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74" r:id="rId3"/>
    <p:sldId id="273" r:id="rId4"/>
    <p:sldId id="256" r:id="rId5"/>
    <p:sldId id="257" r:id="rId6"/>
    <p:sldId id="270" r:id="rId7"/>
    <p:sldId id="271" r:id="rId8"/>
    <p:sldId id="311" r:id="rId9"/>
    <p:sldId id="278" r:id="rId10"/>
    <p:sldId id="286" r:id="rId11"/>
    <p:sldId id="289" r:id="rId12"/>
    <p:sldId id="307" r:id="rId13"/>
    <p:sldId id="290" r:id="rId14"/>
    <p:sldId id="310" r:id="rId15"/>
    <p:sldId id="308" r:id="rId16"/>
    <p:sldId id="309" r:id="rId17"/>
    <p:sldId id="294" r:id="rId18"/>
    <p:sldId id="292" r:id="rId19"/>
    <p:sldId id="312" r:id="rId20"/>
    <p:sldId id="295" r:id="rId21"/>
    <p:sldId id="296" r:id="rId22"/>
    <p:sldId id="313" r:id="rId23"/>
    <p:sldId id="314" r:id="rId24"/>
    <p:sldId id="316" r:id="rId25"/>
    <p:sldId id="315" r:id="rId26"/>
    <p:sldId id="317" r:id="rId27"/>
    <p:sldId id="318" r:id="rId28"/>
    <p:sldId id="319" r:id="rId29"/>
    <p:sldId id="285" r:id="rId30"/>
    <p:sldId id="277" r:id="rId31"/>
    <p:sldId id="279" r:id="rId32"/>
    <p:sldId id="280" r:id="rId33"/>
    <p:sldId id="281" r:id="rId34"/>
    <p:sldId id="306" r:id="rId35"/>
    <p:sldId id="284" r:id="rId36"/>
    <p:sldId id="320" r:id="rId37"/>
    <p:sldId id="321" r:id="rId38"/>
    <p:sldId id="322" r:id="rId39"/>
    <p:sldId id="323" r:id="rId4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7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12/01/2017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9520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12/01/2017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4039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12/01/2017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8070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12/01/2017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2642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12/01/2017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2879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12/01/2017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6808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12/01/2017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1547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12/01/2017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94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12/01/2017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493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12/01/2017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0878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12/01/2017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2799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68C2D-30BC-42AA-92C6-446775E33AE6}" type="datetimeFigureOut">
              <a:rPr lang="fr-FR" smtClean="0"/>
              <a:t>12/01/2017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0231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259632" y="2132856"/>
            <a:ext cx="69127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 err="1" smtClean="0"/>
              <a:t>Coordinates</a:t>
            </a:r>
            <a:endParaRPr lang="fr-FR" sz="9600" dirty="0"/>
          </a:p>
        </p:txBody>
      </p:sp>
    </p:spTree>
    <p:extLst>
      <p:ext uri="{BB962C8B-B14F-4D97-AF65-F5344CB8AC3E}">
        <p14:creationId xmlns:p14="http://schemas.microsoft.com/office/powerpoint/2010/main" val="1209789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Users\kluges1\workspace\pac-tool\ressources\R22 couleur A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48680"/>
            <a:ext cx="8171533" cy="577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154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95500" y="1657350"/>
            <a:ext cx="3412604" cy="2635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1667677" y="1392058"/>
            <a:ext cx="784783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=0,ym=0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2771800" y="1124744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1475656" y="2060848"/>
            <a:ext cx="0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313850" y="559466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xm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043608" y="2780928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ym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2095500" y="4725144"/>
            <a:ext cx="341260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5940152" y="1687333"/>
            <a:ext cx="0" cy="26057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3313850" y="5301208"/>
            <a:ext cx="106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getWidth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6372200" y="2990214"/>
            <a:ext cx="110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getHeight</a:t>
            </a:r>
            <a:endParaRPr lang="fr-FR" dirty="0"/>
          </a:p>
        </p:txBody>
      </p:sp>
      <p:sp>
        <p:nvSpPr>
          <p:cNvPr id="19" name="Ellipse 18"/>
          <p:cNvSpPr/>
          <p:nvPr/>
        </p:nvSpPr>
        <p:spPr>
          <a:xfrm>
            <a:off x="2725778" y="2197091"/>
            <a:ext cx="88712" cy="121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2452460" y="1823088"/>
            <a:ext cx="1329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xm</a:t>
            </a:r>
            <a:r>
              <a:rPr lang="fr-FR" sz="1200" dirty="0" smtClean="0"/>
              <a:t>=70,ym=100</a:t>
            </a:r>
            <a:endParaRPr lang="fr-FR" sz="1200" dirty="0"/>
          </a:p>
        </p:txBody>
      </p:sp>
      <p:sp>
        <p:nvSpPr>
          <p:cNvPr id="14" name="Ellipse 13"/>
          <p:cNvSpPr/>
          <p:nvPr/>
        </p:nvSpPr>
        <p:spPr>
          <a:xfrm>
            <a:off x="3983847" y="3271884"/>
            <a:ext cx="88712" cy="121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3710529" y="2897881"/>
            <a:ext cx="1329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P(</a:t>
            </a:r>
            <a:r>
              <a:rPr lang="fr-FR" sz="1200" dirty="0" err="1" smtClean="0"/>
              <a:t>x,y</a:t>
            </a:r>
            <a:r>
              <a:rPr lang="fr-FR" sz="1200" dirty="0" smtClean="0"/>
              <a:t>)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263751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347864" y="2509292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Calcul de x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3047535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44627" y="2183135"/>
            <a:ext cx="3412604" cy="2635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1763687" y="1758262"/>
            <a:ext cx="957385" cy="30475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=0,ym=0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4071212" y="3488221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3921686" y="3515999"/>
            <a:ext cx="0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613262" y="2974409"/>
            <a:ext cx="361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xt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3458458" y="3700665"/>
            <a:ext cx="36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yt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2244627" y="5250929"/>
            <a:ext cx="341260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6089279" y="2213118"/>
            <a:ext cx="0" cy="26057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3462977" y="5826993"/>
            <a:ext cx="1580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getWidth</a:t>
            </a:r>
            <a:r>
              <a:rPr lang="fr-FR" dirty="0" smtClean="0"/>
              <a:t>= 300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6521327" y="3515999"/>
            <a:ext cx="1673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getHeight</a:t>
            </a:r>
            <a:r>
              <a:rPr lang="fr-FR" dirty="0" smtClean="0"/>
              <a:t> = 300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2244627" y="12699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826254" y="742989"/>
            <a:ext cx="4040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g2.translate(</a:t>
            </a:r>
            <a:r>
              <a:rPr lang="fr-FR" dirty="0" err="1"/>
              <a:t>getWidth</a:t>
            </a:r>
            <a:r>
              <a:rPr lang="fr-FR" dirty="0"/>
              <a:t>()/2,getHeight()/2);</a:t>
            </a:r>
          </a:p>
        </p:txBody>
      </p:sp>
      <p:sp>
        <p:nvSpPr>
          <p:cNvPr id="4" name="Ellipse 3"/>
          <p:cNvSpPr/>
          <p:nvPr/>
        </p:nvSpPr>
        <p:spPr>
          <a:xfrm>
            <a:off x="4524550" y="4393905"/>
            <a:ext cx="88712" cy="121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4071212" y="3700665"/>
            <a:ext cx="1492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xm</a:t>
            </a:r>
            <a:r>
              <a:rPr lang="fr-FR" sz="1200" dirty="0"/>
              <a:t>= 230,ym=250</a:t>
            </a:r>
          </a:p>
          <a:p>
            <a:r>
              <a:rPr lang="fr-FR" sz="1200" dirty="0" err="1" smtClean="0"/>
              <a:t>xt</a:t>
            </a:r>
            <a:r>
              <a:rPr lang="fr-FR" sz="1200" dirty="0" smtClean="0"/>
              <a:t>=70, </a:t>
            </a:r>
            <a:r>
              <a:rPr lang="fr-FR" sz="1200" dirty="0" err="1" smtClean="0"/>
              <a:t>yt</a:t>
            </a:r>
            <a:r>
              <a:rPr lang="fr-FR" sz="1200" dirty="0" smtClean="0"/>
              <a:t>=100</a:t>
            </a:r>
            <a:endParaRPr lang="fr-FR" sz="1200" dirty="0"/>
          </a:p>
        </p:txBody>
      </p:sp>
      <p:sp>
        <p:nvSpPr>
          <p:cNvPr id="19" name="Zone de texte 2"/>
          <p:cNvSpPr txBox="1">
            <a:spLocks noChangeArrowheads="1"/>
          </p:cNvSpPr>
          <p:nvPr/>
        </p:nvSpPr>
        <p:spPr bwMode="auto">
          <a:xfrm>
            <a:off x="3588851" y="1758262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=150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203848" y="3159075"/>
            <a:ext cx="1050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xt</a:t>
            </a:r>
            <a:r>
              <a:rPr lang="fr-FR" sz="1200" dirty="0" smtClean="0"/>
              <a:t>=0,yt=0</a:t>
            </a:r>
            <a:endParaRPr lang="fr-FR" sz="1200" dirty="0"/>
          </a:p>
        </p:txBody>
      </p:sp>
      <p:sp>
        <p:nvSpPr>
          <p:cNvPr id="8" name="ZoneTexte 7"/>
          <p:cNvSpPr txBox="1"/>
          <p:nvPr/>
        </p:nvSpPr>
        <p:spPr>
          <a:xfrm>
            <a:off x="6804248" y="1878351"/>
            <a:ext cx="1629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xt</a:t>
            </a:r>
            <a:r>
              <a:rPr lang="fr-FR" dirty="0" smtClean="0"/>
              <a:t>= </a:t>
            </a:r>
            <a:r>
              <a:rPr lang="fr-FR" dirty="0" err="1" smtClean="0"/>
              <a:t>xm-width</a:t>
            </a:r>
            <a:r>
              <a:rPr lang="fr-FR" dirty="0" smtClean="0"/>
              <a:t>/2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364428" y="3510308"/>
            <a:ext cx="1696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y</a:t>
            </a:r>
            <a:r>
              <a:rPr lang="fr-FR" dirty="0" err="1" smtClean="0"/>
              <a:t>t</a:t>
            </a:r>
            <a:r>
              <a:rPr lang="fr-FR" dirty="0" smtClean="0"/>
              <a:t>= </a:t>
            </a:r>
            <a:r>
              <a:rPr lang="fr-FR" dirty="0" err="1" smtClean="0"/>
              <a:t>ym-height</a:t>
            </a:r>
            <a:r>
              <a:rPr lang="fr-FR" dirty="0" smtClean="0"/>
              <a:t>/2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6565057" y="5250929"/>
            <a:ext cx="1554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 smtClean="0"/>
              <a:t>xt</a:t>
            </a:r>
            <a:r>
              <a:rPr lang="fr-FR" sz="1600" dirty="0" smtClean="0"/>
              <a:t>= 230-150=70</a:t>
            </a:r>
          </a:p>
          <a:p>
            <a:r>
              <a:rPr lang="fr-FR" sz="1600" dirty="0" err="1" smtClean="0"/>
              <a:t>yt</a:t>
            </a:r>
            <a:r>
              <a:rPr lang="fr-FR" sz="1600" dirty="0" smtClean="0"/>
              <a:t>=250-150=100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882266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44627" y="2183135"/>
            <a:ext cx="3412604" cy="2635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1763688" y="1767848"/>
            <a:ext cx="936104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=0,ym=0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4007210" y="3454350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4007210" y="2085130"/>
            <a:ext cx="0" cy="12215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549260" y="351824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3462977" y="238167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y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4100989" y="5250929"/>
            <a:ext cx="295824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1403648" y="2183135"/>
            <a:ext cx="0" cy="26057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3476423" y="6181318"/>
            <a:ext cx="106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getWidth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179512" y="3454350"/>
            <a:ext cx="110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getHeight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2244627" y="12699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404377" y="346587"/>
            <a:ext cx="6833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zoomx</a:t>
            </a:r>
            <a:r>
              <a:rPr lang="fr-FR" dirty="0"/>
              <a:t>=</a:t>
            </a:r>
            <a:r>
              <a:rPr lang="fr-FR" dirty="0" err="1"/>
              <a:t>getWidth</a:t>
            </a:r>
            <a:r>
              <a:rPr lang="fr-FR" dirty="0"/>
              <a:t>()/(xmax-xmin+2*</a:t>
            </a:r>
            <a:r>
              <a:rPr lang="fr-FR" dirty="0" err="1"/>
              <a:t>marginx</a:t>
            </a:r>
            <a:r>
              <a:rPr lang="fr-FR" dirty="0"/>
              <a:t>);</a:t>
            </a:r>
          </a:p>
          <a:p>
            <a:r>
              <a:rPr lang="fr-FR" dirty="0" smtClean="0"/>
              <a:t>g2.scale(</a:t>
            </a:r>
            <a:r>
              <a:rPr lang="fr-FR" dirty="0" err="1" smtClean="0"/>
              <a:t>zoomx</a:t>
            </a:r>
            <a:r>
              <a:rPr lang="fr-FR" dirty="0"/>
              <a:t>, -</a:t>
            </a:r>
            <a:r>
              <a:rPr lang="fr-FR" dirty="0" err="1"/>
              <a:t>zoomy</a:t>
            </a:r>
            <a:r>
              <a:rPr lang="fr-FR" dirty="0"/>
              <a:t>);</a:t>
            </a:r>
          </a:p>
        </p:txBody>
      </p:sp>
      <p:sp>
        <p:nvSpPr>
          <p:cNvPr id="14" name="Ellipse 13"/>
          <p:cNvSpPr/>
          <p:nvPr/>
        </p:nvSpPr>
        <p:spPr>
          <a:xfrm>
            <a:off x="5580112" y="3159075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7007207" y="766568"/>
            <a:ext cx="18722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xmax</a:t>
            </a:r>
            <a:r>
              <a:rPr lang="fr-FR" sz="1400" dirty="0" smtClean="0"/>
              <a:t>=540</a:t>
            </a:r>
          </a:p>
          <a:p>
            <a:r>
              <a:rPr lang="fr-FR" sz="1400" dirty="0" err="1" smtClean="0"/>
              <a:t>xmin</a:t>
            </a:r>
            <a:r>
              <a:rPr lang="fr-FR" sz="1400" dirty="0" smtClean="0"/>
              <a:t>=140</a:t>
            </a:r>
          </a:p>
          <a:p>
            <a:r>
              <a:rPr lang="fr-FR" sz="1400" dirty="0" err="1" smtClean="0"/>
              <a:t>xmax-xmin</a:t>
            </a:r>
            <a:r>
              <a:rPr lang="fr-FR" sz="1400" dirty="0" smtClean="0"/>
              <a:t>=400</a:t>
            </a:r>
          </a:p>
          <a:p>
            <a:r>
              <a:rPr lang="fr-FR" sz="1400" dirty="0" err="1" smtClean="0"/>
              <a:t>Margin</a:t>
            </a:r>
            <a:r>
              <a:rPr lang="fr-FR" sz="1400" dirty="0" smtClean="0"/>
              <a:t>=0</a:t>
            </a:r>
          </a:p>
          <a:p>
            <a:r>
              <a:rPr lang="fr-FR" sz="1400" dirty="0" err="1" smtClean="0"/>
              <a:t>Width</a:t>
            </a:r>
            <a:r>
              <a:rPr lang="fr-FR" sz="1400" dirty="0" smtClean="0"/>
              <a:t>=300</a:t>
            </a:r>
          </a:p>
          <a:p>
            <a:r>
              <a:rPr lang="fr-FR" sz="1400" dirty="0" err="1" smtClean="0"/>
              <a:t>Zoomx</a:t>
            </a:r>
            <a:r>
              <a:rPr lang="fr-FR" sz="1400" dirty="0" smtClean="0"/>
              <a:t>=0,75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19" name="Zone de texte 2"/>
          <p:cNvSpPr txBox="1">
            <a:spLocks noChangeArrowheads="1"/>
          </p:cNvSpPr>
          <p:nvPr/>
        </p:nvSpPr>
        <p:spPr bwMode="auto">
          <a:xfrm>
            <a:off x="3626121" y="1639249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x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=150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5124606" y="2886643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xa</a:t>
            </a:r>
            <a:r>
              <a:rPr lang="fr-FR" sz="1200" dirty="0" smtClean="0"/>
              <a:t>=150/0,75 = 200</a:t>
            </a:r>
            <a:endParaRPr lang="fr-FR" sz="1200" dirty="0"/>
          </a:p>
        </p:txBody>
      </p:sp>
      <p:sp>
        <p:nvSpPr>
          <p:cNvPr id="23" name="Ellipse 22"/>
          <p:cNvSpPr/>
          <p:nvPr/>
        </p:nvSpPr>
        <p:spPr>
          <a:xfrm>
            <a:off x="7007208" y="3211527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6551702" y="2939095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xa</a:t>
            </a:r>
            <a:r>
              <a:rPr lang="fr-FR" sz="1200" dirty="0" smtClean="0"/>
              <a:t>=300/0,75 = 400</a:t>
            </a:r>
            <a:endParaRPr lang="fr-FR" sz="1200" dirty="0"/>
          </a:p>
        </p:txBody>
      </p:sp>
      <p:sp>
        <p:nvSpPr>
          <p:cNvPr id="25" name="Ellipse 24"/>
          <p:cNvSpPr/>
          <p:nvPr/>
        </p:nvSpPr>
        <p:spPr>
          <a:xfrm>
            <a:off x="4797868" y="2587122"/>
            <a:ext cx="88712" cy="121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4537996" y="2128775"/>
            <a:ext cx="1564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xa</a:t>
            </a:r>
            <a:r>
              <a:rPr lang="fr-FR" sz="1200" dirty="0" smtClean="0"/>
              <a:t>=</a:t>
            </a:r>
            <a:r>
              <a:rPr lang="fr-FR" sz="1200" dirty="0" err="1" smtClean="0"/>
              <a:t>xt</a:t>
            </a:r>
            <a:r>
              <a:rPr lang="fr-FR" sz="1200" dirty="0" smtClean="0"/>
              <a:t>/zoom, </a:t>
            </a:r>
          </a:p>
          <a:p>
            <a:r>
              <a:rPr lang="fr-FR" sz="1200" dirty="0" err="1" smtClean="0"/>
              <a:t>ya</a:t>
            </a:r>
            <a:r>
              <a:rPr lang="fr-FR" sz="1200" dirty="0" smtClean="0"/>
              <a:t>= </a:t>
            </a:r>
            <a:r>
              <a:rPr lang="fr-FR" sz="1200" dirty="0" err="1" smtClean="0"/>
              <a:t>yt</a:t>
            </a:r>
            <a:r>
              <a:rPr lang="fr-FR" sz="1200" dirty="0" smtClean="0"/>
              <a:t>/zoom</a:t>
            </a:r>
            <a:endParaRPr lang="fr-FR" sz="1200" dirty="0"/>
          </a:p>
        </p:txBody>
      </p:sp>
      <p:sp>
        <p:nvSpPr>
          <p:cNvPr id="27" name="ZoneTexte 26"/>
          <p:cNvSpPr txBox="1"/>
          <p:nvPr/>
        </p:nvSpPr>
        <p:spPr>
          <a:xfrm>
            <a:off x="6669070" y="4788898"/>
            <a:ext cx="6767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xmax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/>
              <a:t>(</a:t>
            </a:r>
            <a:r>
              <a:rPr lang="fr-FR" dirty="0" smtClean="0"/>
              <a:t>400)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3810565" y="4881597"/>
            <a:ext cx="6639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xmin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(0)</a:t>
            </a:r>
            <a:endParaRPr lang="fr-FR" dirty="0"/>
          </a:p>
        </p:txBody>
      </p:sp>
      <p:cxnSp>
        <p:nvCxnSpPr>
          <p:cNvPr id="29" name="Connecteur droit 28"/>
          <p:cNvCxnSpPr/>
          <p:nvPr/>
        </p:nvCxnSpPr>
        <p:spPr>
          <a:xfrm>
            <a:off x="4100989" y="3359164"/>
            <a:ext cx="2958246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5657231" y="3600883"/>
            <a:ext cx="0" cy="1611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6089278" y="3939902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xt</a:t>
            </a:r>
            <a:r>
              <a:rPr lang="fr-FR" dirty="0" smtClean="0"/>
              <a:t> = </a:t>
            </a:r>
            <a:r>
              <a:rPr lang="fr-FR" dirty="0" err="1" smtClean="0"/>
              <a:t>xm-width</a:t>
            </a:r>
            <a:r>
              <a:rPr lang="fr-FR" dirty="0" smtClean="0"/>
              <a:t>/2</a:t>
            </a:r>
            <a:endParaRPr lang="fr-FR" dirty="0"/>
          </a:p>
          <a:p>
            <a:r>
              <a:rPr lang="fr-FR" dirty="0" err="1" smtClean="0"/>
              <a:t>xa</a:t>
            </a:r>
            <a:r>
              <a:rPr lang="fr-FR" dirty="0" smtClean="0"/>
              <a:t>= </a:t>
            </a:r>
            <a:r>
              <a:rPr lang="fr-FR" dirty="0" err="1" smtClean="0"/>
              <a:t>xt</a:t>
            </a:r>
            <a:r>
              <a:rPr lang="fr-FR" dirty="0" smtClean="0"/>
              <a:t>/</a:t>
            </a:r>
            <a:r>
              <a:rPr lang="fr-FR" dirty="0" err="1" smtClean="0"/>
              <a:t>zoomx</a:t>
            </a:r>
            <a:endParaRPr lang="fr-FR" dirty="0" smtClean="0"/>
          </a:p>
        </p:txBody>
      </p:sp>
      <p:cxnSp>
        <p:nvCxnSpPr>
          <p:cNvPr id="8" name="Connecteur droit avec flèche 7"/>
          <p:cNvCxnSpPr/>
          <p:nvPr/>
        </p:nvCxnSpPr>
        <p:spPr>
          <a:xfrm flipH="1">
            <a:off x="730079" y="3454350"/>
            <a:ext cx="3090979" cy="13345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5028130"/>
            <a:ext cx="19234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Décalage de</a:t>
            </a:r>
          </a:p>
          <a:p>
            <a:r>
              <a:rPr lang="fr-FR" dirty="0" err="1" smtClean="0"/>
              <a:t>xmax+xmin</a:t>
            </a:r>
            <a:r>
              <a:rPr lang="fr-FR" dirty="0" smtClean="0"/>
              <a:t>/2=340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7672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39826" y="2108672"/>
            <a:ext cx="3412604" cy="2635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710177" y="1855338"/>
            <a:ext cx="891216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=0,ym=0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354913" y="4785890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325566" y="3405170"/>
            <a:ext cx="0" cy="12215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595323" y="489423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0" y="372327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y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1227853" y="5556727"/>
            <a:ext cx="295824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2244627" y="12699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4" name="Ellipse 13"/>
          <p:cNvSpPr/>
          <p:nvPr/>
        </p:nvSpPr>
        <p:spPr>
          <a:xfrm>
            <a:off x="2731926" y="4400354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5194470" y="69588"/>
            <a:ext cx="34819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xmax</a:t>
            </a:r>
            <a:r>
              <a:rPr lang="fr-FR" sz="1400" dirty="0" smtClean="0"/>
              <a:t>=540</a:t>
            </a:r>
          </a:p>
          <a:p>
            <a:r>
              <a:rPr lang="fr-FR" sz="1400" dirty="0" err="1" smtClean="0"/>
              <a:t>xmin</a:t>
            </a:r>
            <a:r>
              <a:rPr lang="fr-FR" sz="1400" dirty="0" smtClean="0"/>
              <a:t>=140</a:t>
            </a:r>
          </a:p>
          <a:p>
            <a:r>
              <a:rPr lang="fr-FR" sz="1400" dirty="0" err="1" smtClean="0"/>
              <a:t>xmax-xmin</a:t>
            </a:r>
            <a:r>
              <a:rPr lang="fr-FR" sz="1400" dirty="0" smtClean="0"/>
              <a:t>=400	</a:t>
            </a:r>
            <a:r>
              <a:rPr lang="fr-FR" sz="1400" dirty="0" err="1" smtClean="0"/>
              <a:t>xmax+xmin</a:t>
            </a:r>
            <a:r>
              <a:rPr lang="fr-FR" sz="1400" dirty="0" smtClean="0"/>
              <a:t>/2=340</a:t>
            </a:r>
          </a:p>
          <a:p>
            <a:r>
              <a:rPr lang="fr-FR" sz="1400" dirty="0" err="1" smtClean="0"/>
              <a:t>Margin</a:t>
            </a:r>
            <a:r>
              <a:rPr lang="fr-FR" sz="1400" dirty="0" smtClean="0"/>
              <a:t>=0</a:t>
            </a:r>
          </a:p>
          <a:p>
            <a:r>
              <a:rPr lang="fr-FR" sz="1400" dirty="0" err="1" smtClean="0"/>
              <a:t>Width</a:t>
            </a:r>
            <a:r>
              <a:rPr lang="fr-FR" sz="1400" dirty="0" smtClean="0"/>
              <a:t>=300</a:t>
            </a:r>
          </a:p>
          <a:p>
            <a:r>
              <a:rPr lang="fr-FR" sz="1400" dirty="0" err="1" smtClean="0"/>
              <a:t>Zoomx</a:t>
            </a:r>
            <a:r>
              <a:rPr lang="fr-FR" sz="1400" dirty="0" smtClean="0"/>
              <a:t>=0,75</a:t>
            </a:r>
          </a:p>
        </p:txBody>
      </p:sp>
      <p:sp>
        <p:nvSpPr>
          <p:cNvPr id="19" name="Zone de texte 2"/>
          <p:cNvSpPr txBox="1">
            <a:spLocks noChangeArrowheads="1"/>
          </p:cNvSpPr>
          <p:nvPr/>
        </p:nvSpPr>
        <p:spPr bwMode="auto">
          <a:xfrm>
            <a:off x="2397393" y="3036146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x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=150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41466" y="4356683"/>
            <a:ext cx="602789" cy="286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P(0,0)</a:t>
            </a:r>
            <a:endParaRPr lang="fr-FR" sz="1200" dirty="0"/>
          </a:p>
        </p:txBody>
      </p:sp>
      <p:sp>
        <p:nvSpPr>
          <p:cNvPr id="21" name="ZoneTexte 20"/>
          <p:cNvSpPr txBox="1"/>
          <p:nvPr/>
        </p:nvSpPr>
        <p:spPr>
          <a:xfrm>
            <a:off x="2276420" y="4127922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x=340</a:t>
            </a:r>
            <a:endParaRPr lang="fr-FR" sz="1200" dirty="0"/>
          </a:p>
        </p:txBody>
      </p:sp>
      <p:sp>
        <p:nvSpPr>
          <p:cNvPr id="23" name="Ellipse 22"/>
          <p:cNvSpPr/>
          <p:nvPr/>
        </p:nvSpPr>
        <p:spPr>
          <a:xfrm>
            <a:off x="4380907" y="4404921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4073547" y="4075341"/>
            <a:ext cx="698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x=540</a:t>
            </a:r>
            <a:endParaRPr lang="fr-FR" sz="1200" dirty="0"/>
          </a:p>
        </p:txBody>
      </p:sp>
      <p:sp>
        <p:nvSpPr>
          <p:cNvPr id="25" name="Ellipse 24"/>
          <p:cNvSpPr/>
          <p:nvPr/>
        </p:nvSpPr>
        <p:spPr>
          <a:xfrm>
            <a:off x="407623" y="3971134"/>
            <a:ext cx="88712" cy="121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3795934" y="5094696"/>
            <a:ext cx="6767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xmax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(540)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937429" y="5187395"/>
            <a:ext cx="6767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xmin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(140)</a:t>
            </a:r>
            <a:endParaRPr lang="fr-FR" dirty="0"/>
          </a:p>
        </p:txBody>
      </p:sp>
      <p:cxnSp>
        <p:nvCxnSpPr>
          <p:cNvPr id="29" name="Connecteur droit 28"/>
          <p:cNvCxnSpPr/>
          <p:nvPr/>
        </p:nvCxnSpPr>
        <p:spPr>
          <a:xfrm>
            <a:off x="289194" y="4777907"/>
            <a:ext cx="418352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5688490" y="1639249"/>
            <a:ext cx="319957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xt</a:t>
            </a:r>
            <a:r>
              <a:rPr lang="fr-FR" dirty="0" smtClean="0"/>
              <a:t> = </a:t>
            </a:r>
            <a:r>
              <a:rPr lang="fr-FR" dirty="0" err="1" smtClean="0"/>
              <a:t>xm-width</a:t>
            </a:r>
            <a:r>
              <a:rPr lang="fr-FR" dirty="0" smtClean="0"/>
              <a:t>/2</a:t>
            </a:r>
            <a:endParaRPr lang="fr-FR" dirty="0"/>
          </a:p>
          <a:p>
            <a:r>
              <a:rPr lang="fr-FR" dirty="0" err="1" smtClean="0"/>
              <a:t>xa</a:t>
            </a:r>
            <a:r>
              <a:rPr lang="fr-FR" dirty="0" smtClean="0"/>
              <a:t>= </a:t>
            </a:r>
            <a:r>
              <a:rPr lang="fr-FR" dirty="0" err="1" smtClean="0"/>
              <a:t>xt</a:t>
            </a:r>
            <a:r>
              <a:rPr lang="fr-FR" dirty="0" smtClean="0"/>
              <a:t>/</a:t>
            </a:r>
            <a:r>
              <a:rPr lang="fr-FR" dirty="0" err="1" smtClean="0"/>
              <a:t>zoomx</a:t>
            </a:r>
            <a:endParaRPr lang="fr-FR" dirty="0" smtClean="0"/>
          </a:p>
          <a:p>
            <a:r>
              <a:rPr lang="fr-FR" dirty="0" err="1"/>
              <a:t>zoomx</a:t>
            </a:r>
            <a:r>
              <a:rPr lang="fr-FR" dirty="0"/>
              <a:t>=</a:t>
            </a:r>
            <a:r>
              <a:rPr lang="fr-FR" dirty="0" err="1"/>
              <a:t>getWidth</a:t>
            </a:r>
            <a:r>
              <a:rPr lang="fr-FR" dirty="0"/>
              <a:t>()/(</a:t>
            </a:r>
            <a:r>
              <a:rPr lang="fr-FR" dirty="0" err="1"/>
              <a:t>xmax</a:t>
            </a:r>
            <a:r>
              <a:rPr lang="fr-FR" dirty="0"/>
              <a:t>- </a:t>
            </a:r>
          </a:p>
          <a:p>
            <a:r>
              <a:rPr lang="fr-FR" dirty="0"/>
              <a:t>               xmin+2*</a:t>
            </a:r>
            <a:r>
              <a:rPr lang="fr-FR" dirty="0" err="1"/>
              <a:t>marginx</a:t>
            </a:r>
            <a:r>
              <a:rPr lang="fr-FR" dirty="0"/>
              <a:t>);</a:t>
            </a:r>
          </a:p>
          <a:p>
            <a:r>
              <a:rPr lang="fr-FR" dirty="0" err="1" smtClean="0"/>
              <a:t>xb</a:t>
            </a:r>
            <a:r>
              <a:rPr lang="fr-FR" dirty="0" smtClean="0"/>
              <a:t> </a:t>
            </a:r>
            <a:r>
              <a:rPr lang="fr-FR" dirty="0"/>
              <a:t>= </a:t>
            </a:r>
            <a:r>
              <a:rPr lang="fr-FR" dirty="0" err="1"/>
              <a:t>xa</a:t>
            </a:r>
            <a:r>
              <a:rPr lang="fr-FR" dirty="0"/>
              <a:t>+(</a:t>
            </a:r>
            <a:r>
              <a:rPr lang="fr-FR" dirty="0" err="1"/>
              <a:t>xmax+xmin</a:t>
            </a:r>
            <a:r>
              <a:rPr lang="fr-FR" dirty="0"/>
              <a:t>)/</a:t>
            </a:r>
            <a:r>
              <a:rPr lang="fr-FR" dirty="0" smtClean="0"/>
              <a:t>2</a:t>
            </a:r>
          </a:p>
          <a:p>
            <a:endParaRPr lang="fr-FR" sz="1400" dirty="0" smtClean="0"/>
          </a:p>
          <a:p>
            <a:r>
              <a:rPr lang="fr-FR" sz="1400" dirty="0" err="1"/>
              <a:t>x</a:t>
            </a:r>
            <a:r>
              <a:rPr lang="fr-FR" sz="1400" dirty="0" err="1" smtClean="0"/>
              <a:t>m</a:t>
            </a:r>
            <a:r>
              <a:rPr lang="fr-FR" sz="1400" dirty="0" smtClean="0"/>
              <a:t>= 150</a:t>
            </a:r>
            <a:endParaRPr lang="fr-FR" sz="1400" dirty="0"/>
          </a:p>
          <a:p>
            <a:r>
              <a:rPr lang="fr-FR" sz="1400" dirty="0" err="1"/>
              <a:t>x</a:t>
            </a:r>
            <a:r>
              <a:rPr lang="fr-FR" sz="1400" dirty="0" err="1" smtClean="0"/>
              <a:t>t</a:t>
            </a:r>
            <a:r>
              <a:rPr lang="fr-FR" sz="1400" dirty="0" smtClean="0"/>
              <a:t> = 150-150</a:t>
            </a:r>
          </a:p>
          <a:p>
            <a:r>
              <a:rPr lang="fr-FR" sz="1400" dirty="0" err="1"/>
              <a:t>x</a:t>
            </a:r>
            <a:r>
              <a:rPr lang="fr-FR" sz="1400" dirty="0" err="1" smtClean="0"/>
              <a:t>a</a:t>
            </a:r>
            <a:r>
              <a:rPr lang="fr-FR" sz="1400" dirty="0" smtClean="0"/>
              <a:t> = 0</a:t>
            </a:r>
          </a:p>
          <a:p>
            <a:r>
              <a:rPr lang="fr-FR" sz="1400" dirty="0" smtClean="0"/>
              <a:t>x = 340</a:t>
            </a:r>
          </a:p>
          <a:p>
            <a:endParaRPr lang="fr-FR" sz="1400" dirty="0" smtClean="0"/>
          </a:p>
          <a:p>
            <a:r>
              <a:rPr lang="fr-FR" sz="1400" dirty="0" err="1" smtClean="0"/>
              <a:t>xm</a:t>
            </a:r>
            <a:r>
              <a:rPr lang="fr-FR" sz="1400" dirty="0" smtClean="0"/>
              <a:t>=0</a:t>
            </a:r>
          </a:p>
          <a:p>
            <a:r>
              <a:rPr lang="fr-FR" sz="1400" dirty="0" err="1" smtClean="0"/>
              <a:t>xt</a:t>
            </a:r>
            <a:r>
              <a:rPr lang="fr-FR" sz="1400" dirty="0" smtClean="0"/>
              <a:t>=-150</a:t>
            </a:r>
          </a:p>
          <a:p>
            <a:r>
              <a:rPr lang="fr-FR" sz="1400" dirty="0" err="1" smtClean="0"/>
              <a:t>xa</a:t>
            </a:r>
            <a:r>
              <a:rPr lang="fr-FR" sz="1400" dirty="0" smtClean="0"/>
              <a:t>=-200</a:t>
            </a:r>
          </a:p>
          <a:p>
            <a:r>
              <a:rPr lang="fr-FR" sz="1400" dirty="0" smtClean="0"/>
              <a:t>x=-200+340=140</a:t>
            </a:r>
          </a:p>
          <a:p>
            <a:endParaRPr lang="fr-FR" sz="1400" dirty="0"/>
          </a:p>
          <a:p>
            <a:r>
              <a:rPr lang="fr-FR" sz="1400" dirty="0" err="1" smtClean="0"/>
              <a:t>xm</a:t>
            </a:r>
            <a:r>
              <a:rPr lang="fr-FR" sz="1400" dirty="0" smtClean="0"/>
              <a:t>=300</a:t>
            </a:r>
          </a:p>
          <a:p>
            <a:r>
              <a:rPr lang="fr-FR" sz="1400" dirty="0" err="1" smtClean="0"/>
              <a:t>xt</a:t>
            </a:r>
            <a:r>
              <a:rPr lang="fr-FR" sz="1400" dirty="0" smtClean="0"/>
              <a:t>=150</a:t>
            </a:r>
          </a:p>
          <a:p>
            <a:r>
              <a:rPr lang="fr-FR" sz="1400" dirty="0" err="1" smtClean="0"/>
              <a:t>xa</a:t>
            </a:r>
            <a:r>
              <a:rPr lang="fr-FR" sz="1400" dirty="0" smtClean="0"/>
              <a:t>=200</a:t>
            </a:r>
          </a:p>
          <a:p>
            <a:r>
              <a:rPr lang="fr-FR" sz="1400" dirty="0" smtClean="0"/>
              <a:t>x = 200+340= 540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209440" y="280333"/>
            <a:ext cx="6833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g2.translate(-(</a:t>
            </a:r>
            <a:r>
              <a:rPr lang="fr-FR" dirty="0" err="1"/>
              <a:t>xmax+xmin</a:t>
            </a:r>
            <a:r>
              <a:rPr lang="fr-FR" dirty="0"/>
              <a:t>)/</a:t>
            </a:r>
            <a:r>
              <a:rPr lang="fr-FR" dirty="0" smtClean="0"/>
              <a:t>2, ….);</a:t>
            </a:r>
            <a:endParaRPr lang="fr-FR" dirty="0"/>
          </a:p>
        </p:txBody>
      </p:sp>
      <p:sp>
        <p:nvSpPr>
          <p:cNvPr id="31" name="Zone de texte 2"/>
          <p:cNvSpPr txBox="1">
            <a:spLocks noChangeArrowheads="1"/>
          </p:cNvSpPr>
          <p:nvPr/>
        </p:nvSpPr>
        <p:spPr bwMode="auto">
          <a:xfrm>
            <a:off x="3977027" y="3025917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x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=300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Zone de texte 2"/>
          <p:cNvSpPr txBox="1">
            <a:spLocks noChangeArrowheads="1"/>
          </p:cNvSpPr>
          <p:nvPr/>
        </p:nvSpPr>
        <p:spPr bwMode="auto">
          <a:xfrm>
            <a:off x="710177" y="3025917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x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1393060" y="842830"/>
                <a:ext cx="3369320" cy="566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=</m:t>
                      </m:r>
                      <m:f>
                        <m:fPr>
                          <m:ctrlPr>
                            <a:rPr lang="fr-F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𝑥𝑚</m:t>
                          </m:r>
                        </m:num>
                        <m:den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𝑧𝑜𝑜𝑚</m:t>
                          </m:r>
                        </m:den>
                      </m:f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𝑥𝑚𝑖𝑛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 − 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𝑚𝑎𝑟𝑔𝑖𝑛𝑥</m:t>
                      </m:r>
                    </m:oMath>
                  </m:oMathPara>
                </a14:m>
                <a:endParaRPr lang="fr-FR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060" y="842830"/>
                <a:ext cx="3369320" cy="56675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lipse 33"/>
          <p:cNvSpPr/>
          <p:nvPr/>
        </p:nvSpPr>
        <p:spPr>
          <a:xfrm>
            <a:off x="1014640" y="4344182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/>
          <p:cNvSpPr txBox="1"/>
          <p:nvPr/>
        </p:nvSpPr>
        <p:spPr>
          <a:xfrm>
            <a:off x="707280" y="4014602"/>
            <a:ext cx="698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x=140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496892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347864" y="2509292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Calcul de y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667956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Users\kluges1\workspace\pac-tool\ressources\R22 couleur A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04664"/>
            <a:ext cx="8547026" cy="6038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498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-168997" y="50133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585" y="949229"/>
            <a:ext cx="3476707" cy="3759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6" name="Connecteur droit avec flèche 25"/>
          <p:cNvCxnSpPr/>
          <p:nvPr/>
        </p:nvCxnSpPr>
        <p:spPr>
          <a:xfrm>
            <a:off x="2559358" y="4576124"/>
            <a:ext cx="30927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5866292" y="4400749"/>
            <a:ext cx="1011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Log(0,1)=-1</a:t>
            </a:r>
            <a:endParaRPr lang="fr-FR" dirty="0"/>
          </a:p>
        </p:txBody>
      </p:sp>
      <p:cxnSp>
        <p:nvCxnSpPr>
          <p:cNvPr id="6" name="Connecteur droit 5"/>
          <p:cNvCxnSpPr/>
          <p:nvPr/>
        </p:nvCxnSpPr>
        <p:spPr>
          <a:xfrm>
            <a:off x="2699792" y="4542344"/>
            <a:ext cx="21602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Zone de texte 2"/>
          <p:cNvSpPr txBox="1">
            <a:spLocks noChangeArrowheads="1"/>
          </p:cNvSpPr>
          <p:nvPr/>
        </p:nvSpPr>
        <p:spPr bwMode="auto">
          <a:xfrm>
            <a:off x="1610402" y="958535"/>
            <a:ext cx="948956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=0,ym=0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846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44627" y="2183135"/>
            <a:ext cx="3412604" cy="2635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1763687" y="1758262"/>
            <a:ext cx="957385" cy="30475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=0,ym=0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4071212" y="3488221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3921686" y="3515999"/>
            <a:ext cx="0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613262" y="2974409"/>
            <a:ext cx="361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xt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3458458" y="3700665"/>
            <a:ext cx="36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yt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2244627" y="5250929"/>
            <a:ext cx="341260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6089279" y="2213118"/>
            <a:ext cx="0" cy="26057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3462977" y="5826993"/>
            <a:ext cx="1580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getWidth</a:t>
            </a:r>
            <a:r>
              <a:rPr lang="fr-FR" dirty="0" smtClean="0"/>
              <a:t>= 300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6521327" y="3515999"/>
            <a:ext cx="1673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getHeight</a:t>
            </a:r>
            <a:r>
              <a:rPr lang="fr-FR" dirty="0" smtClean="0"/>
              <a:t> = 300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2244627" y="12699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826254" y="742989"/>
            <a:ext cx="4040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g2.translate(</a:t>
            </a:r>
            <a:r>
              <a:rPr lang="fr-FR" dirty="0" err="1"/>
              <a:t>getWidth</a:t>
            </a:r>
            <a:r>
              <a:rPr lang="fr-FR" dirty="0"/>
              <a:t>()/2,getHeight()/2);</a:t>
            </a:r>
          </a:p>
        </p:txBody>
      </p:sp>
      <p:sp>
        <p:nvSpPr>
          <p:cNvPr id="4" name="Ellipse 3"/>
          <p:cNvSpPr/>
          <p:nvPr/>
        </p:nvSpPr>
        <p:spPr>
          <a:xfrm>
            <a:off x="4524550" y="4393905"/>
            <a:ext cx="88712" cy="121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4071212" y="3700665"/>
            <a:ext cx="1492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xm</a:t>
            </a:r>
            <a:r>
              <a:rPr lang="fr-FR" sz="1200" dirty="0"/>
              <a:t>= 230,ym=250</a:t>
            </a:r>
          </a:p>
          <a:p>
            <a:r>
              <a:rPr lang="fr-FR" sz="1200" dirty="0" err="1" smtClean="0"/>
              <a:t>xt</a:t>
            </a:r>
            <a:r>
              <a:rPr lang="fr-FR" sz="1200" dirty="0" smtClean="0"/>
              <a:t>=70, </a:t>
            </a:r>
            <a:r>
              <a:rPr lang="fr-FR" sz="1200" dirty="0" err="1" smtClean="0"/>
              <a:t>yt</a:t>
            </a:r>
            <a:r>
              <a:rPr lang="fr-FR" sz="1200" dirty="0" smtClean="0"/>
              <a:t>=100</a:t>
            </a:r>
            <a:endParaRPr lang="fr-FR" sz="1200" dirty="0"/>
          </a:p>
        </p:txBody>
      </p:sp>
      <p:sp>
        <p:nvSpPr>
          <p:cNvPr id="19" name="Zone de texte 2"/>
          <p:cNvSpPr txBox="1">
            <a:spLocks noChangeArrowheads="1"/>
          </p:cNvSpPr>
          <p:nvPr/>
        </p:nvSpPr>
        <p:spPr bwMode="auto">
          <a:xfrm>
            <a:off x="3588851" y="1758262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=150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203848" y="3159075"/>
            <a:ext cx="1050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xt</a:t>
            </a:r>
            <a:r>
              <a:rPr lang="fr-FR" sz="1200" dirty="0" smtClean="0"/>
              <a:t>=0,yt=0</a:t>
            </a:r>
            <a:endParaRPr lang="fr-FR" sz="1200" dirty="0"/>
          </a:p>
        </p:txBody>
      </p:sp>
      <p:sp>
        <p:nvSpPr>
          <p:cNvPr id="8" name="ZoneTexte 7"/>
          <p:cNvSpPr txBox="1"/>
          <p:nvPr/>
        </p:nvSpPr>
        <p:spPr>
          <a:xfrm>
            <a:off x="6804248" y="1878351"/>
            <a:ext cx="1629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xt</a:t>
            </a:r>
            <a:r>
              <a:rPr lang="fr-FR" dirty="0" smtClean="0"/>
              <a:t>= </a:t>
            </a:r>
            <a:r>
              <a:rPr lang="fr-FR" dirty="0" err="1" smtClean="0"/>
              <a:t>xm-width</a:t>
            </a:r>
            <a:r>
              <a:rPr lang="fr-FR" dirty="0" smtClean="0"/>
              <a:t>/2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364428" y="3510308"/>
            <a:ext cx="1696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y</a:t>
            </a:r>
            <a:r>
              <a:rPr lang="fr-FR" dirty="0" err="1" smtClean="0"/>
              <a:t>t</a:t>
            </a:r>
            <a:r>
              <a:rPr lang="fr-FR" dirty="0" smtClean="0"/>
              <a:t>= </a:t>
            </a:r>
            <a:r>
              <a:rPr lang="fr-FR" dirty="0" err="1" smtClean="0"/>
              <a:t>ym-height</a:t>
            </a:r>
            <a:r>
              <a:rPr lang="fr-FR" dirty="0" smtClean="0"/>
              <a:t>/2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6565057" y="5250929"/>
            <a:ext cx="1554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 smtClean="0"/>
              <a:t>xt</a:t>
            </a:r>
            <a:r>
              <a:rPr lang="fr-FR" sz="1600" dirty="0" smtClean="0"/>
              <a:t>= 230-150=70</a:t>
            </a:r>
          </a:p>
          <a:p>
            <a:r>
              <a:rPr lang="fr-FR" sz="1600" dirty="0" err="1" smtClean="0"/>
              <a:t>yt</a:t>
            </a:r>
            <a:r>
              <a:rPr lang="fr-FR" sz="1600" dirty="0" smtClean="0"/>
              <a:t>=250-150=100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824334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57287" y="942975"/>
            <a:ext cx="4476750" cy="34099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2095500" y="1657350"/>
            <a:ext cx="2295525" cy="166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7" name="Zone de texte 2"/>
          <p:cNvSpPr txBox="1">
            <a:spLocks noChangeArrowheads="1"/>
          </p:cNvSpPr>
          <p:nvPr/>
        </p:nvSpPr>
        <p:spPr bwMode="auto">
          <a:xfrm>
            <a:off x="1667677" y="1392058"/>
            <a:ext cx="360363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0,0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4716016" y="3861048"/>
            <a:ext cx="759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Image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563888" y="2843644"/>
            <a:ext cx="69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Panel</a:t>
            </a:r>
            <a:endParaRPr lang="fr-FR" dirty="0"/>
          </a:p>
        </p:txBody>
      </p:sp>
      <p:cxnSp>
        <p:nvCxnSpPr>
          <p:cNvPr id="9" name="Connecteur droit 8"/>
          <p:cNvCxnSpPr>
            <a:stCxn id="6" idx="1"/>
          </p:cNvCxnSpPr>
          <p:nvPr/>
        </p:nvCxnSpPr>
        <p:spPr>
          <a:xfrm>
            <a:off x="2095500" y="2490787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H="1">
            <a:off x="2375756" y="2647950"/>
            <a:ext cx="478853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6876256" y="227687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2843808" y="457200"/>
            <a:ext cx="0" cy="257111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3009900" y="54868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y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6187445" y="698816"/>
            <a:ext cx="1588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 = </a:t>
            </a:r>
            <a:r>
              <a:rPr lang="fr-FR" altLang="fr-FR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evt.getx</a:t>
            </a:r>
            <a:r>
              <a:rPr lang="fr-FR" altLang="fr-FR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() </a:t>
            </a:r>
          </a:p>
          <a:p>
            <a:r>
              <a:rPr lang="fr-FR" dirty="0" smtClean="0">
                <a:latin typeface="Arial" pitchFamily="34" charset="0"/>
                <a:cs typeface="Arial" pitchFamily="34" charset="0"/>
              </a:rPr>
              <a:t>y = </a:t>
            </a:r>
            <a:r>
              <a:rPr lang="fr-FR" altLang="fr-FR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evt.gety</a:t>
            </a:r>
            <a:r>
              <a:rPr lang="fr-FR" altLang="fr-FR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() </a:t>
            </a:r>
            <a:endParaRPr lang="fr-FR" dirty="0"/>
          </a:p>
        </p:txBody>
      </p:sp>
      <p:sp>
        <p:nvSpPr>
          <p:cNvPr id="25" name="Ellipse 24"/>
          <p:cNvSpPr/>
          <p:nvPr/>
        </p:nvSpPr>
        <p:spPr>
          <a:xfrm>
            <a:off x="3769423" y="2070404"/>
            <a:ext cx="144016" cy="1846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Connecteur droit avec flèche 26"/>
          <p:cNvCxnSpPr/>
          <p:nvPr/>
        </p:nvCxnSpPr>
        <p:spPr>
          <a:xfrm flipV="1">
            <a:off x="3913439" y="1196752"/>
            <a:ext cx="2170729" cy="9659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6082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44627" y="2183135"/>
            <a:ext cx="3412604" cy="2635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1763688" y="1767848"/>
            <a:ext cx="864096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=0,ym=0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4007210" y="3454350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4007210" y="3306712"/>
            <a:ext cx="0" cy="1906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549260" y="351824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3581942" y="521279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y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7045767" y="3600883"/>
            <a:ext cx="13468" cy="273394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1403648" y="2183135"/>
            <a:ext cx="0" cy="26057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2244627" y="12699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4" name="Ellipse 13"/>
          <p:cNvSpPr/>
          <p:nvPr/>
        </p:nvSpPr>
        <p:spPr>
          <a:xfrm>
            <a:off x="5286520" y="4708518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 de texte 2"/>
          <p:cNvSpPr txBox="1">
            <a:spLocks noChangeArrowheads="1"/>
          </p:cNvSpPr>
          <p:nvPr/>
        </p:nvSpPr>
        <p:spPr bwMode="auto">
          <a:xfrm>
            <a:off x="1578957" y="3306712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y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=150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840592" y="3020574"/>
            <a:ext cx="602789" cy="286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P(0,0)</a:t>
            </a:r>
            <a:endParaRPr lang="fr-FR" sz="1200" dirty="0"/>
          </a:p>
        </p:txBody>
      </p:sp>
      <p:sp>
        <p:nvSpPr>
          <p:cNvPr id="21" name="ZoneTexte 20"/>
          <p:cNvSpPr txBox="1"/>
          <p:nvPr/>
        </p:nvSpPr>
        <p:spPr>
          <a:xfrm>
            <a:off x="4831014" y="4436086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ya</a:t>
            </a:r>
            <a:r>
              <a:rPr lang="fr-FR" sz="1200" dirty="0" smtClean="0"/>
              <a:t>=150/100 = 1,5</a:t>
            </a:r>
            <a:endParaRPr lang="fr-FR" sz="1200" dirty="0"/>
          </a:p>
        </p:txBody>
      </p:sp>
      <p:sp>
        <p:nvSpPr>
          <p:cNvPr id="23" name="Ellipse 22"/>
          <p:cNvSpPr/>
          <p:nvPr/>
        </p:nvSpPr>
        <p:spPr>
          <a:xfrm>
            <a:off x="5299590" y="6099425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4844084" y="5826993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ya</a:t>
            </a:r>
            <a:r>
              <a:rPr lang="fr-FR" sz="1200" dirty="0" smtClean="0"/>
              <a:t>=300/100 = 3</a:t>
            </a:r>
            <a:endParaRPr lang="fr-FR" sz="1200" dirty="0"/>
          </a:p>
        </p:txBody>
      </p:sp>
      <p:sp>
        <p:nvSpPr>
          <p:cNvPr id="27" name="ZoneTexte 26"/>
          <p:cNvSpPr txBox="1"/>
          <p:nvPr/>
        </p:nvSpPr>
        <p:spPr>
          <a:xfrm>
            <a:off x="7105819" y="6011659"/>
            <a:ext cx="13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Log10_</a:t>
            </a:r>
            <a:r>
              <a:rPr lang="fr-FR" dirty="0" smtClean="0"/>
              <a:t>ymax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7380312" y="3447304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Log10_</a:t>
            </a:r>
            <a:r>
              <a:rPr lang="fr-FR" dirty="0" smtClean="0"/>
              <a:t>ymin</a:t>
            </a:r>
            <a:endParaRPr lang="fr-FR" dirty="0"/>
          </a:p>
        </p:txBody>
      </p:sp>
      <p:cxnSp>
        <p:nvCxnSpPr>
          <p:cNvPr id="29" name="Connecteur droit 28"/>
          <p:cNvCxnSpPr/>
          <p:nvPr/>
        </p:nvCxnSpPr>
        <p:spPr>
          <a:xfrm>
            <a:off x="3751839" y="3486016"/>
            <a:ext cx="0" cy="122706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5657231" y="3600883"/>
            <a:ext cx="0" cy="1611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431540" y="5180662"/>
            <a:ext cx="26642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y</a:t>
            </a:r>
            <a:r>
              <a:rPr lang="fr-FR" dirty="0" err="1" smtClean="0"/>
              <a:t>t</a:t>
            </a:r>
            <a:r>
              <a:rPr lang="fr-FR" dirty="0" smtClean="0"/>
              <a:t> = </a:t>
            </a:r>
            <a:r>
              <a:rPr lang="fr-FR" dirty="0" err="1" smtClean="0"/>
              <a:t>ym-Heigh</a:t>
            </a:r>
            <a:r>
              <a:rPr lang="fr-FR" dirty="0" smtClean="0"/>
              <a:t>/2</a:t>
            </a:r>
            <a:endParaRPr lang="fr-FR" dirty="0"/>
          </a:p>
          <a:p>
            <a:r>
              <a:rPr lang="fr-FR" dirty="0" err="1"/>
              <a:t>y</a:t>
            </a:r>
            <a:r>
              <a:rPr lang="fr-FR" dirty="0" err="1" smtClean="0"/>
              <a:t>a</a:t>
            </a:r>
            <a:r>
              <a:rPr lang="fr-FR" dirty="0" smtClean="0"/>
              <a:t>= </a:t>
            </a:r>
            <a:r>
              <a:rPr lang="fr-FR" dirty="0" err="1" smtClean="0"/>
              <a:t>yt</a:t>
            </a:r>
            <a:r>
              <a:rPr lang="fr-FR" dirty="0" smtClean="0"/>
              <a:t>/zoom</a:t>
            </a:r>
          </a:p>
          <a:p>
            <a:endParaRPr lang="fr-FR" dirty="0"/>
          </a:p>
          <a:p>
            <a:r>
              <a:rPr lang="fr-FR" dirty="0" err="1" smtClean="0"/>
              <a:t>yt</a:t>
            </a:r>
            <a:r>
              <a:rPr lang="fr-FR" dirty="0" smtClean="0"/>
              <a:t> = 250-150</a:t>
            </a:r>
          </a:p>
          <a:p>
            <a:r>
              <a:rPr lang="fr-FR" dirty="0" err="1" smtClean="0"/>
              <a:t>ya</a:t>
            </a:r>
            <a:r>
              <a:rPr lang="fr-FR" dirty="0" smtClean="0"/>
              <a:t> = 150/100 = 1.5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6372200" y="1106172"/>
            <a:ext cx="250721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Log10_ymax=2</a:t>
            </a:r>
          </a:p>
          <a:p>
            <a:r>
              <a:rPr lang="fr-FR" sz="1400" dirty="0" smtClean="0"/>
              <a:t>Log10_ymin=-1</a:t>
            </a:r>
          </a:p>
          <a:p>
            <a:r>
              <a:rPr lang="fr-FR" sz="1400" dirty="0" smtClean="0"/>
              <a:t>Log10_ymax-Log10_ymin=3</a:t>
            </a:r>
          </a:p>
          <a:p>
            <a:r>
              <a:rPr lang="fr-FR" sz="1400" dirty="0"/>
              <a:t>Log10_Margin=0</a:t>
            </a:r>
            <a:endParaRPr lang="fr-FR" sz="1400" dirty="0" smtClean="0"/>
          </a:p>
          <a:p>
            <a:r>
              <a:rPr lang="fr-FR" sz="1400" dirty="0" err="1" smtClean="0"/>
              <a:t>Heigh</a:t>
            </a:r>
            <a:r>
              <a:rPr lang="fr-FR" sz="1400" dirty="0" smtClean="0"/>
              <a:t>=300</a:t>
            </a:r>
          </a:p>
          <a:p>
            <a:r>
              <a:rPr lang="fr-FR" sz="1400" dirty="0" err="1" smtClean="0"/>
              <a:t>Zoomy</a:t>
            </a:r>
            <a:r>
              <a:rPr lang="fr-FR" sz="1400" dirty="0" smtClean="0"/>
              <a:t>= 100</a:t>
            </a:r>
          </a:p>
          <a:p>
            <a:endParaRPr lang="fr-FR" dirty="0" smtClean="0"/>
          </a:p>
        </p:txBody>
      </p:sp>
      <p:sp>
        <p:nvSpPr>
          <p:cNvPr id="31" name="Rectangle 30"/>
          <p:cNvSpPr/>
          <p:nvPr/>
        </p:nvSpPr>
        <p:spPr>
          <a:xfrm>
            <a:off x="601744" y="360603"/>
            <a:ext cx="64859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/>
              <a:t>zoomy</a:t>
            </a:r>
            <a:r>
              <a:rPr lang="fr-FR" dirty="0"/>
              <a:t>= </a:t>
            </a:r>
            <a:r>
              <a:rPr lang="fr-FR" dirty="0" err="1"/>
              <a:t>getHeight</a:t>
            </a:r>
            <a:r>
              <a:rPr lang="fr-FR" dirty="0" smtClean="0"/>
              <a:t>()/(Log10_ymax-Log10_ymin+2*</a:t>
            </a:r>
            <a:r>
              <a:rPr lang="fr-FR" dirty="0"/>
              <a:t>Log10_</a:t>
            </a:r>
            <a:r>
              <a:rPr lang="fr-FR" dirty="0" smtClean="0"/>
              <a:t>marginy);</a:t>
            </a:r>
          </a:p>
          <a:p>
            <a:r>
              <a:rPr lang="fr-FR" dirty="0"/>
              <a:t>g2.scale(</a:t>
            </a:r>
            <a:r>
              <a:rPr lang="fr-FR" dirty="0" err="1"/>
              <a:t>zoomx</a:t>
            </a:r>
            <a:r>
              <a:rPr lang="fr-FR" dirty="0"/>
              <a:t>, </a:t>
            </a:r>
            <a:r>
              <a:rPr lang="fr-FR" dirty="0" err="1" smtClean="0"/>
              <a:t>zoomy</a:t>
            </a:r>
            <a:r>
              <a:rPr lang="fr-FR" dirty="0" smtClean="0"/>
              <a:t>);</a:t>
            </a:r>
            <a:endParaRPr lang="fr-FR" dirty="0"/>
          </a:p>
        </p:txBody>
      </p:sp>
      <p:sp>
        <p:nvSpPr>
          <p:cNvPr id="32" name="ZoneTexte 31"/>
          <p:cNvSpPr txBox="1"/>
          <p:nvPr/>
        </p:nvSpPr>
        <p:spPr>
          <a:xfrm>
            <a:off x="2454865" y="4019647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ym</a:t>
            </a:r>
            <a:r>
              <a:rPr lang="fr-FR" sz="1200" dirty="0" smtClean="0"/>
              <a:t>=250</a:t>
            </a:r>
          </a:p>
          <a:p>
            <a:r>
              <a:rPr lang="fr-FR" sz="1200" dirty="0" err="1" smtClean="0"/>
              <a:t>yt</a:t>
            </a:r>
            <a:r>
              <a:rPr lang="fr-FR" sz="1200" dirty="0" smtClean="0"/>
              <a:t>=100</a:t>
            </a:r>
          </a:p>
          <a:p>
            <a:r>
              <a:rPr lang="fr-FR" sz="1200" dirty="0" err="1" smtClean="0"/>
              <a:t>ya</a:t>
            </a:r>
            <a:r>
              <a:rPr lang="fr-FR" sz="1200" dirty="0" smtClean="0"/>
              <a:t> =  1</a:t>
            </a:r>
            <a:endParaRPr lang="fr-FR" sz="1200" dirty="0"/>
          </a:p>
        </p:txBody>
      </p:sp>
      <p:sp>
        <p:nvSpPr>
          <p:cNvPr id="33" name="Ellipse 32"/>
          <p:cNvSpPr/>
          <p:nvPr/>
        </p:nvSpPr>
        <p:spPr>
          <a:xfrm>
            <a:off x="3203848" y="4185935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/>
          <p:cNvSpPr/>
          <p:nvPr/>
        </p:nvSpPr>
        <p:spPr>
          <a:xfrm>
            <a:off x="4770694" y="2071100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4443381" y="1678521"/>
            <a:ext cx="1396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Ym</a:t>
            </a:r>
            <a:r>
              <a:rPr lang="fr-FR" sz="1200" dirty="0" smtClean="0"/>
              <a:t>=0; </a:t>
            </a:r>
            <a:r>
              <a:rPr lang="fr-FR" sz="1200" dirty="0" err="1" smtClean="0"/>
              <a:t>yt</a:t>
            </a:r>
            <a:r>
              <a:rPr lang="fr-FR" sz="1200" dirty="0" smtClean="0"/>
              <a:t>=-150</a:t>
            </a:r>
          </a:p>
          <a:p>
            <a:r>
              <a:rPr lang="fr-FR" sz="1200" dirty="0" err="1" smtClean="0"/>
              <a:t>ya</a:t>
            </a:r>
            <a:r>
              <a:rPr lang="fr-FR" sz="1200" dirty="0" smtClean="0"/>
              <a:t>=-150/100 = -1,5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527628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44627" y="2183135"/>
            <a:ext cx="3412604" cy="2635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1763687" y="1767848"/>
            <a:ext cx="957839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=0,ym=0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4007210" y="3454350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4007210" y="2213118"/>
            <a:ext cx="0" cy="10935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549260" y="351824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3455616" y="159903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y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 flipV="1">
            <a:off x="7045767" y="908720"/>
            <a:ext cx="0" cy="26921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2244627" y="12699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4" name="Ellipse 13"/>
          <p:cNvSpPr/>
          <p:nvPr/>
        </p:nvSpPr>
        <p:spPr>
          <a:xfrm>
            <a:off x="4896885" y="2208551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 de texte 2"/>
          <p:cNvSpPr txBox="1">
            <a:spLocks noChangeArrowheads="1"/>
          </p:cNvSpPr>
          <p:nvPr/>
        </p:nvSpPr>
        <p:spPr bwMode="auto">
          <a:xfrm>
            <a:off x="1578957" y="3306712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y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=150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023332" y="3142276"/>
            <a:ext cx="602789" cy="286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P(0,0)</a:t>
            </a:r>
            <a:endParaRPr lang="fr-FR" sz="1200" dirty="0"/>
          </a:p>
        </p:txBody>
      </p:sp>
      <p:sp>
        <p:nvSpPr>
          <p:cNvPr id="21" name="ZoneTexte 20"/>
          <p:cNvSpPr txBox="1"/>
          <p:nvPr/>
        </p:nvSpPr>
        <p:spPr>
          <a:xfrm>
            <a:off x="4441379" y="1936119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ya</a:t>
            </a:r>
            <a:r>
              <a:rPr lang="fr-FR" sz="1200" dirty="0" smtClean="0"/>
              <a:t>=150/100 = 1,5</a:t>
            </a:r>
            <a:endParaRPr lang="fr-FR" sz="1200" dirty="0"/>
          </a:p>
        </p:txBody>
      </p:sp>
      <p:sp>
        <p:nvSpPr>
          <p:cNvPr id="23" name="Ellipse 22"/>
          <p:cNvSpPr/>
          <p:nvPr/>
        </p:nvSpPr>
        <p:spPr>
          <a:xfrm>
            <a:off x="4896886" y="1033144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4441380" y="760712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ya</a:t>
            </a:r>
            <a:r>
              <a:rPr lang="fr-FR" sz="1200" dirty="0" smtClean="0"/>
              <a:t>=300/100 = 3</a:t>
            </a:r>
            <a:endParaRPr lang="fr-FR" sz="1200" dirty="0"/>
          </a:p>
        </p:txBody>
      </p:sp>
      <p:sp>
        <p:nvSpPr>
          <p:cNvPr id="27" name="ZoneTexte 26"/>
          <p:cNvSpPr txBox="1"/>
          <p:nvPr/>
        </p:nvSpPr>
        <p:spPr>
          <a:xfrm>
            <a:off x="7213197" y="668379"/>
            <a:ext cx="13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Log10_</a:t>
            </a:r>
            <a:r>
              <a:rPr lang="fr-FR" dirty="0" smtClean="0"/>
              <a:t>ymax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7213197" y="3447304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Log10_</a:t>
            </a:r>
            <a:r>
              <a:rPr lang="fr-FR" dirty="0" smtClean="0"/>
              <a:t>ymin</a:t>
            </a:r>
            <a:endParaRPr lang="fr-FR" dirty="0"/>
          </a:p>
        </p:txBody>
      </p:sp>
      <p:cxnSp>
        <p:nvCxnSpPr>
          <p:cNvPr id="29" name="Connecteur droit 28"/>
          <p:cNvCxnSpPr/>
          <p:nvPr/>
        </p:nvCxnSpPr>
        <p:spPr>
          <a:xfrm flipV="1">
            <a:off x="3751839" y="2183135"/>
            <a:ext cx="0" cy="130288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5657231" y="3600883"/>
            <a:ext cx="0" cy="1611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179512" y="5103673"/>
            <a:ext cx="21397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y</a:t>
            </a:r>
            <a:r>
              <a:rPr lang="fr-FR" dirty="0" err="1" smtClean="0"/>
              <a:t>t</a:t>
            </a:r>
            <a:r>
              <a:rPr lang="fr-FR" dirty="0" smtClean="0"/>
              <a:t> = </a:t>
            </a:r>
            <a:r>
              <a:rPr lang="fr-FR" dirty="0" err="1" smtClean="0"/>
              <a:t>ym-Heigh</a:t>
            </a:r>
            <a:r>
              <a:rPr lang="fr-FR" dirty="0" smtClean="0"/>
              <a:t>/2</a:t>
            </a:r>
          </a:p>
          <a:p>
            <a:r>
              <a:rPr lang="fr-FR" dirty="0" err="1" smtClean="0"/>
              <a:t>ya</a:t>
            </a:r>
            <a:r>
              <a:rPr lang="fr-FR" dirty="0" smtClean="0"/>
              <a:t>= -</a:t>
            </a:r>
            <a:r>
              <a:rPr lang="fr-FR" dirty="0" err="1" smtClean="0"/>
              <a:t>yT</a:t>
            </a:r>
            <a:r>
              <a:rPr lang="fr-FR" dirty="0" smtClean="0"/>
              <a:t>/zoom</a:t>
            </a:r>
          </a:p>
          <a:p>
            <a:endParaRPr lang="fr-FR" dirty="0"/>
          </a:p>
          <a:p>
            <a:r>
              <a:rPr lang="fr-FR" dirty="0" err="1" smtClean="0"/>
              <a:t>yt</a:t>
            </a:r>
            <a:r>
              <a:rPr lang="fr-FR" dirty="0" smtClean="0"/>
              <a:t> = (300-150) = 150</a:t>
            </a:r>
          </a:p>
          <a:p>
            <a:r>
              <a:rPr lang="fr-FR" dirty="0" err="1" smtClean="0"/>
              <a:t>ya</a:t>
            </a:r>
            <a:r>
              <a:rPr lang="fr-FR" dirty="0" smtClean="0"/>
              <a:t> = -150/100 = -1,5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20004" y="78595"/>
            <a:ext cx="6485943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/>
              <a:t>zoomy</a:t>
            </a:r>
            <a:r>
              <a:rPr lang="fr-FR" dirty="0"/>
              <a:t>= </a:t>
            </a:r>
            <a:r>
              <a:rPr lang="fr-FR" dirty="0" err="1"/>
              <a:t>getHeight</a:t>
            </a:r>
            <a:r>
              <a:rPr lang="fr-FR" dirty="0" smtClean="0"/>
              <a:t>()/(Log10_ymax-Log10_ymin+2*</a:t>
            </a:r>
            <a:r>
              <a:rPr lang="fr-FR" dirty="0"/>
              <a:t>Log10_</a:t>
            </a:r>
            <a:r>
              <a:rPr lang="fr-FR" dirty="0" smtClean="0"/>
              <a:t>marginy);</a:t>
            </a:r>
          </a:p>
          <a:p>
            <a:r>
              <a:rPr lang="fr-FR" dirty="0"/>
              <a:t>g2.scale(</a:t>
            </a:r>
            <a:r>
              <a:rPr lang="fr-FR" dirty="0" err="1"/>
              <a:t>zoomx</a:t>
            </a:r>
            <a:r>
              <a:rPr lang="fr-FR" dirty="0"/>
              <a:t>, </a:t>
            </a:r>
            <a:r>
              <a:rPr lang="fr-FR" sz="2800" dirty="0" smtClean="0">
                <a:solidFill>
                  <a:srgbClr val="FF0000"/>
                </a:solidFill>
              </a:rPr>
              <a:t>-</a:t>
            </a:r>
            <a:r>
              <a:rPr lang="fr-FR" dirty="0" err="1" smtClean="0"/>
              <a:t>zoomy</a:t>
            </a:r>
            <a:r>
              <a:rPr lang="fr-FR" dirty="0" smtClean="0"/>
              <a:t>);</a:t>
            </a:r>
            <a:endParaRPr lang="fr-FR" dirty="0"/>
          </a:p>
        </p:txBody>
      </p:sp>
      <p:sp>
        <p:nvSpPr>
          <p:cNvPr id="32" name="ZoneTexte 31"/>
          <p:cNvSpPr txBox="1"/>
          <p:nvPr/>
        </p:nvSpPr>
        <p:spPr>
          <a:xfrm>
            <a:off x="2721527" y="2263956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ym</a:t>
            </a:r>
            <a:r>
              <a:rPr lang="fr-FR" sz="1200" dirty="0" smtClean="0"/>
              <a:t>=50</a:t>
            </a:r>
          </a:p>
          <a:p>
            <a:r>
              <a:rPr lang="fr-FR" sz="1200" dirty="0" err="1" smtClean="0"/>
              <a:t>yt</a:t>
            </a:r>
            <a:r>
              <a:rPr lang="fr-FR" sz="1200" dirty="0" smtClean="0"/>
              <a:t>=-100</a:t>
            </a:r>
          </a:p>
          <a:p>
            <a:r>
              <a:rPr lang="fr-FR" sz="1200" dirty="0" err="1" smtClean="0"/>
              <a:t>ya</a:t>
            </a:r>
            <a:r>
              <a:rPr lang="fr-FR" sz="1200" dirty="0" smtClean="0"/>
              <a:t> =  1</a:t>
            </a:r>
            <a:endParaRPr lang="fr-FR" sz="1200" dirty="0"/>
          </a:p>
        </p:txBody>
      </p:sp>
      <p:sp>
        <p:nvSpPr>
          <p:cNvPr id="34" name="ZoneTexte 33"/>
          <p:cNvSpPr txBox="1"/>
          <p:nvPr/>
        </p:nvSpPr>
        <p:spPr>
          <a:xfrm>
            <a:off x="2453350" y="4843974"/>
            <a:ext cx="22933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err="1" smtClean="0"/>
              <a:t>yt</a:t>
            </a:r>
            <a:r>
              <a:rPr lang="fr-FR" dirty="0" smtClean="0"/>
              <a:t> = (0-150) = -150</a:t>
            </a:r>
          </a:p>
          <a:p>
            <a:r>
              <a:rPr lang="fr-FR" dirty="0" err="1" smtClean="0"/>
              <a:t>ya</a:t>
            </a:r>
            <a:r>
              <a:rPr lang="fr-FR" dirty="0" smtClean="0"/>
              <a:t> = 150/100 = 1,5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4652740" y="4843974"/>
            <a:ext cx="2306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err="1" smtClean="0"/>
              <a:t>yt</a:t>
            </a:r>
            <a:r>
              <a:rPr lang="fr-FR" dirty="0" smtClean="0"/>
              <a:t> = (-150-150) = -300</a:t>
            </a:r>
          </a:p>
          <a:p>
            <a:r>
              <a:rPr lang="fr-FR" dirty="0" err="1" smtClean="0"/>
              <a:t>ya</a:t>
            </a:r>
            <a:r>
              <a:rPr lang="fr-FR" dirty="0" smtClean="0"/>
              <a:t> = 300/100 = 3</a:t>
            </a:r>
          </a:p>
        </p:txBody>
      </p:sp>
      <p:sp>
        <p:nvSpPr>
          <p:cNvPr id="38" name="ZoneTexte 37"/>
          <p:cNvSpPr txBox="1"/>
          <p:nvPr/>
        </p:nvSpPr>
        <p:spPr>
          <a:xfrm>
            <a:off x="6959540" y="4826675"/>
            <a:ext cx="22322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err="1" smtClean="0"/>
              <a:t>yt</a:t>
            </a:r>
            <a:r>
              <a:rPr lang="fr-FR" dirty="0" smtClean="0"/>
              <a:t> = (200-150) = 50</a:t>
            </a:r>
          </a:p>
          <a:p>
            <a:r>
              <a:rPr lang="fr-FR" dirty="0" err="1" smtClean="0"/>
              <a:t>ya</a:t>
            </a:r>
            <a:r>
              <a:rPr lang="fr-FR" dirty="0" smtClean="0"/>
              <a:t> = -50/100 = 0,5</a:t>
            </a:r>
          </a:p>
        </p:txBody>
      </p:sp>
      <p:sp>
        <p:nvSpPr>
          <p:cNvPr id="26" name="Ellipse 25"/>
          <p:cNvSpPr/>
          <p:nvPr/>
        </p:nvSpPr>
        <p:spPr>
          <a:xfrm>
            <a:off x="4844990" y="4693848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/>
          <p:cNvSpPr txBox="1"/>
          <p:nvPr/>
        </p:nvSpPr>
        <p:spPr>
          <a:xfrm>
            <a:off x="4389484" y="4421416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ya</a:t>
            </a:r>
            <a:r>
              <a:rPr lang="fr-FR" sz="1200" dirty="0" smtClean="0"/>
              <a:t>=-150/100 = -1,5</a:t>
            </a:r>
            <a:endParaRPr lang="fr-FR" sz="1200" dirty="0"/>
          </a:p>
        </p:txBody>
      </p:sp>
      <p:sp>
        <p:nvSpPr>
          <p:cNvPr id="33" name="Rectangle 32"/>
          <p:cNvSpPr/>
          <p:nvPr/>
        </p:nvSpPr>
        <p:spPr>
          <a:xfrm>
            <a:off x="3292298" y="3888950"/>
            <a:ext cx="20715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 smtClean="0"/>
              <a:t>(Log10_ymax+Log10_ymin</a:t>
            </a:r>
            <a:r>
              <a:rPr lang="fr-FR" sz="1200" dirty="0"/>
              <a:t>)/</a:t>
            </a:r>
            <a:r>
              <a:rPr lang="fr-FR" sz="1200" dirty="0" smtClean="0"/>
              <a:t>2 </a:t>
            </a:r>
          </a:p>
          <a:p>
            <a:r>
              <a:rPr lang="fr-FR" sz="1200" dirty="0" smtClean="0"/>
              <a:t>(2+-1)/2=0.5</a:t>
            </a:r>
            <a:endParaRPr lang="fr-FR" sz="1200" dirty="0"/>
          </a:p>
        </p:txBody>
      </p:sp>
      <p:cxnSp>
        <p:nvCxnSpPr>
          <p:cNvPr id="4" name="Connecteur droit avec flèche 3"/>
          <p:cNvCxnSpPr/>
          <p:nvPr/>
        </p:nvCxnSpPr>
        <p:spPr>
          <a:xfrm flipH="1">
            <a:off x="3225583" y="3518243"/>
            <a:ext cx="725347" cy="6015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335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55274" y="2946209"/>
            <a:ext cx="3412604" cy="2635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1374334" y="2530922"/>
            <a:ext cx="957839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=0,ym=0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2377133" y="5089479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2377133" y="3848247"/>
            <a:ext cx="0" cy="10935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2919183" y="515337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346410" y="371590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y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 flipV="1">
            <a:off x="5126840" y="2928065"/>
            <a:ext cx="0" cy="26921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2787679" y="4325420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 de texte 2"/>
          <p:cNvSpPr txBox="1">
            <a:spLocks noChangeArrowheads="1"/>
          </p:cNvSpPr>
          <p:nvPr/>
        </p:nvSpPr>
        <p:spPr bwMode="auto">
          <a:xfrm>
            <a:off x="1189604" y="4069786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y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=150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1564939" y="4941841"/>
            <a:ext cx="602789" cy="286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P(0,0)</a:t>
            </a:r>
            <a:endParaRPr lang="fr-FR" sz="1200" dirty="0"/>
          </a:p>
        </p:txBody>
      </p:sp>
      <p:sp>
        <p:nvSpPr>
          <p:cNvPr id="21" name="ZoneTexte 20"/>
          <p:cNvSpPr txBox="1"/>
          <p:nvPr/>
        </p:nvSpPr>
        <p:spPr>
          <a:xfrm>
            <a:off x="2332173" y="4052988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Log10_y= 0,5</a:t>
            </a:r>
            <a:endParaRPr lang="fr-FR" sz="1200" dirty="0"/>
          </a:p>
        </p:txBody>
      </p:sp>
      <p:sp>
        <p:nvSpPr>
          <p:cNvPr id="23" name="Ellipse 22"/>
          <p:cNvSpPr/>
          <p:nvPr/>
        </p:nvSpPr>
        <p:spPr>
          <a:xfrm>
            <a:off x="2749120" y="2872390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2537774" y="2530922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Log10_y =</a:t>
            </a:r>
            <a:r>
              <a:rPr lang="fr-FR" sz="1200" dirty="0"/>
              <a:t>2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3934495" y="2493893"/>
            <a:ext cx="13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Log10_</a:t>
            </a:r>
            <a:r>
              <a:rPr lang="fr-FR" dirty="0" smtClean="0"/>
              <a:t>ymax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4061048" y="5682081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Log10_</a:t>
            </a:r>
            <a:r>
              <a:rPr lang="fr-FR" dirty="0" smtClean="0"/>
              <a:t>ymin</a:t>
            </a:r>
            <a:endParaRPr lang="fr-FR" dirty="0"/>
          </a:p>
        </p:txBody>
      </p:sp>
      <p:sp>
        <p:nvSpPr>
          <p:cNvPr id="31" name="Rectangle 30"/>
          <p:cNvSpPr/>
          <p:nvPr/>
        </p:nvSpPr>
        <p:spPr>
          <a:xfrm>
            <a:off x="234762" y="188640"/>
            <a:ext cx="5936946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g2.scale(</a:t>
            </a:r>
            <a:r>
              <a:rPr lang="fr-FR" dirty="0" err="1" smtClean="0"/>
              <a:t>zoomx</a:t>
            </a:r>
            <a:r>
              <a:rPr lang="fr-FR" dirty="0"/>
              <a:t>, </a:t>
            </a:r>
            <a:r>
              <a:rPr lang="fr-FR" sz="2800" dirty="0" smtClean="0">
                <a:solidFill>
                  <a:srgbClr val="FF0000"/>
                </a:solidFill>
              </a:rPr>
              <a:t>-</a:t>
            </a:r>
            <a:r>
              <a:rPr lang="fr-FR" dirty="0" err="1" smtClean="0"/>
              <a:t>zoomy</a:t>
            </a:r>
            <a:r>
              <a:rPr lang="fr-FR" dirty="0" smtClean="0"/>
              <a:t>);</a:t>
            </a:r>
          </a:p>
          <a:p>
            <a:r>
              <a:rPr lang="fr-FR" dirty="0"/>
              <a:t>g2.translate(-(</a:t>
            </a:r>
            <a:r>
              <a:rPr lang="fr-FR" dirty="0" err="1"/>
              <a:t>xmax+xmin</a:t>
            </a:r>
            <a:r>
              <a:rPr lang="fr-FR" dirty="0"/>
              <a:t>)/</a:t>
            </a:r>
            <a:r>
              <a:rPr lang="fr-FR" dirty="0" smtClean="0"/>
              <a:t>2, -(Log10_ymax+</a:t>
            </a:r>
            <a:r>
              <a:rPr lang="fr-FR" dirty="0"/>
              <a:t>Log10_</a:t>
            </a:r>
            <a:r>
              <a:rPr lang="fr-FR" dirty="0" smtClean="0"/>
              <a:t>ymin</a:t>
            </a:r>
            <a:r>
              <a:rPr lang="fr-FR" dirty="0"/>
              <a:t>)/2</a:t>
            </a:r>
            <a:r>
              <a:rPr lang="fr-FR" dirty="0" smtClean="0"/>
              <a:t>);</a:t>
            </a:r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6421576" y="65740"/>
            <a:ext cx="25072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Log10_ymax=2</a:t>
            </a:r>
          </a:p>
          <a:p>
            <a:r>
              <a:rPr lang="fr-FR" sz="1400" dirty="0" smtClean="0"/>
              <a:t>Log10_ymin=-1</a:t>
            </a:r>
          </a:p>
          <a:p>
            <a:r>
              <a:rPr lang="fr-FR" sz="1400" dirty="0" smtClean="0"/>
              <a:t>Log10_ymax-Log10_ymin=3</a:t>
            </a:r>
          </a:p>
          <a:p>
            <a:r>
              <a:rPr lang="fr-FR" sz="1400" dirty="0"/>
              <a:t>Log10_Margin=0</a:t>
            </a:r>
            <a:endParaRPr lang="fr-FR" sz="1400" dirty="0" smtClean="0"/>
          </a:p>
          <a:p>
            <a:r>
              <a:rPr lang="fr-FR" sz="1400" dirty="0" err="1" smtClean="0"/>
              <a:t>Heigh</a:t>
            </a:r>
            <a:r>
              <a:rPr lang="fr-FR" sz="1400" dirty="0" smtClean="0"/>
              <a:t>=300</a:t>
            </a:r>
          </a:p>
          <a:p>
            <a:r>
              <a:rPr lang="fr-FR" sz="1400" dirty="0" err="1" smtClean="0"/>
              <a:t>Zoomy</a:t>
            </a:r>
            <a:r>
              <a:rPr lang="fr-FR" sz="1400" dirty="0" smtClean="0"/>
              <a:t>= 100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-49711" y="1448340"/>
                <a:ext cx="5392502" cy="566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FR" dirty="0" smtClean="0">
                          <a:solidFill>
                            <a:srgbClr val="FF0000"/>
                          </a:solidFill>
                        </a:rPr>
                        <m:t>Log</m:t>
                      </m:r>
                      <m:r>
                        <m:rPr>
                          <m:nor/>
                        </m:rPr>
                        <a:rPr lang="fr-FR" dirty="0" smtClean="0">
                          <a:solidFill>
                            <a:srgbClr val="FF0000"/>
                          </a:solidFill>
                        </a:rPr>
                        <m:t>10</m:t>
                      </m:r>
                      <m:r>
                        <m:rPr>
                          <m:nor/>
                        </m:rPr>
                        <a:rPr lang="fr-FR" dirty="0" smtClean="0">
                          <a:solidFill>
                            <a:srgbClr val="FF0000"/>
                          </a:solidFill>
                        </a:rPr>
                        <m:t>_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𝑦</m:t>
                      </m:r>
                      <m:r>
                        <a:rPr lang="fr-FR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=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fr-F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𝑚</m:t>
                          </m:r>
                        </m:num>
                        <m:den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𝑧𝑜𝑜𝑚</m:t>
                          </m:r>
                        </m:den>
                      </m:f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nor/>
                        </m:rPr>
                        <a:rPr lang="fr-FR" dirty="0">
                          <a:solidFill>
                            <a:srgbClr val="FF0000"/>
                          </a:solidFill>
                        </a:rPr>
                        <m:t>Log</m:t>
                      </m:r>
                      <m:r>
                        <m:rPr>
                          <m:nor/>
                        </m:rPr>
                        <a:rPr lang="fr-FR" dirty="0">
                          <a:solidFill>
                            <a:srgbClr val="FF0000"/>
                          </a:solidFill>
                        </a:rPr>
                        <m:t>10</m:t>
                      </m:r>
                      <m:r>
                        <m:rPr>
                          <m:nor/>
                        </m:rPr>
                        <a:rPr lang="fr-FR" dirty="0">
                          <a:solidFill>
                            <a:srgbClr val="FF0000"/>
                          </a:solidFill>
                        </a:rPr>
                        <m:t>_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𝑦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𝑚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𝑎𝑥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nor/>
                        </m:rPr>
                        <a:rPr lang="fr-FR" dirty="0">
                          <a:solidFill>
                            <a:srgbClr val="FF0000"/>
                          </a:solidFill>
                        </a:rPr>
                        <m:t>Log</m:t>
                      </m:r>
                      <m:r>
                        <m:rPr>
                          <m:nor/>
                        </m:rPr>
                        <a:rPr lang="fr-FR" dirty="0">
                          <a:solidFill>
                            <a:srgbClr val="FF0000"/>
                          </a:solidFill>
                        </a:rPr>
                        <m:t>10</m:t>
                      </m:r>
                      <m:r>
                        <m:rPr>
                          <m:nor/>
                        </m:rPr>
                        <a:rPr lang="fr-FR" dirty="0">
                          <a:solidFill>
                            <a:srgbClr val="FF0000"/>
                          </a:solidFill>
                        </a:rPr>
                        <m:t>_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𝑚𝑎𝑟𝑔𝑖𝑛</m:t>
                      </m:r>
                    </m:oMath>
                  </m:oMathPara>
                </a14:m>
                <a:endParaRPr lang="fr-FR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9711" y="1448340"/>
                <a:ext cx="5392502" cy="56675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5568347" y="1606610"/>
            <a:ext cx="357565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err="1"/>
              <a:t>yt</a:t>
            </a:r>
            <a:r>
              <a:rPr lang="fr-FR" sz="1400" dirty="0"/>
              <a:t> = </a:t>
            </a:r>
            <a:r>
              <a:rPr lang="fr-FR" sz="1400" dirty="0" err="1"/>
              <a:t>ym-Heigh</a:t>
            </a:r>
            <a:r>
              <a:rPr lang="fr-FR" sz="1400" dirty="0"/>
              <a:t>/2</a:t>
            </a:r>
          </a:p>
          <a:p>
            <a:r>
              <a:rPr lang="fr-FR" sz="1400" dirty="0" err="1"/>
              <a:t>ya</a:t>
            </a:r>
            <a:r>
              <a:rPr lang="fr-FR" sz="1400" dirty="0"/>
              <a:t>= </a:t>
            </a:r>
            <a:r>
              <a:rPr lang="fr-FR" sz="1400" dirty="0" smtClean="0"/>
              <a:t>-</a:t>
            </a:r>
            <a:r>
              <a:rPr lang="fr-FR" sz="1400" dirty="0" err="1" smtClean="0"/>
              <a:t>yt</a:t>
            </a:r>
            <a:r>
              <a:rPr lang="fr-FR" sz="1400" dirty="0" smtClean="0"/>
              <a:t>/</a:t>
            </a:r>
            <a:r>
              <a:rPr lang="fr-FR" sz="1400" dirty="0" err="1" smtClean="0"/>
              <a:t>zoomy</a:t>
            </a:r>
            <a:endParaRPr lang="fr-FR" sz="1400" dirty="0" smtClean="0"/>
          </a:p>
          <a:p>
            <a:r>
              <a:rPr lang="fr-FR" sz="1400" dirty="0" smtClean="0"/>
              <a:t>Log10_y </a:t>
            </a:r>
            <a:r>
              <a:rPr lang="fr-FR" sz="1400" dirty="0"/>
              <a:t>= </a:t>
            </a:r>
            <a:r>
              <a:rPr lang="fr-FR" sz="1400" dirty="0" err="1" smtClean="0"/>
              <a:t>ya</a:t>
            </a:r>
            <a:r>
              <a:rPr lang="fr-FR" sz="1400" dirty="0" smtClean="0"/>
              <a:t>+ (</a:t>
            </a:r>
            <a:r>
              <a:rPr lang="fr-FR" sz="1400" dirty="0"/>
              <a:t>Log10_ymax+Log10_ymin</a:t>
            </a:r>
            <a:r>
              <a:rPr lang="fr-FR" sz="1400" dirty="0" smtClean="0"/>
              <a:t>)/2</a:t>
            </a:r>
          </a:p>
          <a:p>
            <a:endParaRPr lang="fr-FR" sz="1400" dirty="0"/>
          </a:p>
          <a:p>
            <a:r>
              <a:rPr lang="fr-FR" sz="1400" dirty="0" err="1" smtClean="0"/>
              <a:t>ym</a:t>
            </a:r>
            <a:r>
              <a:rPr lang="fr-FR" sz="1400" dirty="0" smtClean="0"/>
              <a:t>=0</a:t>
            </a:r>
          </a:p>
          <a:p>
            <a:r>
              <a:rPr lang="fr-FR" sz="1400" dirty="0" err="1" smtClean="0"/>
              <a:t>yt</a:t>
            </a:r>
            <a:r>
              <a:rPr lang="fr-FR" sz="1400" dirty="0" smtClean="0"/>
              <a:t>=-150</a:t>
            </a:r>
          </a:p>
          <a:p>
            <a:r>
              <a:rPr lang="fr-FR" sz="1400" dirty="0" err="1" smtClean="0"/>
              <a:t>ya</a:t>
            </a:r>
            <a:r>
              <a:rPr lang="fr-FR" sz="1400" dirty="0" smtClean="0"/>
              <a:t>=150/100=1.5</a:t>
            </a:r>
          </a:p>
          <a:p>
            <a:r>
              <a:rPr lang="fr-FR" sz="1400" dirty="0" smtClean="0"/>
              <a:t>Log10_y=1.5+0.5=2</a:t>
            </a:r>
          </a:p>
          <a:p>
            <a:endParaRPr lang="fr-FR" sz="1400" dirty="0"/>
          </a:p>
          <a:p>
            <a:r>
              <a:rPr lang="fr-FR" sz="1400" dirty="0" err="1" smtClean="0"/>
              <a:t>ym</a:t>
            </a:r>
            <a:r>
              <a:rPr lang="fr-FR" sz="1400" dirty="0" smtClean="0"/>
              <a:t>=150</a:t>
            </a:r>
          </a:p>
          <a:p>
            <a:r>
              <a:rPr lang="fr-FR" sz="1400" dirty="0" err="1" smtClean="0"/>
              <a:t>yt</a:t>
            </a:r>
            <a:r>
              <a:rPr lang="fr-FR" sz="1400" dirty="0" smtClean="0"/>
              <a:t>=150-150=0</a:t>
            </a:r>
          </a:p>
          <a:p>
            <a:r>
              <a:rPr lang="fr-FR" sz="1400" dirty="0" err="1" smtClean="0"/>
              <a:t>ya</a:t>
            </a:r>
            <a:r>
              <a:rPr lang="fr-FR" sz="1400" dirty="0" smtClean="0"/>
              <a:t>=0</a:t>
            </a:r>
          </a:p>
          <a:p>
            <a:r>
              <a:rPr lang="fr-FR" sz="1400" dirty="0" smtClean="0"/>
              <a:t>Log10_y=0.5</a:t>
            </a:r>
          </a:p>
          <a:p>
            <a:endParaRPr lang="fr-FR" sz="1400" dirty="0"/>
          </a:p>
          <a:p>
            <a:r>
              <a:rPr lang="fr-FR" sz="1400" dirty="0" err="1" smtClean="0"/>
              <a:t>ym</a:t>
            </a:r>
            <a:r>
              <a:rPr lang="fr-FR" sz="1400" dirty="0" smtClean="0"/>
              <a:t>=300</a:t>
            </a:r>
          </a:p>
          <a:p>
            <a:r>
              <a:rPr lang="fr-FR" sz="1400" dirty="0" err="1" smtClean="0"/>
              <a:t>yt</a:t>
            </a:r>
            <a:r>
              <a:rPr lang="fr-FR" sz="1400" dirty="0" smtClean="0"/>
              <a:t>=150</a:t>
            </a:r>
          </a:p>
          <a:p>
            <a:r>
              <a:rPr lang="fr-FR" sz="1400" dirty="0" err="1" smtClean="0"/>
              <a:t>ya</a:t>
            </a:r>
            <a:r>
              <a:rPr lang="fr-FR" sz="1400" dirty="0" smtClean="0"/>
              <a:t>=-1.5</a:t>
            </a:r>
          </a:p>
          <a:p>
            <a:r>
              <a:rPr lang="fr-FR" sz="1400" dirty="0" smtClean="0"/>
              <a:t>Log10_y=-1</a:t>
            </a:r>
          </a:p>
        </p:txBody>
      </p:sp>
      <p:sp>
        <p:nvSpPr>
          <p:cNvPr id="8" name="Rectangle 7"/>
          <p:cNvSpPr/>
          <p:nvPr/>
        </p:nvSpPr>
        <p:spPr>
          <a:xfrm>
            <a:off x="5979098" y="6193304"/>
            <a:ext cx="31010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/>
              <a:t>(Log10_ymax+Log10_ymin)/2 </a:t>
            </a:r>
          </a:p>
          <a:p>
            <a:r>
              <a:rPr lang="fr-FR" sz="1600" dirty="0"/>
              <a:t>(2+-1)/2=0.5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668104" y="5443455"/>
            <a:ext cx="1042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Log10_y= -1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40310026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55576" y="2132856"/>
            <a:ext cx="734481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 smtClean="0"/>
              <a:t>Translation</a:t>
            </a:r>
          </a:p>
          <a:p>
            <a:pPr algn="ctr"/>
            <a:r>
              <a:rPr lang="fr-FR" sz="9600" dirty="0" smtClean="0"/>
              <a:t>Offset </a:t>
            </a:r>
            <a:endParaRPr lang="fr-FR" sz="9600" dirty="0"/>
          </a:p>
        </p:txBody>
      </p:sp>
    </p:spTree>
    <p:extLst>
      <p:ext uri="{BB962C8B-B14F-4D97-AF65-F5344CB8AC3E}">
        <p14:creationId xmlns:p14="http://schemas.microsoft.com/office/powerpoint/2010/main" val="25409104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51520" y="548680"/>
            <a:ext cx="792088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The </a:t>
            </a:r>
            <a:r>
              <a:rPr lang="fr-FR" sz="2800" dirty="0" err="1" smtClean="0"/>
              <a:t>operation</a:t>
            </a:r>
            <a:r>
              <a:rPr lang="fr-FR" sz="2800" dirty="0" smtClean="0"/>
              <a:t> of translation </a:t>
            </a:r>
            <a:r>
              <a:rPr lang="fr-FR" sz="2800" dirty="0" err="1" smtClean="0"/>
              <a:t>is</a:t>
            </a:r>
            <a:r>
              <a:rPr lang="fr-FR" sz="2800" dirty="0" smtClean="0"/>
              <a:t> </a:t>
            </a:r>
            <a:r>
              <a:rPr lang="fr-FR" sz="2800" dirty="0" err="1" smtClean="0"/>
              <a:t>performed</a:t>
            </a:r>
            <a:r>
              <a:rPr lang="fr-FR" sz="2800" dirty="0" smtClean="0"/>
              <a:t> in the last stage.</a:t>
            </a:r>
          </a:p>
          <a:p>
            <a:r>
              <a:rPr lang="fr-FR" sz="2800" dirty="0" err="1" smtClean="0"/>
              <a:t>Meaning</a:t>
            </a:r>
            <a:r>
              <a:rPr lang="fr-FR" sz="2800" dirty="0" smtClean="0"/>
              <a:t> the </a:t>
            </a:r>
            <a:r>
              <a:rPr lang="fr-FR" sz="2800" dirty="0" err="1" smtClean="0"/>
              <a:t>zoomed</a:t>
            </a:r>
            <a:r>
              <a:rPr lang="fr-FR" sz="2800" dirty="0" smtClean="0"/>
              <a:t> factor to the move, </a:t>
            </a:r>
            <a:r>
              <a:rPr lang="fr-FR" sz="2800" dirty="0" err="1" smtClean="0"/>
              <a:t>is</a:t>
            </a:r>
            <a:r>
              <a:rPr lang="fr-FR" sz="2800" dirty="0" smtClean="0"/>
              <a:t> </a:t>
            </a:r>
            <a:r>
              <a:rPr lang="fr-FR" sz="2800" dirty="0" err="1" smtClean="0"/>
              <a:t>applied</a:t>
            </a:r>
            <a:r>
              <a:rPr lang="fr-FR" sz="2800" dirty="0" smtClean="0"/>
              <a:t> by default in the new </a:t>
            </a:r>
            <a:r>
              <a:rPr lang="fr-FR" sz="2800" dirty="0" err="1" smtClean="0"/>
              <a:t>coordinate</a:t>
            </a:r>
            <a:r>
              <a:rPr lang="fr-FR" sz="2800" dirty="0" smtClean="0"/>
              <a:t> system.</a:t>
            </a:r>
          </a:p>
          <a:p>
            <a:endParaRPr lang="fr-FR" sz="2800" dirty="0"/>
          </a:p>
          <a:p>
            <a:r>
              <a:rPr lang="fr-FR" sz="2800" dirty="0" smtClean="0"/>
              <a:t>Relative to Y, </a:t>
            </a:r>
            <a:r>
              <a:rPr lang="fr-FR" sz="2800" dirty="0" err="1" smtClean="0"/>
              <a:t>we</a:t>
            </a:r>
            <a:r>
              <a:rPr lang="fr-FR" sz="2800" dirty="0" smtClean="0"/>
              <a:t> </a:t>
            </a:r>
            <a:r>
              <a:rPr lang="fr-FR" sz="2800" dirty="0" err="1" smtClean="0"/>
              <a:t>will</a:t>
            </a:r>
            <a:r>
              <a:rPr lang="fr-FR" sz="2800" dirty="0" smtClean="0"/>
              <a:t> </a:t>
            </a:r>
            <a:r>
              <a:rPr lang="fr-FR" sz="2800" dirty="0" err="1" smtClean="0"/>
              <a:t>apply</a:t>
            </a:r>
            <a:r>
              <a:rPr lang="fr-FR" sz="2800" dirty="0" smtClean="0"/>
              <a:t> a factor 100</a:t>
            </a:r>
          </a:p>
          <a:p>
            <a:r>
              <a:rPr lang="fr-FR" sz="2800" dirty="0" smtClean="0"/>
              <a:t>In </a:t>
            </a:r>
            <a:r>
              <a:rPr lang="fr-FR" sz="2800" dirty="0" err="1" smtClean="0"/>
              <a:t>fact</a:t>
            </a:r>
            <a:r>
              <a:rPr lang="fr-FR" sz="2800" dirty="0" smtClean="0"/>
              <a:t>: </a:t>
            </a:r>
          </a:p>
          <a:p>
            <a:r>
              <a:rPr lang="fr-FR" sz="2800" dirty="0" smtClean="0"/>
              <a:t>Log10_ymax=2</a:t>
            </a:r>
            <a:endParaRPr lang="fr-FR" sz="2800" dirty="0"/>
          </a:p>
          <a:p>
            <a:r>
              <a:rPr lang="fr-FR" sz="2800" dirty="0"/>
              <a:t>Log10_ymin=-1</a:t>
            </a:r>
          </a:p>
          <a:p>
            <a:r>
              <a:rPr lang="fr-FR" sz="2800" dirty="0" smtClean="0"/>
              <a:t>Move the mouse of 50 pixels, </a:t>
            </a:r>
            <a:r>
              <a:rPr lang="fr-FR" sz="2800" dirty="0" err="1" smtClean="0"/>
              <a:t>will</a:t>
            </a:r>
            <a:r>
              <a:rPr lang="fr-FR" sz="2800" dirty="0" smtClean="0"/>
              <a:t> corresponds to 0.5 !</a:t>
            </a:r>
          </a:p>
          <a:p>
            <a:endParaRPr lang="fr-FR" sz="2800" dirty="0" smtClean="0"/>
          </a:p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8185016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28668" y="2108672"/>
            <a:ext cx="3412604" cy="2635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1799019" y="1855338"/>
            <a:ext cx="891216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=0,ym=0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354913" y="4785890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325566" y="3405170"/>
            <a:ext cx="0" cy="12215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595323" y="489423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0" y="372327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y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1227853" y="5556727"/>
            <a:ext cx="295824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2244627" y="12699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4" name="Ellipse 13"/>
          <p:cNvSpPr/>
          <p:nvPr/>
        </p:nvSpPr>
        <p:spPr>
          <a:xfrm>
            <a:off x="2731926" y="4400354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5194470" y="69588"/>
            <a:ext cx="34819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xmax</a:t>
            </a:r>
            <a:r>
              <a:rPr lang="fr-FR" sz="1400" dirty="0" smtClean="0"/>
              <a:t>=540</a:t>
            </a:r>
          </a:p>
          <a:p>
            <a:r>
              <a:rPr lang="fr-FR" sz="1400" dirty="0" err="1" smtClean="0"/>
              <a:t>xmin</a:t>
            </a:r>
            <a:r>
              <a:rPr lang="fr-FR" sz="1400" dirty="0" smtClean="0"/>
              <a:t>=140</a:t>
            </a:r>
          </a:p>
          <a:p>
            <a:r>
              <a:rPr lang="fr-FR" sz="1400" dirty="0" err="1" smtClean="0"/>
              <a:t>xmax-xmin</a:t>
            </a:r>
            <a:r>
              <a:rPr lang="fr-FR" sz="1400" dirty="0" smtClean="0"/>
              <a:t>=400	</a:t>
            </a:r>
            <a:r>
              <a:rPr lang="fr-FR" sz="1400" dirty="0" err="1" smtClean="0"/>
              <a:t>xmax+xmin</a:t>
            </a:r>
            <a:r>
              <a:rPr lang="fr-FR" sz="1400" dirty="0" smtClean="0"/>
              <a:t>/2=340</a:t>
            </a:r>
          </a:p>
          <a:p>
            <a:r>
              <a:rPr lang="fr-FR" sz="1400" dirty="0" err="1" smtClean="0"/>
              <a:t>Margin</a:t>
            </a:r>
            <a:r>
              <a:rPr lang="fr-FR" sz="1400" dirty="0" smtClean="0"/>
              <a:t>=0</a:t>
            </a:r>
          </a:p>
          <a:p>
            <a:r>
              <a:rPr lang="fr-FR" sz="1400" dirty="0" err="1" smtClean="0"/>
              <a:t>Width</a:t>
            </a:r>
            <a:r>
              <a:rPr lang="fr-FR" sz="1400" dirty="0" smtClean="0"/>
              <a:t>=300</a:t>
            </a:r>
          </a:p>
          <a:p>
            <a:r>
              <a:rPr lang="fr-FR" sz="1400" dirty="0" err="1" smtClean="0"/>
              <a:t>Zoomx</a:t>
            </a:r>
            <a:r>
              <a:rPr lang="fr-FR" sz="1400" dirty="0" smtClean="0"/>
              <a:t>=0,75</a:t>
            </a:r>
          </a:p>
        </p:txBody>
      </p:sp>
      <p:sp>
        <p:nvSpPr>
          <p:cNvPr id="19" name="Zone de texte 2"/>
          <p:cNvSpPr txBox="1">
            <a:spLocks noChangeArrowheads="1"/>
          </p:cNvSpPr>
          <p:nvPr/>
        </p:nvSpPr>
        <p:spPr bwMode="auto">
          <a:xfrm>
            <a:off x="2397393" y="3036146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x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=150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41466" y="4356683"/>
            <a:ext cx="602789" cy="286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P(0,0)</a:t>
            </a:r>
            <a:endParaRPr lang="fr-FR" sz="1200" dirty="0"/>
          </a:p>
        </p:txBody>
      </p:sp>
      <p:sp>
        <p:nvSpPr>
          <p:cNvPr id="21" name="ZoneTexte 20"/>
          <p:cNvSpPr txBox="1"/>
          <p:nvPr/>
        </p:nvSpPr>
        <p:spPr>
          <a:xfrm>
            <a:off x="2276420" y="4127922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x=340</a:t>
            </a:r>
            <a:endParaRPr lang="fr-FR" sz="1200" dirty="0"/>
          </a:p>
        </p:txBody>
      </p:sp>
      <p:sp>
        <p:nvSpPr>
          <p:cNvPr id="23" name="Ellipse 22"/>
          <p:cNvSpPr/>
          <p:nvPr/>
        </p:nvSpPr>
        <p:spPr>
          <a:xfrm>
            <a:off x="4380907" y="4404921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4073547" y="4075341"/>
            <a:ext cx="698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x=540</a:t>
            </a:r>
            <a:endParaRPr lang="fr-FR" sz="1200" dirty="0"/>
          </a:p>
        </p:txBody>
      </p:sp>
      <p:sp>
        <p:nvSpPr>
          <p:cNvPr id="25" name="Ellipse 24"/>
          <p:cNvSpPr/>
          <p:nvPr/>
        </p:nvSpPr>
        <p:spPr>
          <a:xfrm>
            <a:off x="407623" y="3971134"/>
            <a:ext cx="88712" cy="121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3795934" y="5094696"/>
            <a:ext cx="6767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xmax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(540)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937429" y="5187395"/>
            <a:ext cx="6767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xmin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(140)</a:t>
            </a:r>
            <a:endParaRPr lang="fr-FR" dirty="0"/>
          </a:p>
        </p:txBody>
      </p:sp>
      <p:cxnSp>
        <p:nvCxnSpPr>
          <p:cNvPr id="29" name="Connecteur droit 28"/>
          <p:cNvCxnSpPr/>
          <p:nvPr/>
        </p:nvCxnSpPr>
        <p:spPr>
          <a:xfrm>
            <a:off x="289194" y="4777907"/>
            <a:ext cx="418352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5688490" y="1639249"/>
            <a:ext cx="319957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xt</a:t>
            </a:r>
            <a:r>
              <a:rPr lang="fr-FR" dirty="0" smtClean="0"/>
              <a:t> = </a:t>
            </a:r>
            <a:r>
              <a:rPr lang="fr-FR" dirty="0" err="1" smtClean="0"/>
              <a:t>xm-width</a:t>
            </a:r>
            <a:r>
              <a:rPr lang="fr-FR" dirty="0" smtClean="0"/>
              <a:t>/2</a:t>
            </a:r>
            <a:endParaRPr lang="fr-FR" dirty="0"/>
          </a:p>
          <a:p>
            <a:r>
              <a:rPr lang="fr-FR" dirty="0" err="1" smtClean="0"/>
              <a:t>xa</a:t>
            </a:r>
            <a:r>
              <a:rPr lang="fr-FR" dirty="0" smtClean="0"/>
              <a:t>= </a:t>
            </a:r>
            <a:r>
              <a:rPr lang="fr-FR" dirty="0" err="1" smtClean="0"/>
              <a:t>xt</a:t>
            </a:r>
            <a:r>
              <a:rPr lang="fr-FR" dirty="0" smtClean="0"/>
              <a:t>/</a:t>
            </a:r>
            <a:r>
              <a:rPr lang="fr-FR" dirty="0" err="1" smtClean="0"/>
              <a:t>zoomx</a:t>
            </a:r>
            <a:endParaRPr lang="fr-FR" dirty="0" smtClean="0"/>
          </a:p>
          <a:p>
            <a:r>
              <a:rPr lang="fr-FR" dirty="0" err="1"/>
              <a:t>zoomx</a:t>
            </a:r>
            <a:r>
              <a:rPr lang="fr-FR" dirty="0"/>
              <a:t>=</a:t>
            </a:r>
            <a:r>
              <a:rPr lang="fr-FR" dirty="0" err="1"/>
              <a:t>getWidth</a:t>
            </a:r>
            <a:r>
              <a:rPr lang="fr-FR" dirty="0"/>
              <a:t>()/(</a:t>
            </a:r>
            <a:r>
              <a:rPr lang="fr-FR" dirty="0" err="1"/>
              <a:t>xmax</a:t>
            </a:r>
            <a:r>
              <a:rPr lang="fr-FR" dirty="0"/>
              <a:t>- </a:t>
            </a:r>
          </a:p>
          <a:p>
            <a:r>
              <a:rPr lang="fr-FR" dirty="0"/>
              <a:t>               xmin+2*</a:t>
            </a:r>
            <a:r>
              <a:rPr lang="fr-FR" dirty="0" err="1"/>
              <a:t>marginx</a:t>
            </a:r>
            <a:r>
              <a:rPr lang="fr-FR" dirty="0"/>
              <a:t>);</a:t>
            </a:r>
          </a:p>
          <a:p>
            <a:r>
              <a:rPr lang="fr-FR" dirty="0" err="1" smtClean="0"/>
              <a:t>xb</a:t>
            </a:r>
            <a:r>
              <a:rPr lang="fr-FR" dirty="0" smtClean="0"/>
              <a:t> </a:t>
            </a:r>
            <a:r>
              <a:rPr lang="fr-FR" dirty="0"/>
              <a:t>= </a:t>
            </a:r>
            <a:r>
              <a:rPr lang="fr-FR" dirty="0" err="1"/>
              <a:t>xa</a:t>
            </a:r>
            <a:r>
              <a:rPr lang="fr-FR" dirty="0"/>
              <a:t>+(</a:t>
            </a:r>
            <a:r>
              <a:rPr lang="fr-FR" dirty="0" err="1"/>
              <a:t>xmax+xmin</a:t>
            </a:r>
            <a:r>
              <a:rPr lang="fr-FR" dirty="0"/>
              <a:t>)/</a:t>
            </a:r>
            <a:r>
              <a:rPr lang="fr-FR" dirty="0" smtClean="0"/>
              <a:t>2</a:t>
            </a:r>
            <a:r>
              <a:rPr lang="fr-FR" b="1" dirty="0" smtClean="0">
                <a:solidFill>
                  <a:srgbClr val="FF0000"/>
                </a:solidFill>
              </a:rPr>
              <a:t>-offset.x</a:t>
            </a:r>
          </a:p>
          <a:p>
            <a:endParaRPr lang="fr-FR" sz="1400" dirty="0" smtClean="0"/>
          </a:p>
          <a:p>
            <a:r>
              <a:rPr lang="fr-FR" sz="1400" dirty="0" err="1"/>
              <a:t>x</a:t>
            </a:r>
            <a:r>
              <a:rPr lang="fr-FR" sz="1400" dirty="0" err="1" smtClean="0"/>
              <a:t>m</a:t>
            </a:r>
            <a:r>
              <a:rPr lang="fr-FR" sz="1400" dirty="0" smtClean="0"/>
              <a:t>= 150</a:t>
            </a:r>
            <a:endParaRPr lang="fr-FR" sz="1400" dirty="0"/>
          </a:p>
          <a:p>
            <a:r>
              <a:rPr lang="fr-FR" sz="1400" dirty="0" err="1"/>
              <a:t>x</a:t>
            </a:r>
            <a:r>
              <a:rPr lang="fr-FR" sz="1400" dirty="0" err="1" smtClean="0"/>
              <a:t>t</a:t>
            </a:r>
            <a:r>
              <a:rPr lang="fr-FR" sz="1400" dirty="0" smtClean="0"/>
              <a:t> = 150-150</a:t>
            </a:r>
          </a:p>
          <a:p>
            <a:r>
              <a:rPr lang="fr-FR" sz="1400" dirty="0" err="1"/>
              <a:t>x</a:t>
            </a:r>
            <a:r>
              <a:rPr lang="fr-FR" sz="1400" dirty="0" err="1" smtClean="0"/>
              <a:t>a</a:t>
            </a:r>
            <a:r>
              <a:rPr lang="fr-FR" sz="1400" dirty="0" smtClean="0"/>
              <a:t> = 0</a:t>
            </a:r>
          </a:p>
          <a:p>
            <a:r>
              <a:rPr lang="fr-FR" sz="1400" dirty="0" smtClean="0"/>
              <a:t>x = 340</a:t>
            </a:r>
          </a:p>
          <a:p>
            <a:endParaRPr lang="fr-FR" sz="1400" dirty="0" smtClean="0"/>
          </a:p>
          <a:p>
            <a:r>
              <a:rPr lang="fr-FR" sz="1400" dirty="0" err="1" smtClean="0"/>
              <a:t>xm</a:t>
            </a:r>
            <a:r>
              <a:rPr lang="fr-FR" sz="1400" dirty="0" smtClean="0"/>
              <a:t>=0</a:t>
            </a:r>
          </a:p>
          <a:p>
            <a:r>
              <a:rPr lang="fr-FR" sz="1400" dirty="0" err="1" smtClean="0"/>
              <a:t>xt</a:t>
            </a:r>
            <a:r>
              <a:rPr lang="fr-FR" sz="1400" dirty="0" smtClean="0"/>
              <a:t>=-150</a:t>
            </a:r>
          </a:p>
          <a:p>
            <a:r>
              <a:rPr lang="fr-FR" sz="1400" dirty="0" err="1" smtClean="0"/>
              <a:t>xa</a:t>
            </a:r>
            <a:r>
              <a:rPr lang="fr-FR" sz="1400" dirty="0" smtClean="0"/>
              <a:t>=-200</a:t>
            </a:r>
          </a:p>
          <a:p>
            <a:r>
              <a:rPr lang="fr-FR" sz="1400" dirty="0" smtClean="0"/>
              <a:t>x=-200+340=140</a:t>
            </a:r>
          </a:p>
          <a:p>
            <a:endParaRPr lang="fr-FR" sz="1400" dirty="0"/>
          </a:p>
          <a:p>
            <a:r>
              <a:rPr lang="fr-FR" sz="1400" dirty="0" err="1" smtClean="0"/>
              <a:t>xm</a:t>
            </a:r>
            <a:r>
              <a:rPr lang="fr-FR" sz="1400" dirty="0" smtClean="0"/>
              <a:t>=300</a:t>
            </a:r>
          </a:p>
          <a:p>
            <a:r>
              <a:rPr lang="fr-FR" sz="1400" dirty="0" err="1" smtClean="0"/>
              <a:t>xt</a:t>
            </a:r>
            <a:r>
              <a:rPr lang="fr-FR" sz="1400" dirty="0" smtClean="0"/>
              <a:t>=150</a:t>
            </a:r>
          </a:p>
          <a:p>
            <a:r>
              <a:rPr lang="fr-FR" sz="1400" dirty="0" err="1" smtClean="0"/>
              <a:t>xa</a:t>
            </a:r>
            <a:r>
              <a:rPr lang="fr-FR" sz="1400" dirty="0" smtClean="0"/>
              <a:t>=200</a:t>
            </a:r>
          </a:p>
          <a:p>
            <a:r>
              <a:rPr lang="fr-FR" sz="1400" dirty="0" smtClean="0"/>
              <a:t>x = 200+340= 540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209440" y="280333"/>
            <a:ext cx="6833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g2.translate(-(</a:t>
            </a:r>
            <a:r>
              <a:rPr lang="fr-FR" dirty="0" err="1"/>
              <a:t>xmax+xmin</a:t>
            </a:r>
            <a:r>
              <a:rPr lang="fr-FR" dirty="0"/>
              <a:t>)/</a:t>
            </a:r>
            <a:r>
              <a:rPr lang="fr-FR" dirty="0" smtClean="0"/>
              <a:t>2, ….);</a:t>
            </a:r>
            <a:endParaRPr lang="fr-FR" dirty="0"/>
          </a:p>
        </p:txBody>
      </p:sp>
      <p:sp>
        <p:nvSpPr>
          <p:cNvPr id="31" name="Zone de texte 2"/>
          <p:cNvSpPr txBox="1">
            <a:spLocks noChangeArrowheads="1"/>
          </p:cNvSpPr>
          <p:nvPr/>
        </p:nvSpPr>
        <p:spPr bwMode="auto">
          <a:xfrm>
            <a:off x="3977027" y="3025917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x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=300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Zone de texte 2"/>
          <p:cNvSpPr txBox="1">
            <a:spLocks noChangeArrowheads="1"/>
          </p:cNvSpPr>
          <p:nvPr/>
        </p:nvSpPr>
        <p:spPr bwMode="auto">
          <a:xfrm>
            <a:off x="710177" y="3025917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x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524715" y="842830"/>
                <a:ext cx="4556953" cy="566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=</m:t>
                      </m:r>
                      <m:f>
                        <m:fPr>
                          <m:ctrlPr>
                            <a:rPr lang="fr-F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𝑥𝑚</m:t>
                          </m:r>
                        </m:num>
                        <m:den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𝑧𝑜𝑜𝑚</m:t>
                          </m:r>
                        </m:den>
                      </m:f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𝑥𝑚𝑖𝑛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−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𝑜𝑓𝑓𝑠𝑒𝑡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.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− 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𝑚𝑎𝑟𝑔𝑖𝑛𝑥</m:t>
                      </m:r>
                    </m:oMath>
                  </m:oMathPara>
                </a14:m>
                <a:endParaRPr lang="fr-FR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15" y="842830"/>
                <a:ext cx="4556953" cy="56675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lipse 33"/>
          <p:cNvSpPr/>
          <p:nvPr/>
        </p:nvSpPr>
        <p:spPr>
          <a:xfrm>
            <a:off x="1014640" y="4344182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/>
          <p:cNvSpPr txBox="1"/>
          <p:nvPr/>
        </p:nvSpPr>
        <p:spPr>
          <a:xfrm>
            <a:off x="707280" y="4014602"/>
            <a:ext cx="698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x=140</a:t>
            </a:r>
            <a:endParaRPr lang="fr-FR" sz="1200" dirty="0"/>
          </a:p>
        </p:txBody>
      </p:sp>
      <p:sp>
        <p:nvSpPr>
          <p:cNvPr id="8" name="ZoneTexte 7"/>
          <p:cNvSpPr txBox="1"/>
          <p:nvPr/>
        </p:nvSpPr>
        <p:spPr>
          <a:xfrm>
            <a:off x="1227853" y="3605764"/>
            <a:ext cx="8040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FF0000"/>
                </a:solidFill>
              </a:rPr>
              <a:t>o</a:t>
            </a:r>
            <a:r>
              <a:rPr lang="fr-FR" sz="1600" dirty="0" err="1" smtClean="0">
                <a:solidFill>
                  <a:srgbClr val="FF0000"/>
                </a:solidFill>
              </a:rPr>
              <a:t>ffset.x</a:t>
            </a:r>
            <a:endParaRPr lang="fr-FR" dirty="0">
              <a:solidFill>
                <a:srgbClr val="FF0000"/>
              </a:solidFill>
            </a:endParaRPr>
          </a:p>
        </p:txBody>
      </p:sp>
      <p:cxnSp>
        <p:nvCxnSpPr>
          <p:cNvPr id="15" name="Connecteur droit avec flèche 14"/>
          <p:cNvCxnSpPr/>
          <p:nvPr/>
        </p:nvCxnSpPr>
        <p:spPr>
          <a:xfrm flipH="1">
            <a:off x="1078113" y="3573016"/>
            <a:ext cx="107220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3265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35926" y="3690310"/>
            <a:ext cx="3412604" cy="2635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710684" y="3457165"/>
            <a:ext cx="957839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=0,ym=0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2377133" y="5089479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2377133" y="3848247"/>
            <a:ext cx="0" cy="10935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2919183" y="515337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346410" y="371590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y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 flipV="1">
            <a:off x="5126840" y="2928065"/>
            <a:ext cx="0" cy="26921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2787679" y="4325420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 de texte 2"/>
          <p:cNvSpPr txBox="1">
            <a:spLocks noChangeArrowheads="1"/>
          </p:cNvSpPr>
          <p:nvPr/>
        </p:nvSpPr>
        <p:spPr bwMode="auto">
          <a:xfrm>
            <a:off x="1189604" y="4069786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y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=150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1564939" y="4941841"/>
            <a:ext cx="602789" cy="286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P(0,0)</a:t>
            </a:r>
            <a:endParaRPr lang="fr-FR" sz="1200" dirty="0"/>
          </a:p>
        </p:txBody>
      </p:sp>
      <p:sp>
        <p:nvSpPr>
          <p:cNvPr id="21" name="ZoneTexte 20"/>
          <p:cNvSpPr txBox="1"/>
          <p:nvPr/>
        </p:nvSpPr>
        <p:spPr>
          <a:xfrm>
            <a:off x="2332173" y="4052988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Log10_y= 0,5</a:t>
            </a:r>
            <a:endParaRPr lang="fr-FR" sz="1200" dirty="0"/>
          </a:p>
        </p:txBody>
      </p:sp>
      <p:sp>
        <p:nvSpPr>
          <p:cNvPr id="23" name="Ellipse 22"/>
          <p:cNvSpPr/>
          <p:nvPr/>
        </p:nvSpPr>
        <p:spPr>
          <a:xfrm>
            <a:off x="2749120" y="2872390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2537774" y="2530922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Log10_y =</a:t>
            </a:r>
            <a:r>
              <a:rPr lang="fr-FR" sz="1200" dirty="0"/>
              <a:t>2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3934495" y="2493893"/>
            <a:ext cx="13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Log10_</a:t>
            </a:r>
            <a:r>
              <a:rPr lang="fr-FR" dirty="0" smtClean="0"/>
              <a:t>ymax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4061048" y="5682081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Log10_</a:t>
            </a:r>
            <a:r>
              <a:rPr lang="fr-FR" dirty="0" smtClean="0"/>
              <a:t>ymin</a:t>
            </a:r>
            <a:endParaRPr lang="fr-FR" dirty="0"/>
          </a:p>
        </p:txBody>
      </p:sp>
      <p:sp>
        <p:nvSpPr>
          <p:cNvPr id="31" name="Rectangle 30"/>
          <p:cNvSpPr/>
          <p:nvPr/>
        </p:nvSpPr>
        <p:spPr>
          <a:xfrm>
            <a:off x="234762" y="188640"/>
            <a:ext cx="5936946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g2.scale(</a:t>
            </a:r>
            <a:r>
              <a:rPr lang="fr-FR" dirty="0" err="1" smtClean="0"/>
              <a:t>zoomx</a:t>
            </a:r>
            <a:r>
              <a:rPr lang="fr-FR" dirty="0"/>
              <a:t>, </a:t>
            </a:r>
            <a:r>
              <a:rPr lang="fr-FR" sz="2800" dirty="0" smtClean="0">
                <a:solidFill>
                  <a:srgbClr val="FF0000"/>
                </a:solidFill>
              </a:rPr>
              <a:t>-</a:t>
            </a:r>
            <a:r>
              <a:rPr lang="fr-FR" dirty="0" err="1" smtClean="0"/>
              <a:t>zoomy</a:t>
            </a:r>
            <a:r>
              <a:rPr lang="fr-FR" dirty="0" smtClean="0"/>
              <a:t>);</a:t>
            </a:r>
          </a:p>
          <a:p>
            <a:r>
              <a:rPr lang="fr-FR" dirty="0"/>
              <a:t>g2.translate(-(</a:t>
            </a:r>
            <a:r>
              <a:rPr lang="fr-FR" dirty="0" err="1"/>
              <a:t>xmax+xmin</a:t>
            </a:r>
            <a:r>
              <a:rPr lang="fr-FR" dirty="0"/>
              <a:t>)/</a:t>
            </a:r>
            <a:r>
              <a:rPr lang="fr-FR" dirty="0" smtClean="0"/>
              <a:t>2, -(Log10_ymax+</a:t>
            </a:r>
            <a:r>
              <a:rPr lang="fr-FR" dirty="0"/>
              <a:t>Log10_</a:t>
            </a:r>
            <a:r>
              <a:rPr lang="fr-FR" dirty="0" smtClean="0"/>
              <a:t>ymin</a:t>
            </a:r>
            <a:r>
              <a:rPr lang="fr-FR" dirty="0"/>
              <a:t>)/2</a:t>
            </a:r>
            <a:r>
              <a:rPr lang="fr-FR" dirty="0" smtClean="0"/>
              <a:t>);</a:t>
            </a:r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6421576" y="65740"/>
            <a:ext cx="25072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Log10_ymax=2</a:t>
            </a:r>
          </a:p>
          <a:p>
            <a:r>
              <a:rPr lang="fr-FR" sz="1400" dirty="0" smtClean="0"/>
              <a:t>Log10_ymin=-1</a:t>
            </a:r>
          </a:p>
          <a:p>
            <a:r>
              <a:rPr lang="fr-FR" sz="1400" dirty="0" smtClean="0"/>
              <a:t>Log10_ymax-Log10_ymin=3</a:t>
            </a:r>
          </a:p>
          <a:p>
            <a:r>
              <a:rPr lang="fr-FR" sz="1400" dirty="0"/>
              <a:t>Log10_Margin=0</a:t>
            </a:r>
            <a:endParaRPr lang="fr-FR" sz="1400" dirty="0" smtClean="0"/>
          </a:p>
          <a:p>
            <a:r>
              <a:rPr lang="fr-FR" sz="1400" dirty="0" err="1" smtClean="0"/>
              <a:t>Heigh</a:t>
            </a:r>
            <a:r>
              <a:rPr lang="fr-FR" sz="1400" dirty="0" smtClean="0"/>
              <a:t>=300</a:t>
            </a:r>
          </a:p>
          <a:p>
            <a:r>
              <a:rPr lang="fr-FR" sz="1400" dirty="0" err="1" smtClean="0"/>
              <a:t>Zoomy</a:t>
            </a:r>
            <a:r>
              <a:rPr lang="fr-FR" sz="1400" dirty="0" smtClean="0"/>
              <a:t>= 100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157552" y="1444204"/>
                <a:ext cx="6453690" cy="6189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FR" dirty="0" smtClean="0">
                          <a:solidFill>
                            <a:srgbClr val="FF0000"/>
                          </a:solidFill>
                        </a:rPr>
                        <m:t>Log</m:t>
                      </m:r>
                      <m:r>
                        <m:rPr>
                          <m:nor/>
                        </m:rPr>
                        <a:rPr lang="fr-FR" dirty="0" smtClean="0">
                          <a:solidFill>
                            <a:srgbClr val="FF0000"/>
                          </a:solidFill>
                        </a:rPr>
                        <m:t>10</m:t>
                      </m:r>
                      <m:r>
                        <m:rPr>
                          <m:nor/>
                        </m:rPr>
                        <a:rPr lang="fr-FR" dirty="0" smtClean="0">
                          <a:solidFill>
                            <a:srgbClr val="FF0000"/>
                          </a:solidFill>
                        </a:rPr>
                        <m:t>_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𝑦</m:t>
                      </m:r>
                      <m:r>
                        <a:rPr lang="fr-FR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=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fr-F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𝑚</m:t>
                          </m:r>
                        </m:num>
                        <m:den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𝑧𝑜𝑜𝑚</m:t>
                          </m:r>
                        </m:den>
                      </m:f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nor/>
                        </m:rPr>
                        <a:rPr lang="fr-FR" dirty="0">
                          <a:solidFill>
                            <a:srgbClr val="FF0000"/>
                          </a:solidFill>
                        </a:rPr>
                        <m:t>Log</m:t>
                      </m:r>
                      <m:r>
                        <m:rPr>
                          <m:nor/>
                        </m:rPr>
                        <a:rPr lang="fr-FR" dirty="0">
                          <a:solidFill>
                            <a:srgbClr val="FF0000"/>
                          </a:solidFill>
                        </a:rPr>
                        <m:t>10</m:t>
                      </m:r>
                      <m:r>
                        <m:rPr>
                          <m:nor/>
                        </m:rPr>
                        <a:rPr lang="fr-FR" dirty="0">
                          <a:solidFill>
                            <a:srgbClr val="FF0000"/>
                          </a:solidFill>
                        </a:rPr>
                        <m:t>_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𝑦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𝑚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𝑎𝑥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nor/>
                        </m:rPr>
                        <a:rPr lang="fr-FR" dirty="0">
                          <a:solidFill>
                            <a:srgbClr val="FF0000"/>
                          </a:solidFill>
                        </a:rPr>
                        <m:t>Log</m:t>
                      </m:r>
                      <m:r>
                        <m:rPr>
                          <m:nor/>
                        </m:rPr>
                        <a:rPr lang="fr-FR" dirty="0">
                          <a:solidFill>
                            <a:srgbClr val="FF0000"/>
                          </a:solidFill>
                        </a:rPr>
                        <m:t>10</m:t>
                      </m:r>
                      <m:r>
                        <m:rPr>
                          <m:nor/>
                        </m:rPr>
                        <a:rPr lang="fr-FR" dirty="0">
                          <a:solidFill>
                            <a:srgbClr val="FF0000"/>
                          </a:solidFill>
                        </a:rPr>
                        <m:t>_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𝑚𝑎𝑟𝑔𝑖𝑛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b="0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Offset</m:t>
                          </m:r>
                          <m:r>
                            <a:rPr lang="fr-FR" b="0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fr-FR" b="0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y</m:t>
                          </m:r>
                        </m:num>
                        <m:den>
                          <m:r>
                            <a:rPr lang="fr-FR" b="0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100</m:t>
                          </m:r>
                          <m:r>
                            <a:rPr lang="fr-FR" b="0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.</m:t>
                          </m:r>
                          <m:r>
                            <a:rPr lang="fr-FR" b="0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den>
                      </m:f>
                    </m:oMath>
                  </m:oMathPara>
                </a14:m>
                <a:endParaRPr lang="fr-FR" b="0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552" y="1444204"/>
                <a:ext cx="6453690" cy="61895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5582287" y="2287614"/>
            <a:ext cx="357565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err="1"/>
              <a:t>yt</a:t>
            </a:r>
            <a:r>
              <a:rPr lang="fr-FR" sz="1400" dirty="0"/>
              <a:t> = </a:t>
            </a:r>
            <a:r>
              <a:rPr lang="fr-FR" sz="1400" dirty="0" err="1"/>
              <a:t>ym-Heigh</a:t>
            </a:r>
            <a:r>
              <a:rPr lang="fr-FR" sz="1400" dirty="0"/>
              <a:t>/2</a:t>
            </a:r>
          </a:p>
          <a:p>
            <a:r>
              <a:rPr lang="fr-FR" sz="1400" dirty="0" err="1"/>
              <a:t>ya</a:t>
            </a:r>
            <a:r>
              <a:rPr lang="fr-FR" sz="1400" dirty="0"/>
              <a:t>= </a:t>
            </a:r>
            <a:r>
              <a:rPr lang="fr-FR" sz="1400" dirty="0" smtClean="0"/>
              <a:t>-</a:t>
            </a:r>
            <a:r>
              <a:rPr lang="fr-FR" sz="1400" dirty="0" err="1" smtClean="0"/>
              <a:t>yt</a:t>
            </a:r>
            <a:r>
              <a:rPr lang="fr-FR" sz="1400" dirty="0" smtClean="0"/>
              <a:t>/</a:t>
            </a:r>
            <a:r>
              <a:rPr lang="fr-FR" sz="1400" dirty="0" err="1" smtClean="0"/>
              <a:t>zoomy</a:t>
            </a:r>
            <a:endParaRPr lang="fr-FR" sz="1400" dirty="0" smtClean="0"/>
          </a:p>
          <a:p>
            <a:r>
              <a:rPr lang="fr-FR" sz="1400" dirty="0" smtClean="0"/>
              <a:t>Log10_y </a:t>
            </a:r>
            <a:r>
              <a:rPr lang="fr-FR" sz="1400" dirty="0"/>
              <a:t>= </a:t>
            </a:r>
            <a:r>
              <a:rPr lang="fr-FR" sz="1400" dirty="0" err="1" smtClean="0"/>
              <a:t>ya</a:t>
            </a:r>
            <a:r>
              <a:rPr lang="fr-FR" sz="1400" dirty="0" smtClean="0"/>
              <a:t>+ (</a:t>
            </a:r>
            <a:r>
              <a:rPr lang="fr-FR" sz="1400" dirty="0"/>
              <a:t>Log10_ymax+Log10_ymin</a:t>
            </a:r>
            <a:r>
              <a:rPr lang="fr-FR" sz="1400" dirty="0" smtClean="0"/>
              <a:t>)/2+</a:t>
            </a:r>
            <a:r>
              <a:rPr lang="fr-FR" sz="1400" b="1" dirty="0" smtClean="0">
                <a:solidFill>
                  <a:srgbClr val="FF0000"/>
                </a:solidFill>
              </a:rPr>
              <a:t>offset.y/100.0</a:t>
            </a:r>
          </a:p>
          <a:p>
            <a:endParaRPr lang="fr-FR" sz="1400" dirty="0"/>
          </a:p>
        </p:txBody>
      </p:sp>
      <p:sp>
        <p:nvSpPr>
          <p:cNvPr id="8" name="Rectangle 7"/>
          <p:cNvSpPr/>
          <p:nvPr/>
        </p:nvSpPr>
        <p:spPr>
          <a:xfrm>
            <a:off x="5979098" y="6193304"/>
            <a:ext cx="31010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/>
              <a:t>(Log10_ymax+Log10_ymin)/2 </a:t>
            </a:r>
          </a:p>
          <a:p>
            <a:r>
              <a:rPr lang="fr-FR" sz="1600" dirty="0"/>
              <a:t>(2+-1)/2=0.5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668104" y="5443455"/>
            <a:ext cx="1042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Log10_y= -1</a:t>
            </a:r>
            <a:endParaRPr lang="fr-FR" sz="1200" dirty="0"/>
          </a:p>
        </p:txBody>
      </p:sp>
      <p:cxnSp>
        <p:nvCxnSpPr>
          <p:cNvPr id="4" name="Connecteur droit avec flèche 3"/>
          <p:cNvCxnSpPr/>
          <p:nvPr/>
        </p:nvCxnSpPr>
        <p:spPr>
          <a:xfrm>
            <a:off x="2332173" y="2928065"/>
            <a:ext cx="0" cy="76224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923866" y="3166156"/>
            <a:ext cx="1282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-</a:t>
            </a:r>
            <a:r>
              <a:rPr lang="fr-FR" sz="1400" dirty="0" err="1" smtClean="0">
                <a:solidFill>
                  <a:srgbClr val="FF0000"/>
                </a:solidFill>
              </a:rPr>
              <a:t>Offset.y</a:t>
            </a:r>
            <a:r>
              <a:rPr lang="fr-FR" sz="1400" dirty="0" smtClean="0">
                <a:solidFill>
                  <a:srgbClr val="FF0000"/>
                </a:solidFill>
              </a:rPr>
              <a:t>/100.0</a:t>
            </a:r>
            <a:endParaRPr lang="fr-F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5569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55576" y="2132856"/>
            <a:ext cx="734481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dirty="0" err="1" smtClean="0"/>
              <a:t>Supplementary</a:t>
            </a:r>
            <a:r>
              <a:rPr lang="fr-FR" sz="4800" dirty="0" smtClean="0"/>
              <a:t> </a:t>
            </a:r>
            <a:r>
              <a:rPr lang="fr-FR" sz="4800" dirty="0" err="1" smtClean="0"/>
              <a:t>Zooming</a:t>
            </a:r>
            <a:endParaRPr lang="fr-FR" sz="4800" dirty="0" smtClean="0"/>
          </a:p>
          <a:p>
            <a:pPr algn="ctr"/>
            <a:r>
              <a:rPr lang="fr-FR" sz="4800" dirty="0" smtClean="0"/>
              <a:t>+</a:t>
            </a:r>
          </a:p>
          <a:p>
            <a:pPr algn="ctr"/>
            <a:r>
              <a:rPr lang="fr-FR" sz="4800" dirty="0" smtClean="0"/>
              <a:t>Final </a:t>
            </a:r>
            <a:r>
              <a:rPr lang="fr-FR" sz="4800" dirty="0" err="1" smtClean="0"/>
              <a:t>Result</a:t>
            </a:r>
            <a:endParaRPr lang="fr-FR" sz="4800" dirty="0" smtClean="0"/>
          </a:p>
          <a:p>
            <a:pPr algn="r"/>
            <a:endParaRPr lang="fr-FR" sz="4800" dirty="0"/>
          </a:p>
          <a:p>
            <a:pPr algn="r"/>
            <a:r>
              <a:rPr lang="fr-FR" dirty="0" err="1" smtClean="0"/>
              <a:t>Computed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Maxima 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73985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6352" y="1124744"/>
            <a:ext cx="835292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/>
              <a:t>xt</a:t>
            </a:r>
            <a:r>
              <a:rPr lang="fr-FR" dirty="0"/>
              <a:t> = </a:t>
            </a:r>
            <a:r>
              <a:rPr lang="fr-FR" dirty="0" err="1"/>
              <a:t>xm-width</a:t>
            </a:r>
            <a:r>
              <a:rPr lang="fr-FR" dirty="0"/>
              <a:t>/2</a:t>
            </a:r>
          </a:p>
          <a:p>
            <a:r>
              <a:rPr lang="fr-FR" dirty="0" err="1"/>
              <a:t>xa</a:t>
            </a:r>
            <a:r>
              <a:rPr lang="fr-FR" dirty="0"/>
              <a:t>= </a:t>
            </a:r>
            <a:r>
              <a:rPr lang="fr-FR" dirty="0" err="1" smtClean="0"/>
              <a:t>xt</a:t>
            </a:r>
            <a:r>
              <a:rPr lang="fr-FR" dirty="0" smtClean="0"/>
              <a:t>/</a:t>
            </a:r>
            <a:r>
              <a:rPr lang="fr-FR" dirty="0" err="1" smtClean="0"/>
              <a:t>zoomx</a:t>
            </a:r>
            <a:endParaRPr lang="fr-FR" dirty="0"/>
          </a:p>
          <a:p>
            <a:r>
              <a:rPr lang="fr-FR" dirty="0" err="1"/>
              <a:t>zoomx</a:t>
            </a:r>
            <a:r>
              <a:rPr lang="fr-FR" dirty="0"/>
              <a:t>=</a:t>
            </a:r>
            <a:r>
              <a:rPr lang="fr-FR" dirty="0" err="1"/>
              <a:t>getWidth</a:t>
            </a:r>
            <a:r>
              <a:rPr lang="fr-FR" dirty="0"/>
              <a:t>()/(</a:t>
            </a:r>
            <a:r>
              <a:rPr lang="fr-FR" dirty="0" err="1"/>
              <a:t>xmax</a:t>
            </a:r>
            <a:r>
              <a:rPr lang="fr-FR" dirty="0"/>
              <a:t>- </a:t>
            </a:r>
          </a:p>
          <a:p>
            <a:r>
              <a:rPr lang="fr-FR" dirty="0"/>
              <a:t>               xmin+2*</a:t>
            </a:r>
            <a:r>
              <a:rPr lang="fr-FR" dirty="0" err="1"/>
              <a:t>marginx</a:t>
            </a:r>
            <a:r>
              <a:rPr lang="fr-FR" dirty="0" smtClean="0"/>
              <a:t>)</a:t>
            </a:r>
            <a:r>
              <a:rPr lang="fr-FR" dirty="0"/>
              <a:t> *</a:t>
            </a:r>
            <a:r>
              <a:rPr lang="fr-FR" b="1" dirty="0">
                <a:solidFill>
                  <a:srgbClr val="FF0000"/>
                </a:solidFill>
              </a:rPr>
              <a:t>zoom</a:t>
            </a:r>
            <a:r>
              <a:rPr lang="fr-FR" dirty="0" smtClean="0"/>
              <a:t>;</a:t>
            </a:r>
            <a:endParaRPr lang="fr-FR" dirty="0"/>
          </a:p>
          <a:p>
            <a:r>
              <a:rPr lang="fr-FR" dirty="0" err="1"/>
              <a:t>xb</a:t>
            </a:r>
            <a:r>
              <a:rPr lang="fr-FR" dirty="0"/>
              <a:t> = </a:t>
            </a:r>
            <a:r>
              <a:rPr lang="fr-FR" dirty="0" err="1"/>
              <a:t>xa</a:t>
            </a:r>
            <a:r>
              <a:rPr lang="fr-FR" dirty="0"/>
              <a:t>+(</a:t>
            </a:r>
            <a:r>
              <a:rPr lang="fr-FR" dirty="0" err="1"/>
              <a:t>xmax+xmin</a:t>
            </a:r>
            <a:r>
              <a:rPr lang="fr-FR" dirty="0"/>
              <a:t>)/</a:t>
            </a:r>
            <a:r>
              <a:rPr lang="fr-FR" dirty="0" smtClean="0"/>
              <a:t>2</a:t>
            </a:r>
            <a:r>
              <a:rPr lang="fr-FR" b="1" dirty="0" smtClean="0">
                <a:solidFill>
                  <a:srgbClr val="FF0000"/>
                </a:solidFill>
              </a:rPr>
              <a:t>-offset.x</a:t>
            </a:r>
          </a:p>
          <a:p>
            <a:endParaRPr lang="fr-FR" b="1" dirty="0">
              <a:solidFill>
                <a:srgbClr val="FF0000"/>
              </a:solidFill>
            </a:endParaRPr>
          </a:p>
          <a:p>
            <a:r>
              <a:rPr lang="en-US" sz="2000" b="1" dirty="0" smtClean="0"/>
              <a:t>X= </a:t>
            </a:r>
            <a:r>
              <a:rPr lang="en-US" sz="2000" b="1" dirty="0" err="1" smtClean="0"/>
              <a:t>xmin</a:t>
            </a:r>
            <a:r>
              <a:rPr lang="en-US" sz="2000" b="1" dirty="0"/>
              <a:t>/(2*zoom)-</a:t>
            </a:r>
            <a:r>
              <a:rPr lang="en-US" sz="2000" b="1" dirty="0" err="1"/>
              <a:t>xmax</a:t>
            </a:r>
            <a:r>
              <a:rPr lang="en-US" sz="2000" b="1" dirty="0"/>
              <a:t>/(2*zoom)-ma/</a:t>
            </a:r>
            <a:r>
              <a:rPr lang="en-US" sz="2000" b="1" dirty="0" err="1"/>
              <a:t>zoom+xm</a:t>
            </a:r>
            <a:r>
              <a:rPr lang="en-US" sz="2000" b="1" dirty="0"/>
              <a:t>/</a:t>
            </a:r>
            <a:r>
              <a:rPr lang="en-US" sz="2000" b="1" dirty="0" err="1"/>
              <a:t>z+xmin</a:t>
            </a:r>
            <a:r>
              <a:rPr lang="en-US" sz="2000" b="1" dirty="0"/>
              <a:t>/2+xmax/2-offset</a:t>
            </a:r>
            <a:endParaRPr lang="fr-FR" sz="2000" b="1" dirty="0"/>
          </a:p>
          <a:p>
            <a:endParaRPr lang="fr-FR" b="1" dirty="0" smtClean="0">
              <a:solidFill>
                <a:srgbClr val="FF0000"/>
              </a:solidFill>
            </a:endParaRPr>
          </a:p>
          <a:p>
            <a:endParaRPr lang="fr-FR" b="1" dirty="0">
              <a:solidFill>
                <a:srgbClr val="FF0000"/>
              </a:solidFill>
            </a:endParaRPr>
          </a:p>
          <a:p>
            <a:endParaRPr lang="fr-FR" b="1" dirty="0">
              <a:solidFill>
                <a:srgbClr val="FF0000"/>
              </a:solidFill>
            </a:endParaRPr>
          </a:p>
          <a:p>
            <a:endParaRPr lang="fr-FR" sz="1400" dirty="0"/>
          </a:p>
        </p:txBody>
      </p:sp>
      <p:sp>
        <p:nvSpPr>
          <p:cNvPr id="3" name="Rectangle 2"/>
          <p:cNvSpPr/>
          <p:nvPr/>
        </p:nvSpPr>
        <p:spPr>
          <a:xfrm>
            <a:off x="221444" y="4077072"/>
            <a:ext cx="862813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/>
              <a:t>yt</a:t>
            </a:r>
            <a:r>
              <a:rPr lang="fr-FR" dirty="0"/>
              <a:t> = </a:t>
            </a:r>
            <a:r>
              <a:rPr lang="fr-FR" dirty="0" err="1"/>
              <a:t>ym-Heigh</a:t>
            </a:r>
            <a:r>
              <a:rPr lang="fr-FR" dirty="0"/>
              <a:t>/2</a:t>
            </a:r>
          </a:p>
          <a:p>
            <a:r>
              <a:rPr lang="fr-FR" dirty="0" err="1"/>
              <a:t>ya</a:t>
            </a:r>
            <a:r>
              <a:rPr lang="fr-FR" dirty="0"/>
              <a:t>= -</a:t>
            </a:r>
            <a:r>
              <a:rPr lang="fr-FR" dirty="0" err="1" smtClean="0"/>
              <a:t>yt</a:t>
            </a:r>
            <a:r>
              <a:rPr lang="fr-FR" dirty="0" smtClean="0"/>
              <a:t>/</a:t>
            </a:r>
            <a:r>
              <a:rPr lang="fr-FR" dirty="0" err="1" smtClean="0"/>
              <a:t>zoomy</a:t>
            </a:r>
            <a:endParaRPr lang="fr-FR" dirty="0" smtClean="0">
              <a:solidFill>
                <a:srgbClr val="FF0000"/>
              </a:solidFill>
            </a:endParaRPr>
          </a:p>
          <a:p>
            <a:r>
              <a:rPr lang="fr-FR" dirty="0" err="1"/>
              <a:t>zoomy</a:t>
            </a:r>
            <a:r>
              <a:rPr lang="fr-FR" dirty="0"/>
              <a:t>= </a:t>
            </a:r>
            <a:r>
              <a:rPr lang="fr-FR" dirty="0" err="1"/>
              <a:t>getHeight</a:t>
            </a:r>
            <a:r>
              <a:rPr lang="fr-FR" dirty="0" smtClean="0"/>
              <a:t>()/(ymax-ymin+2*</a:t>
            </a:r>
            <a:r>
              <a:rPr lang="fr-FR" dirty="0" err="1" smtClean="0"/>
              <a:t>marginy</a:t>
            </a:r>
            <a:r>
              <a:rPr lang="fr-FR" dirty="0" smtClean="0"/>
              <a:t>)</a:t>
            </a:r>
            <a:r>
              <a:rPr lang="fr-FR" b="1" dirty="0">
                <a:solidFill>
                  <a:srgbClr val="FF0000"/>
                </a:solidFill>
              </a:rPr>
              <a:t> *zoom</a:t>
            </a:r>
            <a:endParaRPr lang="fr-FR" b="1" dirty="0"/>
          </a:p>
          <a:p>
            <a:r>
              <a:rPr lang="fr-FR" dirty="0" smtClean="0"/>
              <a:t>Log10_y </a:t>
            </a:r>
            <a:r>
              <a:rPr lang="fr-FR" dirty="0"/>
              <a:t>= </a:t>
            </a:r>
            <a:r>
              <a:rPr lang="fr-FR" dirty="0" err="1"/>
              <a:t>ya</a:t>
            </a:r>
            <a:r>
              <a:rPr lang="fr-FR" dirty="0"/>
              <a:t>+ </a:t>
            </a:r>
            <a:r>
              <a:rPr lang="fr-FR" dirty="0" smtClean="0"/>
              <a:t>(</a:t>
            </a:r>
            <a:r>
              <a:rPr lang="fr-FR" dirty="0" err="1" smtClean="0"/>
              <a:t>ymax+ymin</a:t>
            </a:r>
            <a:r>
              <a:rPr lang="fr-FR" dirty="0"/>
              <a:t>)/</a:t>
            </a:r>
            <a:r>
              <a:rPr lang="fr-FR" dirty="0" smtClean="0"/>
              <a:t>2+</a:t>
            </a:r>
            <a:r>
              <a:rPr lang="fr-FR" b="1" dirty="0" smtClean="0">
                <a:solidFill>
                  <a:srgbClr val="FF0000"/>
                </a:solidFill>
              </a:rPr>
              <a:t>offset.y/100.0</a:t>
            </a:r>
          </a:p>
          <a:p>
            <a:endParaRPr lang="fr-FR" sz="2000" b="1" dirty="0"/>
          </a:p>
          <a:p>
            <a:r>
              <a:rPr lang="fr-FR" sz="2000" dirty="0" smtClean="0"/>
              <a:t>Log10_</a:t>
            </a:r>
            <a:r>
              <a:rPr lang="fr-FR" sz="2000" b="1" dirty="0"/>
              <a:t>y</a:t>
            </a:r>
            <a:r>
              <a:rPr lang="fr-FR" sz="2000" b="1" dirty="0" smtClean="0"/>
              <a:t> = -</a:t>
            </a:r>
            <a:r>
              <a:rPr lang="fr-FR" sz="2000" dirty="0"/>
              <a:t>Log10_</a:t>
            </a:r>
            <a:r>
              <a:rPr lang="fr-FR" sz="2000" b="1" dirty="0" smtClean="0"/>
              <a:t>ymin</a:t>
            </a:r>
            <a:r>
              <a:rPr lang="fr-FR" sz="2000" b="1" dirty="0"/>
              <a:t>/(2*zoom</a:t>
            </a:r>
            <a:r>
              <a:rPr lang="fr-FR" sz="2000" b="1" dirty="0" smtClean="0"/>
              <a:t>)+</a:t>
            </a:r>
            <a:r>
              <a:rPr lang="fr-FR" sz="2000" dirty="0"/>
              <a:t>Log10_</a:t>
            </a:r>
            <a:r>
              <a:rPr lang="fr-FR" sz="2000" b="1" dirty="0" smtClean="0"/>
              <a:t>ymax</a:t>
            </a:r>
            <a:r>
              <a:rPr lang="fr-FR" sz="2000" b="1" dirty="0"/>
              <a:t>/(2*zoom</a:t>
            </a:r>
            <a:r>
              <a:rPr lang="fr-FR" sz="2000" b="1" dirty="0" smtClean="0"/>
              <a:t>)+</a:t>
            </a:r>
            <a:r>
              <a:rPr lang="fr-FR" sz="2000" dirty="0" smtClean="0"/>
              <a:t>Log10_</a:t>
            </a:r>
            <a:r>
              <a:rPr lang="fr-FR" sz="2000" b="1" dirty="0" smtClean="0"/>
              <a:t>ma/zoom-y/zoomy+ymin_</a:t>
            </a:r>
            <a:r>
              <a:rPr lang="fr-FR" sz="2000" dirty="0" smtClean="0"/>
              <a:t>Log10</a:t>
            </a:r>
            <a:r>
              <a:rPr lang="fr-FR" sz="2000" dirty="0"/>
              <a:t>_</a:t>
            </a:r>
            <a:r>
              <a:rPr lang="fr-FR" sz="2000" b="1" dirty="0" smtClean="0"/>
              <a:t>/2+</a:t>
            </a:r>
            <a:r>
              <a:rPr lang="fr-FR" sz="2000" dirty="0" smtClean="0"/>
              <a:t>Log10_</a:t>
            </a:r>
            <a:r>
              <a:rPr lang="fr-FR" sz="2000" b="1" dirty="0" smtClean="0"/>
              <a:t>ymax/2+offset/100 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41854493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55576" y="2132856"/>
            <a:ext cx="734481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 smtClean="0"/>
              <a:t>Pressure</a:t>
            </a:r>
          </a:p>
          <a:p>
            <a:pPr algn="ctr"/>
            <a:r>
              <a:rPr lang="fr-FR" sz="9600" dirty="0" err="1" smtClean="0"/>
              <a:t>Temperature</a:t>
            </a:r>
            <a:endParaRPr lang="fr-FR" sz="9600" dirty="0"/>
          </a:p>
        </p:txBody>
      </p:sp>
    </p:spTree>
    <p:extLst>
      <p:ext uri="{BB962C8B-B14F-4D97-AF65-F5344CB8AC3E}">
        <p14:creationId xmlns:p14="http://schemas.microsoft.com/office/powerpoint/2010/main" val="3249296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979712" y="2132856"/>
            <a:ext cx="47525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 smtClean="0"/>
              <a:t>Move</a:t>
            </a:r>
            <a:endParaRPr lang="fr-FR" sz="9600" dirty="0"/>
          </a:p>
        </p:txBody>
      </p:sp>
    </p:spTree>
    <p:extLst>
      <p:ext uri="{BB962C8B-B14F-4D97-AF65-F5344CB8AC3E}">
        <p14:creationId xmlns:p14="http://schemas.microsoft.com/office/powerpoint/2010/main" val="21606872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95500" y="1657350"/>
            <a:ext cx="3412604" cy="2635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1667677" y="1392058"/>
            <a:ext cx="888099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=0,ym=0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2771800" y="1124744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1475656" y="2060848"/>
            <a:ext cx="0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313850" y="559466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xm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043608" y="2780928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ym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2095500" y="4725144"/>
            <a:ext cx="341260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5940152" y="1687333"/>
            <a:ext cx="0" cy="26057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3313850" y="5301208"/>
            <a:ext cx="106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getWidth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6372200" y="2990214"/>
            <a:ext cx="110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getHeight</a:t>
            </a:r>
            <a:endParaRPr lang="fr-FR" dirty="0"/>
          </a:p>
        </p:txBody>
      </p:sp>
      <p:sp>
        <p:nvSpPr>
          <p:cNvPr id="19" name="Ellipse 18"/>
          <p:cNvSpPr/>
          <p:nvPr/>
        </p:nvSpPr>
        <p:spPr>
          <a:xfrm>
            <a:off x="2725778" y="2197091"/>
            <a:ext cx="88712" cy="121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77694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44627" y="2183135"/>
            <a:ext cx="3412604" cy="2635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1763688" y="1887860"/>
            <a:ext cx="864096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=0,ym=0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4071212" y="3488221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3921686" y="3515999"/>
            <a:ext cx="0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613262" y="2974409"/>
            <a:ext cx="361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xt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3458458" y="3700665"/>
            <a:ext cx="36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yt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2244627" y="5250929"/>
            <a:ext cx="341260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6089279" y="2213118"/>
            <a:ext cx="0" cy="26057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3462977" y="5826993"/>
            <a:ext cx="106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getWidth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6521327" y="3515999"/>
            <a:ext cx="110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getHeight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2244627" y="12699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980844" y="1112321"/>
            <a:ext cx="4040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g2.translate(</a:t>
            </a:r>
            <a:r>
              <a:rPr lang="fr-FR" dirty="0" err="1"/>
              <a:t>getWidth</a:t>
            </a:r>
            <a:r>
              <a:rPr lang="fr-FR" dirty="0"/>
              <a:t>()/2,getHeight()/2);</a:t>
            </a:r>
          </a:p>
        </p:txBody>
      </p:sp>
      <p:sp>
        <p:nvSpPr>
          <p:cNvPr id="4" name="Ellipse 3"/>
          <p:cNvSpPr/>
          <p:nvPr/>
        </p:nvSpPr>
        <p:spPr>
          <a:xfrm>
            <a:off x="4524550" y="4127337"/>
            <a:ext cx="88712" cy="121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 de texte 2"/>
          <p:cNvSpPr txBox="1">
            <a:spLocks noChangeArrowheads="1"/>
          </p:cNvSpPr>
          <p:nvPr/>
        </p:nvSpPr>
        <p:spPr bwMode="auto">
          <a:xfrm>
            <a:off x="3588851" y="1758262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m150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468423" y="3159075"/>
            <a:ext cx="602789" cy="286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P(0,0)</a:t>
            </a:r>
            <a:endParaRPr lang="fr-FR" sz="1200" dirty="0"/>
          </a:p>
        </p:txBody>
      </p:sp>
      <p:sp>
        <p:nvSpPr>
          <p:cNvPr id="8" name="ZoneTexte 7"/>
          <p:cNvSpPr txBox="1"/>
          <p:nvPr/>
        </p:nvSpPr>
        <p:spPr>
          <a:xfrm>
            <a:off x="7071894" y="1920891"/>
            <a:ext cx="1629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xt</a:t>
            </a:r>
            <a:r>
              <a:rPr lang="fr-FR" dirty="0" smtClean="0"/>
              <a:t>= </a:t>
            </a:r>
            <a:r>
              <a:rPr lang="fr-FR" dirty="0" err="1" smtClean="0"/>
              <a:t>xm-width</a:t>
            </a:r>
            <a:r>
              <a:rPr lang="fr-FR" dirty="0" smtClean="0"/>
              <a:t>/2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4393258" y="4365104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xm</a:t>
            </a:r>
            <a:r>
              <a:rPr lang="fr-FR" sz="1200" dirty="0" smtClean="0"/>
              <a:t>=70+150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7920910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44627" y="2183135"/>
            <a:ext cx="3412604" cy="2635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1763688" y="1767848"/>
            <a:ext cx="573304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=0,ym=0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4007210" y="3454350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4007210" y="2085130"/>
            <a:ext cx="0" cy="12215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549260" y="351824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3462977" y="238167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y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4100989" y="5250929"/>
            <a:ext cx="295824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1403648" y="2183135"/>
            <a:ext cx="0" cy="26057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3462977" y="5826993"/>
            <a:ext cx="106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getWidth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179512" y="3454350"/>
            <a:ext cx="110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getHeight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2244627" y="12699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404377" y="346587"/>
            <a:ext cx="68333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zoomx</a:t>
            </a:r>
            <a:r>
              <a:rPr lang="fr-FR" dirty="0"/>
              <a:t>=</a:t>
            </a:r>
            <a:r>
              <a:rPr lang="fr-FR" dirty="0" err="1"/>
              <a:t>getWidth</a:t>
            </a:r>
            <a:r>
              <a:rPr lang="fr-FR" dirty="0"/>
              <a:t>()/(xmax-xmin+2*</a:t>
            </a:r>
            <a:r>
              <a:rPr lang="fr-FR" dirty="0" err="1"/>
              <a:t>marginx</a:t>
            </a:r>
            <a:r>
              <a:rPr lang="fr-FR" dirty="0"/>
              <a:t>);</a:t>
            </a:r>
          </a:p>
          <a:p>
            <a:r>
              <a:rPr lang="fr-FR" dirty="0" err="1"/>
              <a:t>zoomy</a:t>
            </a:r>
            <a:r>
              <a:rPr lang="fr-FR" dirty="0"/>
              <a:t>= </a:t>
            </a:r>
            <a:r>
              <a:rPr lang="fr-FR" dirty="0" err="1"/>
              <a:t>getHeight</a:t>
            </a:r>
            <a:r>
              <a:rPr lang="fr-FR" dirty="0"/>
              <a:t>()/(ymax-ymin+2*</a:t>
            </a:r>
            <a:r>
              <a:rPr lang="fr-FR" dirty="0" err="1"/>
              <a:t>marginy</a:t>
            </a:r>
            <a:r>
              <a:rPr lang="fr-FR" dirty="0"/>
              <a:t>);</a:t>
            </a:r>
          </a:p>
          <a:p>
            <a:r>
              <a:rPr lang="fr-FR" dirty="0" smtClean="0"/>
              <a:t>g2.scale(</a:t>
            </a:r>
            <a:r>
              <a:rPr lang="fr-FR" dirty="0" err="1" smtClean="0"/>
              <a:t>zoomx</a:t>
            </a:r>
            <a:r>
              <a:rPr lang="fr-FR" dirty="0"/>
              <a:t>, -</a:t>
            </a:r>
            <a:r>
              <a:rPr lang="fr-FR" dirty="0" err="1"/>
              <a:t>zoomy</a:t>
            </a:r>
            <a:r>
              <a:rPr lang="fr-FR" dirty="0"/>
              <a:t>);</a:t>
            </a:r>
          </a:p>
        </p:txBody>
      </p:sp>
      <p:sp>
        <p:nvSpPr>
          <p:cNvPr id="14" name="Ellipse 13"/>
          <p:cNvSpPr/>
          <p:nvPr/>
        </p:nvSpPr>
        <p:spPr>
          <a:xfrm>
            <a:off x="5580112" y="3159075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6300192" y="620688"/>
            <a:ext cx="187220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xmax</a:t>
            </a:r>
            <a:r>
              <a:rPr lang="fr-FR" sz="1400" dirty="0" smtClean="0"/>
              <a:t>=1,5</a:t>
            </a:r>
          </a:p>
          <a:p>
            <a:r>
              <a:rPr lang="fr-FR" sz="1400" dirty="0" err="1" smtClean="0"/>
              <a:t>xmin</a:t>
            </a:r>
            <a:r>
              <a:rPr lang="fr-FR" sz="1400" dirty="0" smtClean="0"/>
              <a:t>=0</a:t>
            </a:r>
          </a:p>
          <a:p>
            <a:r>
              <a:rPr lang="fr-FR" sz="1400" dirty="0" err="1" smtClean="0"/>
              <a:t>Margin</a:t>
            </a:r>
            <a:r>
              <a:rPr lang="fr-FR" sz="1400" dirty="0" smtClean="0"/>
              <a:t>=0</a:t>
            </a:r>
          </a:p>
          <a:p>
            <a:r>
              <a:rPr lang="fr-FR" sz="1400" dirty="0" err="1" smtClean="0"/>
              <a:t>Width</a:t>
            </a:r>
            <a:r>
              <a:rPr lang="fr-FR" sz="1400" dirty="0" smtClean="0"/>
              <a:t>=300</a:t>
            </a:r>
          </a:p>
          <a:p>
            <a:r>
              <a:rPr lang="fr-FR" sz="1400" dirty="0" err="1" smtClean="0"/>
              <a:t>Zoomx</a:t>
            </a:r>
            <a:r>
              <a:rPr lang="fr-FR" sz="1400" dirty="0" smtClean="0"/>
              <a:t>=200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19" name="Zone de texte 2"/>
          <p:cNvSpPr txBox="1">
            <a:spLocks noChangeArrowheads="1"/>
          </p:cNvSpPr>
          <p:nvPr/>
        </p:nvSpPr>
        <p:spPr bwMode="auto">
          <a:xfrm>
            <a:off x="3626121" y="1639249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x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=150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993763" y="3025143"/>
            <a:ext cx="602789" cy="286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P(0,0)</a:t>
            </a:r>
            <a:endParaRPr lang="fr-FR" sz="1200" dirty="0"/>
          </a:p>
        </p:txBody>
      </p:sp>
      <p:sp>
        <p:nvSpPr>
          <p:cNvPr id="21" name="ZoneTexte 20"/>
          <p:cNvSpPr txBox="1"/>
          <p:nvPr/>
        </p:nvSpPr>
        <p:spPr>
          <a:xfrm>
            <a:off x="5124606" y="2886643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xa</a:t>
            </a:r>
            <a:r>
              <a:rPr lang="fr-FR" sz="1200" dirty="0" smtClean="0"/>
              <a:t>=150/200 = 0,75</a:t>
            </a:r>
            <a:endParaRPr lang="fr-FR" sz="1200" dirty="0"/>
          </a:p>
        </p:txBody>
      </p:sp>
      <p:sp>
        <p:nvSpPr>
          <p:cNvPr id="23" name="Ellipse 22"/>
          <p:cNvSpPr/>
          <p:nvPr/>
        </p:nvSpPr>
        <p:spPr>
          <a:xfrm>
            <a:off x="7007208" y="3211527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6551702" y="2939095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xa</a:t>
            </a:r>
            <a:r>
              <a:rPr lang="fr-FR" sz="1200" dirty="0" smtClean="0"/>
              <a:t>=300/200 = 1,5</a:t>
            </a:r>
            <a:endParaRPr lang="fr-FR" sz="1200" dirty="0"/>
          </a:p>
        </p:txBody>
      </p:sp>
      <p:sp>
        <p:nvSpPr>
          <p:cNvPr id="25" name="Ellipse 24"/>
          <p:cNvSpPr/>
          <p:nvPr/>
        </p:nvSpPr>
        <p:spPr>
          <a:xfrm>
            <a:off x="4797868" y="2587122"/>
            <a:ext cx="88712" cy="121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4524549" y="2213118"/>
            <a:ext cx="1564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P(x, y)</a:t>
            </a:r>
            <a:endParaRPr lang="fr-FR" sz="1200" dirty="0"/>
          </a:p>
        </p:txBody>
      </p:sp>
      <p:sp>
        <p:nvSpPr>
          <p:cNvPr id="27" name="ZoneTexte 26"/>
          <p:cNvSpPr txBox="1"/>
          <p:nvPr/>
        </p:nvSpPr>
        <p:spPr>
          <a:xfrm>
            <a:off x="6669070" y="4788898"/>
            <a:ext cx="676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xmax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3810565" y="4881597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xmin</a:t>
            </a:r>
            <a:endParaRPr lang="fr-FR" dirty="0"/>
          </a:p>
        </p:txBody>
      </p:sp>
      <p:cxnSp>
        <p:nvCxnSpPr>
          <p:cNvPr id="29" name="Connecteur droit 28"/>
          <p:cNvCxnSpPr/>
          <p:nvPr/>
        </p:nvCxnSpPr>
        <p:spPr>
          <a:xfrm>
            <a:off x="4100989" y="3359164"/>
            <a:ext cx="2958246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5657231" y="3600883"/>
            <a:ext cx="0" cy="1611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6300192" y="3600883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xt</a:t>
            </a:r>
            <a:r>
              <a:rPr lang="fr-FR" dirty="0" smtClean="0"/>
              <a:t> = </a:t>
            </a:r>
            <a:r>
              <a:rPr lang="fr-FR" dirty="0" err="1" smtClean="0"/>
              <a:t>xm-width</a:t>
            </a:r>
            <a:r>
              <a:rPr lang="fr-FR" dirty="0" smtClean="0"/>
              <a:t>/2</a:t>
            </a:r>
            <a:endParaRPr lang="fr-FR" dirty="0"/>
          </a:p>
          <a:p>
            <a:r>
              <a:rPr lang="fr-FR" dirty="0" err="1" smtClean="0"/>
              <a:t>xa</a:t>
            </a:r>
            <a:r>
              <a:rPr lang="fr-FR" dirty="0" smtClean="0"/>
              <a:t>= </a:t>
            </a:r>
            <a:r>
              <a:rPr lang="fr-FR" dirty="0" err="1" smtClean="0"/>
              <a:t>xt</a:t>
            </a:r>
            <a:r>
              <a:rPr lang="fr-FR" dirty="0" smtClean="0"/>
              <a:t>/zoom</a:t>
            </a:r>
          </a:p>
        </p:txBody>
      </p:sp>
    </p:spTree>
    <p:extLst>
      <p:ext uri="{BB962C8B-B14F-4D97-AF65-F5344CB8AC3E}">
        <p14:creationId xmlns:p14="http://schemas.microsoft.com/office/powerpoint/2010/main" val="10592763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44627" y="2183135"/>
            <a:ext cx="3412604" cy="2635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1763688" y="1767848"/>
            <a:ext cx="573304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=0,ym=0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2252016" y="4816910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2252016" y="3447690"/>
            <a:ext cx="0" cy="12215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2936092" y="474940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849809" y="361284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y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2244627" y="5250929"/>
            <a:ext cx="341260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1403648" y="2183135"/>
            <a:ext cx="0" cy="26057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3462977" y="5826993"/>
            <a:ext cx="106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getWidth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179512" y="3454350"/>
            <a:ext cx="110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getHeight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2244627" y="12699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09440" y="280333"/>
            <a:ext cx="6833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g2.translate(-(</a:t>
            </a:r>
            <a:r>
              <a:rPr lang="fr-FR" dirty="0" err="1"/>
              <a:t>xmax+xmin</a:t>
            </a:r>
            <a:r>
              <a:rPr lang="fr-FR" dirty="0"/>
              <a:t>)/2, -(</a:t>
            </a:r>
            <a:r>
              <a:rPr lang="fr-FR" dirty="0" err="1"/>
              <a:t>ymax+ymin</a:t>
            </a:r>
            <a:r>
              <a:rPr lang="fr-FR" dirty="0"/>
              <a:t>)/2);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4477817" y="1269917"/>
            <a:ext cx="1795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xmax</a:t>
            </a:r>
            <a:r>
              <a:rPr lang="fr-FR" sz="1200" dirty="0" smtClean="0"/>
              <a:t> =  m(300)/200 = 1,5</a:t>
            </a:r>
            <a:endParaRPr lang="fr-FR" sz="1200" dirty="0"/>
          </a:p>
        </p:txBody>
      </p:sp>
      <p:sp>
        <p:nvSpPr>
          <p:cNvPr id="14" name="Ellipse 13"/>
          <p:cNvSpPr/>
          <p:nvPr/>
        </p:nvSpPr>
        <p:spPr>
          <a:xfrm>
            <a:off x="3824918" y="4521635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6300192" y="620688"/>
            <a:ext cx="187220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xmax</a:t>
            </a:r>
            <a:r>
              <a:rPr lang="fr-FR" sz="1400" dirty="0" smtClean="0"/>
              <a:t>=1,5</a:t>
            </a:r>
          </a:p>
          <a:p>
            <a:r>
              <a:rPr lang="fr-FR" sz="1400" dirty="0" err="1" smtClean="0"/>
              <a:t>xmin</a:t>
            </a:r>
            <a:r>
              <a:rPr lang="fr-FR" sz="1400" dirty="0" smtClean="0"/>
              <a:t>=0</a:t>
            </a:r>
          </a:p>
          <a:p>
            <a:r>
              <a:rPr lang="fr-FR" sz="1400" dirty="0" err="1" smtClean="0"/>
              <a:t>Margin</a:t>
            </a:r>
            <a:r>
              <a:rPr lang="fr-FR" sz="1400" dirty="0" smtClean="0"/>
              <a:t>=0</a:t>
            </a:r>
          </a:p>
          <a:p>
            <a:r>
              <a:rPr lang="fr-FR" sz="1400" dirty="0" err="1" smtClean="0"/>
              <a:t>Width</a:t>
            </a:r>
            <a:r>
              <a:rPr lang="fr-FR" sz="1400" dirty="0" smtClean="0"/>
              <a:t>=300</a:t>
            </a:r>
          </a:p>
          <a:p>
            <a:r>
              <a:rPr lang="fr-FR" sz="1400" dirty="0" err="1" smtClean="0"/>
              <a:t>Zoomx</a:t>
            </a:r>
            <a:r>
              <a:rPr lang="fr-FR" sz="1400" dirty="0" smtClean="0"/>
              <a:t>=200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19" name="Zone de texte 2"/>
          <p:cNvSpPr txBox="1">
            <a:spLocks noChangeArrowheads="1"/>
          </p:cNvSpPr>
          <p:nvPr/>
        </p:nvSpPr>
        <p:spPr bwMode="auto">
          <a:xfrm>
            <a:off x="3626121" y="1639249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m150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2238569" y="4387703"/>
            <a:ext cx="602789" cy="286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P(0,0)</a:t>
            </a:r>
            <a:endParaRPr lang="fr-FR" sz="1200" dirty="0"/>
          </a:p>
        </p:txBody>
      </p:sp>
      <p:sp>
        <p:nvSpPr>
          <p:cNvPr id="21" name="ZoneTexte 20"/>
          <p:cNvSpPr txBox="1"/>
          <p:nvPr/>
        </p:nvSpPr>
        <p:spPr>
          <a:xfrm>
            <a:off x="3369412" y="4249203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x=150/200 = 0,75</a:t>
            </a:r>
            <a:endParaRPr lang="fr-FR" sz="1200" dirty="0"/>
          </a:p>
        </p:txBody>
      </p:sp>
      <p:sp>
        <p:nvSpPr>
          <p:cNvPr id="23" name="Ellipse 22"/>
          <p:cNvSpPr/>
          <p:nvPr/>
        </p:nvSpPr>
        <p:spPr>
          <a:xfrm>
            <a:off x="5554871" y="4572719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4936274" y="4262193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x=300/200 = 1,5</a:t>
            </a:r>
            <a:endParaRPr lang="fr-FR" sz="1200" dirty="0"/>
          </a:p>
        </p:txBody>
      </p:sp>
      <p:sp>
        <p:nvSpPr>
          <p:cNvPr id="25" name="Ellipse 24"/>
          <p:cNvSpPr/>
          <p:nvPr/>
        </p:nvSpPr>
        <p:spPr>
          <a:xfrm>
            <a:off x="3042674" y="3949682"/>
            <a:ext cx="88712" cy="121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2769355" y="3575678"/>
            <a:ext cx="1564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P(x, y)</a:t>
            </a:r>
            <a:endParaRPr lang="fr-FR" sz="1200" dirty="0"/>
          </a:p>
        </p:txBody>
      </p:sp>
      <p:sp>
        <p:nvSpPr>
          <p:cNvPr id="27" name="ZoneTexte 26"/>
          <p:cNvSpPr txBox="1"/>
          <p:nvPr/>
        </p:nvSpPr>
        <p:spPr>
          <a:xfrm>
            <a:off x="5751140" y="4816910"/>
            <a:ext cx="676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xmax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1728777" y="4881597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xmin</a:t>
            </a:r>
            <a:endParaRPr lang="fr-FR" dirty="0"/>
          </a:p>
        </p:txBody>
      </p:sp>
      <p:cxnSp>
        <p:nvCxnSpPr>
          <p:cNvPr id="29" name="Connecteur droit 28"/>
          <p:cNvCxnSpPr/>
          <p:nvPr/>
        </p:nvCxnSpPr>
        <p:spPr>
          <a:xfrm flipV="1">
            <a:off x="2341814" y="4721724"/>
            <a:ext cx="3315417" cy="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6245517" y="2183135"/>
            <a:ext cx="27165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xt</a:t>
            </a:r>
            <a:r>
              <a:rPr lang="fr-FR" dirty="0" smtClean="0"/>
              <a:t> = </a:t>
            </a:r>
            <a:r>
              <a:rPr lang="fr-FR" dirty="0" err="1" smtClean="0"/>
              <a:t>xm-width</a:t>
            </a:r>
            <a:r>
              <a:rPr lang="fr-FR" dirty="0" smtClean="0"/>
              <a:t>/2</a:t>
            </a:r>
            <a:endParaRPr lang="fr-FR" dirty="0"/>
          </a:p>
          <a:p>
            <a:r>
              <a:rPr lang="fr-FR" dirty="0" err="1" smtClean="0"/>
              <a:t>xa</a:t>
            </a:r>
            <a:r>
              <a:rPr lang="fr-FR" dirty="0" smtClean="0"/>
              <a:t>= </a:t>
            </a:r>
            <a:r>
              <a:rPr lang="fr-FR" dirty="0" err="1" smtClean="0"/>
              <a:t>xt</a:t>
            </a:r>
            <a:r>
              <a:rPr lang="fr-FR" dirty="0" smtClean="0"/>
              <a:t>/zoom</a:t>
            </a:r>
          </a:p>
          <a:p>
            <a:r>
              <a:rPr lang="fr-FR" dirty="0" err="1"/>
              <a:t>zoomx</a:t>
            </a:r>
            <a:r>
              <a:rPr lang="fr-FR" dirty="0"/>
              <a:t>=</a:t>
            </a:r>
            <a:r>
              <a:rPr lang="fr-FR" dirty="0" err="1"/>
              <a:t>getWidth</a:t>
            </a:r>
            <a:r>
              <a:rPr lang="fr-FR" dirty="0"/>
              <a:t>()/(</a:t>
            </a:r>
            <a:r>
              <a:rPr lang="fr-FR" dirty="0" err="1" smtClean="0"/>
              <a:t>xmax</a:t>
            </a:r>
            <a:r>
              <a:rPr lang="fr-FR" dirty="0" smtClean="0"/>
              <a:t>- </a:t>
            </a:r>
          </a:p>
          <a:p>
            <a:r>
              <a:rPr lang="fr-FR" dirty="0"/>
              <a:t> </a:t>
            </a:r>
            <a:r>
              <a:rPr lang="fr-FR" dirty="0" smtClean="0"/>
              <a:t>              xmin+2*</a:t>
            </a:r>
            <a:r>
              <a:rPr lang="fr-FR" dirty="0" err="1" smtClean="0"/>
              <a:t>marginx</a:t>
            </a:r>
            <a:r>
              <a:rPr lang="fr-FR" dirty="0"/>
              <a:t>);</a:t>
            </a:r>
          </a:p>
          <a:p>
            <a:r>
              <a:rPr lang="fr-FR" dirty="0" smtClean="0"/>
              <a:t>x = </a:t>
            </a:r>
            <a:r>
              <a:rPr lang="fr-FR" dirty="0" err="1" smtClean="0"/>
              <a:t>xa</a:t>
            </a:r>
            <a:r>
              <a:rPr lang="fr-FR" dirty="0"/>
              <a:t>+</a:t>
            </a:r>
            <a:r>
              <a:rPr lang="fr-FR" dirty="0" smtClean="0"/>
              <a:t>(</a:t>
            </a:r>
            <a:r>
              <a:rPr lang="fr-FR" dirty="0" err="1" smtClean="0"/>
              <a:t>xmax+xmin</a:t>
            </a:r>
            <a:r>
              <a:rPr lang="fr-FR" dirty="0" smtClean="0"/>
              <a:t>)/2</a:t>
            </a:r>
          </a:p>
          <a:p>
            <a:r>
              <a:rPr lang="fr-FR" dirty="0"/>
              <a:t>x =</a:t>
            </a:r>
            <a:r>
              <a:rPr lang="fr-FR" dirty="0" err="1"/>
              <a:t>xm</a:t>
            </a:r>
            <a:r>
              <a:rPr lang="fr-FR" dirty="0"/>
              <a:t>/zoom+ </a:t>
            </a:r>
            <a:r>
              <a:rPr lang="fr-FR" dirty="0" err="1"/>
              <a:t>xmin</a:t>
            </a:r>
            <a:r>
              <a:rPr lang="fr-FR" dirty="0"/>
              <a:t> - </a:t>
            </a:r>
            <a:r>
              <a:rPr lang="fr-FR" dirty="0" err="1"/>
              <a:t>margin</a:t>
            </a:r>
            <a:endParaRPr lang="fr-FR" dirty="0" smtClean="0"/>
          </a:p>
          <a:p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/>
              <p:cNvSpPr txBox="1"/>
              <p:nvPr/>
            </p:nvSpPr>
            <p:spPr>
              <a:xfrm>
                <a:off x="5554871" y="5250929"/>
                <a:ext cx="3471335" cy="8437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=</m:t>
                      </m:r>
                      <m:f>
                        <m:fPr>
                          <m:ctrlPr>
                            <a:rPr lang="ar-AE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𝑥𝑚</m:t>
                          </m:r>
                        </m:num>
                        <m:den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𝑧𝑜𝑜𝑚</m:t>
                          </m:r>
                        </m:den>
                      </m:f>
                      <m:r>
                        <a:rPr lang="ar-AE" i="1">
                          <a:solidFill>
                            <a:srgbClr val="FF0000"/>
                          </a:solidFill>
                          <a:latin typeface="Cambria Math"/>
                        </a:rPr>
                        <m:t>+ 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𝑥𝑚𝑖𝑛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 − 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𝑚𝑎𝑟𝑔𝑖𝑛𝑥</m:t>
                      </m:r>
                    </m:oMath>
                  </m:oMathPara>
                </a14:m>
                <a:endParaRPr lang="fr-FR" dirty="0" smtClean="0">
                  <a:solidFill>
                    <a:srgbClr val="FF0000"/>
                  </a:solidFill>
                </a:endParaRPr>
              </a:p>
              <a:p>
                <a:endParaRPr lang="fr-F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ZoneTexte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4871" y="5250929"/>
                <a:ext cx="3471335" cy="84375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5473968" y="6099968"/>
                <a:ext cx="3488134" cy="566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𝑦</m:t>
                      </m:r>
                      <m:r>
                        <a:rPr lang="fr-FR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=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fr-F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𝑚</m:t>
                          </m:r>
                        </m:num>
                        <m:den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𝑧𝑜𝑜𝑚</m:t>
                          </m:r>
                        </m:den>
                      </m:f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𝑦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𝑚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𝑎𝑥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𝑚𝑎𝑟𝑔𝑖𝑛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fr-FR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3968" y="6099968"/>
                <a:ext cx="3488134" cy="56675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78803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Compute</a:t>
            </a:r>
            <a:r>
              <a:rPr lang="fr-FR" dirty="0" smtClean="0"/>
              <a:t> </a:t>
            </a:r>
            <a:r>
              <a:rPr lang="fr-FR" dirty="0" err="1" smtClean="0"/>
              <a:t>mean</a:t>
            </a:r>
            <a:r>
              <a:rPr lang="fr-FR" dirty="0" smtClean="0"/>
              <a:t> value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59779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24744"/>
            <a:ext cx="7052494" cy="4523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6100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Compute</a:t>
            </a:r>
            <a:r>
              <a:rPr lang="fr-FR" dirty="0" smtClean="0"/>
              <a:t> </a:t>
            </a:r>
            <a:r>
              <a:rPr lang="fr-FR" dirty="0" err="1" smtClean="0"/>
              <a:t>Psat</a:t>
            </a:r>
            <a:r>
              <a:rPr lang="fr-FR" dirty="0" smtClean="0"/>
              <a:t> </a:t>
            </a:r>
            <a:r>
              <a:rPr lang="fr-FR" dirty="0" err="1" smtClean="0"/>
              <a:t>based</a:t>
            </a:r>
            <a:r>
              <a:rPr lang="fr-FR" dirty="0" smtClean="0"/>
              <a:t> on 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75899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e libre 4"/>
          <p:cNvSpPr/>
          <p:nvPr/>
        </p:nvSpPr>
        <p:spPr>
          <a:xfrm>
            <a:off x="2057400" y="1828800"/>
            <a:ext cx="3578073" cy="2628900"/>
          </a:xfrm>
          <a:custGeom>
            <a:avLst/>
            <a:gdLst>
              <a:gd name="connsiteX0" fmla="*/ 0 w 3578073"/>
              <a:gd name="connsiteY0" fmla="*/ 1524000 h 2628900"/>
              <a:gd name="connsiteX1" fmla="*/ 38100 w 3578073"/>
              <a:gd name="connsiteY1" fmla="*/ 1384300 h 2628900"/>
              <a:gd name="connsiteX2" fmla="*/ 50800 w 3578073"/>
              <a:gd name="connsiteY2" fmla="*/ 1346200 h 2628900"/>
              <a:gd name="connsiteX3" fmla="*/ 63500 w 3578073"/>
              <a:gd name="connsiteY3" fmla="*/ 1308100 h 2628900"/>
              <a:gd name="connsiteX4" fmla="*/ 88900 w 3578073"/>
              <a:gd name="connsiteY4" fmla="*/ 1270000 h 2628900"/>
              <a:gd name="connsiteX5" fmla="*/ 101600 w 3578073"/>
              <a:gd name="connsiteY5" fmla="*/ 1231900 h 2628900"/>
              <a:gd name="connsiteX6" fmla="*/ 139700 w 3578073"/>
              <a:gd name="connsiteY6" fmla="*/ 1193800 h 2628900"/>
              <a:gd name="connsiteX7" fmla="*/ 190500 w 3578073"/>
              <a:gd name="connsiteY7" fmla="*/ 1117600 h 2628900"/>
              <a:gd name="connsiteX8" fmla="*/ 215900 w 3578073"/>
              <a:gd name="connsiteY8" fmla="*/ 1079500 h 2628900"/>
              <a:gd name="connsiteX9" fmla="*/ 292100 w 3578073"/>
              <a:gd name="connsiteY9" fmla="*/ 1016000 h 2628900"/>
              <a:gd name="connsiteX10" fmla="*/ 330200 w 3578073"/>
              <a:gd name="connsiteY10" fmla="*/ 990600 h 2628900"/>
              <a:gd name="connsiteX11" fmla="*/ 368300 w 3578073"/>
              <a:gd name="connsiteY11" fmla="*/ 952500 h 2628900"/>
              <a:gd name="connsiteX12" fmla="*/ 482600 w 3578073"/>
              <a:gd name="connsiteY12" fmla="*/ 889000 h 2628900"/>
              <a:gd name="connsiteX13" fmla="*/ 596900 w 3578073"/>
              <a:gd name="connsiteY13" fmla="*/ 825500 h 2628900"/>
              <a:gd name="connsiteX14" fmla="*/ 711200 w 3578073"/>
              <a:gd name="connsiteY14" fmla="*/ 762000 h 2628900"/>
              <a:gd name="connsiteX15" fmla="*/ 825500 w 3578073"/>
              <a:gd name="connsiteY15" fmla="*/ 685800 h 2628900"/>
              <a:gd name="connsiteX16" fmla="*/ 901700 w 3578073"/>
              <a:gd name="connsiteY16" fmla="*/ 635000 h 2628900"/>
              <a:gd name="connsiteX17" fmla="*/ 965200 w 3578073"/>
              <a:gd name="connsiteY17" fmla="*/ 584200 h 2628900"/>
              <a:gd name="connsiteX18" fmla="*/ 990600 w 3578073"/>
              <a:gd name="connsiteY18" fmla="*/ 546100 h 2628900"/>
              <a:gd name="connsiteX19" fmla="*/ 1028700 w 3578073"/>
              <a:gd name="connsiteY19" fmla="*/ 520700 h 2628900"/>
              <a:gd name="connsiteX20" fmla="*/ 1104900 w 3578073"/>
              <a:gd name="connsiteY20" fmla="*/ 457200 h 2628900"/>
              <a:gd name="connsiteX21" fmla="*/ 1155700 w 3578073"/>
              <a:gd name="connsiteY21" fmla="*/ 419100 h 2628900"/>
              <a:gd name="connsiteX22" fmla="*/ 1206500 w 3578073"/>
              <a:gd name="connsiteY22" fmla="*/ 406400 h 2628900"/>
              <a:gd name="connsiteX23" fmla="*/ 1295400 w 3578073"/>
              <a:gd name="connsiteY23" fmla="*/ 368300 h 2628900"/>
              <a:gd name="connsiteX24" fmla="*/ 1333500 w 3578073"/>
              <a:gd name="connsiteY24" fmla="*/ 342900 h 2628900"/>
              <a:gd name="connsiteX25" fmla="*/ 1409700 w 3578073"/>
              <a:gd name="connsiteY25" fmla="*/ 317500 h 2628900"/>
              <a:gd name="connsiteX26" fmla="*/ 1460500 w 3578073"/>
              <a:gd name="connsiteY26" fmla="*/ 292100 h 2628900"/>
              <a:gd name="connsiteX27" fmla="*/ 1536700 w 3578073"/>
              <a:gd name="connsiteY27" fmla="*/ 279400 h 2628900"/>
              <a:gd name="connsiteX28" fmla="*/ 1612900 w 3578073"/>
              <a:gd name="connsiteY28" fmla="*/ 254000 h 2628900"/>
              <a:gd name="connsiteX29" fmla="*/ 1651000 w 3578073"/>
              <a:gd name="connsiteY29" fmla="*/ 241300 h 2628900"/>
              <a:gd name="connsiteX30" fmla="*/ 1739900 w 3578073"/>
              <a:gd name="connsiteY30" fmla="*/ 190500 h 2628900"/>
              <a:gd name="connsiteX31" fmla="*/ 1790700 w 3578073"/>
              <a:gd name="connsiteY31" fmla="*/ 177800 h 2628900"/>
              <a:gd name="connsiteX32" fmla="*/ 1828800 w 3578073"/>
              <a:gd name="connsiteY32" fmla="*/ 165100 h 2628900"/>
              <a:gd name="connsiteX33" fmla="*/ 1892300 w 3578073"/>
              <a:gd name="connsiteY33" fmla="*/ 152400 h 2628900"/>
              <a:gd name="connsiteX34" fmla="*/ 1968500 w 3578073"/>
              <a:gd name="connsiteY34" fmla="*/ 127000 h 2628900"/>
              <a:gd name="connsiteX35" fmla="*/ 2019300 w 3578073"/>
              <a:gd name="connsiteY35" fmla="*/ 114300 h 2628900"/>
              <a:gd name="connsiteX36" fmla="*/ 2095500 w 3578073"/>
              <a:gd name="connsiteY36" fmla="*/ 88900 h 2628900"/>
              <a:gd name="connsiteX37" fmla="*/ 2273300 w 3578073"/>
              <a:gd name="connsiteY37" fmla="*/ 50800 h 2628900"/>
              <a:gd name="connsiteX38" fmla="*/ 2324100 w 3578073"/>
              <a:gd name="connsiteY38" fmla="*/ 25400 h 2628900"/>
              <a:gd name="connsiteX39" fmla="*/ 2413000 w 3578073"/>
              <a:gd name="connsiteY39" fmla="*/ 12700 h 2628900"/>
              <a:gd name="connsiteX40" fmla="*/ 2451100 w 3578073"/>
              <a:gd name="connsiteY40" fmla="*/ 0 h 2628900"/>
              <a:gd name="connsiteX41" fmla="*/ 2692400 w 3578073"/>
              <a:gd name="connsiteY41" fmla="*/ 12700 h 2628900"/>
              <a:gd name="connsiteX42" fmla="*/ 2768600 w 3578073"/>
              <a:gd name="connsiteY42" fmla="*/ 50800 h 2628900"/>
              <a:gd name="connsiteX43" fmla="*/ 2806700 w 3578073"/>
              <a:gd name="connsiteY43" fmla="*/ 63500 h 2628900"/>
              <a:gd name="connsiteX44" fmla="*/ 3022600 w 3578073"/>
              <a:gd name="connsiteY44" fmla="*/ 88900 h 2628900"/>
              <a:gd name="connsiteX45" fmla="*/ 3060700 w 3578073"/>
              <a:gd name="connsiteY45" fmla="*/ 101600 h 2628900"/>
              <a:gd name="connsiteX46" fmla="*/ 3175000 w 3578073"/>
              <a:gd name="connsiteY46" fmla="*/ 165100 h 2628900"/>
              <a:gd name="connsiteX47" fmla="*/ 3213100 w 3578073"/>
              <a:gd name="connsiteY47" fmla="*/ 203200 h 2628900"/>
              <a:gd name="connsiteX48" fmla="*/ 3289300 w 3578073"/>
              <a:gd name="connsiteY48" fmla="*/ 254000 h 2628900"/>
              <a:gd name="connsiteX49" fmla="*/ 3352800 w 3578073"/>
              <a:gd name="connsiteY49" fmla="*/ 317500 h 2628900"/>
              <a:gd name="connsiteX50" fmla="*/ 3429000 w 3578073"/>
              <a:gd name="connsiteY50" fmla="*/ 381000 h 2628900"/>
              <a:gd name="connsiteX51" fmla="*/ 3492500 w 3578073"/>
              <a:gd name="connsiteY51" fmla="*/ 457200 h 2628900"/>
              <a:gd name="connsiteX52" fmla="*/ 3556000 w 3578073"/>
              <a:gd name="connsiteY52" fmla="*/ 533400 h 2628900"/>
              <a:gd name="connsiteX53" fmla="*/ 3556000 w 3578073"/>
              <a:gd name="connsiteY53" fmla="*/ 787400 h 2628900"/>
              <a:gd name="connsiteX54" fmla="*/ 3530600 w 3578073"/>
              <a:gd name="connsiteY54" fmla="*/ 863600 h 2628900"/>
              <a:gd name="connsiteX55" fmla="*/ 3492500 w 3578073"/>
              <a:gd name="connsiteY55" fmla="*/ 977900 h 2628900"/>
              <a:gd name="connsiteX56" fmla="*/ 3467100 w 3578073"/>
              <a:gd name="connsiteY56" fmla="*/ 1016000 h 2628900"/>
              <a:gd name="connsiteX57" fmla="*/ 3441700 w 3578073"/>
              <a:gd name="connsiteY57" fmla="*/ 1092200 h 2628900"/>
              <a:gd name="connsiteX58" fmla="*/ 3416300 w 3578073"/>
              <a:gd name="connsiteY58" fmla="*/ 1130300 h 2628900"/>
              <a:gd name="connsiteX59" fmla="*/ 3390900 w 3578073"/>
              <a:gd name="connsiteY59" fmla="*/ 1206500 h 2628900"/>
              <a:gd name="connsiteX60" fmla="*/ 3365500 w 3578073"/>
              <a:gd name="connsiteY60" fmla="*/ 1295400 h 2628900"/>
              <a:gd name="connsiteX61" fmla="*/ 3327400 w 3578073"/>
              <a:gd name="connsiteY61" fmla="*/ 1447800 h 2628900"/>
              <a:gd name="connsiteX62" fmla="*/ 3302000 w 3578073"/>
              <a:gd name="connsiteY62" fmla="*/ 1485900 h 2628900"/>
              <a:gd name="connsiteX63" fmla="*/ 3225800 w 3578073"/>
              <a:gd name="connsiteY63" fmla="*/ 1562100 h 2628900"/>
              <a:gd name="connsiteX64" fmla="*/ 3162300 w 3578073"/>
              <a:gd name="connsiteY64" fmla="*/ 1625600 h 2628900"/>
              <a:gd name="connsiteX65" fmla="*/ 3111500 w 3578073"/>
              <a:gd name="connsiteY65" fmla="*/ 1701800 h 2628900"/>
              <a:gd name="connsiteX66" fmla="*/ 3098800 w 3578073"/>
              <a:gd name="connsiteY66" fmla="*/ 1739900 h 2628900"/>
              <a:gd name="connsiteX67" fmla="*/ 3060700 w 3578073"/>
              <a:gd name="connsiteY67" fmla="*/ 1778000 h 2628900"/>
              <a:gd name="connsiteX68" fmla="*/ 3009900 w 3578073"/>
              <a:gd name="connsiteY68" fmla="*/ 1854200 h 2628900"/>
              <a:gd name="connsiteX69" fmla="*/ 2971800 w 3578073"/>
              <a:gd name="connsiteY69" fmla="*/ 1879600 h 2628900"/>
              <a:gd name="connsiteX70" fmla="*/ 2895600 w 3578073"/>
              <a:gd name="connsiteY70" fmla="*/ 1955800 h 2628900"/>
              <a:gd name="connsiteX71" fmla="*/ 2844800 w 3578073"/>
              <a:gd name="connsiteY71" fmla="*/ 2032000 h 2628900"/>
              <a:gd name="connsiteX72" fmla="*/ 2794000 w 3578073"/>
              <a:gd name="connsiteY72" fmla="*/ 2108200 h 2628900"/>
              <a:gd name="connsiteX73" fmla="*/ 2768600 w 3578073"/>
              <a:gd name="connsiteY73" fmla="*/ 2146300 h 2628900"/>
              <a:gd name="connsiteX74" fmla="*/ 2730500 w 3578073"/>
              <a:gd name="connsiteY74" fmla="*/ 2184400 h 2628900"/>
              <a:gd name="connsiteX75" fmla="*/ 2667000 w 3578073"/>
              <a:gd name="connsiteY75" fmla="*/ 2298700 h 2628900"/>
              <a:gd name="connsiteX76" fmla="*/ 2641600 w 3578073"/>
              <a:gd name="connsiteY76" fmla="*/ 2336800 h 2628900"/>
              <a:gd name="connsiteX77" fmla="*/ 2578100 w 3578073"/>
              <a:gd name="connsiteY77" fmla="*/ 2527300 h 2628900"/>
              <a:gd name="connsiteX78" fmla="*/ 2552700 w 3578073"/>
              <a:gd name="connsiteY78" fmla="*/ 2616200 h 2628900"/>
              <a:gd name="connsiteX79" fmla="*/ 2540000 w 3578073"/>
              <a:gd name="connsiteY79" fmla="*/ 2628900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578073" h="2628900">
                <a:moveTo>
                  <a:pt x="0" y="1524000"/>
                </a:moveTo>
                <a:cubicBezTo>
                  <a:pt x="17951" y="1434246"/>
                  <a:pt x="5874" y="1480978"/>
                  <a:pt x="38100" y="1384300"/>
                </a:cubicBezTo>
                <a:lnTo>
                  <a:pt x="50800" y="1346200"/>
                </a:lnTo>
                <a:cubicBezTo>
                  <a:pt x="55033" y="1333500"/>
                  <a:pt x="56074" y="1319239"/>
                  <a:pt x="63500" y="1308100"/>
                </a:cubicBezTo>
                <a:cubicBezTo>
                  <a:pt x="71967" y="1295400"/>
                  <a:pt x="82074" y="1283652"/>
                  <a:pt x="88900" y="1270000"/>
                </a:cubicBezTo>
                <a:cubicBezTo>
                  <a:pt x="94887" y="1258026"/>
                  <a:pt x="94174" y="1243039"/>
                  <a:pt x="101600" y="1231900"/>
                </a:cubicBezTo>
                <a:cubicBezTo>
                  <a:pt x="111563" y="1216956"/>
                  <a:pt x="128673" y="1207977"/>
                  <a:pt x="139700" y="1193800"/>
                </a:cubicBezTo>
                <a:cubicBezTo>
                  <a:pt x="158442" y="1169703"/>
                  <a:pt x="173567" y="1143000"/>
                  <a:pt x="190500" y="1117600"/>
                </a:cubicBezTo>
                <a:cubicBezTo>
                  <a:pt x="198967" y="1104900"/>
                  <a:pt x="203200" y="1087967"/>
                  <a:pt x="215900" y="1079500"/>
                </a:cubicBezTo>
                <a:cubicBezTo>
                  <a:pt x="310495" y="1016437"/>
                  <a:pt x="194314" y="1097488"/>
                  <a:pt x="292100" y="1016000"/>
                </a:cubicBezTo>
                <a:cubicBezTo>
                  <a:pt x="303826" y="1006229"/>
                  <a:pt x="318474" y="1000371"/>
                  <a:pt x="330200" y="990600"/>
                </a:cubicBezTo>
                <a:cubicBezTo>
                  <a:pt x="343998" y="979102"/>
                  <a:pt x="354123" y="963527"/>
                  <a:pt x="368300" y="952500"/>
                </a:cubicBezTo>
                <a:cubicBezTo>
                  <a:pt x="433804" y="901552"/>
                  <a:pt x="425115" y="908162"/>
                  <a:pt x="482600" y="889000"/>
                </a:cubicBezTo>
                <a:cubicBezTo>
                  <a:pt x="569939" y="830774"/>
                  <a:pt x="529840" y="847853"/>
                  <a:pt x="596900" y="825500"/>
                </a:cubicBezTo>
                <a:cubicBezTo>
                  <a:pt x="684239" y="767274"/>
                  <a:pt x="644140" y="784353"/>
                  <a:pt x="711200" y="762000"/>
                </a:cubicBezTo>
                <a:lnTo>
                  <a:pt x="825500" y="685800"/>
                </a:lnTo>
                <a:cubicBezTo>
                  <a:pt x="920632" y="622379"/>
                  <a:pt x="811108" y="665197"/>
                  <a:pt x="901700" y="635000"/>
                </a:cubicBezTo>
                <a:cubicBezTo>
                  <a:pt x="974493" y="525811"/>
                  <a:pt x="877566" y="654307"/>
                  <a:pt x="965200" y="584200"/>
                </a:cubicBezTo>
                <a:cubicBezTo>
                  <a:pt x="977119" y="574665"/>
                  <a:pt x="979807" y="556893"/>
                  <a:pt x="990600" y="546100"/>
                </a:cubicBezTo>
                <a:cubicBezTo>
                  <a:pt x="1001393" y="535307"/>
                  <a:pt x="1016974" y="530471"/>
                  <a:pt x="1028700" y="520700"/>
                </a:cubicBezTo>
                <a:cubicBezTo>
                  <a:pt x="1171010" y="402109"/>
                  <a:pt x="972467" y="551795"/>
                  <a:pt x="1104900" y="457200"/>
                </a:cubicBezTo>
                <a:cubicBezTo>
                  <a:pt x="1122124" y="444897"/>
                  <a:pt x="1136768" y="428566"/>
                  <a:pt x="1155700" y="419100"/>
                </a:cubicBezTo>
                <a:cubicBezTo>
                  <a:pt x="1171312" y="411294"/>
                  <a:pt x="1189567" y="410633"/>
                  <a:pt x="1206500" y="406400"/>
                </a:cubicBezTo>
                <a:cubicBezTo>
                  <a:pt x="1302152" y="342632"/>
                  <a:pt x="1180586" y="417506"/>
                  <a:pt x="1295400" y="368300"/>
                </a:cubicBezTo>
                <a:cubicBezTo>
                  <a:pt x="1309429" y="362287"/>
                  <a:pt x="1319552" y="349099"/>
                  <a:pt x="1333500" y="342900"/>
                </a:cubicBezTo>
                <a:cubicBezTo>
                  <a:pt x="1357966" y="332026"/>
                  <a:pt x="1385753" y="329474"/>
                  <a:pt x="1409700" y="317500"/>
                </a:cubicBezTo>
                <a:cubicBezTo>
                  <a:pt x="1426633" y="309033"/>
                  <a:pt x="1442366" y="297540"/>
                  <a:pt x="1460500" y="292100"/>
                </a:cubicBezTo>
                <a:cubicBezTo>
                  <a:pt x="1485164" y="284701"/>
                  <a:pt x="1511300" y="283633"/>
                  <a:pt x="1536700" y="279400"/>
                </a:cubicBezTo>
                <a:lnTo>
                  <a:pt x="1612900" y="254000"/>
                </a:lnTo>
                <a:lnTo>
                  <a:pt x="1651000" y="241300"/>
                </a:lnTo>
                <a:cubicBezTo>
                  <a:pt x="1682583" y="220245"/>
                  <a:pt x="1703070" y="204311"/>
                  <a:pt x="1739900" y="190500"/>
                </a:cubicBezTo>
                <a:cubicBezTo>
                  <a:pt x="1756243" y="184371"/>
                  <a:pt x="1773917" y="182595"/>
                  <a:pt x="1790700" y="177800"/>
                </a:cubicBezTo>
                <a:cubicBezTo>
                  <a:pt x="1803572" y="174122"/>
                  <a:pt x="1815813" y="168347"/>
                  <a:pt x="1828800" y="165100"/>
                </a:cubicBezTo>
                <a:cubicBezTo>
                  <a:pt x="1849741" y="159865"/>
                  <a:pt x="1871475" y="158080"/>
                  <a:pt x="1892300" y="152400"/>
                </a:cubicBezTo>
                <a:cubicBezTo>
                  <a:pt x="1918131" y="145355"/>
                  <a:pt x="1942525" y="133494"/>
                  <a:pt x="1968500" y="127000"/>
                </a:cubicBezTo>
                <a:cubicBezTo>
                  <a:pt x="1985433" y="122767"/>
                  <a:pt x="2002582" y="119316"/>
                  <a:pt x="2019300" y="114300"/>
                </a:cubicBezTo>
                <a:cubicBezTo>
                  <a:pt x="2044945" y="106607"/>
                  <a:pt x="2069525" y="95394"/>
                  <a:pt x="2095500" y="88900"/>
                </a:cubicBezTo>
                <a:cubicBezTo>
                  <a:pt x="2222082" y="57255"/>
                  <a:pt x="2162666" y="69239"/>
                  <a:pt x="2273300" y="50800"/>
                </a:cubicBezTo>
                <a:cubicBezTo>
                  <a:pt x="2290233" y="42333"/>
                  <a:pt x="2305835" y="30381"/>
                  <a:pt x="2324100" y="25400"/>
                </a:cubicBezTo>
                <a:cubicBezTo>
                  <a:pt x="2352979" y="17524"/>
                  <a:pt x="2383647" y="18571"/>
                  <a:pt x="2413000" y="12700"/>
                </a:cubicBezTo>
                <a:cubicBezTo>
                  <a:pt x="2426127" y="10075"/>
                  <a:pt x="2438400" y="4233"/>
                  <a:pt x="2451100" y="0"/>
                </a:cubicBezTo>
                <a:cubicBezTo>
                  <a:pt x="2531533" y="4233"/>
                  <a:pt x="2612186" y="5408"/>
                  <a:pt x="2692400" y="12700"/>
                </a:cubicBezTo>
                <a:cubicBezTo>
                  <a:pt x="2731416" y="16247"/>
                  <a:pt x="2734828" y="33914"/>
                  <a:pt x="2768600" y="50800"/>
                </a:cubicBezTo>
                <a:cubicBezTo>
                  <a:pt x="2780574" y="56787"/>
                  <a:pt x="2793632" y="60596"/>
                  <a:pt x="2806700" y="63500"/>
                </a:cubicBezTo>
                <a:cubicBezTo>
                  <a:pt x="2877271" y="79182"/>
                  <a:pt x="2951229" y="82412"/>
                  <a:pt x="3022600" y="88900"/>
                </a:cubicBezTo>
                <a:cubicBezTo>
                  <a:pt x="3035300" y="93133"/>
                  <a:pt x="3048998" y="95099"/>
                  <a:pt x="3060700" y="101600"/>
                </a:cubicBezTo>
                <a:cubicBezTo>
                  <a:pt x="3191708" y="174382"/>
                  <a:pt x="3088789" y="136363"/>
                  <a:pt x="3175000" y="165100"/>
                </a:cubicBezTo>
                <a:cubicBezTo>
                  <a:pt x="3187700" y="177800"/>
                  <a:pt x="3198923" y="192173"/>
                  <a:pt x="3213100" y="203200"/>
                </a:cubicBezTo>
                <a:cubicBezTo>
                  <a:pt x="3237197" y="221942"/>
                  <a:pt x="3289300" y="254000"/>
                  <a:pt x="3289300" y="254000"/>
                </a:cubicBezTo>
                <a:cubicBezTo>
                  <a:pt x="3335867" y="323850"/>
                  <a:pt x="3289300" y="264583"/>
                  <a:pt x="3352800" y="317500"/>
                </a:cubicBezTo>
                <a:cubicBezTo>
                  <a:pt x="3450586" y="398988"/>
                  <a:pt x="3334405" y="317937"/>
                  <a:pt x="3429000" y="381000"/>
                </a:cubicBezTo>
                <a:cubicBezTo>
                  <a:pt x="3492063" y="475595"/>
                  <a:pt x="3411012" y="359414"/>
                  <a:pt x="3492500" y="457200"/>
                </a:cubicBezTo>
                <a:cubicBezTo>
                  <a:pt x="3580907" y="563288"/>
                  <a:pt x="3444690" y="422090"/>
                  <a:pt x="3556000" y="533400"/>
                </a:cubicBezTo>
                <a:cubicBezTo>
                  <a:pt x="3589306" y="633318"/>
                  <a:pt x="3581286" y="593537"/>
                  <a:pt x="3556000" y="787400"/>
                </a:cubicBezTo>
                <a:cubicBezTo>
                  <a:pt x="3552537" y="813949"/>
                  <a:pt x="3539067" y="838200"/>
                  <a:pt x="3530600" y="863600"/>
                </a:cubicBezTo>
                <a:lnTo>
                  <a:pt x="3492500" y="977900"/>
                </a:lnTo>
                <a:cubicBezTo>
                  <a:pt x="3487673" y="992380"/>
                  <a:pt x="3473299" y="1002052"/>
                  <a:pt x="3467100" y="1016000"/>
                </a:cubicBezTo>
                <a:cubicBezTo>
                  <a:pt x="3456226" y="1040466"/>
                  <a:pt x="3450167" y="1066800"/>
                  <a:pt x="3441700" y="1092200"/>
                </a:cubicBezTo>
                <a:cubicBezTo>
                  <a:pt x="3436873" y="1106680"/>
                  <a:pt x="3422499" y="1116352"/>
                  <a:pt x="3416300" y="1130300"/>
                </a:cubicBezTo>
                <a:cubicBezTo>
                  <a:pt x="3405426" y="1154766"/>
                  <a:pt x="3399367" y="1181100"/>
                  <a:pt x="3390900" y="1206500"/>
                </a:cubicBezTo>
                <a:cubicBezTo>
                  <a:pt x="3378796" y="1242813"/>
                  <a:pt x="3373473" y="1255533"/>
                  <a:pt x="3365500" y="1295400"/>
                </a:cubicBezTo>
                <a:cubicBezTo>
                  <a:pt x="3357338" y="1336209"/>
                  <a:pt x="3351648" y="1411428"/>
                  <a:pt x="3327400" y="1447800"/>
                </a:cubicBezTo>
                <a:cubicBezTo>
                  <a:pt x="3318933" y="1460500"/>
                  <a:pt x="3312141" y="1474492"/>
                  <a:pt x="3302000" y="1485900"/>
                </a:cubicBezTo>
                <a:cubicBezTo>
                  <a:pt x="3278135" y="1512748"/>
                  <a:pt x="3245725" y="1532212"/>
                  <a:pt x="3225800" y="1562100"/>
                </a:cubicBezTo>
                <a:cubicBezTo>
                  <a:pt x="3191933" y="1612900"/>
                  <a:pt x="3213100" y="1591733"/>
                  <a:pt x="3162300" y="1625600"/>
                </a:cubicBezTo>
                <a:lnTo>
                  <a:pt x="3111500" y="1701800"/>
                </a:lnTo>
                <a:cubicBezTo>
                  <a:pt x="3104074" y="1712939"/>
                  <a:pt x="3106226" y="1728761"/>
                  <a:pt x="3098800" y="1739900"/>
                </a:cubicBezTo>
                <a:cubicBezTo>
                  <a:pt x="3088837" y="1754844"/>
                  <a:pt x="3071727" y="1763823"/>
                  <a:pt x="3060700" y="1778000"/>
                </a:cubicBezTo>
                <a:cubicBezTo>
                  <a:pt x="3041958" y="1802097"/>
                  <a:pt x="3026833" y="1828800"/>
                  <a:pt x="3009900" y="1854200"/>
                </a:cubicBezTo>
                <a:cubicBezTo>
                  <a:pt x="3001433" y="1866900"/>
                  <a:pt x="2983208" y="1869459"/>
                  <a:pt x="2971800" y="1879600"/>
                </a:cubicBezTo>
                <a:cubicBezTo>
                  <a:pt x="2944952" y="1903465"/>
                  <a:pt x="2895600" y="1955800"/>
                  <a:pt x="2895600" y="1955800"/>
                </a:cubicBezTo>
                <a:cubicBezTo>
                  <a:pt x="2871311" y="2028666"/>
                  <a:pt x="2900294" y="1960651"/>
                  <a:pt x="2844800" y="2032000"/>
                </a:cubicBezTo>
                <a:cubicBezTo>
                  <a:pt x="2826058" y="2056097"/>
                  <a:pt x="2810933" y="2082800"/>
                  <a:pt x="2794000" y="2108200"/>
                </a:cubicBezTo>
                <a:cubicBezTo>
                  <a:pt x="2785533" y="2120900"/>
                  <a:pt x="2779393" y="2135507"/>
                  <a:pt x="2768600" y="2146300"/>
                </a:cubicBezTo>
                <a:lnTo>
                  <a:pt x="2730500" y="2184400"/>
                </a:lnTo>
                <a:cubicBezTo>
                  <a:pt x="2708147" y="2251460"/>
                  <a:pt x="2725226" y="2211361"/>
                  <a:pt x="2667000" y="2298700"/>
                </a:cubicBezTo>
                <a:cubicBezTo>
                  <a:pt x="2658533" y="2311400"/>
                  <a:pt x="2646427" y="2322320"/>
                  <a:pt x="2641600" y="2336800"/>
                </a:cubicBezTo>
                <a:lnTo>
                  <a:pt x="2578100" y="2527300"/>
                </a:lnTo>
                <a:cubicBezTo>
                  <a:pt x="2569962" y="2551715"/>
                  <a:pt x="2564931" y="2591739"/>
                  <a:pt x="2552700" y="2616200"/>
                </a:cubicBezTo>
                <a:cubicBezTo>
                  <a:pt x="2550023" y="2621555"/>
                  <a:pt x="2544233" y="2624667"/>
                  <a:pt x="2540000" y="26289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1763688" y="1916832"/>
            <a:ext cx="4608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1907704" y="2636912"/>
            <a:ext cx="4608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5436096" y="1163030"/>
            <a:ext cx="0" cy="3960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4752383" y="2185462"/>
            <a:ext cx="408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Pa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5980050" y="336756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Pb</a:t>
            </a:r>
            <a:endParaRPr lang="fr-FR" dirty="0"/>
          </a:p>
        </p:txBody>
      </p:sp>
      <p:cxnSp>
        <p:nvCxnSpPr>
          <p:cNvPr id="15" name="Connecteur droit avec flèche 14"/>
          <p:cNvCxnSpPr/>
          <p:nvPr/>
        </p:nvCxnSpPr>
        <p:spPr>
          <a:xfrm flipH="1">
            <a:off x="5131501" y="2156614"/>
            <a:ext cx="277997" cy="213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5458169" y="3131066"/>
            <a:ext cx="521881" cy="4074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5544140" y="515719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</a:t>
            </a:r>
            <a:endParaRPr lang="fr-FR" dirty="0"/>
          </a:p>
        </p:txBody>
      </p:sp>
      <p:cxnSp>
        <p:nvCxnSpPr>
          <p:cNvPr id="24" name="Connecteur droit 23"/>
          <p:cNvCxnSpPr/>
          <p:nvPr/>
        </p:nvCxnSpPr>
        <p:spPr>
          <a:xfrm flipH="1">
            <a:off x="1380872" y="2147089"/>
            <a:ext cx="4163268" cy="1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3066307" y="2788682"/>
            <a:ext cx="396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Pc</a:t>
            </a:r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2591935" y="1916832"/>
            <a:ext cx="3388115" cy="720080"/>
          </a:xfrm>
          <a:prstGeom prst="rect">
            <a:avLst/>
          </a:prstGeom>
          <a:solidFill>
            <a:schemeClr val="accent1">
              <a:alpha val="7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6307140" y="2078705"/>
            <a:ext cx="819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Zone P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395536" y="5526524"/>
            <a:ext cx="82959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To </a:t>
            </a:r>
            <a:r>
              <a:rPr lang="fr-FR" dirty="0" err="1" smtClean="0"/>
              <a:t>find</a:t>
            </a:r>
            <a:r>
              <a:rPr lang="fr-FR" dirty="0" smtClean="0"/>
              <a:t> Pa, </a:t>
            </a:r>
            <a:r>
              <a:rPr lang="fr-FR" dirty="0" err="1" smtClean="0"/>
              <a:t>we</a:t>
            </a:r>
            <a:r>
              <a:rPr lang="fr-FR" dirty="0" smtClean="0"/>
              <a:t> use the </a:t>
            </a:r>
            <a:r>
              <a:rPr lang="fr-FR" dirty="0" err="1" smtClean="0"/>
              <a:t>ZoneP</a:t>
            </a:r>
            <a:r>
              <a:rPr lang="fr-FR" dirty="0" smtClean="0"/>
              <a:t>, and to </a:t>
            </a:r>
            <a:r>
              <a:rPr lang="fr-FR" dirty="0" err="1" smtClean="0"/>
              <a:t>avoid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in the </a:t>
            </a:r>
            <a:r>
              <a:rPr lang="fr-FR" dirty="0" err="1" smtClean="0"/>
              <a:t>list</a:t>
            </a:r>
            <a:r>
              <a:rPr lang="fr-FR" dirty="0" smtClean="0"/>
              <a:t>, Pc </a:t>
            </a:r>
            <a:r>
              <a:rPr lang="fr-FR" dirty="0" err="1" smtClean="0"/>
              <a:t>could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choosed</a:t>
            </a:r>
            <a:r>
              <a:rPr lang="fr-FR" dirty="0" smtClean="0"/>
              <a:t>, h must </a:t>
            </a:r>
          </a:p>
          <a:p>
            <a:r>
              <a:rPr lang="fr-FR" dirty="0" smtClean="0"/>
              <a:t>Be in the </a:t>
            </a:r>
            <a:r>
              <a:rPr lang="fr-FR" dirty="0" err="1" smtClean="0"/>
              <a:t>limit</a:t>
            </a:r>
            <a:r>
              <a:rPr lang="fr-FR" dirty="0" smtClean="0"/>
              <a:t> of  Zone H </a:t>
            </a:r>
          </a:p>
          <a:p>
            <a:r>
              <a:rPr lang="fr-FR" dirty="0" smtClean="0"/>
              <a:t>This zone H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checked</a:t>
            </a:r>
            <a:r>
              <a:rPr lang="fr-FR" dirty="0" smtClean="0"/>
              <a:t> by the </a:t>
            </a:r>
            <a:r>
              <a:rPr lang="fr-FR" dirty="0" err="1" smtClean="0"/>
              <a:t>element</a:t>
            </a:r>
            <a:r>
              <a:rPr lang="fr-FR" dirty="0" smtClean="0"/>
              <a:t> </a:t>
            </a:r>
            <a:r>
              <a:rPr lang="fr-FR" dirty="0" err="1" smtClean="0"/>
              <a:t>found</a:t>
            </a:r>
            <a:r>
              <a:rPr lang="fr-FR" dirty="0" smtClean="0"/>
              <a:t> in the </a:t>
            </a:r>
            <a:r>
              <a:rPr lang="fr-FR" dirty="0" err="1" smtClean="0"/>
              <a:t>list</a:t>
            </a:r>
            <a:r>
              <a:rPr lang="fr-FR" dirty="0" smtClean="0"/>
              <a:t> : x0 and x1</a:t>
            </a:r>
            <a:endParaRPr lang="fr-FR" dirty="0"/>
          </a:p>
          <a:p>
            <a:r>
              <a:rPr lang="fr-FR" dirty="0" smtClean="0"/>
              <a:t>Out of </a:t>
            </a:r>
            <a:r>
              <a:rPr lang="fr-FR" dirty="0" err="1" smtClean="0"/>
              <a:t>this</a:t>
            </a:r>
            <a:r>
              <a:rPr lang="fr-FR" dirty="0" smtClean="0"/>
              <a:t> zone, no value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returned</a:t>
            </a:r>
            <a:r>
              <a:rPr lang="fr-FR" dirty="0" smtClean="0"/>
              <a:t> !!</a:t>
            </a:r>
            <a:endParaRPr lang="fr-FR" dirty="0"/>
          </a:p>
        </p:txBody>
      </p:sp>
      <p:cxnSp>
        <p:nvCxnSpPr>
          <p:cNvPr id="31" name="Connecteur droit avec flèche 30"/>
          <p:cNvCxnSpPr>
            <a:endCxn id="25" idx="0"/>
          </p:cNvCxnSpPr>
          <p:nvPr/>
        </p:nvCxnSpPr>
        <p:spPr>
          <a:xfrm>
            <a:off x="3264406" y="2185462"/>
            <a:ext cx="1" cy="603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091449" y="1349849"/>
            <a:ext cx="689293" cy="1632580"/>
          </a:xfrm>
          <a:prstGeom prst="rect">
            <a:avLst/>
          </a:prstGeom>
          <a:solidFill>
            <a:schemeClr val="accent3">
              <a:lumMod val="60000"/>
              <a:lumOff val="40000"/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4992134" y="620688"/>
            <a:ext cx="845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Zone H</a:t>
            </a:r>
            <a:endParaRPr lang="fr-FR" dirty="0"/>
          </a:p>
        </p:txBody>
      </p:sp>
      <p:sp>
        <p:nvSpPr>
          <p:cNvPr id="34" name="ZoneTexte 33"/>
          <p:cNvSpPr txBox="1"/>
          <p:nvPr/>
        </p:nvSpPr>
        <p:spPr>
          <a:xfrm>
            <a:off x="568430" y="436022"/>
            <a:ext cx="4161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Principle</a:t>
            </a:r>
            <a:r>
              <a:rPr lang="fr-FR" dirty="0" smtClean="0"/>
              <a:t> to </a:t>
            </a:r>
            <a:r>
              <a:rPr lang="fr-FR" dirty="0" err="1" smtClean="0"/>
              <a:t>compute</a:t>
            </a:r>
            <a:r>
              <a:rPr lang="fr-FR" dirty="0" smtClean="0"/>
              <a:t> the </a:t>
            </a:r>
            <a:r>
              <a:rPr lang="fr-FR" dirty="0" err="1" smtClean="0"/>
              <a:t>satured</a:t>
            </a:r>
            <a:r>
              <a:rPr lang="fr-FR" dirty="0" smtClean="0"/>
              <a:t> Pression </a:t>
            </a:r>
          </a:p>
          <a:p>
            <a:r>
              <a:rPr lang="fr-FR" dirty="0" smtClean="0"/>
              <a:t>for a H value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68793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593724" y="2016422"/>
            <a:ext cx="4375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POPUP Menu</a:t>
            </a:r>
            <a:endParaRPr lang="en-US" dirty="0" smtClean="0"/>
          </a:p>
          <a:p>
            <a:pPr algn="ctr"/>
            <a:r>
              <a:rPr lang="en-US" dirty="0" smtClean="0"/>
              <a:t>Will </a:t>
            </a:r>
            <a:r>
              <a:rPr lang="en-US" dirty="0"/>
              <a:t>return the nearest element id of </a:t>
            </a:r>
            <a:r>
              <a:rPr lang="en-US" dirty="0" err="1" smtClean="0"/>
              <a:t>elDraw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37733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/>
          <p:cNvSpPr/>
          <p:nvPr/>
        </p:nvSpPr>
        <p:spPr>
          <a:xfrm>
            <a:off x="4067944" y="2852936"/>
            <a:ext cx="216024" cy="21602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4011488" y="3172326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</a:t>
            </a:r>
            <a:endParaRPr lang="fr-FR" dirty="0"/>
          </a:p>
        </p:txBody>
      </p:sp>
      <p:sp>
        <p:nvSpPr>
          <p:cNvPr id="7" name="Ellipse 6"/>
          <p:cNvSpPr/>
          <p:nvPr/>
        </p:nvSpPr>
        <p:spPr>
          <a:xfrm>
            <a:off x="5148064" y="3541658"/>
            <a:ext cx="216024" cy="247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4871146" y="4005064"/>
            <a:ext cx="822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pointH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2843808" y="2060848"/>
            <a:ext cx="2736304" cy="1944216"/>
          </a:xfrm>
          <a:prstGeom prst="rect">
            <a:avLst/>
          </a:prstGeom>
          <a:solidFill>
            <a:schemeClr val="accent3">
              <a:alpha val="33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4549825" y="1504216"/>
            <a:ext cx="774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zoneH</a:t>
            </a:r>
            <a:endParaRPr lang="fr-FR" dirty="0"/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4211960" y="1873548"/>
            <a:ext cx="136815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3145669" y="1507664"/>
            <a:ext cx="774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zoneH</a:t>
            </a:r>
            <a:endParaRPr lang="fr-FR" dirty="0"/>
          </a:p>
        </p:txBody>
      </p:sp>
      <p:cxnSp>
        <p:nvCxnSpPr>
          <p:cNvPr id="18" name="Connecteur droit avec flèche 17"/>
          <p:cNvCxnSpPr/>
          <p:nvPr/>
        </p:nvCxnSpPr>
        <p:spPr>
          <a:xfrm>
            <a:off x="2807804" y="1876996"/>
            <a:ext cx="136815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1547664" y="5013176"/>
            <a:ext cx="5400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The </a:t>
            </a:r>
            <a:r>
              <a:rPr lang="fr-FR" dirty="0" err="1" smtClean="0"/>
              <a:t>function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receive</a:t>
            </a:r>
            <a:r>
              <a:rPr lang="fr-FR" dirty="0" smtClean="0"/>
              <a:t> Pressure,</a:t>
            </a:r>
          </a:p>
          <a:p>
            <a:r>
              <a:rPr lang="fr-FR" dirty="0" smtClean="0"/>
              <a:t>The </a:t>
            </a:r>
            <a:r>
              <a:rPr lang="fr-FR" dirty="0" err="1" smtClean="0"/>
              <a:t>eDrawL</a:t>
            </a:r>
            <a:r>
              <a:rPr lang="fr-FR" dirty="0" smtClean="0"/>
              <a:t> </a:t>
            </a:r>
            <a:r>
              <a:rPr lang="fr-FR" dirty="0" err="1" smtClean="0"/>
              <a:t>list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containing</a:t>
            </a:r>
            <a:r>
              <a:rPr lang="fr-FR" dirty="0" smtClean="0"/>
              <a:t> the Log10(Pressure)</a:t>
            </a:r>
          </a:p>
          <a:p>
            <a:endParaRPr lang="fr-FR" dirty="0"/>
          </a:p>
          <a:p>
            <a:r>
              <a:rPr lang="fr-FR" dirty="0" err="1"/>
              <a:t>P</a:t>
            </a:r>
            <a:r>
              <a:rPr lang="fr-FR" dirty="0" err="1" smtClean="0"/>
              <a:t>log</a:t>
            </a:r>
            <a:r>
              <a:rPr lang="fr-FR" dirty="0" smtClean="0"/>
              <a:t> = log10(P) = ln(P)/ln(10)</a:t>
            </a:r>
          </a:p>
          <a:p>
            <a:r>
              <a:rPr lang="fr-FR" dirty="0" smtClean="0"/>
              <a:t>P = </a:t>
            </a:r>
            <a:r>
              <a:rPr lang="fr-FR" dirty="0" err="1" smtClean="0"/>
              <a:t>exp</a:t>
            </a:r>
            <a:r>
              <a:rPr lang="fr-FR" dirty="0" smtClean="0"/>
              <a:t>(</a:t>
            </a:r>
            <a:r>
              <a:rPr lang="fr-FR" dirty="0" err="1" smtClean="0"/>
              <a:t>Plog</a:t>
            </a:r>
            <a:r>
              <a:rPr lang="fr-FR" smtClean="0"/>
              <a:t> * ln(10))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6216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95500" y="1657350"/>
            <a:ext cx="4476750" cy="34099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095500" y="1657350"/>
            <a:ext cx="2295525" cy="166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7" name="Zone de texte 2"/>
          <p:cNvSpPr txBox="1">
            <a:spLocks noChangeArrowheads="1"/>
          </p:cNvSpPr>
          <p:nvPr/>
        </p:nvSpPr>
        <p:spPr bwMode="auto">
          <a:xfrm>
            <a:off x="1667677" y="1392058"/>
            <a:ext cx="360363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0,0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Connecteur droit avec flèche 7"/>
          <p:cNvCxnSpPr/>
          <p:nvPr/>
        </p:nvCxnSpPr>
        <p:spPr>
          <a:xfrm flipH="1" flipV="1">
            <a:off x="2409827" y="2314576"/>
            <a:ext cx="873481" cy="6607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Zone de texte 5"/>
          <p:cNvSpPr txBox="1">
            <a:spLocks noChangeArrowheads="1"/>
          </p:cNvSpPr>
          <p:nvPr/>
        </p:nvSpPr>
        <p:spPr bwMode="auto">
          <a:xfrm>
            <a:off x="3283308" y="2975372"/>
            <a:ext cx="2152788" cy="61912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prstDash val="lg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Clic </a:t>
            </a:r>
            <a:r>
              <a:rPr kumimoji="0" lang="fr-FR" altLang="fr-F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Pressed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dragStart.x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fr-FR" altLang="fr-FR" sz="900" dirty="0" smtClean="0">
                <a:latin typeface="Arial" pitchFamily="34" charset="0"/>
                <a:cs typeface="Arial" pitchFamily="34" charset="0"/>
              </a:rPr>
              <a:t>= x - </a:t>
            </a:r>
            <a:r>
              <a:rPr lang="fr-FR" altLang="fr-FR" sz="900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endParaRPr kumimoji="0" lang="fr-FR" altLang="fr-F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= 150 – 0 = 150</a:t>
            </a:r>
          </a:p>
        </p:txBody>
      </p:sp>
      <p:sp>
        <p:nvSpPr>
          <p:cNvPr id="10" name="Zone de texte 6"/>
          <p:cNvSpPr txBox="1">
            <a:spLocks noChangeArrowheads="1"/>
          </p:cNvSpPr>
          <p:nvPr/>
        </p:nvSpPr>
        <p:spPr bwMode="auto">
          <a:xfrm>
            <a:off x="2219325" y="1687333"/>
            <a:ext cx="1920627" cy="523875"/>
          </a:xfrm>
          <a:prstGeom prst="rect">
            <a:avLst/>
          </a:prstGeom>
          <a:solidFill>
            <a:srgbClr val="FFFFFF"/>
          </a:solidFill>
          <a:ln w="6350" cmpd="sng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prstDash val="lg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Drag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 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: -&gt; 50</a:t>
            </a:r>
            <a:endParaRPr kumimoji="0" lang="fr-FR" alt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= </a:t>
            </a:r>
            <a:r>
              <a:rPr lang="fr-FR" altLang="fr-FR" sz="9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fr-FR" altLang="fr-FR" sz="900" dirty="0">
                <a:latin typeface="Arial" pitchFamily="34" charset="0"/>
                <a:ea typeface="Calibri" pitchFamily="34" charset="0"/>
                <a:cs typeface="Arial" pitchFamily="34" charset="0"/>
              </a:rPr>
              <a:t>x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- </a:t>
            </a:r>
            <a:r>
              <a:rPr kumimoji="0" lang="fr-FR" altLang="fr-F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dragStart.x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endParaRPr kumimoji="0" lang="fr-FR" alt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9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-100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=  50 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–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150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4" name="Zone de texte 2"/>
          <p:cNvSpPr txBox="1">
            <a:spLocks noChangeArrowheads="1"/>
          </p:cNvSpPr>
          <p:nvPr/>
        </p:nvSpPr>
        <p:spPr bwMode="auto">
          <a:xfrm>
            <a:off x="1260161" y="908720"/>
            <a:ext cx="1535757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= </a:t>
            </a:r>
            <a:r>
              <a:rPr lang="fr-FR" altLang="fr-FR" sz="1100" dirty="0" smtClean="0">
                <a:latin typeface="Calibri" pitchFamily="34" charset="0"/>
                <a:cs typeface="Times New Roman" pitchFamily="18" charset="0"/>
              </a:rPr>
              <a:t>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7164288" y="1392058"/>
            <a:ext cx="80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Before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4934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57287" y="942975"/>
            <a:ext cx="4476750" cy="34099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095500" y="1657350"/>
            <a:ext cx="2295525" cy="166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7" name="Zone de texte 2"/>
          <p:cNvSpPr txBox="1">
            <a:spLocks noChangeArrowheads="1"/>
          </p:cNvSpPr>
          <p:nvPr/>
        </p:nvSpPr>
        <p:spPr bwMode="auto">
          <a:xfrm>
            <a:off x="1667677" y="1392058"/>
            <a:ext cx="360363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0,0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2" name="Zone de texte 2"/>
          <p:cNvSpPr txBox="1">
            <a:spLocks noChangeArrowheads="1"/>
          </p:cNvSpPr>
          <p:nvPr/>
        </p:nvSpPr>
        <p:spPr bwMode="auto">
          <a:xfrm>
            <a:off x="559743" y="516697"/>
            <a:ext cx="1535757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= </a:t>
            </a:r>
            <a:r>
              <a:rPr lang="fr-FR" altLang="fr-FR" sz="1100" dirty="0" smtClean="0">
                <a:latin typeface="Calibri" pitchFamily="34" charset="0"/>
                <a:cs typeface="Times New Roman" pitchFamily="18" charset="0"/>
              </a:rPr>
              <a:t>-100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6372200" y="942975"/>
            <a:ext cx="658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After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0351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57287" y="942975"/>
            <a:ext cx="4476750" cy="34099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095500" y="1657350"/>
            <a:ext cx="2295525" cy="166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7" name="Zone de texte 2"/>
          <p:cNvSpPr txBox="1">
            <a:spLocks noChangeArrowheads="1"/>
          </p:cNvSpPr>
          <p:nvPr/>
        </p:nvSpPr>
        <p:spPr bwMode="auto">
          <a:xfrm>
            <a:off x="1667677" y="1392058"/>
            <a:ext cx="360363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0,0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Connecteur droit avec flèche 7"/>
          <p:cNvCxnSpPr/>
          <p:nvPr/>
        </p:nvCxnSpPr>
        <p:spPr>
          <a:xfrm flipH="1" flipV="1">
            <a:off x="2409826" y="2314575"/>
            <a:ext cx="847724" cy="6429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Zone de texte 5"/>
          <p:cNvSpPr txBox="1">
            <a:spLocks noChangeArrowheads="1"/>
          </p:cNvSpPr>
          <p:nvPr/>
        </p:nvSpPr>
        <p:spPr bwMode="auto">
          <a:xfrm>
            <a:off x="3257550" y="2957512"/>
            <a:ext cx="1962522" cy="61912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altLang="fr-FR" sz="900" dirty="0">
                <a:latin typeface="Arial" pitchFamily="34" charset="0"/>
                <a:ea typeface="Calibri" pitchFamily="34" charset="0"/>
                <a:cs typeface="Arial" pitchFamily="34" charset="0"/>
              </a:rPr>
              <a:t>Clic </a:t>
            </a:r>
            <a:r>
              <a:rPr lang="fr-FR" altLang="fr-FR" sz="900" dirty="0" err="1">
                <a:latin typeface="Arial" pitchFamily="34" charset="0"/>
                <a:ea typeface="Calibri" pitchFamily="34" charset="0"/>
                <a:cs typeface="Arial" pitchFamily="34" charset="0"/>
              </a:rPr>
              <a:t>Pressed</a:t>
            </a:r>
            <a:r>
              <a:rPr lang="fr-FR" altLang="fr-FR" sz="900" dirty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altLang="fr-FR" sz="900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dragStart.x</a:t>
            </a:r>
            <a:r>
              <a:rPr lang="fr-FR" altLang="fr-FR" sz="9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fr-FR" altLang="fr-FR" sz="900" dirty="0">
                <a:latin typeface="Arial" pitchFamily="34" charset="0"/>
                <a:cs typeface="Arial" pitchFamily="34" charset="0"/>
              </a:rPr>
              <a:t>= </a:t>
            </a:r>
            <a:r>
              <a:rPr lang="fr-FR" altLang="fr-FR" sz="900" dirty="0" smtClean="0">
                <a:latin typeface="Arial" pitchFamily="34" charset="0"/>
                <a:cs typeface="Arial" pitchFamily="34" charset="0"/>
              </a:rPr>
              <a:t>x </a:t>
            </a:r>
            <a:r>
              <a:rPr lang="fr-FR" altLang="fr-FR" sz="900" dirty="0">
                <a:latin typeface="Arial" pitchFamily="34" charset="0"/>
                <a:cs typeface="Arial" pitchFamily="34" charset="0"/>
              </a:rPr>
              <a:t>- </a:t>
            </a:r>
            <a:r>
              <a:rPr lang="fr-FR" altLang="fr-FR" sz="900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r>
              <a:rPr lang="fr-FR" altLang="fr-FR" sz="9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endParaRPr lang="fr-FR" altLang="fr-FR" sz="9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900" dirty="0">
                <a:latin typeface="Arial" pitchFamily="34" charset="0"/>
                <a:ea typeface="Calibri" pitchFamily="34" charset="0"/>
                <a:cs typeface="Arial" pitchFamily="34" charset="0"/>
              </a:rPr>
              <a:t>= 150 – </a:t>
            </a:r>
            <a:r>
              <a:rPr lang="fr-FR" altLang="fr-FR" sz="9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(-100) </a:t>
            </a:r>
            <a:r>
              <a:rPr lang="fr-FR" altLang="fr-FR" sz="900" dirty="0">
                <a:latin typeface="Arial" pitchFamily="34" charset="0"/>
                <a:ea typeface="Calibri" pitchFamily="34" charset="0"/>
                <a:cs typeface="Arial" pitchFamily="34" charset="0"/>
              </a:rPr>
              <a:t>= </a:t>
            </a:r>
            <a:r>
              <a:rPr lang="fr-FR" altLang="fr-FR" sz="9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250</a:t>
            </a:r>
            <a:endParaRPr lang="fr-FR" altLang="fr-FR" sz="900" dirty="0"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Zone de texte 6"/>
          <p:cNvSpPr txBox="1">
            <a:spLocks noChangeArrowheads="1"/>
          </p:cNvSpPr>
          <p:nvPr/>
        </p:nvSpPr>
        <p:spPr bwMode="auto">
          <a:xfrm>
            <a:off x="2219325" y="1687333"/>
            <a:ext cx="2856731" cy="5238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Drag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 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: -&gt; 50</a:t>
            </a:r>
            <a:endParaRPr kumimoji="0" lang="fr-FR" alt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= </a:t>
            </a:r>
            <a:r>
              <a:rPr lang="fr-FR" altLang="fr-FR" sz="9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x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- </a:t>
            </a:r>
            <a:r>
              <a:rPr kumimoji="0" lang="fr-FR" altLang="fr-F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dragStart.x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endParaRPr kumimoji="0" lang="fr-FR" alt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900" dirty="0" smtClean="0">
                <a:latin typeface="Arial" pitchFamily="34" charset="0"/>
                <a:cs typeface="Arial" pitchFamily="34" charset="0"/>
              </a:rPr>
              <a:t>-200 = 50-250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2" name="Zone de texte 2"/>
          <p:cNvSpPr txBox="1">
            <a:spLocks noChangeArrowheads="1"/>
          </p:cNvSpPr>
          <p:nvPr/>
        </p:nvSpPr>
        <p:spPr bwMode="auto">
          <a:xfrm>
            <a:off x="559743" y="516697"/>
            <a:ext cx="1535757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= </a:t>
            </a:r>
            <a:r>
              <a:rPr lang="fr-FR" altLang="fr-FR" sz="1100" dirty="0" smtClean="0">
                <a:latin typeface="Calibri" pitchFamily="34" charset="0"/>
                <a:cs typeface="Times New Roman" pitchFamily="18" charset="0"/>
              </a:rPr>
              <a:t>-100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6588224" y="1124744"/>
            <a:ext cx="80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Before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5693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355" y="510523"/>
            <a:ext cx="4476750" cy="34099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095500" y="1657350"/>
            <a:ext cx="2295525" cy="166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7" name="Zone de texte 2"/>
          <p:cNvSpPr txBox="1">
            <a:spLocks noChangeArrowheads="1"/>
          </p:cNvSpPr>
          <p:nvPr/>
        </p:nvSpPr>
        <p:spPr bwMode="auto">
          <a:xfrm>
            <a:off x="1667677" y="1392058"/>
            <a:ext cx="360363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0,0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2" name="Zone de texte 2"/>
          <p:cNvSpPr txBox="1">
            <a:spLocks noChangeArrowheads="1"/>
          </p:cNvSpPr>
          <p:nvPr/>
        </p:nvSpPr>
        <p:spPr bwMode="auto">
          <a:xfrm>
            <a:off x="134119" y="80962"/>
            <a:ext cx="1535757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= </a:t>
            </a:r>
            <a:r>
              <a:rPr lang="fr-FR" altLang="fr-FR" sz="1100" dirty="0" smtClean="0">
                <a:latin typeface="Calibri" pitchFamily="34" charset="0"/>
                <a:cs typeface="Times New Roman" pitchFamily="18" charset="0"/>
              </a:rPr>
              <a:t>-200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6588224" y="1124744"/>
            <a:ext cx="658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After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8689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Principle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following, the point P (x, y) corresponds to the point that will be displayed with the actual coordinates once the translation / zoom is applied.</a:t>
            </a:r>
          </a:p>
          <a:p>
            <a:r>
              <a:rPr lang="en-US" dirty="0"/>
              <a:t>Example: P (1.5.23.7)</a:t>
            </a:r>
          </a:p>
          <a:p>
            <a:r>
              <a:rPr lang="en-US" dirty="0"/>
              <a:t>Pressure 1.5 bar</a:t>
            </a:r>
          </a:p>
          <a:p>
            <a:r>
              <a:rPr lang="en-US" dirty="0"/>
              <a:t>Temperature: 23.7 ° 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2143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55576" y="2132856"/>
            <a:ext cx="73448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 smtClean="0"/>
              <a:t>Enthalpie</a:t>
            </a:r>
          </a:p>
        </p:txBody>
      </p:sp>
    </p:spTree>
    <p:extLst>
      <p:ext uri="{BB962C8B-B14F-4D97-AF65-F5344CB8AC3E}">
        <p14:creationId xmlns:p14="http://schemas.microsoft.com/office/powerpoint/2010/main" val="25075947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5444</TotalTime>
  <Words>1225</Words>
  <Application>Microsoft Office PowerPoint</Application>
  <PresentationFormat>Affichage à l'écran (4:3)</PresentationFormat>
  <Paragraphs>447</Paragraphs>
  <Slides>39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39</vt:i4>
      </vt:variant>
    </vt:vector>
  </HeadingPairs>
  <TitlesOfParts>
    <vt:vector size="40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Principle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Compute mean value</vt:lpstr>
      <vt:lpstr>Présentation PowerPoint</vt:lpstr>
      <vt:lpstr>Compute Psat based on H</vt:lpstr>
      <vt:lpstr>Présentation PowerPoint</vt:lpstr>
      <vt:lpstr>Présentation PowerPoint</vt:lpstr>
      <vt:lpstr>Présentation PowerPoint</vt:lpstr>
    </vt:vector>
  </TitlesOfParts>
  <Company>ALE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kluges1</dc:creator>
  <cp:lastModifiedBy>kluges1</cp:lastModifiedBy>
  <cp:revision>148</cp:revision>
  <dcterms:created xsi:type="dcterms:W3CDTF">2016-12-04T22:41:42Z</dcterms:created>
  <dcterms:modified xsi:type="dcterms:W3CDTF">2017-01-12T22:35:41Z</dcterms:modified>
</cp:coreProperties>
</file>