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4" r:id="rId3"/>
    <p:sldId id="273" r:id="rId4"/>
    <p:sldId id="256" r:id="rId5"/>
    <p:sldId id="257" r:id="rId6"/>
    <p:sldId id="270" r:id="rId7"/>
    <p:sldId id="271" r:id="rId8"/>
    <p:sldId id="267" r:id="rId9"/>
    <p:sldId id="260" r:id="rId10"/>
    <p:sldId id="261" r:id="rId11"/>
    <p:sldId id="272" r:id="rId12"/>
    <p:sldId id="275" r:id="rId13"/>
    <p:sldId id="262" r:id="rId14"/>
    <p:sldId id="268" r:id="rId15"/>
    <p:sldId id="276" r:id="rId16"/>
    <p:sldId id="278" r:id="rId17"/>
    <p:sldId id="277" r:id="rId18"/>
    <p:sldId id="279" r:id="rId19"/>
    <p:sldId id="280" r:id="rId20"/>
    <p:sldId id="281" r:id="rId21"/>
    <p:sldId id="282" r:id="rId22"/>
    <p:sldId id="283" r:id="rId23"/>
    <p:sldId id="284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52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6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87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8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94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49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68C2D-30BC-42AA-92C6-446775E33AE6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9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68C2D-30BC-42AA-92C6-446775E33AE6}" type="datetimeFigureOut">
              <a:rPr lang="fr-FR" smtClean="0"/>
              <a:t>26/12/2016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9A482-6363-402B-ABE2-BC0746B7F9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2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59632" y="2132856"/>
            <a:ext cx="6912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err="1" smtClean="0"/>
              <a:t>Coordinates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209789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4300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1284048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84048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483888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92768" y="531118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54518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73816" y="4116011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44150" y="3683963"/>
            <a:ext cx="1851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-70-(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100" dirty="0" smtClean="0"/>
              <a:t>)</a:t>
            </a:r>
          </a:p>
          <a:p>
            <a:r>
              <a:rPr lang="fr-FR" sz="1100" dirty="0" smtClean="0"/>
              <a:t>-70+200=130=</a:t>
            </a:r>
            <a:r>
              <a:rPr lang="fr-FR" sz="1100" dirty="0" err="1" smtClean="0"/>
              <a:t>mHOrigine</a:t>
            </a:r>
            <a:endParaRPr lang="fr-FR" sz="1100" b="1" dirty="0" smtClean="0"/>
          </a:p>
          <a:p>
            <a:endParaRPr lang="fr-FR" sz="1100" b="1" dirty="0"/>
          </a:p>
        </p:txBody>
      </p:sp>
      <p:sp>
        <p:nvSpPr>
          <p:cNvPr id="17" name="Zone de texte 2"/>
          <p:cNvSpPr txBox="1">
            <a:spLocks noChangeArrowheads="1"/>
          </p:cNvSpPr>
          <p:nvPr/>
        </p:nvSpPr>
        <p:spPr bwMode="auto">
          <a:xfrm>
            <a:off x="1150914" y="1851604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 -70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73816" y="4797152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012029" y="5013176"/>
            <a:ext cx="118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36759" y="5661248"/>
            <a:ext cx="625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XH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b="1" dirty="0" smtClean="0"/>
              <a:t>XH(30) = 140 +(530-140) * (80+200-130)/(280-130) = 530</a:t>
            </a:r>
          </a:p>
        </p:txBody>
      </p:sp>
    </p:spTree>
    <p:extLst>
      <p:ext uri="{BB962C8B-B14F-4D97-AF65-F5344CB8AC3E}">
        <p14:creationId xmlns:p14="http://schemas.microsoft.com/office/powerpoint/2010/main" val="309094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980728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/>
              <a:t>X </a:t>
            </a:r>
            <a:r>
              <a:rPr lang="fr-FR" sz="9600" dirty="0" err="1" smtClean="0"/>
              <a:t>Enthalpy</a:t>
            </a:r>
            <a:endParaRPr lang="fr-FR" sz="9600" dirty="0"/>
          </a:p>
          <a:p>
            <a:pPr algn="ctr"/>
            <a:r>
              <a:rPr lang="fr-FR" sz="9600" dirty="0" err="1"/>
              <a:t>Compute</a:t>
            </a:r>
            <a:r>
              <a:rPr lang="fr-FR" sz="9600" dirty="0"/>
              <a:t> </a:t>
            </a:r>
          </a:p>
          <a:p>
            <a:pPr algn="ctr"/>
            <a:r>
              <a:rPr lang="fr-FR" sz="9600" dirty="0" smtClean="0"/>
              <a:t>ZOOM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67421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36875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x/zoom-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 smtClean="0"/>
          </a:p>
          <a:p>
            <a:r>
              <a:rPr lang="fr-FR" sz="1100" dirty="0" smtClean="0"/>
              <a:t>30+100=130=</a:t>
            </a:r>
            <a:r>
              <a:rPr lang="fr-FR" sz="1100" b="1" dirty="0" err="1" smtClean="0"/>
              <a:t>mHOrigine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34764" y="4508541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318648" y="3935852"/>
            <a:ext cx="2144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x/zoom-</a:t>
            </a:r>
            <a:r>
              <a:rPr lang="fr-FR" altLang="fr-FR" sz="11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/>
          </a:p>
          <a:p>
            <a:r>
              <a:rPr lang="fr-FR" sz="1100" dirty="0" smtClean="0"/>
              <a:t>180+100=280=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268493" y="4725144"/>
            <a:ext cx="80470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Valeur H/(x) : </a:t>
            </a:r>
            <a:r>
              <a:rPr lang="fr-FR" sz="1400" b="1" u="sng" dirty="0" err="1" smtClean="0"/>
              <a:t>getHoX</a:t>
            </a:r>
            <a:r>
              <a:rPr lang="fr-FR" sz="1400" b="1" u="sng" dirty="0" smtClean="0"/>
              <a:t>(x)</a:t>
            </a:r>
          </a:p>
          <a:p>
            <a:r>
              <a:rPr lang="fr-FR" sz="1200" dirty="0" smtClean="0"/>
              <a:t>             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              </a:t>
            </a:r>
            <a:r>
              <a:rPr lang="fr-FR" sz="1400" b="1" dirty="0" smtClean="0"/>
              <a:t>H =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  + (</a:t>
            </a:r>
            <a:r>
              <a:rPr lang="fr-FR" sz="1400" b="1" dirty="0" err="1" smtClean="0"/>
              <a:t>iHFinal-iHOrigine</a:t>
            </a:r>
            <a:r>
              <a:rPr lang="fr-FR" sz="1400" b="1" dirty="0" smtClean="0"/>
              <a:t> ) </a:t>
            </a:r>
            <a:r>
              <a:rPr lang="fr-FR" sz="1400" b="1" dirty="0"/>
              <a:t>* (</a:t>
            </a:r>
            <a:r>
              <a:rPr lang="fr-FR" sz="1400" b="1" dirty="0" smtClean="0"/>
              <a:t>X/zoom-</a:t>
            </a:r>
            <a:r>
              <a:rPr lang="fr-FR" altLang="fr-FR" sz="1400" b="1" dirty="0" err="1" smtClean="0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 smtClean="0"/>
              <a:t> </a:t>
            </a:r>
            <a:r>
              <a:rPr lang="fr-FR" sz="1400" b="1" dirty="0"/>
              <a:t>-</a:t>
            </a:r>
            <a:r>
              <a:rPr lang="fr-FR" sz="1400" b="1" dirty="0" err="1"/>
              <a:t>mHOrigine</a:t>
            </a:r>
            <a:r>
              <a:rPr lang="fr-FR" sz="1400" b="1" dirty="0" smtClean="0"/>
              <a:t>)  </a:t>
            </a:r>
            <a:r>
              <a:rPr lang="fr-FR" sz="1400" b="1" dirty="0"/>
              <a:t>/ </a:t>
            </a:r>
            <a:r>
              <a:rPr lang="fr-FR" sz="1400" b="1" dirty="0" smtClean="0"/>
              <a:t>(</a:t>
            </a:r>
            <a:r>
              <a:rPr lang="fr-FR" sz="1400" b="1" dirty="0" err="1"/>
              <a:t>mHFinal-mHOrigine</a:t>
            </a:r>
            <a:r>
              <a:rPr lang="fr-FR" sz="1400" b="1" dirty="0"/>
              <a:t>)</a:t>
            </a:r>
            <a:endParaRPr lang="fr-FR" sz="1400" b="1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XH(30) = 140 +(530-140) * (30+100-130)/(280-130) = 140</a:t>
            </a:r>
          </a:p>
          <a:p>
            <a:r>
              <a:rPr lang="fr-FR" sz="1200" dirty="0" smtClean="0"/>
              <a:t>     XH(180) = 140 +(530-140) * (180+100-130)/(280-130) = 530</a:t>
            </a:r>
          </a:p>
          <a:p>
            <a:endParaRPr lang="fr-FR" sz="1200" b="1" dirty="0"/>
          </a:p>
          <a:p>
            <a:r>
              <a:rPr lang="fr-FR" sz="1400" b="1" u="sng" dirty="0"/>
              <a:t>Valeur </a:t>
            </a:r>
            <a:r>
              <a:rPr lang="fr-FR" sz="1400" b="1" u="sng" dirty="0" smtClean="0"/>
              <a:t>(x)/H </a:t>
            </a:r>
            <a:r>
              <a:rPr lang="fr-FR" sz="1400" b="1" u="sng" dirty="0"/>
              <a:t>: </a:t>
            </a:r>
            <a:r>
              <a:rPr lang="fr-FR" sz="1400" b="1" u="sng" dirty="0" err="1" smtClean="0"/>
              <a:t>getXoH</a:t>
            </a:r>
            <a:r>
              <a:rPr lang="fr-FR" sz="1400" b="1" u="sng" dirty="0" smtClean="0"/>
              <a:t>(H) </a:t>
            </a:r>
          </a:p>
          <a:p>
            <a:r>
              <a:rPr lang="fr-FR" sz="1200" b="1" dirty="0" smtClean="0"/>
              <a:t>              </a:t>
            </a:r>
            <a:r>
              <a:rPr lang="fr-FR" sz="1400" b="1" dirty="0" smtClean="0"/>
              <a:t>X = zoom * ([(H - 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) / </a:t>
            </a:r>
            <a:r>
              <a:rPr lang="fr-FR" sz="1400" b="1" dirty="0"/>
              <a:t>(</a:t>
            </a:r>
            <a:r>
              <a:rPr lang="fr-FR" sz="1400" b="1" dirty="0" err="1"/>
              <a:t>iHFinal-iHOrigine</a:t>
            </a:r>
            <a:r>
              <a:rPr lang="fr-FR" sz="1400" b="1" dirty="0"/>
              <a:t> ) </a:t>
            </a:r>
            <a:r>
              <a:rPr lang="fr-FR" sz="1400" b="1" dirty="0" smtClean="0"/>
              <a:t> * </a:t>
            </a:r>
            <a:r>
              <a:rPr lang="fr-FR" sz="1400" b="1" dirty="0"/>
              <a:t>(</a:t>
            </a:r>
            <a:r>
              <a:rPr lang="fr-FR" sz="1400" b="1" dirty="0" err="1" smtClean="0"/>
              <a:t>mHFinal-mHOrigine</a:t>
            </a:r>
            <a:r>
              <a:rPr lang="fr-FR" sz="1400" b="1" dirty="0" smtClean="0"/>
              <a:t>) ] + </a:t>
            </a:r>
            <a:r>
              <a:rPr lang="fr-FR" altLang="fr-FR" sz="1400" b="1" dirty="0" err="1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/>
              <a:t> </a:t>
            </a:r>
            <a:r>
              <a:rPr lang="fr-FR" sz="1400" b="1" dirty="0" smtClean="0"/>
              <a:t>+</a:t>
            </a:r>
            <a:r>
              <a:rPr lang="fr-FR" sz="1400" b="1" dirty="0" err="1" smtClean="0"/>
              <a:t>mHOrigine</a:t>
            </a:r>
            <a:r>
              <a:rPr lang="fr-FR" sz="1400" b="1" dirty="0" smtClean="0"/>
              <a:t>)</a:t>
            </a:r>
            <a:endParaRPr lang="fr-FR" sz="1400" b="1" dirty="0"/>
          </a:p>
          <a:p>
            <a:endParaRPr lang="fr-FR" sz="1200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6228184" y="1392058"/>
            <a:ext cx="172819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iHOrigine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140</a:t>
            </a:r>
            <a:endParaRPr lang="fr-FR" sz="1100" b="1" dirty="0" smtClean="0"/>
          </a:p>
          <a:p>
            <a:r>
              <a:rPr lang="fr-FR" sz="1100" b="1" dirty="0" err="1" smtClean="0"/>
              <a:t>iHFinal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530</a:t>
            </a: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</a:t>
            </a:r>
            <a:r>
              <a:rPr lang="fr-FR" sz="1100" dirty="0" smtClean="0"/>
              <a:t>cliquer </a:t>
            </a:r>
            <a:r>
              <a:rPr lang="fr-FR" sz="1100" dirty="0"/>
              <a:t>par l’utilisateur  :</a:t>
            </a:r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30</a:t>
            </a:r>
            <a:endParaRPr lang="fr-FR" sz="1100" b="1" dirty="0"/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180</a:t>
            </a:r>
            <a:endParaRPr lang="fr-FR" sz="1100" b="1" dirty="0"/>
          </a:p>
          <a:p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3675633" y="1836980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X=180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9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4"/>
            <a:ext cx="7796102" cy="45010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3700636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2746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2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572000" y="2490787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X=60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60/zoom-(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100" dirty="0" smtClean="0"/>
              <a:t>)</a:t>
            </a:r>
          </a:p>
          <a:p>
            <a:r>
              <a:rPr lang="fr-FR" sz="1100" dirty="0" smtClean="0"/>
              <a:t>30+100=130=</a:t>
            </a:r>
            <a:r>
              <a:rPr lang="fr-FR" sz="1100" b="1" dirty="0" err="1" smtClean="0"/>
              <a:t>mHOrigine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57287" y="4797152"/>
            <a:ext cx="411403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747161" y="5013175"/>
            <a:ext cx="118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0" name="ZoneTexte 19"/>
          <p:cNvSpPr txBox="1"/>
          <p:nvPr/>
        </p:nvSpPr>
        <p:spPr>
          <a:xfrm>
            <a:off x="1836759" y="5661248"/>
            <a:ext cx="6252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XH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b="1" dirty="0" smtClean="0"/>
              <a:t>XH(60) = 140 +(530-140) * (60/2+100-130)/(280-130) = 140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020272" y="1510144"/>
            <a:ext cx="1728192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100" dirty="0"/>
              <a:t>Valeur sélectionnées par l’utilisateur  :</a:t>
            </a:r>
          </a:p>
          <a:p>
            <a:r>
              <a:rPr lang="fr-FR" sz="1100" b="1" dirty="0" err="1"/>
              <a:t>iHOrigine</a:t>
            </a:r>
            <a:r>
              <a:rPr lang="fr-FR" sz="1100" b="1" dirty="0"/>
              <a:t> </a:t>
            </a:r>
            <a:r>
              <a:rPr lang="fr-FR" sz="1100" b="1" dirty="0">
                <a:sym typeface="Wingdings" panose="05000000000000000000" pitchFamily="2" charset="2"/>
              </a:rPr>
              <a:t> 140</a:t>
            </a:r>
            <a:endParaRPr lang="fr-FR" sz="1100" b="1" dirty="0"/>
          </a:p>
          <a:p>
            <a:r>
              <a:rPr lang="fr-FR" sz="1100" b="1" dirty="0" err="1"/>
              <a:t>iHFinal</a:t>
            </a:r>
            <a:r>
              <a:rPr lang="fr-FR" sz="1100" b="1" dirty="0"/>
              <a:t> </a:t>
            </a:r>
            <a:r>
              <a:rPr lang="fr-FR" sz="1100" b="1" dirty="0">
                <a:sym typeface="Wingdings" panose="05000000000000000000" pitchFamily="2" charset="2"/>
              </a:rPr>
              <a:t> 530</a:t>
            </a: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cliquer par l’utilisateur  :</a:t>
            </a:r>
          </a:p>
          <a:p>
            <a:r>
              <a:rPr lang="fr-FR" sz="1100" b="1" dirty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60</a:t>
            </a:r>
            <a:endParaRPr lang="fr-FR" sz="1100" b="1" dirty="0"/>
          </a:p>
          <a:p>
            <a:r>
              <a:rPr lang="fr-FR" sz="1100" b="1" dirty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360</a:t>
            </a:r>
            <a:endParaRPr lang="fr-FR" sz="1100" b="1" dirty="0"/>
          </a:p>
          <a:p>
            <a:endParaRPr lang="fr-FR" sz="1100" dirty="0" smtClean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4572000" y="1799599"/>
            <a:ext cx="831743" cy="389759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X=360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7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Logarithme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04983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-168997" y="5013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646734" y="316669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606904" y="684721"/>
            <a:ext cx="113193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offset.y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715650" y="257390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y=516</a:t>
            </a:r>
            <a:endParaRPr kumimoji="0" lang="fr-FR" altLang="fr-F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1172872" y="1186385"/>
            <a:ext cx="0" cy="28572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09815" y="5077072"/>
            <a:ext cx="3073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(y/</a:t>
            </a:r>
            <a:r>
              <a:rPr lang="fr-FR" sz="1200" b="1" dirty="0" err="1" smtClean="0"/>
              <a:t>zoom-</a:t>
            </a:r>
            <a:r>
              <a:rPr kumimoji="0" lang="fr-FR" altLang="fr-F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offset.y</a:t>
            </a:r>
            <a:r>
              <a:rPr kumimoji="0" lang="fr-FR" altLang="fr-F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lang="fr-FR" altLang="fr-FR" sz="1200" b="1" dirty="0"/>
              <a:t> </a:t>
            </a:r>
            <a:r>
              <a:rPr lang="fr-FR" altLang="fr-FR" sz="1200" b="1" dirty="0" smtClean="0"/>
              <a:t> = </a:t>
            </a:r>
            <a:r>
              <a:rPr lang="fr-FR" sz="1200" b="1" dirty="0" err="1" smtClean="0"/>
              <a:t>mPOrigine</a:t>
            </a:r>
            <a:endParaRPr lang="fr-FR" sz="1200" b="1" dirty="0" smtClean="0"/>
          </a:p>
          <a:p>
            <a:endParaRPr lang="fr-FR" sz="12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4860032" y="5077072"/>
            <a:ext cx="2144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x/</a:t>
            </a:r>
            <a:r>
              <a:rPr lang="fr-FR" sz="1200" b="1" dirty="0" err="1" smtClean="0"/>
              <a:t>zoom-</a:t>
            </a:r>
            <a:r>
              <a:rPr lang="fr-FR" altLang="fr-FR" sz="1200" b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offset.y</a:t>
            </a:r>
            <a:r>
              <a:rPr lang="fr-FR" altLang="fr-FR" sz="1200" b="1" dirty="0"/>
              <a:t> </a:t>
            </a:r>
            <a:r>
              <a:rPr lang="fr-FR" altLang="fr-FR" sz="1200" b="1" dirty="0" smtClean="0"/>
              <a:t> </a:t>
            </a:r>
            <a:r>
              <a:rPr lang="fr-FR" sz="1200" b="1" dirty="0" smtClean="0"/>
              <a:t>=</a:t>
            </a:r>
            <a:r>
              <a:rPr lang="fr-FR" sz="1200" b="1" dirty="0" err="1" smtClean="0"/>
              <a:t>mPFinal</a:t>
            </a:r>
            <a:endParaRPr lang="fr-FR" sz="1200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6059186" y="1893393"/>
            <a:ext cx="23292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iPOrigine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  Log(</a:t>
            </a:r>
            <a:r>
              <a:rPr lang="fr-FR" sz="1100" b="1" dirty="0" err="1" smtClean="0"/>
              <a:t>iPOrigine</a:t>
            </a:r>
            <a:r>
              <a:rPr lang="fr-FR" sz="1100" b="1" dirty="0" smtClean="0"/>
              <a:t>) = 0</a:t>
            </a:r>
          </a:p>
          <a:p>
            <a:r>
              <a:rPr lang="fr-FR" sz="1100" b="1" dirty="0" err="1" smtClean="0"/>
              <a:t>iPFinal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10   Log(</a:t>
            </a:r>
            <a:r>
              <a:rPr lang="fr-FR" sz="1100" b="1" dirty="0" err="1" smtClean="0"/>
              <a:t>iPFinal</a:t>
            </a:r>
            <a:r>
              <a:rPr lang="fr-FR" sz="1100" b="1" dirty="0" smtClean="0"/>
              <a:t>) = 1</a:t>
            </a:r>
            <a:endParaRPr lang="fr-FR" sz="1100" b="1" dirty="0" smtClean="0">
              <a:sym typeface="Wingdings" panose="05000000000000000000" pitchFamily="2" charset="2"/>
            </a:endParaRP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</a:t>
            </a:r>
            <a:r>
              <a:rPr lang="fr-FR" sz="1100" dirty="0" smtClean="0"/>
              <a:t>cliquer </a:t>
            </a:r>
            <a:r>
              <a:rPr lang="fr-FR" sz="1100" dirty="0"/>
              <a:t>par l’utilisateur  :</a:t>
            </a:r>
          </a:p>
          <a:p>
            <a:r>
              <a:rPr lang="fr-FR" sz="1100" b="1" dirty="0" smtClean="0"/>
              <a:t>Origine : y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1000</a:t>
            </a:r>
            <a:endParaRPr lang="fr-FR" sz="1100" b="1" dirty="0"/>
          </a:p>
          <a:p>
            <a:r>
              <a:rPr lang="fr-FR" sz="1100" b="1" dirty="0" smtClean="0"/>
              <a:t>Final : y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516</a:t>
            </a:r>
            <a:endParaRPr lang="fr-FR" sz="1100" b="1" dirty="0"/>
          </a:p>
          <a:p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1547665" y="3896013"/>
            <a:ext cx="64246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200" b="1" dirty="0" smtClean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y=1000</a:t>
            </a:r>
            <a:endParaRPr kumimoji="0" lang="fr-FR" altLang="fr-F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85" y="949229"/>
            <a:ext cx="3476707" cy="37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cteur droit avec flèche 25"/>
          <p:cNvCxnSpPr/>
          <p:nvPr/>
        </p:nvCxnSpPr>
        <p:spPr>
          <a:xfrm>
            <a:off x="2559358" y="4576124"/>
            <a:ext cx="30927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11760" y="1780060"/>
            <a:ext cx="2086579" cy="2601476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0"/>
                </a:schemeClr>
              </a:gs>
              <a:gs pos="14000">
                <a:schemeClr val="accent1">
                  <a:tint val="37000"/>
                  <a:satMod val="300000"/>
                  <a:lumMod val="0"/>
                  <a:lumOff val="100000"/>
                  <a:alpha val="1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797464" y="1484784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 flipV="1">
            <a:off x="1325272" y="1186385"/>
            <a:ext cx="0" cy="1535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/>
          <p:nvPr/>
        </p:nvCxnSpPr>
        <p:spPr>
          <a:xfrm flipV="1">
            <a:off x="843799" y="3511176"/>
            <a:ext cx="0" cy="5324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395536" y="5554018"/>
            <a:ext cx="8280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/>
              <a:t>yP</a:t>
            </a:r>
            <a:r>
              <a:rPr lang="fr-FR" sz="1400" b="1" dirty="0" smtClean="0"/>
              <a:t> = </a:t>
            </a:r>
            <a:r>
              <a:rPr lang="fr-FR" sz="1400" b="1" dirty="0" err="1" smtClean="0"/>
              <a:t>mPOrigine</a:t>
            </a:r>
            <a:r>
              <a:rPr lang="fr-FR" sz="1400" b="1" dirty="0" smtClean="0"/>
              <a:t>  - y/zoom</a:t>
            </a:r>
          </a:p>
          <a:p>
            <a:r>
              <a:rPr lang="fr-FR" sz="1400" b="1" dirty="0" err="1" smtClean="0"/>
              <a:t>yP</a:t>
            </a:r>
            <a:r>
              <a:rPr lang="fr-FR" sz="1400" b="1" dirty="0" smtClean="0"/>
              <a:t> </a:t>
            </a:r>
            <a:r>
              <a:rPr lang="fr-FR" sz="1400" b="1" dirty="0"/>
              <a:t>= </a:t>
            </a:r>
            <a:r>
              <a:rPr lang="fr-FR" sz="1400" b="1" dirty="0" smtClean="0"/>
              <a:t>Log(</a:t>
            </a:r>
            <a:r>
              <a:rPr lang="fr-FR" sz="1400" b="1" dirty="0" err="1" smtClean="0"/>
              <a:t>iPOrigine</a:t>
            </a:r>
            <a:r>
              <a:rPr lang="fr-FR" sz="1400" b="1" dirty="0" smtClean="0"/>
              <a:t>)  </a:t>
            </a:r>
            <a:r>
              <a:rPr lang="fr-FR" sz="1400" b="1" dirty="0"/>
              <a:t>+ </a:t>
            </a:r>
            <a:r>
              <a:rPr lang="fr-FR" sz="1400" b="1" dirty="0" smtClean="0"/>
              <a:t>(Log(</a:t>
            </a:r>
            <a:r>
              <a:rPr lang="fr-FR" sz="1400" b="1" dirty="0" err="1" smtClean="0"/>
              <a:t>iPFinal</a:t>
            </a:r>
            <a:r>
              <a:rPr lang="fr-FR" sz="1400" b="1" dirty="0" smtClean="0"/>
              <a:t>)-Log(</a:t>
            </a:r>
            <a:r>
              <a:rPr lang="fr-FR" sz="1400" b="1" dirty="0" err="1" smtClean="0"/>
              <a:t>iPOrigine</a:t>
            </a:r>
            <a:r>
              <a:rPr lang="fr-FR" sz="1400" b="1" dirty="0" smtClean="0"/>
              <a:t>) </a:t>
            </a:r>
            <a:r>
              <a:rPr lang="fr-FR" sz="1400" b="1" dirty="0"/>
              <a:t>) * </a:t>
            </a:r>
            <a:r>
              <a:rPr lang="fr-FR" sz="1400" b="1" dirty="0" smtClean="0"/>
              <a:t>(Y/</a:t>
            </a:r>
            <a:r>
              <a:rPr lang="fr-FR" sz="1400" b="1" dirty="0" err="1" smtClean="0"/>
              <a:t>zoom-</a:t>
            </a:r>
            <a:r>
              <a:rPr lang="fr-FR" altLang="fr-FR" sz="1400" b="1" dirty="0" err="1" smtClean="0">
                <a:ea typeface="Calibri" pitchFamily="34" charset="0"/>
                <a:cs typeface="Arial" pitchFamily="34" charset="0"/>
              </a:rPr>
              <a:t>offset.y</a:t>
            </a:r>
            <a:r>
              <a:rPr lang="fr-FR" sz="1400" b="1" dirty="0" smtClean="0"/>
              <a:t> </a:t>
            </a:r>
            <a:r>
              <a:rPr lang="fr-FR" sz="1400" b="1" dirty="0"/>
              <a:t>-</a:t>
            </a:r>
            <a:r>
              <a:rPr lang="fr-FR" sz="1400" b="1" dirty="0" err="1" smtClean="0"/>
              <a:t>mPOrigine</a:t>
            </a:r>
            <a:r>
              <a:rPr lang="fr-FR" sz="1400" b="1" dirty="0"/>
              <a:t>)  / (</a:t>
            </a:r>
            <a:r>
              <a:rPr lang="fr-FR" sz="1400" b="1" dirty="0" err="1" smtClean="0"/>
              <a:t>mPFinal-mPOrigine</a:t>
            </a:r>
            <a:r>
              <a:rPr lang="fr-FR" sz="1400" b="1" dirty="0" smtClean="0"/>
              <a:t>)</a:t>
            </a:r>
          </a:p>
          <a:p>
            <a:r>
              <a:rPr lang="fr-FR" sz="1400" b="1" dirty="0" err="1" smtClean="0"/>
              <a:t>yP</a:t>
            </a:r>
            <a:r>
              <a:rPr lang="fr-FR" sz="1400" b="1" dirty="0" smtClean="0"/>
              <a:t> = </a:t>
            </a:r>
            <a:r>
              <a:rPr lang="fr-FR" sz="1400" b="1" dirty="0" err="1" smtClean="0"/>
              <a:t>exp</a:t>
            </a:r>
            <a:r>
              <a:rPr lang="fr-FR" sz="1400" b="1" dirty="0" smtClean="0"/>
              <a:t>(</a:t>
            </a:r>
            <a:r>
              <a:rPr lang="fr-FR" sz="1400" b="1" dirty="0" err="1" smtClean="0"/>
              <a:t>yP</a:t>
            </a:r>
            <a:r>
              <a:rPr lang="fr-FR" sz="1400" b="1" dirty="0" smtClean="0"/>
              <a:t>*ln(10)</a:t>
            </a:r>
          </a:p>
          <a:p>
            <a:r>
              <a:rPr lang="fr-FR" sz="1400" b="1" dirty="0" smtClean="0"/>
              <a:t> </a:t>
            </a:r>
            <a:endParaRPr lang="fr-FR" sz="14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6588224" y="3896013"/>
            <a:ext cx="238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 = Log(a)=ln(a)/ln10)</a:t>
            </a:r>
          </a:p>
          <a:p>
            <a:r>
              <a:rPr lang="fr-FR" dirty="0" smtClean="0"/>
              <a:t>a = </a:t>
            </a:r>
            <a:r>
              <a:rPr lang="fr-FR" dirty="0" err="1" smtClean="0"/>
              <a:t>exp</a:t>
            </a:r>
            <a:r>
              <a:rPr lang="fr-FR" dirty="0" smtClean="0"/>
              <a:t>(b*ln(10))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52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Pression</a:t>
            </a:r>
          </a:p>
          <a:p>
            <a:pPr algn="ctr"/>
            <a:r>
              <a:rPr lang="fr-FR" sz="9600" dirty="0" smtClean="0"/>
              <a:t>Température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50759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60006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771800" y="11247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1475656" y="2060848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313850" y="559466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043608" y="278092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ym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095500" y="4725144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5940152" y="1687333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313850" y="5301208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372200" y="299021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19" name="Ellipse 18"/>
          <p:cNvSpPr/>
          <p:nvPr/>
        </p:nvSpPr>
        <p:spPr>
          <a:xfrm>
            <a:off x="2725778" y="2197091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2452460" y="1823087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P(70,100)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0776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887860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71212" y="3488221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3921686" y="3515999"/>
            <a:ext cx="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13262" y="2974409"/>
            <a:ext cx="36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58458" y="3700665"/>
            <a:ext cx="36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yt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6089279" y="2213118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6521327" y="351599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980844" y="1112321"/>
            <a:ext cx="40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g2.translate(</a:t>
            </a:r>
            <a:r>
              <a:rPr lang="fr-FR" dirty="0" err="1"/>
              <a:t>getWidth</a:t>
            </a:r>
            <a:r>
              <a:rPr lang="fr-FR" dirty="0"/>
              <a:t>()/2,getHeight()/2);</a:t>
            </a:r>
          </a:p>
        </p:txBody>
      </p:sp>
      <p:sp>
        <p:nvSpPr>
          <p:cNvPr id="4" name="Ellipse 3"/>
          <p:cNvSpPr/>
          <p:nvPr/>
        </p:nvSpPr>
        <p:spPr>
          <a:xfrm>
            <a:off x="4524550" y="4127337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251232" y="3753333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P(70,100)</a:t>
            </a:r>
            <a:endParaRPr lang="fr-FR" sz="1200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588851" y="1758262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468423" y="3159075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071894" y="1920891"/>
            <a:ext cx="1629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393258" y="436510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</a:t>
            </a:r>
            <a:r>
              <a:rPr lang="fr-FR" sz="1200" dirty="0" smtClean="0"/>
              <a:t>=70+150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209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100989" y="5250929"/>
            <a:ext cx="295824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err="1">
                <a:latin typeface="Calibri" pitchFamily="34" charset="0"/>
                <a:ea typeface="Calibri" pitchFamily="34" charset="0"/>
                <a:cs typeface="Times New Roman" pitchFamily="18" charset="0"/>
              </a:rPr>
              <a:t>x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=150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P(150/200 = 0,75)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7007208" y="3211527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6551702" y="2939095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P(300/200 = 1,5)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</a:t>
            </a:r>
            <a:r>
              <a:rPr lang="fr-FR" sz="1200" dirty="0" err="1" smtClean="0"/>
              <a:t>xt</a:t>
            </a:r>
            <a:r>
              <a:rPr lang="fr-FR" sz="1200" dirty="0" smtClean="0"/>
              <a:t>/zoom, </a:t>
            </a:r>
            <a:r>
              <a:rPr lang="fr-FR" sz="1200" dirty="0" err="1" smtClean="0"/>
              <a:t>yt</a:t>
            </a:r>
            <a:r>
              <a:rPr lang="fr-FR" sz="1200" dirty="0" smtClean="0"/>
              <a:t>/zoom)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6669070" y="4788898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810565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4100989" y="3359164"/>
            <a:ext cx="295824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V="1">
            <a:off x="5657231" y="3600883"/>
            <a:ext cx="0" cy="1611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00192" y="360088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</p:txBody>
      </p:sp>
    </p:spTree>
    <p:extLst>
      <p:ext uri="{BB962C8B-B14F-4D97-AF65-F5344CB8AC3E}">
        <p14:creationId xmlns:p14="http://schemas.microsoft.com/office/powerpoint/2010/main" val="105927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4716016" y="386104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63888" y="2843644"/>
            <a:ext cx="69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Panel</a:t>
            </a:r>
            <a:endParaRPr lang="fr-FR" dirty="0"/>
          </a:p>
        </p:txBody>
      </p:sp>
      <p:cxnSp>
        <p:nvCxnSpPr>
          <p:cNvPr id="9" name="Connecteur droit 8"/>
          <p:cNvCxnSpPr>
            <a:stCxn id="6" idx="1"/>
          </p:cNvCxnSpPr>
          <p:nvPr/>
        </p:nvCxnSpPr>
        <p:spPr>
          <a:xfrm>
            <a:off x="2095500" y="2490787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375756" y="2647950"/>
            <a:ext cx="47885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876256" y="22768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843808" y="457200"/>
            <a:ext cx="0" cy="257111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009900" y="548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187445" y="698816"/>
            <a:ext cx="1661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 = </a:t>
            </a:r>
            <a:r>
              <a:rPr lang="fr-FR" altLang="fr-FR" dirty="0" err="1">
                <a:latin typeface="Arial" pitchFamily="34" charset="0"/>
                <a:ea typeface="Calibri" pitchFamily="34" charset="0"/>
                <a:cs typeface="Arial" pitchFamily="34" charset="0"/>
              </a:rPr>
              <a:t>evt.getX</a:t>
            </a:r>
            <a:r>
              <a:rPr lang="fr-FR" altLang="fr-FR" dirty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altLang="fr-FR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Y = </a:t>
            </a:r>
            <a:r>
              <a:rPr lang="fr-FR" altLang="fr-FR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evt.getY</a:t>
            </a:r>
            <a:r>
              <a:rPr lang="fr-FR" altLang="fr-FR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() </a:t>
            </a:r>
            <a:endParaRPr lang="fr-FR" dirty="0"/>
          </a:p>
        </p:txBody>
      </p:sp>
      <p:sp>
        <p:nvSpPr>
          <p:cNvPr id="25" name="Ellipse 24"/>
          <p:cNvSpPr/>
          <p:nvPr/>
        </p:nvSpPr>
        <p:spPr>
          <a:xfrm>
            <a:off x="3769423" y="2070404"/>
            <a:ext cx="144016" cy="18466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/>
          <p:cNvCxnSpPr/>
          <p:nvPr/>
        </p:nvCxnSpPr>
        <p:spPr>
          <a:xfrm flipV="1">
            <a:off x="3913439" y="1196752"/>
            <a:ext cx="2170729" cy="965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608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252016" y="481691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252016" y="344769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2936092" y="47494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849809" y="36128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244627" y="5250929"/>
            <a:ext cx="341260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3824918" y="452163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=200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238569" y="438770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3369412" y="424920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P(150/200 = 0,75)</a:t>
            </a:r>
            <a:endParaRPr lang="fr-FR" sz="1200" dirty="0"/>
          </a:p>
        </p:txBody>
      </p:sp>
      <p:sp>
        <p:nvSpPr>
          <p:cNvPr id="23" name="Ellipse 22"/>
          <p:cNvSpPr/>
          <p:nvPr/>
        </p:nvSpPr>
        <p:spPr>
          <a:xfrm>
            <a:off x="5554871" y="457271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936274" y="426219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P(300/200 = 1,5)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042674" y="394968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69355" y="357567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P(x/zoom, y/zoom)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140" y="4816910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728777" y="488159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341814" y="4721724"/>
            <a:ext cx="3315417" cy="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6245517" y="2183135"/>
            <a:ext cx="2716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</a:t>
            </a:r>
            <a:r>
              <a:rPr lang="fr-FR" dirty="0" err="1" smtClean="0"/>
              <a:t>xmax</a:t>
            </a:r>
            <a:r>
              <a:rPr lang="fr-FR" dirty="0" smtClean="0"/>
              <a:t>-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xmin+2*</a:t>
            </a:r>
            <a:r>
              <a:rPr lang="fr-FR" dirty="0" err="1" smtClean="0"/>
              <a:t>marginx</a:t>
            </a:r>
            <a:r>
              <a:rPr lang="fr-FR" dirty="0"/>
              <a:t>);</a:t>
            </a:r>
          </a:p>
          <a:p>
            <a:r>
              <a:rPr lang="fr-FR" dirty="0" smtClean="0"/>
              <a:t>x = </a:t>
            </a:r>
            <a:r>
              <a:rPr lang="fr-FR" dirty="0" err="1" smtClean="0"/>
              <a:t>xa</a:t>
            </a:r>
            <a:r>
              <a:rPr lang="fr-FR" dirty="0"/>
              <a:t>+</a:t>
            </a:r>
            <a:r>
              <a:rPr lang="fr-FR" dirty="0" smtClean="0"/>
              <a:t>(</a:t>
            </a:r>
            <a:r>
              <a:rPr lang="fr-FR" dirty="0" err="1" smtClean="0"/>
              <a:t>xmax+xmin</a:t>
            </a:r>
            <a:r>
              <a:rPr lang="fr-FR" dirty="0" smtClean="0"/>
              <a:t>)/2</a:t>
            </a:r>
          </a:p>
          <a:p>
            <a:r>
              <a:rPr lang="fr-FR" dirty="0"/>
              <a:t>x =</a:t>
            </a:r>
            <a:r>
              <a:rPr lang="fr-FR" dirty="0" err="1"/>
              <a:t>xm</a:t>
            </a:r>
            <a:r>
              <a:rPr lang="fr-FR" dirty="0"/>
              <a:t>/zoom+ </a:t>
            </a:r>
            <a:r>
              <a:rPr lang="fr-FR" dirty="0" err="1"/>
              <a:t>xmin</a:t>
            </a:r>
            <a:r>
              <a:rPr lang="fr-FR" dirty="0"/>
              <a:t> - </a:t>
            </a:r>
            <a:r>
              <a:rPr lang="fr-FR" dirty="0" err="1"/>
              <a:t>margin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88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4007210" y="3454350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4007210" y="2085130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549260" y="3518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462977" y="238167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4060256" y="5444823"/>
            <a:ext cx="15198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04377" y="346587"/>
            <a:ext cx="683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zoomx</a:t>
            </a:r>
            <a:r>
              <a:rPr lang="fr-FR" dirty="0"/>
              <a:t>=</a:t>
            </a:r>
            <a:r>
              <a:rPr lang="fr-FR" dirty="0" err="1"/>
              <a:t>getWidth</a:t>
            </a:r>
            <a:r>
              <a:rPr lang="fr-FR" dirty="0"/>
              <a:t>()/(xmax-xmin+2*</a:t>
            </a:r>
            <a:r>
              <a:rPr lang="fr-FR" dirty="0" err="1"/>
              <a:t>marginx</a:t>
            </a:r>
            <a:r>
              <a:rPr lang="fr-FR" dirty="0"/>
              <a:t>);</a:t>
            </a:r>
          </a:p>
          <a:p>
            <a:r>
              <a:rPr lang="fr-FR" dirty="0" err="1"/>
              <a:t>zoomy</a:t>
            </a:r>
            <a:r>
              <a:rPr lang="fr-FR" dirty="0"/>
              <a:t>= </a:t>
            </a:r>
            <a:r>
              <a:rPr lang="fr-FR" dirty="0" err="1"/>
              <a:t>getHeight</a:t>
            </a:r>
            <a:r>
              <a:rPr lang="fr-FR" dirty="0"/>
              <a:t>()/(ymax-ymin+2*</a:t>
            </a:r>
            <a:r>
              <a:rPr lang="fr-FR" dirty="0" err="1"/>
              <a:t>marginy</a:t>
            </a:r>
            <a:r>
              <a:rPr lang="fr-FR" dirty="0"/>
              <a:t>);</a:t>
            </a:r>
          </a:p>
          <a:p>
            <a:r>
              <a:rPr lang="fr-FR" dirty="0" smtClean="0"/>
              <a:t>g2.scale(</a:t>
            </a:r>
            <a:r>
              <a:rPr lang="fr-FR" dirty="0" err="1" smtClean="0"/>
              <a:t>zoomx</a:t>
            </a:r>
            <a:r>
              <a:rPr lang="fr-FR" dirty="0"/>
              <a:t>, -</a:t>
            </a:r>
            <a:r>
              <a:rPr lang="fr-FR" dirty="0" err="1"/>
              <a:t>zoomy</a:t>
            </a:r>
            <a:r>
              <a:rPr lang="fr-FR" dirty="0"/>
              <a:t>);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5580112" y="3159075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=1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=85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3993763" y="3025143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5124606" y="2886643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P(150/85 = 1,76)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4797868" y="2587122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4524549" y="2213118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P(x/zoom, y/zoom)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5751140" y="5010804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3430276" y="507549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4060256" y="3311281"/>
            <a:ext cx="1447848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993763" y="3518243"/>
            <a:ext cx="17462" cy="155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4797868" y="3942805"/>
            <a:ext cx="0" cy="1884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H="1">
            <a:off x="2987824" y="3486016"/>
            <a:ext cx="963105" cy="456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6394761" y="2351626"/>
            <a:ext cx="253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tx</a:t>
            </a:r>
            <a:r>
              <a:rPr lang="fr-FR" dirty="0" smtClean="0"/>
              <a:t> = </a:t>
            </a:r>
            <a:r>
              <a:rPr lang="fr-FR" dirty="0"/>
              <a:t>mx-</a:t>
            </a:r>
            <a:r>
              <a:rPr lang="fr-FR" dirty="0" err="1"/>
              <a:t>width</a:t>
            </a:r>
            <a:r>
              <a:rPr lang="fr-FR" dirty="0"/>
              <a:t>/2</a:t>
            </a:r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tx</a:t>
            </a:r>
            <a:r>
              <a:rPr lang="fr-FR" dirty="0" smtClean="0"/>
              <a:t>/zoom</a:t>
            </a:r>
          </a:p>
          <a:p>
            <a:r>
              <a:rPr lang="fr-FR" dirty="0" err="1" smtClean="0"/>
              <a:t>xa</a:t>
            </a:r>
            <a:r>
              <a:rPr lang="fr-FR" dirty="0" smtClean="0"/>
              <a:t> = (mx-</a:t>
            </a:r>
            <a:r>
              <a:rPr lang="fr-FR" dirty="0" err="1" smtClean="0"/>
              <a:t>width</a:t>
            </a:r>
            <a:r>
              <a:rPr lang="fr-FR" dirty="0" smtClean="0"/>
              <a:t>/2)/zoom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06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44627" y="2183135"/>
            <a:ext cx="3412604" cy="26357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1763688" y="1767848"/>
            <a:ext cx="573304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m0,m0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2887570" y="408587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887570" y="2716654"/>
            <a:ext cx="0" cy="12215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29620" y="41497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x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343337" y="30132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2962656" y="5429004"/>
            <a:ext cx="15198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1403648" y="2183135"/>
            <a:ext cx="0" cy="2605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62977" y="5826993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getWidth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79512" y="3454350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getHeight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244627" y="12699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4477817" y="1269917"/>
            <a:ext cx="1795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Xmax</a:t>
            </a:r>
            <a:r>
              <a:rPr lang="fr-FR" sz="1200" dirty="0" smtClean="0"/>
              <a:t> =  m(300)/200 = 1,5</a:t>
            </a:r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4460472" y="3790599"/>
            <a:ext cx="77119" cy="147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6300192" y="620688"/>
            <a:ext cx="187220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Xmax</a:t>
            </a:r>
            <a:r>
              <a:rPr lang="fr-FR" sz="1400" dirty="0" smtClean="0"/>
              <a:t>=1,5</a:t>
            </a:r>
          </a:p>
          <a:p>
            <a:r>
              <a:rPr lang="fr-FR" sz="1400" dirty="0" err="1" smtClean="0"/>
              <a:t>Xmin</a:t>
            </a:r>
            <a:r>
              <a:rPr lang="fr-FR" sz="1400" dirty="0" smtClean="0"/>
              <a:t>=0</a:t>
            </a:r>
          </a:p>
          <a:p>
            <a:r>
              <a:rPr lang="fr-FR" sz="1400" dirty="0" err="1" smtClean="0"/>
              <a:t>Margin</a:t>
            </a:r>
            <a:r>
              <a:rPr lang="fr-FR" sz="1400" dirty="0" smtClean="0"/>
              <a:t>=1</a:t>
            </a:r>
          </a:p>
          <a:p>
            <a:r>
              <a:rPr lang="fr-FR" sz="1400" dirty="0" err="1" smtClean="0"/>
              <a:t>Width</a:t>
            </a:r>
            <a:r>
              <a:rPr lang="fr-FR" sz="1400" dirty="0" smtClean="0"/>
              <a:t>=300</a:t>
            </a:r>
          </a:p>
          <a:p>
            <a:r>
              <a:rPr lang="fr-FR" sz="1400" dirty="0" err="1" smtClean="0"/>
              <a:t>Zoomx</a:t>
            </a:r>
            <a:r>
              <a:rPr lang="fr-FR" sz="1400" dirty="0" smtClean="0"/>
              <a:t>=85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19" name="Zone de texte 2"/>
          <p:cNvSpPr txBox="1">
            <a:spLocks noChangeArrowheads="1"/>
          </p:cNvSpPr>
          <p:nvPr/>
        </p:nvSpPr>
        <p:spPr bwMode="auto">
          <a:xfrm>
            <a:off x="3626121" y="1639249"/>
            <a:ext cx="665670" cy="325258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874123" y="3656667"/>
            <a:ext cx="602789" cy="286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P(0,0)</a:t>
            </a:r>
            <a:endParaRPr lang="fr-FR" sz="12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004966" y="3518167"/>
            <a:ext cx="139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P(150/85 = 1,76)</a:t>
            </a:r>
            <a:endParaRPr lang="fr-FR" sz="1200" dirty="0"/>
          </a:p>
        </p:txBody>
      </p:sp>
      <p:sp>
        <p:nvSpPr>
          <p:cNvPr id="25" name="Ellipse 24"/>
          <p:cNvSpPr/>
          <p:nvPr/>
        </p:nvSpPr>
        <p:spPr>
          <a:xfrm>
            <a:off x="3678228" y="3218646"/>
            <a:ext cx="88712" cy="121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404909" y="2844642"/>
            <a:ext cx="1564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P(x/zoom, y/zoom)</a:t>
            </a:r>
            <a:endParaRPr lang="fr-FR" sz="1200" dirty="0"/>
          </a:p>
        </p:txBody>
      </p:sp>
      <p:sp>
        <p:nvSpPr>
          <p:cNvPr id="27" name="ZoneTexte 26"/>
          <p:cNvSpPr txBox="1"/>
          <p:nvPr/>
        </p:nvSpPr>
        <p:spPr>
          <a:xfrm>
            <a:off x="4653540" y="4994985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xmax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332676" y="505967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xmin</a:t>
            </a:r>
            <a:endParaRPr lang="fr-FR" dirty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2940616" y="3942805"/>
            <a:ext cx="1447848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3993763" y="3518243"/>
            <a:ext cx="17462" cy="155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6258965" y="2183909"/>
            <a:ext cx="270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xt</a:t>
            </a:r>
            <a:r>
              <a:rPr lang="fr-FR" dirty="0" smtClean="0"/>
              <a:t> = </a:t>
            </a:r>
            <a:r>
              <a:rPr lang="fr-FR" dirty="0" err="1" smtClean="0"/>
              <a:t>xm-width</a:t>
            </a:r>
            <a:r>
              <a:rPr lang="fr-FR" dirty="0" smtClean="0"/>
              <a:t>/2</a:t>
            </a:r>
            <a:endParaRPr lang="fr-FR" dirty="0"/>
          </a:p>
          <a:p>
            <a:r>
              <a:rPr lang="fr-FR" dirty="0" err="1" smtClean="0"/>
              <a:t>xa</a:t>
            </a:r>
            <a:r>
              <a:rPr lang="fr-FR" dirty="0" smtClean="0"/>
              <a:t>= </a:t>
            </a:r>
            <a:r>
              <a:rPr lang="fr-FR" dirty="0" err="1" smtClean="0"/>
              <a:t>xt</a:t>
            </a:r>
            <a:r>
              <a:rPr lang="fr-FR" dirty="0" smtClean="0"/>
              <a:t>/zoom</a:t>
            </a:r>
          </a:p>
          <a:p>
            <a:r>
              <a:rPr lang="fr-FR" dirty="0" err="1" smtClean="0"/>
              <a:t>xa</a:t>
            </a:r>
            <a:r>
              <a:rPr lang="fr-FR" dirty="0" smtClean="0"/>
              <a:t> = (</a:t>
            </a:r>
            <a:r>
              <a:rPr lang="fr-FR" dirty="0" err="1" smtClean="0"/>
              <a:t>xm-width</a:t>
            </a:r>
            <a:r>
              <a:rPr lang="fr-FR" dirty="0" smtClean="0"/>
              <a:t>/2)/zoom</a:t>
            </a:r>
          </a:p>
          <a:p>
            <a:r>
              <a:rPr lang="fr-FR" dirty="0" smtClean="0"/>
              <a:t>x = </a:t>
            </a:r>
            <a:r>
              <a:rPr lang="fr-FR" dirty="0" err="1" smtClean="0"/>
              <a:t>xa</a:t>
            </a:r>
            <a:r>
              <a:rPr lang="fr-FR" dirty="0"/>
              <a:t>+</a:t>
            </a:r>
            <a:r>
              <a:rPr lang="fr-FR" dirty="0" smtClean="0"/>
              <a:t>(</a:t>
            </a:r>
            <a:r>
              <a:rPr lang="fr-FR" dirty="0" err="1" smtClean="0"/>
              <a:t>xmax+xmin</a:t>
            </a:r>
            <a:r>
              <a:rPr lang="fr-FR" dirty="0" smtClean="0"/>
              <a:t>)/2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09440" y="280333"/>
            <a:ext cx="683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g2.translate(-(</a:t>
            </a:r>
            <a:r>
              <a:rPr lang="fr-FR" dirty="0" err="1"/>
              <a:t>xmax+xmin</a:t>
            </a:r>
            <a:r>
              <a:rPr lang="fr-FR" dirty="0"/>
              <a:t>)/2, -(</a:t>
            </a:r>
            <a:r>
              <a:rPr lang="fr-FR" dirty="0" err="1"/>
              <a:t>ymax+ymin</a:t>
            </a:r>
            <a:r>
              <a:rPr lang="fr-FR" dirty="0"/>
              <a:t>)/2);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5657231" y="5364317"/>
                <a:ext cx="3292568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/>
                        </a:rPr>
                        <m:t>𝑥</m:t>
                      </m:r>
                      <m:r>
                        <a:rPr lang="fr-FR" i="1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fr-F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/>
                            </a:rPr>
                            <m:t>𝑥𝑚</m:t>
                          </m:r>
                        </m:num>
                        <m:den>
                          <m:r>
                            <a:rPr lang="fr-FR" i="1">
                              <a:latin typeface="Cambria Math"/>
                            </a:rPr>
                            <m:t>𝑧𝑜𝑜𝑚</m:t>
                          </m:r>
                        </m:den>
                      </m:f>
                      <m:r>
                        <a:rPr lang="fr-FR" i="1">
                          <a:latin typeface="Cambria Math"/>
                        </a:rPr>
                        <m:t>+ </m:t>
                      </m:r>
                      <m:r>
                        <a:rPr lang="fr-FR" i="1">
                          <a:latin typeface="Cambria Math"/>
                        </a:rPr>
                        <m:t>𝑥𝑚𝑖𝑛</m:t>
                      </m:r>
                      <m:r>
                        <a:rPr lang="fr-FR" i="1">
                          <a:latin typeface="Cambria Math"/>
                        </a:rPr>
                        <m:t> − </m:t>
                      </m:r>
                      <m:r>
                        <a:rPr lang="fr-FR" i="1">
                          <a:latin typeface="Cambria Math"/>
                        </a:rPr>
                        <m:t>𝑚𝑎𝑟𝑔𝑖𝑛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31" y="5364317"/>
                <a:ext cx="3292568" cy="56675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63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052494" cy="4523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61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2132856"/>
            <a:ext cx="4752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Move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216068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5500" y="1657350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7" y="2314576"/>
            <a:ext cx="873481" cy="660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83308" y="2975372"/>
            <a:ext cx="2152788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= x 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150 – 0 = 150</a:t>
            </a: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1920627" cy="523875"/>
          </a:xfrm>
          <a:prstGeom prst="rect">
            <a:avLst/>
          </a:prstGeom>
          <a:solidFill>
            <a:srgbClr val="FFFFFF"/>
          </a:solidFill>
          <a:ln w="6350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lg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-100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 50 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–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1260161" y="908720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164288" y="13920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493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372200" y="942975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351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2409826" y="2314575"/>
            <a:ext cx="847724" cy="642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 de texte 5"/>
          <p:cNvSpPr txBox="1">
            <a:spLocks noChangeArrowheads="1"/>
          </p:cNvSpPr>
          <p:nvPr/>
        </p:nvSpPr>
        <p:spPr bwMode="auto">
          <a:xfrm>
            <a:off x="3257550" y="2957512"/>
            <a:ext cx="1962522" cy="61912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Clic </a:t>
            </a:r>
            <a:r>
              <a:rPr lang="fr-FR" altLang="fr-FR" sz="9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Pressed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x </a:t>
            </a:r>
            <a:r>
              <a:rPr lang="fr-FR" altLang="fr-FR" sz="900" dirty="0">
                <a:latin typeface="Arial" pitchFamily="34" charset="0"/>
                <a:cs typeface="Arial" pitchFamily="34" charset="0"/>
              </a:rPr>
              <a:t>- </a:t>
            </a:r>
            <a:r>
              <a:rPr lang="fr-FR" altLang="fr-FR" sz="9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altLang="fr-FR" sz="9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150 –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(-100) </a:t>
            </a:r>
            <a:r>
              <a:rPr lang="fr-FR" altLang="fr-FR" sz="900" dirty="0"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250</a:t>
            </a:r>
            <a:endParaRPr lang="fr-FR" altLang="fr-FR" sz="9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Zone de texte 6"/>
          <p:cNvSpPr txBox="1">
            <a:spLocks noChangeArrowheads="1"/>
          </p:cNvSpPr>
          <p:nvPr/>
        </p:nvSpPr>
        <p:spPr bwMode="auto">
          <a:xfrm>
            <a:off x="2219325" y="1687333"/>
            <a:ext cx="2856731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Arial" pitchFamily="34" charset="0"/>
              </a:rPr>
              <a:t> 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-&gt; 50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9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- </a:t>
            </a:r>
            <a:r>
              <a:rPr kumimoji="0" lang="fr-FR" altLang="fr-FR" sz="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dragStart.x</a:t>
            </a:r>
            <a:r>
              <a:rPr kumimoji="0" lang="fr-FR" altLang="fr-F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endParaRPr kumimoji="0" lang="fr-FR" alt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900" dirty="0" smtClean="0">
                <a:latin typeface="Arial" pitchFamily="34" charset="0"/>
                <a:cs typeface="Arial" pitchFamily="34" charset="0"/>
              </a:rPr>
              <a:t>-200 = 50-250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Before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69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355" y="510523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134119" y="80962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-200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588224" y="112474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After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868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55576" y="2132856"/>
            <a:ext cx="7344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X </a:t>
            </a:r>
            <a:r>
              <a:rPr lang="fr-FR" sz="9600" dirty="0" err="1" smtClean="0"/>
              <a:t>Enthalpy</a:t>
            </a:r>
            <a:endParaRPr lang="fr-FR" sz="9600" dirty="0" smtClean="0"/>
          </a:p>
          <a:p>
            <a:pPr algn="ctr"/>
            <a:r>
              <a:rPr lang="fr-FR" sz="9600" dirty="0" err="1" smtClean="0"/>
              <a:t>Compute</a:t>
            </a:r>
            <a:r>
              <a:rPr lang="fr-FR" sz="9600" dirty="0" smtClean="0"/>
              <a:t>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28739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7287" y="942975"/>
            <a:ext cx="4476750" cy="340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095500" y="1657350"/>
            <a:ext cx="2295525" cy="166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" name="Zone de texte 2"/>
          <p:cNvSpPr txBox="1">
            <a:spLocks noChangeArrowheads="1"/>
          </p:cNvSpPr>
          <p:nvPr/>
        </p:nvSpPr>
        <p:spPr bwMode="auto">
          <a:xfrm>
            <a:off x="1667677" y="1392058"/>
            <a:ext cx="360363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0,0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2337035" y="2314575"/>
            <a:ext cx="157740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128962" y="463034"/>
            <a:ext cx="214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Echelle = X 1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337035" y="2511447"/>
            <a:ext cx="91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140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536875" y="2515875"/>
            <a:ext cx="755129" cy="37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530</a:t>
            </a:r>
            <a:endParaRPr lang="fr-FR" dirty="0"/>
          </a:p>
        </p:txBody>
      </p:sp>
      <p:sp>
        <p:nvSpPr>
          <p:cNvPr id="14" name="Zone de texte 2"/>
          <p:cNvSpPr txBox="1">
            <a:spLocks noChangeArrowheads="1"/>
          </p:cNvSpPr>
          <p:nvPr/>
        </p:nvSpPr>
        <p:spPr bwMode="auto">
          <a:xfrm>
            <a:off x="559743" y="516697"/>
            <a:ext cx="1535757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= </a:t>
            </a: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-100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 de texte 2"/>
          <p:cNvSpPr txBox="1">
            <a:spLocks noChangeArrowheads="1"/>
          </p:cNvSpPr>
          <p:nvPr/>
        </p:nvSpPr>
        <p:spPr bwMode="auto">
          <a:xfrm>
            <a:off x="2231037" y="1846842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X=30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157287" y="4077072"/>
            <a:ext cx="11797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1327620" y="3645024"/>
            <a:ext cx="206804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x/zoom-</a:t>
            </a:r>
            <a:r>
              <a:rPr kumimoji="0" lang="fr-FR" altLang="fr-F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 smtClean="0"/>
          </a:p>
          <a:p>
            <a:r>
              <a:rPr lang="fr-FR" sz="1100" dirty="0" smtClean="0"/>
              <a:t>30+100=130=</a:t>
            </a:r>
            <a:r>
              <a:rPr lang="fr-FR" sz="1100" b="1" dirty="0" err="1" smtClean="0"/>
              <a:t>mHOrigine</a:t>
            </a:r>
            <a:endParaRPr lang="fr-FR" sz="1100" b="1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134764" y="4508541"/>
            <a:ext cx="275715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318648" y="3935852"/>
            <a:ext cx="2144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x/zoom-</a:t>
            </a:r>
            <a:r>
              <a:rPr lang="fr-FR" altLang="fr-FR" sz="1100" dirty="0" err="1"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endParaRPr lang="fr-FR" sz="1100" dirty="0"/>
          </a:p>
          <a:p>
            <a:r>
              <a:rPr lang="fr-FR" sz="1100" dirty="0" smtClean="0"/>
              <a:t>180+100=280=</a:t>
            </a:r>
            <a:r>
              <a:rPr lang="fr-FR" sz="1100" dirty="0" err="1" smtClean="0"/>
              <a:t>mHFinal</a:t>
            </a:r>
            <a:endParaRPr lang="fr-FR" sz="1100" b="1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268493" y="4725144"/>
            <a:ext cx="80470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Valeur H/(x) : </a:t>
            </a:r>
            <a:r>
              <a:rPr lang="fr-FR" sz="1400" b="1" u="sng" dirty="0" err="1" smtClean="0"/>
              <a:t>getHoX</a:t>
            </a:r>
            <a:r>
              <a:rPr lang="fr-FR" sz="1400" b="1" u="sng" dirty="0" smtClean="0"/>
              <a:t>(x)</a:t>
            </a:r>
          </a:p>
          <a:p>
            <a:r>
              <a:rPr lang="fr-FR" sz="1200" dirty="0" smtClean="0"/>
              <a:t>              = 140 + (530-140) * (X/zoom-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offset.x</a:t>
            </a:r>
            <a:r>
              <a:rPr lang="fr-FR" sz="1200" dirty="0" smtClean="0"/>
              <a:t>) 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 /  (</a:t>
            </a:r>
            <a:r>
              <a:rPr lang="fr-FR" sz="1200" dirty="0" err="1" smtClean="0"/>
              <a:t>mHFinal</a:t>
            </a:r>
            <a:r>
              <a:rPr lang="fr-FR" sz="1200" b="1" dirty="0" err="1" smtClean="0"/>
              <a:t>-</a:t>
            </a:r>
            <a:r>
              <a:rPr lang="fr-FR" sz="1200" dirty="0" err="1" smtClean="0"/>
              <a:t>mHOrigine</a:t>
            </a:r>
            <a:r>
              <a:rPr lang="fr-FR" sz="1200" dirty="0" smtClean="0"/>
              <a:t>)</a:t>
            </a:r>
          </a:p>
          <a:p>
            <a:r>
              <a:rPr lang="fr-FR" sz="1200" dirty="0" smtClean="0"/>
              <a:t>              </a:t>
            </a:r>
            <a:r>
              <a:rPr lang="fr-FR" sz="1400" b="1" dirty="0" smtClean="0"/>
              <a:t>H =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  + (</a:t>
            </a:r>
            <a:r>
              <a:rPr lang="fr-FR" sz="1400" b="1" dirty="0" err="1" smtClean="0"/>
              <a:t>iHFinal-iHOrigine</a:t>
            </a:r>
            <a:r>
              <a:rPr lang="fr-FR" sz="1400" b="1" dirty="0" smtClean="0"/>
              <a:t> ) </a:t>
            </a:r>
            <a:r>
              <a:rPr lang="fr-FR" sz="1400" b="1" dirty="0"/>
              <a:t>* (</a:t>
            </a:r>
            <a:r>
              <a:rPr lang="fr-FR" sz="1400" b="1" dirty="0" smtClean="0"/>
              <a:t>X/zoom-</a:t>
            </a:r>
            <a:r>
              <a:rPr lang="fr-FR" altLang="fr-FR" sz="1400" b="1" dirty="0" err="1" smtClean="0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 smtClean="0"/>
              <a:t> </a:t>
            </a:r>
            <a:r>
              <a:rPr lang="fr-FR" sz="1400" b="1" dirty="0"/>
              <a:t>-</a:t>
            </a:r>
            <a:r>
              <a:rPr lang="fr-FR" sz="1400" b="1" dirty="0" err="1"/>
              <a:t>mHOrigine</a:t>
            </a:r>
            <a:r>
              <a:rPr lang="fr-FR" sz="1400" b="1" dirty="0" smtClean="0"/>
              <a:t>)  </a:t>
            </a:r>
            <a:r>
              <a:rPr lang="fr-FR" sz="1400" b="1" dirty="0"/>
              <a:t>/ </a:t>
            </a:r>
            <a:r>
              <a:rPr lang="fr-FR" sz="1400" b="1" dirty="0" smtClean="0"/>
              <a:t>(</a:t>
            </a:r>
            <a:r>
              <a:rPr lang="fr-FR" sz="1400" b="1" dirty="0" err="1"/>
              <a:t>mHFinal-mHOrigine</a:t>
            </a:r>
            <a:r>
              <a:rPr lang="fr-FR" sz="1400" b="1" dirty="0"/>
              <a:t>)</a:t>
            </a:r>
            <a:endParaRPr lang="fr-FR" sz="1400" b="1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XH(30) = 140 +(530-140) * (30+100-130)/(280-130) = 140</a:t>
            </a:r>
          </a:p>
          <a:p>
            <a:r>
              <a:rPr lang="fr-FR" sz="1200" dirty="0" smtClean="0"/>
              <a:t>     XH(180) = 140 +(530-140) * (180+100-130)/(280-130) = 530</a:t>
            </a:r>
          </a:p>
          <a:p>
            <a:endParaRPr lang="fr-FR" sz="1200" b="1" dirty="0"/>
          </a:p>
          <a:p>
            <a:r>
              <a:rPr lang="fr-FR" sz="1400" b="1" u="sng" dirty="0"/>
              <a:t>Valeur </a:t>
            </a:r>
            <a:r>
              <a:rPr lang="fr-FR" sz="1400" b="1" u="sng" dirty="0" smtClean="0"/>
              <a:t>(x)/H </a:t>
            </a:r>
            <a:r>
              <a:rPr lang="fr-FR" sz="1400" b="1" u="sng" dirty="0"/>
              <a:t>: </a:t>
            </a:r>
            <a:r>
              <a:rPr lang="fr-FR" sz="1400" b="1" u="sng" dirty="0" err="1" smtClean="0"/>
              <a:t>getXoH</a:t>
            </a:r>
            <a:r>
              <a:rPr lang="fr-FR" sz="1400" b="1" u="sng" dirty="0" smtClean="0"/>
              <a:t>(H) </a:t>
            </a:r>
          </a:p>
          <a:p>
            <a:r>
              <a:rPr lang="fr-FR" sz="1200" b="1" dirty="0" smtClean="0"/>
              <a:t>              </a:t>
            </a:r>
            <a:r>
              <a:rPr lang="fr-FR" sz="1400" b="1" dirty="0" smtClean="0"/>
              <a:t>X = zoom * ([(H -  </a:t>
            </a:r>
            <a:r>
              <a:rPr lang="fr-FR" sz="1400" b="1" dirty="0" err="1" smtClean="0"/>
              <a:t>iHOrigine</a:t>
            </a:r>
            <a:r>
              <a:rPr lang="fr-FR" sz="1400" b="1" dirty="0" smtClean="0"/>
              <a:t>) / </a:t>
            </a:r>
            <a:r>
              <a:rPr lang="fr-FR" sz="1400" b="1" dirty="0"/>
              <a:t>(</a:t>
            </a:r>
            <a:r>
              <a:rPr lang="fr-FR" sz="1400" b="1" dirty="0" err="1"/>
              <a:t>iHFinal-iHOrigine</a:t>
            </a:r>
            <a:r>
              <a:rPr lang="fr-FR" sz="1400" b="1" dirty="0"/>
              <a:t> ) </a:t>
            </a:r>
            <a:r>
              <a:rPr lang="fr-FR" sz="1400" b="1" dirty="0" smtClean="0"/>
              <a:t> * </a:t>
            </a:r>
            <a:r>
              <a:rPr lang="fr-FR" sz="1400" b="1" dirty="0"/>
              <a:t>(</a:t>
            </a:r>
            <a:r>
              <a:rPr lang="fr-FR" sz="1400" b="1" dirty="0" err="1" smtClean="0"/>
              <a:t>mHFinal-mHOrigine</a:t>
            </a:r>
            <a:r>
              <a:rPr lang="fr-FR" sz="1400" b="1" dirty="0" smtClean="0"/>
              <a:t>) ] + </a:t>
            </a:r>
            <a:r>
              <a:rPr lang="fr-FR" altLang="fr-FR" sz="1400" b="1" dirty="0" err="1">
                <a:ea typeface="Calibri" pitchFamily="34" charset="0"/>
                <a:cs typeface="Arial" pitchFamily="34" charset="0"/>
              </a:rPr>
              <a:t>offset.x</a:t>
            </a:r>
            <a:r>
              <a:rPr lang="fr-FR" sz="1400" b="1" dirty="0"/>
              <a:t> </a:t>
            </a:r>
            <a:r>
              <a:rPr lang="fr-FR" sz="1400" b="1" dirty="0" smtClean="0"/>
              <a:t>+</a:t>
            </a:r>
            <a:r>
              <a:rPr lang="fr-FR" sz="1400" b="1" dirty="0" err="1" smtClean="0"/>
              <a:t>mHOrigine</a:t>
            </a:r>
            <a:r>
              <a:rPr lang="fr-FR" sz="1400" b="1" dirty="0" smtClean="0"/>
              <a:t>)</a:t>
            </a:r>
            <a:endParaRPr lang="fr-FR" sz="1400" b="1" dirty="0"/>
          </a:p>
          <a:p>
            <a:endParaRPr lang="fr-FR" sz="1200" b="1" dirty="0" smtClean="0"/>
          </a:p>
        </p:txBody>
      </p:sp>
      <p:sp>
        <p:nvSpPr>
          <p:cNvPr id="22" name="ZoneTexte 21"/>
          <p:cNvSpPr txBox="1"/>
          <p:nvPr/>
        </p:nvSpPr>
        <p:spPr>
          <a:xfrm>
            <a:off x="6228184" y="1392058"/>
            <a:ext cx="172819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Valeur sélectionnées par l’utilisateur  :</a:t>
            </a:r>
          </a:p>
          <a:p>
            <a:r>
              <a:rPr lang="fr-FR" sz="1100" b="1" dirty="0" err="1" smtClean="0"/>
              <a:t>iHOrigine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140</a:t>
            </a:r>
            <a:endParaRPr lang="fr-FR" sz="1100" b="1" dirty="0" smtClean="0"/>
          </a:p>
          <a:p>
            <a:r>
              <a:rPr lang="fr-FR" sz="1100" b="1" dirty="0" err="1" smtClean="0"/>
              <a:t>iHFinal</a:t>
            </a:r>
            <a:r>
              <a:rPr lang="fr-FR" sz="1100" b="1" dirty="0" smtClean="0"/>
              <a:t> </a:t>
            </a:r>
            <a:r>
              <a:rPr lang="fr-FR" sz="1100" b="1" dirty="0" smtClean="0">
                <a:sym typeface="Wingdings" panose="05000000000000000000" pitchFamily="2" charset="2"/>
              </a:rPr>
              <a:t> 530</a:t>
            </a:r>
          </a:p>
          <a:p>
            <a:endParaRPr lang="fr-FR" sz="1100" b="1" dirty="0">
              <a:sym typeface="Wingdings" panose="05000000000000000000" pitchFamily="2" charset="2"/>
            </a:endParaRPr>
          </a:p>
          <a:p>
            <a:r>
              <a:rPr lang="fr-FR" sz="1100" dirty="0"/>
              <a:t>Valeur </a:t>
            </a:r>
            <a:r>
              <a:rPr lang="fr-FR" sz="1100" dirty="0" smtClean="0"/>
              <a:t>cliquer </a:t>
            </a:r>
            <a:r>
              <a:rPr lang="fr-FR" sz="1100" dirty="0"/>
              <a:t>par l’utilisateur  :</a:t>
            </a:r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30</a:t>
            </a:r>
            <a:endParaRPr lang="fr-FR" sz="1100" b="1" dirty="0"/>
          </a:p>
          <a:p>
            <a:r>
              <a:rPr lang="fr-FR" sz="1100" b="1" dirty="0" smtClean="0"/>
              <a:t>x </a:t>
            </a:r>
            <a:r>
              <a:rPr lang="fr-FR" sz="1100" b="1" dirty="0">
                <a:sym typeface="Wingdings" panose="05000000000000000000" pitchFamily="2" charset="2"/>
              </a:rPr>
              <a:t> </a:t>
            </a:r>
            <a:r>
              <a:rPr lang="fr-FR" sz="1100" b="1" dirty="0" smtClean="0">
                <a:sym typeface="Wingdings" panose="05000000000000000000" pitchFamily="2" charset="2"/>
              </a:rPr>
              <a:t>180</a:t>
            </a:r>
            <a:endParaRPr lang="fr-FR" sz="1100" b="1" dirty="0"/>
          </a:p>
          <a:p>
            <a:endParaRPr lang="fr-FR" sz="1100" b="1" dirty="0" smtClean="0"/>
          </a:p>
          <a:p>
            <a:endParaRPr lang="fr-FR" sz="1100" dirty="0"/>
          </a:p>
        </p:txBody>
      </p:sp>
      <p:sp>
        <p:nvSpPr>
          <p:cNvPr id="23" name="Zone de texte 2"/>
          <p:cNvSpPr txBox="1">
            <a:spLocks noChangeArrowheads="1"/>
          </p:cNvSpPr>
          <p:nvPr/>
        </p:nvSpPr>
        <p:spPr bwMode="auto">
          <a:xfrm>
            <a:off x="3675633" y="1836980"/>
            <a:ext cx="477611" cy="2952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100" dirty="0" smtClean="0">
                <a:latin typeface="Calibri" pitchFamily="34" charset="0"/>
                <a:cs typeface="Times New Roman" pitchFamily="18" charset="0"/>
              </a:rPr>
              <a:t>X=180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4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873</Words>
  <Application>Microsoft Office PowerPoint</Application>
  <PresentationFormat>Affichage à l'écran (4:3)</PresentationFormat>
  <Paragraphs>254</Paragraphs>
  <Slides>23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kluges1</dc:creator>
  <cp:lastModifiedBy>kluges1</cp:lastModifiedBy>
  <cp:revision>85</cp:revision>
  <dcterms:created xsi:type="dcterms:W3CDTF">2016-12-04T22:41:42Z</dcterms:created>
  <dcterms:modified xsi:type="dcterms:W3CDTF">2016-12-26T18:30:28Z</dcterms:modified>
</cp:coreProperties>
</file>