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24" r:id="rId3"/>
    <p:sldId id="325" r:id="rId4"/>
    <p:sldId id="274" r:id="rId5"/>
    <p:sldId id="273" r:id="rId6"/>
    <p:sldId id="256" r:id="rId7"/>
    <p:sldId id="257" r:id="rId8"/>
    <p:sldId id="278" r:id="rId9"/>
    <p:sldId id="286" r:id="rId10"/>
    <p:sldId id="289" r:id="rId11"/>
    <p:sldId id="307" r:id="rId12"/>
    <p:sldId id="290" r:id="rId13"/>
    <p:sldId id="310" r:id="rId14"/>
    <p:sldId id="308" r:id="rId15"/>
    <p:sldId id="309" r:id="rId16"/>
    <p:sldId id="294" r:id="rId17"/>
    <p:sldId id="292" r:id="rId18"/>
    <p:sldId id="312" r:id="rId19"/>
    <p:sldId id="295" r:id="rId20"/>
    <p:sldId id="296" r:id="rId21"/>
    <p:sldId id="313" r:id="rId22"/>
    <p:sldId id="314" r:id="rId23"/>
    <p:sldId id="316" r:id="rId24"/>
    <p:sldId id="315" r:id="rId25"/>
    <p:sldId id="317" r:id="rId26"/>
    <p:sldId id="318" r:id="rId27"/>
    <p:sldId id="319" r:id="rId28"/>
    <p:sldId id="285" r:id="rId29"/>
    <p:sldId id="277" r:id="rId30"/>
    <p:sldId id="279" r:id="rId31"/>
    <p:sldId id="280" r:id="rId32"/>
    <p:sldId id="281" r:id="rId33"/>
    <p:sldId id="306" r:id="rId34"/>
    <p:sldId id="284" r:id="rId35"/>
    <p:sldId id="320" r:id="rId36"/>
    <p:sldId id="321" r:id="rId37"/>
    <p:sldId id="322" r:id="rId38"/>
    <p:sldId id="323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78478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52460" y="1823088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=70,ym=100</a:t>
            </a:r>
          </a:p>
        </p:txBody>
      </p:sp>
    </p:spTree>
    <p:extLst>
      <p:ext uri="{BB962C8B-B14F-4D97-AF65-F5344CB8AC3E}">
        <p14:creationId xmlns:p14="http://schemas.microsoft.com/office/powerpoint/2010/main" val="126375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Calcul de x</a:t>
            </a:r>
          </a:p>
        </p:txBody>
      </p:sp>
    </p:spTree>
    <p:extLst>
      <p:ext uri="{BB962C8B-B14F-4D97-AF65-F5344CB8AC3E}">
        <p14:creationId xmlns:p14="http://schemas.microsoft.com/office/powerpoint/2010/main" val="304753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r>
              <a:rPr lang="fr-FR" dirty="0"/>
              <a:t>= 300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r>
              <a:rPr lang="fr-FR" dirty="0"/>
              <a:t> = 300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/>
              <a:t>xt</a:t>
            </a:r>
            <a:r>
              <a:rPr lang="fr-FR" sz="1200" dirty="0"/>
              <a:t>=70, </a:t>
            </a:r>
            <a:r>
              <a:rPr lang="fr-FR" sz="1200" dirty="0" err="1"/>
              <a:t>yt</a:t>
            </a:r>
            <a:r>
              <a:rPr lang="fr-FR" sz="1200" dirty="0"/>
              <a:t>=100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xt</a:t>
            </a:r>
            <a:r>
              <a:rPr lang="fr-FR" sz="1200" dirty="0"/>
              <a:t>=0,yt=0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= </a:t>
            </a:r>
            <a:r>
              <a:rPr lang="fr-FR" dirty="0" err="1"/>
              <a:t>ym-height</a:t>
            </a:r>
            <a:r>
              <a:rPr lang="fr-FR" dirty="0"/>
              <a:t>/2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xt</a:t>
            </a:r>
            <a:r>
              <a:rPr lang="fr-FR" sz="1600" dirty="0"/>
              <a:t>= 230-150=70</a:t>
            </a:r>
          </a:p>
          <a:p>
            <a:r>
              <a:rPr lang="fr-FR" sz="1600" dirty="0" err="1"/>
              <a:t>yt</a:t>
            </a:r>
            <a:r>
              <a:rPr lang="fr-FR" sz="1600" dirty="0"/>
              <a:t>=250-150=100</a:t>
            </a:r>
          </a:p>
        </p:txBody>
      </p:sp>
    </p:spTree>
    <p:extLst>
      <p:ext uri="{BB962C8B-B14F-4D97-AF65-F5344CB8AC3E}">
        <p14:creationId xmlns:p14="http://schemas.microsoft.com/office/powerpoint/2010/main" val="88226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9361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76423" y="618131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007207" y="766568"/>
            <a:ext cx="187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xmax</a:t>
            </a:r>
            <a:r>
              <a:rPr lang="fr-FR" sz="1400" dirty="0"/>
              <a:t>=540</a:t>
            </a:r>
          </a:p>
          <a:p>
            <a:r>
              <a:rPr lang="fr-FR" sz="1400" dirty="0" err="1"/>
              <a:t>xmin</a:t>
            </a:r>
            <a:r>
              <a:rPr lang="fr-FR" sz="1400" dirty="0"/>
              <a:t>=140</a:t>
            </a:r>
          </a:p>
          <a:p>
            <a:r>
              <a:rPr lang="fr-FR" sz="1400" dirty="0" err="1"/>
              <a:t>xmax-xmin</a:t>
            </a:r>
            <a:r>
              <a:rPr lang="fr-FR" sz="1400" dirty="0"/>
              <a:t>=400</a:t>
            </a:r>
          </a:p>
          <a:p>
            <a:r>
              <a:rPr lang="fr-FR" sz="1400" dirty="0" err="1"/>
              <a:t>Margin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Width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Zoomx</a:t>
            </a:r>
            <a:r>
              <a:rPr lang="fr-FR" sz="1400" dirty="0"/>
              <a:t>=0,75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xa</a:t>
            </a:r>
            <a:r>
              <a:rPr lang="fr-FR" sz="1200" dirty="0"/>
              <a:t>=150/0,75 = 200</a:t>
            </a:r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xa</a:t>
            </a:r>
            <a:r>
              <a:rPr lang="fr-FR" sz="1200" dirty="0"/>
              <a:t>=300/0,75 = 400</a:t>
            </a:r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37996" y="2128775"/>
            <a:ext cx="156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xa</a:t>
            </a:r>
            <a:r>
              <a:rPr lang="fr-FR" sz="1200" dirty="0"/>
              <a:t>=</a:t>
            </a:r>
            <a:r>
              <a:rPr lang="fr-FR" sz="1200" dirty="0" err="1"/>
              <a:t>xt</a:t>
            </a:r>
            <a:r>
              <a:rPr lang="fr-FR" sz="1200" dirty="0"/>
              <a:t>/zoom, </a:t>
            </a:r>
          </a:p>
          <a:p>
            <a:r>
              <a:rPr lang="fr-FR" sz="1200" dirty="0" err="1"/>
              <a:t>ya</a:t>
            </a:r>
            <a:r>
              <a:rPr lang="fr-FR" sz="1200" dirty="0"/>
              <a:t>= </a:t>
            </a:r>
            <a:r>
              <a:rPr lang="fr-FR" sz="1200" dirty="0" err="1"/>
              <a:t>yt</a:t>
            </a:r>
            <a:r>
              <a:rPr lang="fr-FR" sz="1200" dirty="0"/>
              <a:t>/zoom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xmax</a:t>
            </a:r>
            <a:endParaRPr lang="fr-FR" dirty="0"/>
          </a:p>
          <a:p>
            <a:endParaRPr lang="fr-FR" dirty="0"/>
          </a:p>
          <a:p>
            <a:r>
              <a:rPr lang="fr-FR" dirty="0"/>
              <a:t>(400)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6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xmin</a:t>
            </a:r>
            <a:endParaRPr lang="fr-FR" dirty="0"/>
          </a:p>
          <a:p>
            <a:endParaRPr lang="fr-FR" dirty="0"/>
          </a:p>
          <a:p>
            <a:r>
              <a:rPr lang="fr-FR" dirty="0"/>
              <a:t>(0)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089278" y="393990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/>
              <a:t>xt</a:t>
            </a:r>
            <a:r>
              <a:rPr lang="fr-FR" dirty="0"/>
              <a:t>/</a:t>
            </a:r>
            <a:r>
              <a:rPr lang="fr-FR" dirty="0" err="1"/>
              <a:t>zoomx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30079" y="3454350"/>
            <a:ext cx="3090979" cy="1334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028130"/>
            <a:ext cx="19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Décalage de</a:t>
            </a:r>
          </a:p>
          <a:p>
            <a:r>
              <a:rPr lang="fr-FR" dirty="0" err="1"/>
              <a:t>xmax+xmin</a:t>
            </a:r>
            <a:r>
              <a:rPr lang="fr-FR" dirty="0"/>
              <a:t>/2=340</a:t>
            </a:r>
          </a:p>
        </p:txBody>
      </p:sp>
    </p:spTree>
    <p:extLst>
      <p:ext uri="{BB962C8B-B14F-4D97-AF65-F5344CB8AC3E}">
        <p14:creationId xmlns:p14="http://schemas.microsoft.com/office/powerpoint/2010/main" val="306767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9826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177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xmax</a:t>
            </a:r>
            <a:r>
              <a:rPr lang="fr-FR" sz="1400" dirty="0"/>
              <a:t>=540</a:t>
            </a:r>
          </a:p>
          <a:p>
            <a:r>
              <a:rPr lang="fr-FR" sz="1400" dirty="0" err="1"/>
              <a:t>xmin</a:t>
            </a:r>
            <a:r>
              <a:rPr lang="fr-FR" sz="1400" dirty="0"/>
              <a:t>=140</a:t>
            </a:r>
          </a:p>
          <a:p>
            <a:r>
              <a:rPr lang="fr-FR" sz="1400" dirty="0" err="1"/>
              <a:t>xmax-xmin</a:t>
            </a:r>
            <a:r>
              <a:rPr lang="fr-FR" sz="1400" dirty="0"/>
              <a:t>=400	</a:t>
            </a:r>
            <a:r>
              <a:rPr lang="fr-FR" sz="1400" dirty="0" err="1"/>
              <a:t>xmax+xmin</a:t>
            </a:r>
            <a:r>
              <a:rPr lang="fr-FR" sz="1400" dirty="0"/>
              <a:t>/2=340</a:t>
            </a:r>
          </a:p>
          <a:p>
            <a:r>
              <a:rPr lang="fr-FR" sz="1400" dirty="0" err="1"/>
              <a:t>Margin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Width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Zoomx</a:t>
            </a:r>
            <a:r>
              <a:rPr lang="fr-FR" sz="1400" dirty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x=340</a:t>
            </a:r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x=540</a:t>
            </a:r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xmax</a:t>
            </a:r>
            <a:endParaRPr lang="fr-FR" dirty="0"/>
          </a:p>
          <a:p>
            <a:endParaRPr lang="fr-FR" dirty="0"/>
          </a:p>
          <a:p>
            <a:r>
              <a:rPr lang="fr-FR" dirty="0"/>
              <a:t>(540)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xmin</a:t>
            </a:r>
            <a:endParaRPr lang="fr-FR" dirty="0"/>
          </a:p>
          <a:p>
            <a:endParaRPr lang="fr-FR" dirty="0"/>
          </a:p>
          <a:p>
            <a:r>
              <a:rPr lang="fr-FR" dirty="0"/>
              <a:t>(140)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/>
              <a:t>xt</a:t>
            </a:r>
            <a:r>
              <a:rPr lang="fr-FR" dirty="0"/>
              <a:t>/</a:t>
            </a:r>
            <a:r>
              <a:rPr lang="fr-FR" dirty="0" err="1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)/2</a:t>
            </a:r>
          </a:p>
          <a:p>
            <a:endParaRPr lang="fr-FR" sz="1400" dirty="0"/>
          </a:p>
          <a:p>
            <a:r>
              <a:rPr lang="fr-FR" sz="1400" dirty="0" err="1"/>
              <a:t>xm</a:t>
            </a:r>
            <a:r>
              <a:rPr lang="fr-FR" sz="1400" dirty="0"/>
              <a:t>= 150</a:t>
            </a:r>
          </a:p>
          <a:p>
            <a:r>
              <a:rPr lang="fr-FR" sz="1400" dirty="0" err="1"/>
              <a:t>xt</a:t>
            </a:r>
            <a:r>
              <a:rPr lang="fr-FR" sz="1400" dirty="0"/>
              <a:t> = 150-150</a:t>
            </a:r>
          </a:p>
          <a:p>
            <a:r>
              <a:rPr lang="fr-FR" sz="1400" dirty="0" err="1"/>
              <a:t>xa</a:t>
            </a:r>
            <a:r>
              <a:rPr lang="fr-FR" sz="1400" dirty="0"/>
              <a:t> = 0</a:t>
            </a:r>
          </a:p>
          <a:p>
            <a:r>
              <a:rPr lang="fr-FR" sz="1400" dirty="0"/>
              <a:t>x = 340</a:t>
            </a:r>
          </a:p>
          <a:p>
            <a:endParaRPr lang="fr-FR" sz="1400" dirty="0"/>
          </a:p>
          <a:p>
            <a:r>
              <a:rPr lang="fr-FR" sz="1400" dirty="0" err="1"/>
              <a:t>xm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xt</a:t>
            </a:r>
            <a:r>
              <a:rPr lang="fr-FR" sz="1400" dirty="0"/>
              <a:t>=-150</a:t>
            </a:r>
          </a:p>
          <a:p>
            <a:r>
              <a:rPr lang="fr-FR" sz="1400" dirty="0" err="1"/>
              <a:t>xa</a:t>
            </a:r>
            <a:r>
              <a:rPr lang="fr-FR" sz="1400" dirty="0"/>
              <a:t>=-200</a:t>
            </a:r>
          </a:p>
          <a:p>
            <a:r>
              <a:rPr lang="fr-FR" sz="1400" dirty="0"/>
              <a:t>x=-200+340=140</a:t>
            </a:r>
          </a:p>
          <a:p>
            <a:endParaRPr lang="fr-FR" sz="1400" dirty="0"/>
          </a:p>
          <a:p>
            <a:r>
              <a:rPr lang="fr-FR" sz="1400" dirty="0" err="1"/>
              <a:t>xm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xt</a:t>
            </a:r>
            <a:r>
              <a:rPr lang="fr-FR" sz="1400" dirty="0"/>
              <a:t>=150</a:t>
            </a:r>
          </a:p>
          <a:p>
            <a:r>
              <a:rPr lang="fr-FR" sz="1400" dirty="0" err="1"/>
              <a:t>xa</a:t>
            </a:r>
            <a:r>
              <a:rPr lang="fr-FR" sz="1400" dirty="0"/>
              <a:t>=200</a:t>
            </a:r>
          </a:p>
          <a:p>
            <a:r>
              <a:rPr lang="fr-FR" sz="1400" dirty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….);</a:t>
            </a:r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x=140</a:t>
            </a:r>
          </a:p>
        </p:txBody>
      </p:sp>
    </p:spTree>
    <p:extLst>
      <p:ext uri="{BB962C8B-B14F-4D97-AF65-F5344CB8AC3E}">
        <p14:creationId xmlns:p14="http://schemas.microsoft.com/office/powerpoint/2010/main" val="149689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Calcul de y</a:t>
            </a:r>
          </a:p>
        </p:txBody>
      </p:sp>
    </p:spTree>
    <p:extLst>
      <p:ext uri="{BB962C8B-B14F-4D97-AF65-F5344CB8AC3E}">
        <p14:creationId xmlns:p14="http://schemas.microsoft.com/office/powerpoint/2010/main" val="66795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47026" cy="60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9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Log(0,1)=-1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4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r>
              <a:rPr lang="fr-FR" dirty="0"/>
              <a:t>= 300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r>
              <a:rPr lang="fr-FR" dirty="0"/>
              <a:t> = 300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/>
              <a:t>xt</a:t>
            </a:r>
            <a:r>
              <a:rPr lang="fr-FR" sz="1200" dirty="0"/>
              <a:t>=70, </a:t>
            </a:r>
            <a:r>
              <a:rPr lang="fr-FR" sz="1200" dirty="0" err="1"/>
              <a:t>yt</a:t>
            </a:r>
            <a:r>
              <a:rPr lang="fr-FR" sz="1200" dirty="0"/>
              <a:t>=100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xt</a:t>
            </a:r>
            <a:r>
              <a:rPr lang="fr-FR" sz="1200" dirty="0"/>
              <a:t>=0,yt=0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= </a:t>
            </a:r>
            <a:r>
              <a:rPr lang="fr-FR" dirty="0" err="1"/>
              <a:t>ym-height</a:t>
            </a:r>
            <a:r>
              <a:rPr lang="fr-FR" dirty="0"/>
              <a:t>/2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xt</a:t>
            </a:r>
            <a:r>
              <a:rPr lang="fr-FR" sz="1600" dirty="0"/>
              <a:t>= 230-150=70</a:t>
            </a:r>
          </a:p>
          <a:p>
            <a:r>
              <a:rPr lang="fr-FR" sz="1600" dirty="0" err="1"/>
              <a:t>yt</a:t>
            </a:r>
            <a:r>
              <a:rPr lang="fr-FR" sz="1600" dirty="0"/>
              <a:t>=250-150=100</a:t>
            </a:r>
          </a:p>
        </p:txBody>
      </p:sp>
    </p:spTree>
    <p:extLst>
      <p:ext uri="{BB962C8B-B14F-4D97-AF65-F5344CB8AC3E}">
        <p14:creationId xmlns:p14="http://schemas.microsoft.com/office/powerpoint/2010/main" val="382433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86409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007210" y="3306712"/>
            <a:ext cx="0" cy="190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81942" y="5212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045767" y="3600883"/>
            <a:ext cx="13468" cy="2733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286520" y="470851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40592" y="3020574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831014" y="443608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ya</a:t>
            </a:r>
            <a:r>
              <a:rPr lang="fr-FR" sz="1200" dirty="0"/>
              <a:t>=150/100 = 1,5</a:t>
            </a:r>
          </a:p>
        </p:txBody>
      </p:sp>
      <p:sp>
        <p:nvSpPr>
          <p:cNvPr id="23" name="Ellipse 22"/>
          <p:cNvSpPr/>
          <p:nvPr/>
        </p:nvSpPr>
        <p:spPr>
          <a:xfrm>
            <a:off x="5299590" y="609942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844084" y="58269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ya</a:t>
            </a:r>
            <a:r>
              <a:rPr lang="fr-FR" sz="1200" dirty="0"/>
              <a:t>=300/100 = 3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105819" y="601165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Log10_ymax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380312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Log10_ymin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3751839" y="3486016"/>
            <a:ext cx="0" cy="12270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31540" y="518066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ya</a:t>
            </a:r>
            <a:r>
              <a:rPr lang="fr-FR" dirty="0"/>
              <a:t>= </a:t>
            </a:r>
            <a:r>
              <a:rPr lang="fr-FR" dirty="0" err="1"/>
              <a:t>yt</a:t>
            </a:r>
            <a:r>
              <a:rPr lang="fr-FR" dirty="0"/>
              <a:t>/zoom</a:t>
            </a:r>
          </a:p>
          <a:p>
            <a:endParaRPr lang="fr-FR" dirty="0"/>
          </a:p>
          <a:p>
            <a:r>
              <a:rPr lang="fr-FR" dirty="0" err="1"/>
              <a:t>yt</a:t>
            </a:r>
            <a:r>
              <a:rPr lang="fr-FR" dirty="0"/>
              <a:t> = 250-150</a:t>
            </a:r>
          </a:p>
          <a:p>
            <a:r>
              <a:rPr lang="fr-FR" dirty="0" err="1"/>
              <a:t>ya</a:t>
            </a:r>
            <a:r>
              <a:rPr lang="fr-FR" dirty="0"/>
              <a:t> = 150/100 = 1.5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372200" y="1106172"/>
            <a:ext cx="25072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Log10_ymax=2</a:t>
            </a:r>
          </a:p>
          <a:p>
            <a:r>
              <a:rPr lang="fr-FR" sz="1400" dirty="0"/>
              <a:t>Log10_ymin=-1</a:t>
            </a:r>
          </a:p>
          <a:p>
            <a:r>
              <a:rPr lang="fr-FR" sz="1400" dirty="0"/>
              <a:t>Log10_ymax-Log10_ymin=3</a:t>
            </a:r>
          </a:p>
          <a:p>
            <a:r>
              <a:rPr lang="fr-FR" sz="1400" dirty="0"/>
              <a:t>Log10_Margin=0</a:t>
            </a:r>
          </a:p>
          <a:p>
            <a:r>
              <a:rPr lang="fr-FR" sz="1400" dirty="0" err="1"/>
              <a:t>Heigh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Zoomy</a:t>
            </a:r>
            <a:r>
              <a:rPr lang="fr-FR" sz="1400" dirty="0"/>
              <a:t>= 100</a:t>
            </a:r>
          </a:p>
          <a:p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601744" y="360603"/>
            <a:ext cx="648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()/(Log10_ymax-Log10_ymin+2*Log10_marginy);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454865" y="401964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ym</a:t>
            </a:r>
            <a:r>
              <a:rPr lang="fr-FR" sz="1200" dirty="0"/>
              <a:t>=250</a:t>
            </a:r>
          </a:p>
          <a:p>
            <a:r>
              <a:rPr lang="fr-FR" sz="1200" dirty="0" err="1"/>
              <a:t>yt</a:t>
            </a:r>
            <a:r>
              <a:rPr lang="fr-FR" sz="1200" dirty="0"/>
              <a:t>=100</a:t>
            </a:r>
          </a:p>
          <a:p>
            <a:r>
              <a:rPr lang="fr-FR" sz="1200" dirty="0" err="1"/>
              <a:t>ya</a:t>
            </a:r>
            <a:r>
              <a:rPr lang="fr-FR" sz="1200" dirty="0"/>
              <a:t> =  1</a:t>
            </a:r>
          </a:p>
        </p:txBody>
      </p:sp>
      <p:sp>
        <p:nvSpPr>
          <p:cNvPr id="33" name="Ellipse 32"/>
          <p:cNvSpPr/>
          <p:nvPr/>
        </p:nvSpPr>
        <p:spPr>
          <a:xfrm>
            <a:off x="3203848" y="41859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770694" y="207110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443381" y="1678521"/>
            <a:ext cx="139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Ym</a:t>
            </a:r>
            <a:r>
              <a:rPr lang="fr-FR" sz="1200" dirty="0"/>
              <a:t>=0; </a:t>
            </a:r>
            <a:r>
              <a:rPr lang="fr-FR" sz="1200" dirty="0" err="1"/>
              <a:t>yt</a:t>
            </a:r>
            <a:r>
              <a:rPr lang="fr-FR" sz="1200" dirty="0"/>
              <a:t>=-150</a:t>
            </a:r>
          </a:p>
          <a:p>
            <a:r>
              <a:rPr lang="fr-FR" sz="1200" dirty="0" err="1"/>
              <a:t>ya</a:t>
            </a:r>
            <a:r>
              <a:rPr lang="fr-FR" sz="1200" dirty="0"/>
              <a:t>=-150/100 = -1,5</a:t>
            </a:r>
          </a:p>
        </p:txBody>
      </p:sp>
    </p:spTree>
    <p:extLst>
      <p:ext uri="{BB962C8B-B14F-4D97-AF65-F5344CB8AC3E}">
        <p14:creationId xmlns:p14="http://schemas.microsoft.com/office/powerpoint/2010/main" val="35276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404664"/>
            <a:ext cx="7776864" cy="58271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819674" y="1895726"/>
            <a:ext cx="2295525" cy="1666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416098" y="3116615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Panel</a:t>
            </a:r>
          </a:p>
        </p:txBody>
      </p:sp>
      <p:cxnSp>
        <p:nvCxnSpPr>
          <p:cNvPr id="13" name="Connecteur droit 12"/>
          <p:cNvCxnSpPr>
            <a:cxnSpLocks/>
          </p:cNvCxnSpPr>
          <p:nvPr/>
        </p:nvCxnSpPr>
        <p:spPr>
          <a:xfrm flipH="1">
            <a:off x="1244465" y="4103360"/>
            <a:ext cx="515041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29712" y="391037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18" name="Connecteur droit 17"/>
          <p:cNvCxnSpPr>
            <a:cxnSpLocks/>
          </p:cNvCxnSpPr>
          <p:nvPr/>
        </p:nvCxnSpPr>
        <p:spPr>
          <a:xfrm flipH="1">
            <a:off x="1606351" y="1532250"/>
            <a:ext cx="9168" cy="31564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486284" y="11712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808988" y="1163813"/>
            <a:ext cx="1320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x = </a:t>
            </a:r>
            <a:r>
              <a:rPr lang="fr-FR" altLang="fr-FR" sz="1600" dirty="0" err="1">
                <a:latin typeface="+mj-lt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sz="1600" dirty="0">
                <a:latin typeface="+mj-lt"/>
                <a:ea typeface="Calibri" pitchFamily="34" charset="0"/>
                <a:cs typeface="Arial" pitchFamily="34" charset="0"/>
              </a:rPr>
              <a:t>() </a:t>
            </a:r>
          </a:p>
          <a:p>
            <a:r>
              <a:rPr lang="fr-FR" sz="1600" dirty="0">
                <a:latin typeface="+mj-lt"/>
                <a:cs typeface="Arial" pitchFamily="34" charset="0"/>
              </a:rPr>
              <a:t>y = </a:t>
            </a:r>
            <a:r>
              <a:rPr lang="fr-FR" altLang="fr-FR" sz="1600" dirty="0" err="1">
                <a:latin typeface="+mj-lt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sz="1600" dirty="0">
                <a:latin typeface="+mj-lt"/>
                <a:ea typeface="Calibri" pitchFamily="34" charset="0"/>
                <a:cs typeface="Arial" pitchFamily="34" charset="0"/>
              </a:rPr>
              <a:t>() </a:t>
            </a:r>
            <a:endParaRPr lang="fr-FR" sz="1600" dirty="0">
              <a:latin typeface="+mj-lt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183105" y="2300157"/>
            <a:ext cx="141094" cy="139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F1528AF-9D46-4425-BE4B-34B3F7D47D7D}"/>
              </a:ext>
            </a:extLst>
          </p:cNvPr>
          <p:cNvSpPr txBox="1"/>
          <p:nvPr/>
        </p:nvSpPr>
        <p:spPr>
          <a:xfrm>
            <a:off x="1637928" y="4193517"/>
            <a:ext cx="7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Réel: 0,0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FE8092-FE6F-4FDB-92E3-D73E66887ED5}"/>
              </a:ext>
            </a:extLst>
          </p:cNvPr>
          <p:cNvSpPr/>
          <p:nvPr/>
        </p:nvSpPr>
        <p:spPr>
          <a:xfrm>
            <a:off x="3615114" y="1667070"/>
            <a:ext cx="7348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Local 0,0</a:t>
            </a:r>
            <a:endParaRPr lang="fr-FR" alt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6C784A-D44D-4A4C-AE90-C515CE6D7E75}"/>
              </a:ext>
            </a:extLst>
          </p:cNvPr>
          <p:cNvSpPr/>
          <p:nvPr/>
        </p:nvSpPr>
        <p:spPr>
          <a:xfrm>
            <a:off x="5207547" y="234935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latin typeface="Calibri" pitchFamily="34" charset="0"/>
                <a:cs typeface="Times New Roman" pitchFamily="18" charset="0"/>
              </a:rPr>
              <a:t>x,y</a:t>
            </a:r>
            <a:endParaRPr lang="fr-FR" altLang="fr-F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B75495D-75DD-4D26-9252-3E5E7F4E2827}"/>
              </a:ext>
            </a:extLst>
          </p:cNvPr>
          <p:cNvCxnSpPr/>
          <p:nvPr/>
        </p:nvCxnSpPr>
        <p:spPr>
          <a:xfrm>
            <a:off x="6629712" y="1895726"/>
            <a:ext cx="0" cy="1666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B7887A7-021E-4BAD-A49E-91483BB72B92}"/>
              </a:ext>
            </a:extLst>
          </p:cNvPr>
          <p:cNvSpPr txBox="1"/>
          <p:nvPr/>
        </p:nvSpPr>
        <p:spPr>
          <a:xfrm>
            <a:off x="6652353" y="2627573"/>
            <a:ext cx="85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High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114D27D-A4F1-421B-BF47-EB9CE961009E}"/>
              </a:ext>
            </a:extLst>
          </p:cNvPr>
          <p:cNvCxnSpPr/>
          <p:nvPr/>
        </p:nvCxnSpPr>
        <p:spPr>
          <a:xfrm>
            <a:off x="3819674" y="1456200"/>
            <a:ext cx="22076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26B9EF6D-7173-4719-982D-02CC3CFE53D2}"/>
              </a:ext>
            </a:extLst>
          </p:cNvPr>
          <p:cNvSpPr txBox="1"/>
          <p:nvPr/>
        </p:nvSpPr>
        <p:spPr>
          <a:xfrm>
            <a:off x="4644008" y="1171275"/>
            <a:ext cx="68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Width</a:t>
            </a:r>
            <a:endParaRPr lang="fr-FR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47C8C7D-56BA-4F3A-951E-E245A8DF4B20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3819674" y="2729164"/>
            <a:ext cx="229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F49E1A2-C934-4638-8E68-661EECD4CC86}"/>
              </a:ext>
            </a:extLst>
          </p:cNvPr>
          <p:cNvCxnSpPr>
            <a:endCxn id="6" idx="2"/>
          </p:cNvCxnSpPr>
          <p:nvPr/>
        </p:nvCxnSpPr>
        <p:spPr>
          <a:xfrm>
            <a:off x="4932040" y="1895726"/>
            <a:ext cx="35397" cy="166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155C23-97E2-432A-A94A-7DD88AFCA8C0}"/>
              </a:ext>
            </a:extLst>
          </p:cNvPr>
          <p:cNvCxnSpPr>
            <a:cxnSpLocks/>
          </p:cNvCxnSpPr>
          <p:nvPr/>
        </p:nvCxnSpPr>
        <p:spPr>
          <a:xfrm flipH="1">
            <a:off x="1637928" y="3121198"/>
            <a:ext cx="33295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96FFA78-669E-439B-ABCC-B788FFD6C9FA}"/>
              </a:ext>
            </a:extLst>
          </p:cNvPr>
          <p:cNvCxnSpPr/>
          <p:nvPr/>
        </p:nvCxnSpPr>
        <p:spPr>
          <a:xfrm>
            <a:off x="4349931" y="2729164"/>
            <a:ext cx="0" cy="1374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B4D175C-94AB-4FD2-9A80-52D395FEB711}"/>
              </a:ext>
            </a:extLst>
          </p:cNvPr>
          <p:cNvSpPr txBox="1"/>
          <p:nvPr/>
        </p:nvSpPr>
        <p:spPr>
          <a:xfrm>
            <a:off x="1979712" y="272916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Offset.x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E1C623A-CDA0-4B32-A807-A2B0F9CB2167}"/>
              </a:ext>
            </a:extLst>
          </p:cNvPr>
          <p:cNvSpPr txBox="1"/>
          <p:nvPr/>
        </p:nvSpPr>
        <p:spPr>
          <a:xfrm>
            <a:off x="4499992" y="3717032"/>
            <a:ext cx="112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Offset.y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2969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67848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213118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55616" y="15990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045767" y="908720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896885" y="220855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23332" y="3142276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441379" y="1936119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ya</a:t>
            </a:r>
            <a:r>
              <a:rPr lang="fr-FR" sz="1200" dirty="0"/>
              <a:t>=150/100 = 1,5</a:t>
            </a:r>
          </a:p>
        </p:txBody>
      </p:sp>
      <p:sp>
        <p:nvSpPr>
          <p:cNvPr id="23" name="Ellipse 22"/>
          <p:cNvSpPr/>
          <p:nvPr/>
        </p:nvSpPr>
        <p:spPr>
          <a:xfrm>
            <a:off x="4896886" y="103314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441380" y="76071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ya</a:t>
            </a:r>
            <a:r>
              <a:rPr lang="fr-FR" sz="1200" dirty="0"/>
              <a:t>=300/100 = 3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213197" y="66837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Log10_ymax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213197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Log10_ymin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3751839" y="2183135"/>
            <a:ext cx="0" cy="13028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79512" y="5103673"/>
            <a:ext cx="2139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ya</a:t>
            </a:r>
            <a:r>
              <a:rPr lang="fr-FR" dirty="0"/>
              <a:t>= -</a:t>
            </a:r>
            <a:r>
              <a:rPr lang="fr-FR" dirty="0" err="1"/>
              <a:t>yT</a:t>
            </a:r>
            <a:r>
              <a:rPr lang="fr-FR" dirty="0"/>
              <a:t>/zoom</a:t>
            </a:r>
          </a:p>
          <a:p>
            <a:endParaRPr lang="fr-FR" dirty="0"/>
          </a:p>
          <a:p>
            <a:r>
              <a:rPr lang="fr-FR" dirty="0" err="1"/>
              <a:t>yt</a:t>
            </a:r>
            <a:r>
              <a:rPr lang="fr-FR" dirty="0"/>
              <a:t> = (300-150) = 150</a:t>
            </a:r>
          </a:p>
          <a:p>
            <a:r>
              <a:rPr lang="fr-FR" dirty="0" err="1"/>
              <a:t>ya</a:t>
            </a:r>
            <a:r>
              <a:rPr lang="fr-FR" dirty="0"/>
              <a:t> = -150/100 = -1,5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0004" y="78595"/>
            <a:ext cx="648594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()/(Log10_ymax-Log10_ymin+2*Log10_marginy);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>
                <a:solidFill>
                  <a:srgbClr val="FF0000"/>
                </a:solidFill>
              </a:rPr>
              <a:t>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721527" y="22639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ym</a:t>
            </a:r>
            <a:r>
              <a:rPr lang="fr-FR" sz="1200" dirty="0"/>
              <a:t>=50</a:t>
            </a:r>
          </a:p>
          <a:p>
            <a:r>
              <a:rPr lang="fr-FR" sz="1200" dirty="0" err="1"/>
              <a:t>yt</a:t>
            </a:r>
            <a:r>
              <a:rPr lang="fr-FR" sz="1200" dirty="0"/>
              <a:t>=-100</a:t>
            </a:r>
          </a:p>
          <a:p>
            <a:r>
              <a:rPr lang="fr-FR" sz="1200" dirty="0" err="1"/>
              <a:t>ya</a:t>
            </a:r>
            <a:r>
              <a:rPr lang="fr-FR" sz="1200" dirty="0"/>
              <a:t> =  1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453350" y="4843974"/>
            <a:ext cx="2293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yt</a:t>
            </a:r>
            <a:r>
              <a:rPr lang="fr-FR" dirty="0"/>
              <a:t> = (0-150) = -150</a:t>
            </a:r>
          </a:p>
          <a:p>
            <a:r>
              <a:rPr lang="fr-FR" dirty="0" err="1"/>
              <a:t>ya</a:t>
            </a:r>
            <a:r>
              <a:rPr lang="fr-FR" dirty="0"/>
              <a:t> = 150/100 = 1,5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52740" y="4843974"/>
            <a:ext cx="23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yt</a:t>
            </a:r>
            <a:r>
              <a:rPr lang="fr-FR" dirty="0"/>
              <a:t> = (-150-150) = -300</a:t>
            </a:r>
          </a:p>
          <a:p>
            <a:r>
              <a:rPr lang="fr-FR" dirty="0" err="1"/>
              <a:t>ya</a:t>
            </a:r>
            <a:r>
              <a:rPr lang="fr-FR" dirty="0"/>
              <a:t> = 300/100 = 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959540" y="4826675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yt</a:t>
            </a:r>
            <a:r>
              <a:rPr lang="fr-FR" dirty="0"/>
              <a:t> = (200-150) = 50</a:t>
            </a:r>
          </a:p>
          <a:p>
            <a:r>
              <a:rPr lang="fr-FR" dirty="0" err="1"/>
              <a:t>ya</a:t>
            </a:r>
            <a:r>
              <a:rPr lang="fr-FR" dirty="0"/>
              <a:t> = -50/100 = 0,5</a:t>
            </a:r>
          </a:p>
        </p:txBody>
      </p:sp>
      <p:sp>
        <p:nvSpPr>
          <p:cNvPr id="26" name="Ellipse 25"/>
          <p:cNvSpPr/>
          <p:nvPr/>
        </p:nvSpPr>
        <p:spPr>
          <a:xfrm>
            <a:off x="4844990" y="469384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389484" y="442141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ya</a:t>
            </a:r>
            <a:r>
              <a:rPr lang="fr-FR" sz="1200" dirty="0"/>
              <a:t>=-150/100 = -1,5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2298" y="3888950"/>
            <a:ext cx="2071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(Log10_ymax+Log10_ymin)/2 </a:t>
            </a:r>
          </a:p>
          <a:p>
            <a:r>
              <a:rPr lang="fr-FR" sz="1200" dirty="0"/>
              <a:t>(2+-1)/2=0.5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3225583" y="3518243"/>
            <a:ext cx="725347" cy="60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3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5274" y="2946209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374334" y="2530922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Log10_y= 0,5</a:t>
            </a:r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Log10_y =2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Log10_ymax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Log10_ymin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>
                <a:solidFill>
                  <a:srgbClr val="FF0000"/>
                </a:solidFill>
              </a:rPr>
              <a:t>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-(Log10_ymax+Log10_ymin)/2);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Log10_ymax=2</a:t>
            </a:r>
          </a:p>
          <a:p>
            <a:r>
              <a:rPr lang="fr-FR" sz="1400" dirty="0"/>
              <a:t>Log10_ymin=-1</a:t>
            </a:r>
          </a:p>
          <a:p>
            <a:r>
              <a:rPr lang="fr-FR" sz="1400" dirty="0"/>
              <a:t>Log10_ymax-Log10_ymin=3</a:t>
            </a:r>
          </a:p>
          <a:p>
            <a:r>
              <a:rPr lang="fr-FR" sz="1400" dirty="0"/>
              <a:t>Log10_Margin=0</a:t>
            </a:r>
          </a:p>
          <a:p>
            <a:r>
              <a:rPr lang="fr-FR" sz="1400" dirty="0" err="1"/>
              <a:t>Heigh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Zoomy</a:t>
            </a:r>
            <a:r>
              <a:rPr lang="fr-FR" sz="1400" dirty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8347" y="1606610"/>
            <a:ext cx="3575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-</a:t>
            </a:r>
            <a:r>
              <a:rPr lang="fr-FR" sz="1400" dirty="0" err="1"/>
              <a:t>yt</a:t>
            </a:r>
            <a:r>
              <a:rPr lang="fr-FR" sz="1400" dirty="0"/>
              <a:t>/</a:t>
            </a:r>
            <a:r>
              <a:rPr lang="fr-FR" sz="1400" dirty="0" err="1"/>
              <a:t>zoomy</a:t>
            </a:r>
            <a:endParaRPr lang="fr-FR" sz="1400" dirty="0"/>
          </a:p>
          <a:p>
            <a:r>
              <a:rPr lang="fr-FR" sz="1400" dirty="0"/>
              <a:t>Log10_y = </a:t>
            </a:r>
            <a:r>
              <a:rPr lang="fr-FR" sz="1400" dirty="0" err="1"/>
              <a:t>ya</a:t>
            </a:r>
            <a:r>
              <a:rPr lang="fr-FR" sz="1400" dirty="0"/>
              <a:t>+ (Log10_ymax+Log10_ymin)/2</a:t>
            </a:r>
          </a:p>
          <a:p>
            <a:endParaRPr lang="fr-FR" sz="1400" dirty="0"/>
          </a:p>
          <a:p>
            <a:r>
              <a:rPr lang="fr-FR" sz="1400" dirty="0" err="1"/>
              <a:t>ym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yt</a:t>
            </a:r>
            <a:r>
              <a:rPr lang="fr-FR" sz="1400" dirty="0"/>
              <a:t>=-150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=150/100=1.5</a:t>
            </a:r>
          </a:p>
          <a:p>
            <a:r>
              <a:rPr lang="fr-FR" sz="1400" dirty="0"/>
              <a:t>Log10_y=1.5+0.5=2</a:t>
            </a:r>
          </a:p>
          <a:p>
            <a:endParaRPr lang="fr-FR" sz="1400" dirty="0"/>
          </a:p>
          <a:p>
            <a:r>
              <a:rPr lang="fr-FR" sz="1400" dirty="0" err="1"/>
              <a:t>ym</a:t>
            </a:r>
            <a:r>
              <a:rPr lang="fr-FR" sz="1400" dirty="0"/>
              <a:t>=150</a:t>
            </a:r>
          </a:p>
          <a:p>
            <a:r>
              <a:rPr lang="fr-FR" sz="1400" dirty="0" err="1"/>
              <a:t>yt</a:t>
            </a:r>
            <a:r>
              <a:rPr lang="fr-FR" sz="1400" dirty="0"/>
              <a:t>=150-150=0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=0</a:t>
            </a:r>
          </a:p>
          <a:p>
            <a:r>
              <a:rPr lang="fr-FR" sz="1400" dirty="0"/>
              <a:t>Log10_y=0.5</a:t>
            </a:r>
          </a:p>
          <a:p>
            <a:endParaRPr lang="fr-FR" sz="1400" dirty="0"/>
          </a:p>
          <a:p>
            <a:r>
              <a:rPr lang="fr-FR" sz="1400" dirty="0" err="1"/>
              <a:t>ym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yt</a:t>
            </a:r>
            <a:r>
              <a:rPr lang="fr-FR" sz="1400" dirty="0"/>
              <a:t>=150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=-1.5</a:t>
            </a:r>
          </a:p>
          <a:p>
            <a:r>
              <a:rPr lang="fr-FR" sz="1400" dirty="0"/>
              <a:t>Log10_y=-1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Log10_y= -1</a:t>
            </a:r>
          </a:p>
        </p:txBody>
      </p:sp>
    </p:spTree>
    <p:extLst>
      <p:ext uri="{BB962C8B-B14F-4D97-AF65-F5344CB8AC3E}">
        <p14:creationId xmlns:p14="http://schemas.microsoft.com/office/powerpoint/2010/main" val="40310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Translation</a:t>
            </a:r>
          </a:p>
          <a:p>
            <a:pPr algn="ctr"/>
            <a:r>
              <a:rPr lang="fr-FR" sz="9600" dirty="0"/>
              <a:t>Offset </a:t>
            </a:r>
          </a:p>
        </p:txBody>
      </p:sp>
    </p:spTree>
    <p:extLst>
      <p:ext uri="{BB962C8B-B14F-4D97-AF65-F5344CB8AC3E}">
        <p14:creationId xmlns:p14="http://schemas.microsoft.com/office/powerpoint/2010/main" val="254091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548680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</a:t>
            </a:r>
            <a:r>
              <a:rPr lang="fr-FR" sz="2800" dirty="0" err="1"/>
              <a:t>operation</a:t>
            </a:r>
            <a:r>
              <a:rPr lang="fr-FR" sz="2800" dirty="0"/>
              <a:t> of translation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performed</a:t>
            </a:r>
            <a:r>
              <a:rPr lang="fr-FR" sz="2800" dirty="0"/>
              <a:t> in the last stage.</a:t>
            </a:r>
          </a:p>
          <a:p>
            <a:r>
              <a:rPr lang="fr-FR" sz="2800" dirty="0" err="1"/>
              <a:t>Meaning</a:t>
            </a:r>
            <a:r>
              <a:rPr lang="fr-FR" sz="2800" dirty="0"/>
              <a:t> the </a:t>
            </a:r>
            <a:r>
              <a:rPr lang="fr-FR" sz="2800" dirty="0" err="1"/>
              <a:t>zoomed</a:t>
            </a:r>
            <a:r>
              <a:rPr lang="fr-FR" sz="2800" dirty="0"/>
              <a:t> factor to the move,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applied</a:t>
            </a:r>
            <a:r>
              <a:rPr lang="fr-FR" sz="2800" dirty="0"/>
              <a:t> by default in the new </a:t>
            </a:r>
            <a:r>
              <a:rPr lang="fr-FR" sz="2800" dirty="0" err="1"/>
              <a:t>coordinate</a:t>
            </a:r>
            <a:r>
              <a:rPr lang="fr-FR" sz="2800" dirty="0"/>
              <a:t> system.</a:t>
            </a:r>
          </a:p>
          <a:p>
            <a:endParaRPr lang="fr-FR" sz="2800" dirty="0"/>
          </a:p>
          <a:p>
            <a:r>
              <a:rPr lang="fr-FR" sz="2800" dirty="0"/>
              <a:t>Relative to Y,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apply</a:t>
            </a:r>
            <a:r>
              <a:rPr lang="fr-FR" sz="2800" dirty="0"/>
              <a:t> a factor 100</a:t>
            </a:r>
          </a:p>
          <a:p>
            <a:r>
              <a:rPr lang="fr-FR" sz="2800" dirty="0"/>
              <a:t>In </a:t>
            </a:r>
            <a:r>
              <a:rPr lang="fr-FR" sz="2800" dirty="0" err="1"/>
              <a:t>fact</a:t>
            </a:r>
            <a:r>
              <a:rPr lang="fr-FR" sz="2800" dirty="0"/>
              <a:t>: </a:t>
            </a:r>
          </a:p>
          <a:p>
            <a:r>
              <a:rPr lang="fr-FR" sz="2800" dirty="0"/>
              <a:t>Log10_ymax=2</a:t>
            </a:r>
          </a:p>
          <a:p>
            <a:r>
              <a:rPr lang="fr-FR" sz="2800" dirty="0"/>
              <a:t>Log10_ymin=-1</a:t>
            </a:r>
          </a:p>
          <a:p>
            <a:r>
              <a:rPr lang="fr-FR" sz="2800" dirty="0"/>
              <a:t>Move the mouse of 50 pixels, </a:t>
            </a:r>
            <a:r>
              <a:rPr lang="fr-FR" sz="2800" dirty="0" err="1"/>
              <a:t>will</a:t>
            </a:r>
            <a:r>
              <a:rPr lang="fr-FR" sz="2800" dirty="0"/>
              <a:t> corresponds to 0.5 !</a:t>
            </a:r>
          </a:p>
          <a:p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18501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8668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99019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xmax</a:t>
            </a:r>
            <a:r>
              <a:rPr lang="fr-FR" sz="1400" dirty="0"/>
              <a:t>=540</a:t>
            </a:r>
          </a:p>
          <a:p>
            <a:r>
              <a:rPr lang="fr-FR" sz="1400" dirty="0" err="1"/>
              <a:t>xmin</a:t>
            </a:r>
            <a:r>
              <a:rPr lang="fr-FR" sz="1400" dirty="0"/>
              <a:t>=140</a:t>
            </a:r>
          </a:p>
          <a:p>
            <a:r>
              <a:rPr lang="fr-FR" sz="1400" dirty="0" err="1"/>
              <a:t>xmax-xmin</a:t>
            </a:r>
            <a:r>
              <a:rPr lang="fr-FR" sz="1400" dirty="0"/>
              <a:t>=400	</a:t>
            </a:r>
            <a:r>
              <a:rPr lang="fr-FR" sz="1400" dirty="0" err="1"/>
              <a:t>xmax+xmin</a:t>
            </a:r>
            <a:r>
              <a:rPr lang="fr-FR" sz="1400" dirty="0"/>
              <a:t>/2=340</a:t>
            </a:r>
          </a:p>
          <a:p>
            <a:r>
              <a:rPr lang="fr-FR" sz="1400" dirty="0" err="1"/>
              <a:t>Margin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Width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Zoomx</a:t>
            </a:r>
            <a:r>
              <a:rPr lang="fr-FR" sz="1400" dirty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x=340</a:t>
            </a:r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x=540</a:t>
            </a:r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xmax</a:t>
            </a:r>
            <a:endParaRPr lang="fr-FR" dirty="0"/>
          </a:p>
          <a:p>
            <a:endParaRPr lang="fr-FR" dirty="0"/>
          </a:p>
          <a:p>
            <a:r>
              <a:rPr lang="fr-FR" dirty="0"/>
              <a:t>(540)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xmin</a:t>
            </a:r>
            <a:endParaRPr lang="fr-FR" dirty="0"/>
          </a:p>
          <a:p>
            <a:endParaRPr lang="fr-FR" dirty="0"/>
          </a:p>
          <a:p>
            <a:r>
              <a:rPr lang="fr-FR" dirty="0"/>
              <a:t>(140)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/>
              <a:t>xt</a:t>
            </a:r>
            <a:r>
              <a:rPr lang="fr-FR" dirty="0"/>
              <a:t>/</a:t>
            </a:r>
            <a:r>
              <a:rPr lang="fr-FR" dirty="0" err="1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)/2</a:t>
            </a:r>
            <a:r>
              <a:rPr lang="fr-FR" b="1" dirty="0">
                <a:solidFill>
                  <a:srgbClr val="FF0000"/>
                </a:solidFill>
              </a:rPr>
              <a:t>-offset.x</a:t>
            </a:r>
          </a:p>
          <a:p>
            <a:endParaRPr lang="fr-FR" sz="1400" dirty="0"/>
          </a:p>
          <a:p>
            <a:r>
              <a:rPr lang="fr-FR" sz="1400" dirty="0" err="1"/>
              <a:t>xm</a:t>
            </a:r>
            <a:r>
              <a:rPr lang="fr-FR" sz="1400" dirty="0"/>
              <a:t>= 150</a:t>
            </a:r>
          </a:p>
          <a:p>
            <a:r>
              <a:rPr lang="fr-FR" sz="1400" dirty="0" err="1"/>
              <a:t>xt</a:t>
            </a:r>
            <a:r>
              <a:rPr lang="fr-FR" sz="1400" dirty="0"/>
              <a:t> = 150-150</a:t>
            </a:r>
          </a:p>
          <a:p>
            <a:r>
              <a:rPr lang="fr-FR" sz="1400" dirty="0" err="1"/>
              <a:t>xa</a:t>
            </a:r>
            <a:r>
              <a:rPr lang="fr-FR" sz="1400" dirty="0"/>
              <a:t> = 0</a:t>
            </a:r>
          </a:p>
          <a:p>
            <a:r>
              <a:rPr lang="fr-FR" sz="1400" dirty="0"/>
              <a:t>x = 340</a:t>
            </a:r>
          </a:p>
          <a:p>
            <a:endParaRPr lang="fr-FR" sz="1400" dirty="0"/>
          </a:p>
          <a:p>
            <a:r>
              <a:rPr lang="fr-FR" sz="1400" dirty="0" err="1"/>
              <a:t>xm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xt</a:t>
            </a:r>
            <a:r>
              <a:rPr lang="fr-FR" sz="1400" dirty="0"/>
              <a:t>=-150</a:t>
            </a:r>
          </a:p>
          <a:p>
            <a:r>
              <a:rPr lang="fr-FR" sz="1400" dirty="0" err="1"/>
              <a:t>xa</a:t>
            </a:r>
            <a:r>
              <a:rPr lang="fr-FR" sz="1400" dirty="0"/>
              <a:t>=-200</a:t>
            </a:r>
          </a:p>
          <a:p>
            <a:r>
              <a:rPr lang="fr-FR" sz="1400" dirty="0"/>
              <a:t>x=-200+340=140</a:t>
            </a:r>
          </a:p>
          <a:p>
            <a:endParaRPr lang="fr-FR" sz="1400" dirty="0"/>
          </a:p>
          <a:p>
            <a:r>
              <a:rPr lang="fr-FR" sz="1400" dirty="0" err="1"/>
              <a:t>xm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xt</a:t>
            </a:r>
            <a:r>
              <a:rPr lang="fr-FR" sz="1400" dirty="0"/>
              <a:t>=150</a:t>
            </a:r>
          </a:p>
          <a:p>
            <a:r>
              <a:rPr lang="fr-FR" sz="1400" dirty="0" err="1"/>
              <a:t>xa</a:t>
            </a:r>
            <a:r>
              <a:rPr lang="fr-FR" sz="1400" dirty="0"/>
              <a:t>=200</a:t>
            </a:r>
          </a:p>
          <a:p>
            <a:r>
              <a:rPr lang="fr-FR" sz="1400" dirty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….);</a:t>
            </a:r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𝑜𝑓𝑓𝑠𝑒𝑡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x=140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27853" y="3605764"/>
            <a:ext cx="80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</a:rPr>
              <a:t>offset.x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078113" y="3573016"/>
            <a:ext cx="10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26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5926" y="369031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684" y="3457165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Log10_y= 0,5</a:t>
            </a:r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Log10_y =2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Log10_ymax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Log10_ymin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>
                <a:solidFill>
                  <a:srgbClr val="FF0000"/>
                </a:solidFill>
              </a:rPr>
              <a:t>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-(Log10_ymax+Log10_ymin)/2);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Log10_ymax=2</a:t>
            </a:r>
          </a:p>
          <a:p>
            <a:r>
              <a:rPr lang="fr-FR" sz="1400" dirty="0"/>
              <a:t>Log10_ymin=-1</a:t>
            </a:r>
          </a:p>
          <a:p>
            <a:r>
              <a:rPr lang="fr-FR" sz="1400" dirty="0"/>
              <a:t>Log10_ymax-Log10_ymin=3</a:t>
            </a:r>
          </a:p>
          <a:p>
            <a:r>
              <a:rPr lang="fr-FR" sz="1400" dirty="0"/>
              <a:t>Log10_Margin=0</a:t>
            </a:r>
          </a:p>
          <a:p>
            <a:r>
              <a:rPr lang="fr-FR" sz="1400" dirty="0" err="1"/>
              <a:t>Heigh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Zoomy</a:t>
            </a:r>
            <a:r>
              <a:rPr lang="fr-FR" sz="1400" dirty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Offset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100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fr-FR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82287" y="2287614"/>
            <a:ext cx="35756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-</a:t>
            </a:r>
            <a:r>
              <a:rPr lang="fr-FR" sz="1400" dirty="0" err="1"/>
              <a:t>yt</a:t>
            </a:r>
            <a:r>
              <a:rPr lang="fr-FR" sz="1400" dirty="0"/>
              <a:t>/</a:t>
            </a:r>
            <a:r>
              <a:rPr lang="fr-FR" sz="1400" dirty="0" err="1"/>
              <a:t>zoomy</a:t>
            </a:r>
            <a:endParaRPr lang="fr-FR" sz="1400" dirty="0"/>
          </a:p>
          <a:p>
            <a:r>
              <a:rPr lang="fr-FR" sz="1400" dirty="0"/>
              <a:t>Log10_y = </a:t>
            </a:r>
            <a:r>
              <a:rPr lang="fr-FR" sz="1400" dirty="0" err="1"/>
              <a:t>ya</a:t>
            </a:r>
            <a:r>
              <a:rPr lang="fr-FR" sz="1400" dirty="0"/>
              <a:t>+ (Log10_ymax+Log10_ymin)/2+</a:t>
            </a:r>
            <a:r>
              <a:rPr lang="fr-FR" sz="1400" b="1" dirty="0">
                <a:solidFill>
                  <a:srgbClr val="FF0000"/>
                </a:solidFill>
              </a:rPr>
              <a:t>offset.y/100.0</a:t>
            </a:r>
          </a:p>
          <a:p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Log10_y= -1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2173" y="2928065"/>
            <a:ext cx="0" cy="762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923866" y="3166156"/>
            <a:ext cx="1282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-</a:t>
            </a:r>
            <a:r>
              <a:rPr lang="fr-FR" sz="1400" dirty="0" err="1">
                <a:solidFill>
                  <a:srgbClr val="FF0000"/>
                </a:solidFill>
              </a:rPr>
              <a:t>Offset.y</a:t>
            </a:r>
            <a:r>
              <a:rPr lang="fr-FR" sz="1400" dirty="0">
                <a:solidFill>
                  <a:srgbClr val="FF0000"/>
                </a:solidFill>
              </a:rPr>
              <a:t>/100.0</a:t>
            </a:r>
          </a:p>
        </p:txBody>
      </p:sp>
    </p:spTree>
    <p:extLst>
      <p:ext uri="{BB962C8B-B14F-4D97-AF65-F5344CB8AC3E}">
        <p14:creationId xmlns:p14="http://schemas.microsoft.com/office/powerpoint/2010/main" val="3103556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/>
              <a:t>Supplementary</a:t>
            </a:r>
            <a:r>
              <a:rPr lang="fr-FR" sz="4800" dirty="0"/>
              <a:t> </a:t>
            </a:r>
            <a:r>
              <a:rPr lang="fr-FR" sz="4800" dirty="0" err="1"/>
              <a:t>Zooming</a:t>
            </a:r>
            <a:endParaRPr lang="fr-FR" sz="4800" dirty="0"/>
          </a:p>
          <a:p>
            <a:pPr algn="ctr"/>
            <a:r>
              <a:rPr lang="fr-FR" sz="4800" dirty="0"/>
              <a:t>+</a:t>
            </a:r>
          </a:p>
          <a:p>
            <a:pPr algn="ctr"/>
            <a:r>
              <a:rPr lang="fr-FR" sz="4800" dirty="0"/>
              <a:t>Final </a:t>
            </a:r>
            <a:r>
              <a:rPr lang="fr-FR" sz="4800" dirty="0" err="1"/>
              <a:t>Result</a:t>
            </a:r>
            <a:endParaRPr lang="fr-FR" sz="4800" dirty="0"/>
          </a:p>
          <a:p>
            <a:pPr algn="r"/>
            <a:endParaRPr lang="fr-FR" sz="4800" dirty="0"/>
          </a:p>
          <a:p>
            <a:pPr algn="r"/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Maxima !</a:t>
            </a:r>
          </a:p>
        </p:txBody>
      </p:sp>
    </p:spTree>
    <p:extLst>
      <p:ext uri="{BB962C8B-B14F-4D97-AF65-F5344CB8AC3E}">
        <p14:creationId xmlns:p14="http://schemas.microsoft.com/office/powerpoint/2010/main" val="2577398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52" y="1124744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/>
              <a:t>xt</a:t>
            </a:r>
            <a:r>
              <a:rPr lang="fr-FR" dirty="0"/>
              <a:t>/</a:t>
            </a:r>
            <a:r>
              <a:rPr lang="fr-FR" dirty="0" err="1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 *</a:t>
            </a:r>
            <a:r>
              <a:rPr lang="fr-FR" b="1" dirty="0">
                <a:solidFill>
                  <a:srgbClr val="FF0000"/>
                </a:solidFill>
              </a:rPr>
              <a:t>zoom</a:t>
            </a:r>
            <a:r>
              <a:rPr lang="fr-FR" dirty="0"/>
              <a:t>;</a:t>
            </a:r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)/2</a:t>
            </a:r>
            <a:r>
              <a:rPr lang="fr-FR" b="1" dirty="0">
                <a:solidFill>
                  <a:srgbClr val="FF0000"/>
                </a:solidFill>
              </a:rPr>
              <a:t>-offset.x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en-US" sz="2000" b="1" dirty="0"/>
              <a:t>X= </a:t>
            </a:r>
            <a:r>
              <a:rPr lang="en-US" sz="2000" b="1" dirty="0" err="1"/>
              <a:t>xmin</a:t>
            </a:r>
            <a:r>
              <a:rPr lang="en-US" sz="2000" b="1" dirty="0"/>
              <a:t>/(2*zoom)-</a:t>
            </a:r>
            <a:r>
              <a:rPr lang="en-US" sz="2000" b="1" dirty="0" err="1"/>
              <a:t>xmax</a:t>
            </a:r>
            <a:r>
              <a:rPr lang="en-US" sz="2000" b="1" dirty="0"/>
              <a:t>/(2*zoom)-ma/</a:t>
            </a:r>
            <a:r>
              <a:rPr lang="en-US" sz="2000" b="1" dirty="0" err="1"/>
              <a:t>zoom+xm</a:t>
            </a:r>
            <a:r>
              <a:rPr lang="en-US" sz="2000" b="1" dirty="0"/>
              <a:t>/</a:t>
            </a:r>
            <a:r>
              <a:rPr lang="en-US" sz="2000" b="1" dirty="0" err="1"/>
              <a:t>z+xmin</a:t>
            </a:r>
            <a:r>
              <a:rPr lang="en-US" sz="2000" b="1" dirty="0"/>
              <a:t>/2+xmax/2-offset</a:t>
            </a:r>
            <a:endParaRPr lang="fr-FR" sz="2000" b="1" dirty="0"/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sz="1400" dirty="0"/>
          </a:p>
        </p:txBody>
      </p:sp>
      <p:sp>
        <p:nvSpPr>
          <p:cNvPr id="3" name="Rectangle 2"/>
          <p:cNvSpPr/>
          <p:nvPr/>
        </p:nvSpPr>
        <p:spPr>
          <a:xfrm>
            <a:off x="221444" y="4077072"/>
            <a:ext cx="86281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</a:t>
            </a:r>
            <a:r>
              <a:rPr lang="fr-FR" b="1" dirty="0">
                <a:solidFill>
                  <a:srgbClr val="FF0000"/>
                </a:solidFill>
              </a:rPr>
              <a:t> *zoom</a:t>
            </a:r>
            <a:endParaRPr lang="fr-FR" b="1" dirty="0"/>
          </a:p>
          <a:p>
            <a:r>
              <a:rPr lang="fr-FR" dirty="0" err="1"/>
              <a:t>ya</a:t>
            </a:r>
            <a:r>
              <a:rPr lang="fr-FR" dirty="0"/>
              <a:t>= -</a:t>
            </a:r>
            <a:r>
              <a:rPr lang="fr-FR" dirty="0" err="1"/>
              <a:t>yt</a:t>
            </a:r>
            <a:r>
              <a:rPr lang="fr-FR" dirty="0"/>
              <a:t>/</a:t>
            </a:r>
            <a:r>
              <a:rPr lang="fr-FR" dirty="0" err="1"/>
              <a:t>zoomy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Log10_y = </a:t>
            </a:r>
            <a:r>
              <a:rPr lang="fr-FR" dirty="0" err="1"/>
              <a:t>ya</a:t>
            </a:r>
            <a:r>
              <a:rPr lang="fr-FR" dirty="0"/>
              <a:t>+ (</a:t>
            </a:r>
            <a:r>
              <a:rPr lang="fr-FR" dirty="0" err="1"/>
              <a:t>ymax+ymin</a:t>
            </a:r>
            <a:r>
              <a:rPr lang="fr-FR" dirty="0"/>
              <a:t>)/2+</a:t>
            </a:r>
            <a:r>
              <a:rPr lang="fr-FR" b="1" dirty="0">
                <a:solidFill>
                  <a:srgbClr val="FF0000"/>
                </a:solidFill>
              </a:rPr>
              <a:t>offset.y/100.0</a:t>
            </a:r>
          </a:p>
          <a:p>
            <a:endParaRPr lang="fr-FR" sz="2000" b="1" dirty="0"/>
          </a:p>
          <a:p>
            <a:r>
              <a:rPr lang="fr-FR" sz="2000" dirty="0"/>
              <a:t>Log10_</a:t>
            </a:r>
            <a:r>
              <a:rPr lang="fr-FR" sz="2000" b="1" dirty="0"/>
              <a:t>y = -</a:t>
            </a:r>
            <a:r>
              <a:rPr lang="fr-FR" sz="2000" dirty="0"/>
              <a:t>Log10_</a:t>
            </a:r>
            <a:r>
              <a:rPr lang="fr-FR" sz="2000" b="1" dirty="0"/>
              <a:t>ymin/(2*zoom)+</a:t>
            </a:r>
            <a:r>
              <a:rPr lang="fr-FR" sz="2000" dirty="0"/>
              <a:t>Log10_</a:t>
            </a:r>
            <a:r>
              <a:rPr lang="fr-FR" sz="2000" b="1" dirty="0"/>
              <a:t>ymax/(2*zoom)+</a:t>
            </a:r>
            <a:r>
              <a:rPr lang="fr-FR" sz="2000" dirty="0"/>
              <a:t>Log10_</a:t>
            </a:r>
            <a:r>
              <a:rPr lang="fr-FR" sz="2000" b="1" dirty="0"/>
              <a:t>ma/zoom-y/zoomy+ymin_</a:t>
            </a:r>
            <a:r>
              <a:rPr lang="fr-FR" sz="2000" dirty="0"/>
              <a:t>Log10_</a:t>
            </a:r>
            <a:r>
              <a:rPr lang="fr-FR" sz="2000" b="1" dirty="0"/>
              <a:t>/2+</a:t>
            </a:r>
            <a:r>
              <a:rPr lang="fr-FR" sz="2000" dirty="0"/>
              <a:t>Log10_</a:t>
            </a:r>
            <a:r>
              <a:rPr lang="fr-FR" sz="2000" b="1" dirty="0"/>
              <a:t>ymax/2+offset/</a:t>
            </a:r>
            <a:r>
              <a:rPr lang="fr-FR" sz="2000" b="1" dirty="0">
                <a:solidFill>
                  <a:srgbClr val="FF0000"/>
                </a:solidFill>
              </a:rPr>
              <a:t>100 </a:t>
            </a:r>
          </a:p>
        </p:txBody>
      </p:sp>
    </p:spTree>
    <p:extLst>
      <p:ext uri="{BB962C8B-B14F-4D97-AF65-F5344CB8AC3E}">
        <p14:creationId xmlns:p14="http://schemas.microsoft.com/office/powerpoint/2010/main" val="4185449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Pressure</a:t>
            </a:r>
          </a:p>
          <a:p>
            <a:pPr algn="ctr"/>
            <a:r>
              <a:rPr lang="fr-FR" sz="9600" dirty="0" err="1"/>
              <a:t>Temperature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49296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88809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6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404664"/>
            <a:ext cx="7776864" cy="58271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819674" y="1895726"/>
            <a:ext cx="2295525" cy="1666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416098" y="3116615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Panel</a:t>
            </a:r>
          </a:p>
        </p:txBody>
      </p:sp>
      <p:cxnSp>
        <p:nvCxnSpPr>
          <p:cNvPr id="13" name="Connecteur droit 12"/>
          <p:cNvCxnSpPr>
            <a:cxnSpLocks/>
          </p:cNvCxnSpPr>
          <p:nvPr/>
        </p:nvCxnSpPr>
        <p:spPr>
          <a:xfrm flipH="1">
            <a:off x="1244465" y="4103360"/>
            <a:ext cx="515041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29712" y="391037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18" name="Connecteur droit 17"/>
          <p:cNvCxnSpPr>
            <a:cxnSpLocks/>
          </p:cNvCxnSpPr>
          <p:nvPr/>
        </p:nvCxnSpPr>
        <p:spPr>
          <a:xfrm flipH="1">
            <a:off x="1606351" y="1532250"/>
            <a:ext cx="9168" cy="31564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486284" y="11712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808988" y="1163813"/>
            <a:ext cx="1320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x = </a:t>
            </a:r>
            <a:r>
              <a:rPr lang="fr-FR" altLang="fr-FR" sz="1600" dirty="0" err="1">
                <a:latin typeface="+mj-lt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sz="1600" dirty="0">
                <a:latin typeface="+mj-lt"/>
                <a:ea typeface="Calibri" pitchFamily="34" charset="0"/>
                <a:cs typeface="Arial" pitchFamily="34" charset="0"/>
              </a:rPr>
              <a:t>() </a:t>
            </a:r>
          </a:p>
          <a:p>
            <a:r>
              <a:rPr lang="fr-FR" sz="1600" dirty="0">
                <a:latin typeface="+mj-lt"/>
                <a:cs typeface="Arial" pitchFamily="34" charset="0"/>
              </a:rPr>
              <a:t>y = </a:t>
            </a:r>
            <a:r>
              <a:rPr lang="fr-FR" altLang="fr-FR" sz="1600" dirty="0" err="1">
                <a:latin typeface="+mj-lt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sz="1600" dirty="0">
                <a:latin typeface="+mj-lt"/>
                <a:ea typeface="Calibri" pitchFamily="34" charset="0"/>
                <a:cs typeface="Arial" pitchFamily="34" charset="0"/>
              </a:rPr>
              <a:t>() </a:t>
            </a:r>
            <a:endParaRPr lang="fr-FR" sz="1600" dirty="0">
              <a:latin typeface="+mj-lt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183105" y="2300157"/>
            <a:ext cx="141094" cy="139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F1528AF-9D46-4425-BE4B-34B3F7D47D7D}"/>
              </a:ext>
            </a:extLst>
          </p:cNvPr>
          <p:cNvSpPr txBox="1"/>
          <p:nvPr/>
        </p:nvSpPr>
        <p:spPr>
          <a:xfrm>
            <a:off x="1637928" y="4193517"/>
            <a:ext cx="7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Réel: 0,0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FE8092-FE6F-4FDB-92E3-D73E66887ED5}"/>
              </a:ext>
            </a:extLst>
          </p:cNvPr>
          <p:cNvSpPr/>
          <p:nvPr/>
        </p:nvSpPr>
        <p:spPr>
          <a:xfrm>
            <a:off x="3615114" y="1667070"/>
            <a:ext cx="7348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Local 0,0</a:t>
            </a:r>
            <a:endParaRPr lang="fr-FR" alt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6C784A-D44D-4A4C-AE90-C515CE6D7E75}"/>
              </a:ext>
            </a:extLst>
          </p:cNvPr>
          <p:cNvSpPr/>
          <p:nvPr/>
        </p:nvSpPr>
        <p:spPr>
          <a:xfrm>
            <a:off x="5207547" y="234935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latin typeface="Calibri" pitchFamily="34" charset="0"/>
                <a:cs typeface="Times New Roman" pitchFamily="18" charset="0"/>
              </a:rPr>
              <a:t>x,y</a:t>
            </a:r>
            <a:endParaRPr lang="fr-FR" altLang="fr-F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B75495D-75DD-4D26-9252-3E5E7F4E2827}"/>
              </a:ext>
            </a:extLst>
          </p:cNvPr>
          <p:cNvCxnSpPr/>
          <p:nvPr/>
        </p:nvCxnSpPr>
        <p:spPr>
          <a:xfrm>
            <a:off x="6629712" y="1895726"/>
            <a:ext cx="0" cy="1666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B7887A7-021E-4BAD-A49E-91483BB72B92}"/>
              </a:ext>
            </a:extLst>
          </p:cNvPr>
          <p:cNvSpPr txBox="1"/>
          <p:nvPr/>
        </p:nvSpPr>
        <p:spPr>
          <a:xfrm>
            <a:off x="6652353" y="2627573"/>
            <a:ext cx="85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High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114D27D-A4F1-421B-BF47-EB9CE961009E}"/>
              </a:ext>
            </a:extLst>
          </p:cNvPr>
          <p:cNvCxnSpPr/>
          <p:nvPr/>
        </p:nvCxnSpPr>
        <p:spPr>
          <a:xfrm>
            <a:off x="3819674" y="1456200"/>
            <a:ext cx="22076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26B9EF6D-7173-4719-982D-02CC3CFE53D2}"/>
              </a:ext>
            </a:extLst>
          </p:cNvPr>
          <p:cNvSpPr txBox="1"/>
          <p:nvPr/>
        </p:nvSpPr>
        <p:spPr>
          <a:xfrm>
            <a:off x="4644008" y="1171275"/>
            <a:ext cx="68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Width</a:t>
            </a:r>
            <a:endParaRPr lang="fr-FR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47C8C7D-56BA-4F3A-951E-E245A8DF4B20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3819674" y="2729164"/>
            <a:ext cx="229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F49E1A2-C934-4638-8E68-661EECD4CC86}"/>
              </a:ext>
            </a:extLst>
          </p:cNvPr>
          <p:cNvCxnSpPr>
            <a:endCxn id="6" idx="2"/>
          </p:cNvCxnSpPr>
          <p:nvPr/>
        </p:nvCxnSpPr>
        <p:spPr>
          <a:xfrm>
            <a:off x="4932040" y="1895726"/>
            <a:ext cx="35397" cy="166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155C23-97E2-432A-A94A-7DD88AFCA8C0}"/>
              </a:ext>
            </a:extLst>
          </p:cNvPr>
          <p:cNvCxnSpPr>
            <a:cxnSpLocks/>
          </p:cNvCxnSpPr>
          <p:nvPr/>
        </p:nvCxnSpPr>
        <p:spPr>
          <a:xfrm flipH="1">
            <a:off x="1637928" y="3121198"/>
            <a:ext cx="33295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96FFA78-669E-439B-ABCC-B788FFD6C9FA}"/>
              </a:ext>
            </a:extLst>
          </p:cNvPr>
          <p:cNvCxnSpPr/>
          <p:nvPr/>
        </p:nvCxnSpPr>
        <p:spPr>
          <a:xfrm>
            <a:off x="4349931" y="2729164"/>
            <a:ext cx="0" cy="1374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B4D175C-94AB-4FD2-9A80-52D395FEB711}"/>
              </a:ext>
            </a:extLst>
          </p:cNvPr>
          <p:cNvSpPr txBox="1"/>
          <p:nvPr/>
        </p:nvSpPr>
        <p:spPr>
          <a:xfrm>
            <a:off x="1979712" y="272916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Offset.x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E1C623A-CDA0-4B32-A807-A2B0F9CB2167}"/>
              </a:ext>
            </a:extLst>
          </p:cNvPr>
          <p:cNvSpPr txBox="1"/>
          <p:nvPr/>
        </p:nvSpPr>
        <p:spPr>
          <a:xfrm>
            <a:off x="4499992" y="3717032"/>
            <a:ext cx="112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Offset.y</a:t>
            </a:r>
            <a:endParaRPr lang="fr-FR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23DE2C-05C2-438F-A33C-2DFDA913EA79}"/>
              </a:ext>
            </a:extLst>
          </p:cNvPr>
          <p:cNvSpPr txBox="1"/>
          <p:nvPr/>
        </p:nvSpPr>
        <p:spPr>
          <a:xfrm>
            <a:off x="3464755" y="426302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Hmin</a:t>
            </a:r>
            <a:r>
              <a:rPr lang="fr-FR" sz="1400" dirty="0"/>
              <a:t> = 140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309240C-B64C-4733-9A0C-05E09962FACD}"/>
              </a:ext>
            </a:extLst>
          </p:cNvPr>
          <p:cNvSpPr txBox="1"/>
          <p:nvPr/>
        </p:nvSpPr>
        <p:spPr>
          <a:xfrm>
            <a:off x="5386529" y="427970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Hmax</a:t>
            </a:r>
            <a:r>
              <a:rPr lang="fr-FR" sz="1400" dirty="0"/>
              <a:t> = 520</a:t>
            </a:r>
          </a:p>
        </p:txBody>
      </p:sp>
    </p:spTree>
    <p:extLst>
      <p:ext uri="{BB962C8B-B14F-4D97-AF65-F5344CB8AC3E}">
        <p14:creationId xmlns:p14="http://schemas.microsoft.com/office/powerpoint/2010/main" val="244782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887860"/>
            <a:ext cx="864096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0844" y="1112321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127337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68423" y="3159075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71894" y="192089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393258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=70+150</a:t>
            </a:r>
          </a:p>
        </p:txBody>
      </p:sp>
    </p:spTree>
    <p:extLst>
      <p:ext uri="{BB962C8B-B14F-4D97-AF65-F5344CB8AC3E}">
        <p14:creationId xmlns:p14="http://schemas.microsoft.com/office/powerpoint/2010/main" val="1792091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xmax</a:t>
            </a:r>
            <a:r>
              <a:rPr lang="fr-FR" sz="1400" dirty="0"/>
              <a:t>=1,5</a:t>
            </a:r>
          </a:p>
          <a:p>
            <a:r>
              <a:rPr lang="fr-FR" sz="1400" dirty="0" err="1"/>
              <a:t>xmin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Margin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Width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Zoomx</a:t>
            </a:r>
            <a:r>
              <a:rPr lang="fr-FR" sz="1400" dirty="0"/>
              <a:t>=200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xa</a:t>
            </a:r>
            <a:r>
              <a:rPr lang="fr-FR" sz="1200" dirty="0"/>
              <a:t>=150/200 = 0,75</a:t>
            </a:r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xa</a:t>
            </a:r>
            <a:r>
              <a:rPr lang="fr-FR" sz="1200" dirty="0"/>
              <a:t>=300/200 = 1,5</a:t>
            </a:r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P(x, y)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00192" y="360088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/>
              <a:t>xt</a:t>
            </a:r>
            <a:r>
              <a:rPr lang="fr-FR" dirty="0"/>
              <a:t>/zoom</a:t>
            </a:r>
          </a:p>
        </p:txBody>
      </p:sp>
    </p:spTree>
    <p:extLst>
      <p:ext uri="{BB962C8B-B14F-4D97-AF65-F5344CB8AC3E}">
        <p14:creationId xmlns:p14="http://schemas.microsoft.com/office/powerpoint/2010/main" val="1059276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52016" y="481691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252016" y="344769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36092" y="474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849809" y="36128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xmax</a:t>
            </a:r>
            <a:r>
              <a:rPr lang="fr-FR" sz="1200" dirty="0"/>
              <a:t> =  m(300)/200 = 1,5</a:t>
            </a:r>
          </a:p>
        </p:txBody>
      </p:sp>
      <p:sp>
        <p:nvSpPr>
          <p:cNvPr id="14" name="Ellipse 13"/>
          <p:cNvSpPr/>
          <p:nvPr/>
        </p:nvSpPr>
        <p:spPr>
          <a:xfrm>
            <a:off x="3824918" y="45216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xmax</a:t>
            </a:r>
            <a:r>
              <a:rPr lang="fr-FR" sz="1400" dirty="0"/>
              <a:t>=1,5</a:t>
            </a:r>
          </a:p>
          <a:p>
            <a:r>
              <a:rPr lang="fr-FR" sz="1400" dirty="0" err="1"/>
              <a:t>xmin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Margin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Width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Zoomx</a:t>
            </a:r>
            <a:r>
              <a:rPr lang="fr-FR" sz="1400" dirty="0"/>
              <a:t>=200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38569" y="438770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369412" y="424920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x=150/200 = 0,75</a:t>
            </a:r>
          </a:p>
        </p:txBody>
      </p:sp>
      <p:sp>
        <p:nvSpPr>
          <p:cNvPr id="23" name="Ellipse 22"/>
          <p:cNvSpPr/>
          <p:nvPr/>
        </p:nvSpPr>
        <p:spPr>
          <a:xfrm>
            <a:off x="5554871" y="457271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936274" y="42621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x=300/200 = 1,5</a:t>
            </a:r>
          </a:p>
        </p:txBody>
      </p:sp>
      <p:sp>
        <p:nvSpPr>
          <p:cNvPr id="25" name="Ellipse 24"/>
          <p:cNvSpPr/>
          <p:nvPr/>
        </p:nvSpPr>
        <p:spPr>
          <a:xfrm>
            <a:off x="3042674" y="394968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69355" y="357567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P(x, y)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751140" y="481691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728777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341814" y="4721724"/>
            <a:ext cx="3315417" cy="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45517" y="2183135"/>
            <a:ext cx="27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/>
              <a:t>xt</a:t>
            </a:r>
            <a:r>
              <a:rPr lang="fr-FR" dirty="0"/>
              <a:t>/zoom</a:t>
            </a:r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/>
              <a:t>x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)/2</a:t>
            </a:r>
          </a:p>
          <a:p>
            <a:r>
              <a:rPr lang="fr-FR" dirty="0"/>
              <a:t>x =</a:t>
            </a:r>
            <a:r>
              <a:rPr lang="fr-FR" dirty="0" err="1"/>
              <a:t>xm</a:t>
            </a:r>
            <a:r>
              <a:rPr lang="fr-FR" dirty="0"/>
              <a:t>/zoom+ </a:t>
            </a:r>
            <a:r>
              <a:rPr lang="fr-FR" dirty="0" err="1"/>
              <a:t>xmin</a:t>
            </a:r>
            <a:r>
              <a:rPr lang="fr-FR" dirty="0"/>
              <a:t> - </a:t>
            </a:r>
            <a:r>
              <a:rPr lang="fr-FR" dirty="0" err="1"/>
              <a:t>margin</a:t>
            </a:r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ar-A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ar-AE" i="1">
                          <a:solidFill>
                            <a:srgbClr val="FF0000"/>
                          </a:solidFill>
                          <a:latin typeface="Cambria Math"/>
                        </a:rPr>
                        <m:t>+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80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4125977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52494" cy="4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0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Psat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H</a:t>
            </a:r>
          </a:p>
        </p:txBody>
      </p:sp>
    </p:spTree>
    <p:extLst>
      <p:ext uri="{BB962C8B-B14F-4D97-AF65-F5344CB8AC3E}">
        <p14:creationId xmlns:p14="http://schemas.microsoft.com/office/powerpoint/2010/main" val="1767589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2057400" y="1828800"/>
            <a:ext cx="3578073" cy="2628900"/>
          </a:xfrm>
          <a:custGeom>
            <a:avLst/>
            <a:gdLst>
              <a:gd name="connsiteX0" fmla="*/ 0 w 3578073"/>
              <a:gd name="connsiteY0" fmla="*/ 1524000 h 2628900"/>
              <a:gd name="connsiteX1" fmla="*/ 38100 w 3578073"/>
              <a:gd name="connsiteY1" fmla="*/ 1384300 h 2628900"/>
              <a:gd name="connsiteX2" fmla="*/ 50800 w 3578073"/>
              <a:gd name="connsiteY2" fmla="*/ 1346200 h 2628900"/>
              <a:gd name="connsiteX3" fmla="*/ 63500 w 3578073"/>
              <a:gd name="connsiteY3" fmla="*/ 1308100 h 2628900"/>
              <a:gd name="connsiteX4" fmla="*/ 88900 w 3578073"/>
              <a:gd name="connsiteY4" fmla="*/ 1270000 h 2628900"/>
              <a:gd name="connsiteX5" fmla="*/ 101600 w 3578073"/>
              <a:gd name="connsiteY5" fmla="*/ 1231900 h 2628900"/>
              <a:gd name="connsiteX6" fmla="*/ 139700 w 3578073"/>
              <a:gd name="connsiteY6" fmla="*/ 1193800 h 2628900"/>
              <a:gd name="connsiteX7" fmla="*/ 190500 w 3578073"/>
              <a:gd name="connsiteY7" fmla="*/ 1117600 h 2628900"/>
              <a:gd name="connsiteX8" fmla="*/ 215900 w 3578073"/>
              <a:gd name="connsiteY8" fmla="*/ 1079500 h 2628900"/>
              <a:gd name="connsiteX9" fmla="*/ 292100 w 3578073"/>
              <a:gd name="connsiteY9" fmla="*/ 1016000 h 2628900"/>
              <a:gd name="connsiteX10" fmla="*/ 330200 w 3578073"/>
              <a:gd name="connsiteY10" fmla="*/ 990600 h 2628900"/>
              <a:gd name="connsiteX11" fmla="*/ 368300 w 3578073"/>
              <a:gd name="connsiteY11" fmla="*/ 952500 h 2628900"/>
              <a:gd name="connsiteX12" fmla="*/ 482600 w 3578073"/>
              <a:gd name="connsiteY12" fmla="*/ 889000 h 2628900"/>
              <a:gd name="connsiteX13" fmla="*/ 596900 w 3578073"/>
              <a:gd name="connsiteY13" fmla="*/ 825500 h 2628900"/>
              <a:gd name="connsiteX14" fmla="*/ 711200 w 3578073"/>
              <a:gd name="connsiteY14" fmla="*/ 762000 h 2628900"/>
              <a:gd name="connsiteX15" fmla="*/ 825500 w 3578073"/>
              <a:gd name="connsiteY15" fmla="*/ 685800 h 2628900"/>
              <a:gd name="connsiteX16" fmla="*/ 901700 w 3578073"/>
              <a:gd name="connsiteY16" fmla="*/ 635000 h 2628900"/>
              <a:gd name="connsiteX17" fmla="*/ 965200 w 3578073"/>
              <a:gd name="connsiteY17" fmla="*/ 584200 h 2628900"/>
              <a:gd name="connsiteX18" fmla="*/ 990600 w 3578073"/>
              <a:gd name="connsiteY18" fmla="*/ 546100 h 2628900"/>
              <a:gd name="connsiteX19" fmla="*/ 1028700 w 3578073"/>
              <a:gd name="connsiteY19" fmla="*/ 520700 h 2628900"/>
              <a:gd name="connsiteX20" fmla="*/ 1104900 w 3578073"/>
              <a:gd name="connsiteY20" fmla="*/ 457200 h 2628900"/>
              <a:gd name="connsiteX21" fmla="*/ 1155700 w 3578073"/>
              <a:gd name="connsiteY21" fmla="*/ 419100 h 2628900"/>
              <a:gd name="connsiteX22" fmla="*/ 1206500 w 3578073"/>
              <a:gd name="connsiteY22" fmla="*/ 406400 h 2628900"/>
              <a:gd name="connsiteX23" fmla="*/ 1295400 w 3578073"/>
              <a:gd name="connsiteY23" fmla="*/ 368300 h 2628900"/>
              <a:gd name="connsiteX24" fmla="*/ 1333500 w 3578073"/>
              <a:gd name="connsiteY24" fmla="*/ 342900 h 2628900"/>
              <a:gd name="connsiteX25" fmla="*/ 1409700 w 3578073"/>
              <a:gd name="connsiteY25" fmla="*/ 317500 h 2628900"/>
              <a:gd name="connsiteX26" fmla="*/ 1460500 w 3578073"/>
              <a:gd name="connsiteY26" fmla="*/ 292100 h 2628900"/>
              <a:gd name="connsiteX27" fmla="*/ 1536700 w 3578073"/>
              <a:gd name="connsiteY27" fmla="*/ 279400 h 2628900"/>
              <a:gd name="connsiteX28" fmla="*/ 1612900 w 3578073"/>
              <a:gd name="connsiteY28" fmla="*/ 254000 h 2628900"/>
              <a:gd name="connsiteX29" fmla="*/ 1651000 w 3578073"/>
              <a:gd name="connsiteY29" fmla="*/ 241300 h 2628900"/>
              <a:gd name="connsiteX30" fmla="*/ 1739900 w 3578073"/>
              <a:gd name="connsiteY30" fmla="*/ 190500 h 2628900"/>
              <a:gd name="connsiteX31" fmla="*/ 1790700 w 3578073"/>
              <a:gd name="connsiteY31" fmla="*/ 177800 h 2628900"/>
              <a:gd name="connsiteX32" fmla="*/ 1828800 w 3578073"/>
              <a:gd name="connsiteY32" fmla="*/ 165100 h 2628900"/>
              <a:gd name="connsiteX33" fmla="*/ 1892300 w 3578073"/>
              <a:gd name="connsiteY33" fmla="*/ 152400 h 2628900"/>
              <a:gd name="connsiteX34" fmla="*/ 1968500 w 3578073"/>
              <a:gd name="connsiteY34" fmla="*/ 127000 h 2628900"/>
              <a:gd name="connsiteX35" fmla="*/ 2019300 w 3578073"/>
              <a:gd name="connsiteY35" fmla="*/ 114300 h 2628900"/>
              <a:gd name="connsiteX36" fmla="*/ 2095500 w 3578073"/>
              <a:gd name="connsiteY36" fmla="*/ 88900 h 2628900"/>
              <a:gd name="connsiteX37" fmla="*/ 2273300 w 3578073"/>
              <a:gd name="connsiteY37" fmla="*/ 50800 h 2628900"/>
              <a:gd name="connsiteX38" fmla="*/ 2324100 w 3578073"/>
              <a:gd name="connsiteY38" fmla="*/ 25400 h 2628900"/>
              <a:gd name="connsiteX39" fmla="*/ 2413000 w 3578073"/>
              <a:gd name="connsiteY39" fmla="*/ 12700 h 2628900"/>
              <a:gd name="connsiteX40" fmla="*/ 2451100 w 3578073"/>
              <a:gd name="connsiteY40" fmla="*/ 0 h 2628900"/>
              <a:gd name="connsiteX41" fmla="*/ 2692400 w 3578073"/>
              <a:gd name="connsiteY41" fmla="*/ 12700 h 2628900"/>
              <a:gd name="connsiteX42" fmla="*/ 2768600 w 3578073"/>
              <a:gd name="connsiteY42" fmla="*/ 50800 h 2628900"/>
              <a:gd name="connsiteX43" fmla="*/ 2806700 w 3578073"/>
              <a:gd name="connsiteY43" fmla="*/ 63500 h 2628900"/>
              <a:gd name="connsiteX44" fmla="*/ 3022600 w 3578073"/>
              <a:gd name="connsiteY44" fmla="*/ 88900 h 2628900"/>
              <a:gd name="connsiteX45" fmla="*/ 3060700 w 3578073"/>
              <a:gd name="connsiteY45" fmla="*/ 101600 h 2628900"/>
              <a:gd name="connsiteX46" fmla="*/ 3175000 w 3578073"/>
              <a:gd name="connsiteY46" fmla="*/ 165100 h 2628900"/>
              <a:gd name="connsiteX47" fmla="*/ 3213100 w 3578073"/>
              <a:gd name="connsiteY47" fmla="*/ 203200 h 2628900"/>
              <a:gd name="connsiteX48" fmla="*/ 3289300 w 3578073"/>
              <a:gd name="connsiteY48" fmla="*/ 254000 h 2628900"/>
              <a:gd name="connsiteX49" fmla="*/ 3352800 w 3578073"/>
              <a:gd name="connsiteY49" fmla="*/ 317500 h 2628900"/>
              <a:gd name="connsiteX50" fmla="*/ 3429000 w 3578073"/>
              <a:gd name="connsiteY50" fmla="*/ 381000 h 2628900"/>
              <a:gd name="connsiteX51" fmla="*/ 3492500 w 3578073"/>
              <a:gd name="connsiteY51" fmla="*/ 457200 h 2628900"/>
              <a:gd name="connsiteX52" fmla="*/ 3556000 w 3578073"/>
              <a:gd name="connsiteY52" fmla="*/ 533400 h 2628900"/>
              <a:gd name="connsiteX53" fmla="*/ 3556000 w 3578073"/>
              <a:gd name="connsiteY53" fmla="*/ 787400 h 2628900"/>
              <a:gd name="connsiteX54" fmla="*/ 3530600 w 3578073"/>
              <a:gd name="connsiteY54" fmla="*/ 863600 h 2628900"/>
              <a:gd name="connsiteX55" fmla="*/ 3492500 w 3578073"/>
              <a:gd name="connsiteY55" fmla="*/ 977900 h 2628900"/>
              <a:gd name="connsiteX56" fmla="*/ 3467100 w 3578073"/>
              <a:gd name="connsiteY56" fmla="*/ 1016000 h 2628900"/>
              <a:gd name="connsiteX57" fmla="*/ 3441700 w 3578073"/>
              <a:gd name="connsiteY57" fmla="*/ 1092200 h 2628900"/>
              <a:gd name="connsiteX58" fmla="*/ 3416300 w 3578073"/>
              <a:gd name="connsiteY58" fmla="*/ 1130300 h 2628900"/>
              <a:gd name="connsiteX59" fmla="*/ 3390900 w 3578073"/>
              <a:gd name="connsiteY59" fmla="*/ 1206500 h 2628900"/>
              <a:gd name="connsiteX60" fmla="*/ 3365500 w 3578073"/>
              <a:gd name="connsiteY60" fmla="*/ 1295400 h 2628900"/>
              <a:gd name="connsiteX61" fmla="*/ 3327400 w 3578073"/>
              <a:gd name="connsiteY61" fmla="*/ 1447800 h 2628900"/>
              <a:gd name="connsiteX62" fmla="*/ 3302000 w 3578073"/>
              <a:gd name="connsiteY62" fmla="*/ 1485900 h 2628900"/>
              <a:gd name="connsiteX63" fmla="*/ 3225800 w 3578073"/>
              <a:gd name="connsiteY63" fmla="*/ 1562100 h 2628900"/>
              <a:gd name="connsiteX64" fmla="*/ 3162300 w 3578073"/>
              <a:gd name="connsiteY64" fmla="*/ 1625600 h 2628900"/>
              <a:gd name="connsiteX65" fmla="*/ 3111500 w 3578073"/>
              <a:gd name="connsiteY65" fmla="*/ 1701800 h 2628900"/>
              <a:gd name="connsiteX66" fmla="*/ 3098800 w 3578073"/>
              <a:gd name="connsiteY66" fmla="*/ 1739900 h 2628900"/>
              <a:gd name="connsiteX67" fmla="*/ 3060700 w 3578073"/>
              <a:gd name="connsiteY67" fmla="*/ 1778000 h 2628900"/>
              <a:gd name="connsiteX68" fmla="*/ 3009900 w 3578073"/>
              <a:gd name="connsiteY68" fmla="*/ 1854200 h 2628900"/>
              <a:gd name="connsiteX69" fmla="*/ 2971800 w 3578073"/>
              <a:gd name="connsiteY69" fmla="*/ 1879600 h 2628900"/>
              <a:gd name="connsiteX70" fmla="*/ 2895600 w 3578073"/>
              <a:gd name="connsiteY70" fmla="*/ 1955800 h 2628900"/>
              <a:gd name="connsiteX71" fmla="*/ 2844800 w 3578073"/>
              <a:gd name="connsiteY71" fmla="*/ 2032000 h 2628900"/>
              <a:gd name="connsiteX72" fmla="*/ 2794000 w 3578073"/>
              <a:gd name="connsiteY72" fmla="*/ 2108200 h 2628900"/>
              <a:gd name="connsiteX73" fmla="*/ 2768600 w 3578073"/>
              <a:gd name="connsiteY73" fmla="*/ 2146300 h 2628900"/>
              <a:gd name="connsiteX74" fmla="*/ 2730500 w 3578073"/>
              <a:gd name="connsiteY74" fmla="*/ 2184400 h 2628900"/>
              <a:gd name="connsiteX75" fmla="*/ 2667000 w 3578073"/>
              <a:gd name="connsiteY75" fmla="*/ 2298700 h 2628900"/>
              <a:gd name="connsiteX76" fmla="*/ 2641600 w 3578073"/>
              <a:gd name="connsiteY76" fmla="*/ 2336800 h 2628900"/>
              <a:gd name="connsiteX77" fmla="*/ 2578100 w 3578073"/>
              <a:gd name="connsiteY77" fmla="*/ 2527300 h 2628900"/>
              <a:gd name="connsiteX78" fmla="*/ 2552700 w 3578073"/>
              <a:gd name="connsiteY78" fmla="*/ 2616200 h 2628900"/>
              <a:gd name="connsiteX79" fmla="*/ 2540000 w 3578073"/>
              <a:gd name="connsiteY79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578073" h="2628900">
                <a:moveTo>
                  <a:pt x="0" y="1524000"/>
                </a:moveTo>
                <a:cubicBezTo>
                  <a:pt x="17951" y="1434246"/>
                  <a:pt x="5874" y="1480978"/>
                  <a:pt x="38100" y="1384300"/>
                </a:cubicBezTo>
                <a:lnTo>
                  <a:pt x="50800" y="1346200"/>
                </a:lnTo>
                <a:cubicBezTo>
                  <a:pt x="55033" y="1333500"/>
                  <a:pt x="56074" y="1319239"/>
                  <a:pt x="63500" y="1308100"/>
                </a:cubicBezTo>
                <a:cubicBezTo>
                  <a:pt x="71967" y="1295400"/>
                  <a:pt x="82074" y="1283652"/>
                  <a:pt x="88900" y="1270000"/>
                </a:cubicBezTo>
                <a:cubicBezTo>
                  <a:pt x="94887" y="1258026"/>
                  <a:pt x="94174" y="1243039"/>
                  <a:pt x="101600" y="1231900"/>
                </a:cubicBezTo>
                <a:cubicBezTo>
                  <a:pt x="111563" y="1216956"/>
                  <a:pt x="128673" y="1207977"/>
                  <a:pt x="139700" y="1193800"/>
                </a:cubicBezTo>
                <a:cubicBezTo>
                  <a:pt x="158442" y="1169703"/>
                  <a:pt x="173567" y="1143000"/>
                  <a:pt x="190500" y="1117600"/>
                </a:cubicBezTo>
                <a:cubicBezTo>
                  <a:pt x="198967" y="1104900"/>
                  <a:pt x="203200" y="1087967"/>
                  <a:pt x="215900" y="1079500"/>
                </a:cubicBezTo>
                <a:cubicBezTo>
                  <a:pt x="310495" y="1016437"/>
                  <a:pt x="194314" y="1097488"/>
                  <a:pt x="292100" y="1016000"/>
                </a:cubicBezTo>
                <a:cubicBezTo>
                  <a:pt x="303826" y="1006229"/>
                  <a:pt x="318474" y="1000371"/>
                  <a:pt x="330200" y="990600"/>
                </a:cubicBezTo>
                <a:cubicBezTo>
                  <a:pt x="343998" y="979102"/>
                  <a:pt x="354123" y="963527"/>
                  <a:pt x="368300" y="952500"/>
                </a:cubicBezTo>
                <a:cubicBezTo>
                  <a:pt x="433804" y="901552"/>
                  <a:pt x="425115" y="908162"/>
                  <a:pt x="482600" y="889000"/>
                </a:cubicBezTo>
                <a:cubicBezTo>
                  <a:pt x="569939" y="830774"/>
                  <a:pt x="529840" y="847853"/>
                  <a:pt x="596900" y="825500"/>
                </a:cubicBezTo>
                <a:cubicBezTo>
                  <a:pt x="684239" y="767274"/>
                  <a:pt x="644140" y="784353"/>
                  <a:pt x="711200" y="762000"/>
                </a:cubicBezTo>
                <a:lnTo>
                  <a:pt x="825500" y="685800"/>
                </a:lnTo>
                <a:cubicBezTo>
                  <a:pt x="920632" y="622379"/>
                  <a:pt x="811108" y="665197"/>
                  <a:pt x="901700" y="635000"/>
                </a:cubicBezTo>
                <a:cubicBezTo>
                  <a:pt x="974493" y="525811"/>
                  <a:pt x="877566" y="654307"/>
                  <a:pt x="965200" y="584200"/>
                </a:cubicBezTo>
                <a:cubicBezTo>
                  <a:pt x="977119" y="574665"/>
                  <a:pt x="979807" y="556893"/>
                  <a:pt x="990600" y="546100"/>
                </a:cubicBezTo>
                <a:cubicBezTo>
                  <a:pt x="1001393" y="535307"/>
                  <a:pt x="1016974" y="530471"/>
                  <a:pt x="1028700" y="520700"/>
                </a:cubicBezTo>
                <a:cubicBezTo>
                  <a:pt x="1171010" y="402109"/>
                  <a:pt x="972467" y="551795"/>
                  <a:pt x="1104900" y="457200"/>
                </a:cubicBezTo>
                <a:cubicBezTo>
                  <a:pt x="1122124" y="444897"/>
                  <a:pt x="1136768" y="428566"/>
                  <a:pt x="1155700" y="419100"/>
                </a:cubicBezTo>
                <a:cubicBezTo>
                  <a:pt x="1171312" y="411294"/>
                  <a:pt x="1189567" y="410633"/>
                  <a:pt x="1206500" y="406400"/>
                </a:cubicBezTo>
                <a:cubicBezTo>
                  <a:pt x="1302152" y="342632"/>
                  <a:pt x="1180586" y="417506"/>
                  <a:pt x="1295400" y="368300"/>
                </a:cubicBezTo>
                <a:cubicBezTo>
                  <a:pt x="1309429" y="362287"/>
                  <a:pt x="1319552" y="349099"/>
                  <a:pt x="1333500" y="342900"/>
                </a:cubicBezTo>
                <a:cubicBezTo>
                  <a:pt x="1357966" y="332026"/>
                  <a:pt x="1385753" y="329474"/>
                  <a:pt x="1409700" y="317500"/>
                </a:cubicBezTo>
                <a:cubicBezTo>
                  <a:pt x="1426633" y="309033"/>
                  <a:pt x="1442366" y="297540"/>
                  <a:pt x="1460500" y="292100"/>
                </a:cubicBezTo>
                <a:cubicBezTo>
                  <a:pt x="1485164" y="284701"/>
                  <a:pt x="1511300" y="283633"/>
                  <a:pt x="1536700" y="279400"/>
                </a:cubicBezTo>
                <a:lnTo>
                  <a:pt x="1612900" y="254000"/>
                </a:lnTo>
                <a:lnTo>
                  <a:pt x="1651000" y="241300"/>
                </a:lnTo>
                <a:cubicBezTo>
                  <a:pt x="1682583" y="220245"/>
                  <a:pt x="1703070" y="204311"/>
                  <a:pt x="1739900" y="190500"/>
                </a:cubicBezTo>
                <a:cubicBezTo>
                  <a:pt x="1756243" y="184371"/>
                  <a:pt x="1773917" y="182595"/>
                  <a:pt x="1790700" y="177800"/>
                </a:cubicBezTo>
                <a:cubicBezTo>
                  <a:pt x="1803572" y="174122"/>
                  <a:pt x="1815813" y="168347"/>
                  <a:pt x="1828800" y="165100"/>
                </a:cubicBezTo>
                <a:cubicBezTo>
                  <a:pt x="1849741" y="159865"/>
                  <a:pt x="1871475" y="158080"/>
                  <a:pt x="1892300" y="152400"/>
                </a:cubicBezTo>
                <a:cubicBezTo>
                  <a:pt x="1918131" y="145355"/>
                  <a:pt x="1942525" y="133494"/>
                  <a:pt x="1968500" y="127000"/>
                </a:cubicBezTo>
                <a:cubicBezTo>
                  <a:pt x="1985433" y="122767"/>
                  <a:pt x="2002582" y="119316"/>
                  <a:pt x="2019300" y="114300"/>
                </a:cubicBezTo>
                <a:cubicBezTo>
                  <a:pt x="2044945" y="106607"/>
                  <a:pt x="2069525" y="95394"/>
                  <a:pt x="2095500" y="88900"/>
                </a:cubicBezTo>
                <a:cubicBezTo>
                  <a:pt x="2222082" y="57255"/>
                  <a:pt x="2162666" y="69239"/>
                  <a:pt x="2273300" y="50800"/>
                </a:cubicBezTo>
                <a:cubicBezTo>
                  <a:pt x="2290233" y="42333"/>
                  <a:pt x="2305835" y="30381"/>
                  <a:pt x="2324100" y="25400"/>
                </a:cubicBezTo>
                <a:cubicBezTo>
                  <a:pt x="2352979" y="17524"/>
                  <a:pt x="2383647" y="18571"/>
                  <a:pt x="2413000" y="12700"/>
                </a:cubicBezTo>
                <a:cubicBezTo>
                  <a:pt x="2426127" y="10075"/>
                  <a:pt x="2438400" y="4233"/>
                  <a:pt x="2451100" y="0"/>
                </a:cubicBezTo>
                <a:cubicBezTo>
                  <a:pt x="2531533" y="4233"/>
                  <a:pt x="2612186" y="5408"/>
                  <a:pt x="2692400" y="12700"/>
                </a:cubicBezTo>
                <a:cubicBezTo>
                  <a:pt x="2731416" y="16247"/>
                  <a:pt x="2734828" y="33914"/>
                  <a:pt x="2768600" y="50800"/>
                </a:cubicBezTo>
                <a:cubicBezTo>
                  <a:pt x="2780574" y="56787"/>
                  <a:pt x="2793632" y="60596"/>
                  <a:pt x="2806700" y="63500"/>
                </a:cubicBezTo>
                <a:cubicBezTo>
                  <a:pt x="2877271" y="79182"/>
                  <a:pt x="2951229" y="82412"/>
                  <a:pt x="3022600" y="88900"/>
                </a:cubicBezTo>
                <a:cubicBezTo>
                  <a:pt x="3035300" y="93133"/>
                  <a:pt x="3048998" y="95099"/>
                  <a:pt x="3060700" y="101600"/>
                </a:cubicBezTo>
                <a:cubicBezTo>
                  <a:pt x="3191708" y="174382"/>
                  <a:pt x="3088789" y="136363"/>
                  <a:pt x="3175000" y="165100"/>
                </a:cubicBezTo>
                <a:cubicBezTo>
                  <a:pt x="3187700" y="177800"/>
                  <a:pt x="3198923" y="192173"/>
                  <a:pt x="3213100" y="203200"/>
                </a:cubicBezTo>
                <a:cubicBezTo>
                  <a:pt x="3237197" y="221942"/>
                  <a:pt x="3289300" y="254000"/>
                  <a:pt x="3289300" y="254000"/>
                </a:cubicBezTo>
                <a:cubicBezTo>
                  <a:pt x="3335867" y="323850"/>
                  <a:pt x="3289300" y="264583"/>
                  <a:pt x="3352800" y="317500"/>
                </a:cubicBezTo>
                <a:cubicBezTo>
                  <a:pt x="3450586" y="398988"/>
                  <a:pt x="3334405" y="317937"/>
                  <a:pt x="3429000" y="381000"/>
                </a:cubicBezTo>
                <a:cubicBezTo>
                  <a:pt x="3492063" y="475595"/>
                  <a:pt x="3411012" y="359414"/>
                  <a:pt x="3492500" y="457200"/>
                </a:cubicBezTo>
                <a:cubicBezTo>
                  <a:pt x="3580907" y="563288"/>
                  <a:pt x="3444690" y="422090"/>
                  <a:pt x="3556000" y="533400"/>
                </a:cubicBezTo>
                <a:cubicBezTo>
                  <a:pt x="3589306" y="633318"/>
                  <a:pt x="3581286" y="593537"/>
                  <a:pt x="3556000" y="787400"/>
                </a:cubicBezTo>
                <a:cubicBezTo>
                  <a:pt x="3552537" y="813949"/>
                  <a:pt x="3539067" y="838200"/>
                  <a:pt x="3530600" y="863600"/>
                </a:cubicBezTo>
                <a:lnTo>
                  <a:pt x="3492500" y="977900"/>
                </a:lnTo>
                <a:cubicBezTo>
                  <a:pt x="3487673" y="992380"/>
                  <a:pt x="3473299" y="1002052"/>
                  <a:pt x="3467100" y="1016000"/>
                </a:cubicBezTo>
                <a:cubicBezTo>
                  <a:pt x="3456226" y="1040466"/>
                  <a:pt x="3450167" y="1066800"/>
                  <a:pt x="3441700" y="1092200"/>
                </a:cubicBezTo>
                <a:cubicBezTo>
                  <a:pt x="3436873" y="1106680"/>
                  <a:pt x="3422499" y="1116352"/>
                  <a:pt x="3416300" y="1130300"/>
                </a:cubicBezTo>
                <a:cubicBezTo>
                  <a:pt x="3405426" y="1154766"/>
                  <a:pt x="3399367" y="1181100"/>
                  <a:pt x="3390900" y="1206500"/>
                </a:cubicBezTo>
                <a:cubicBezTo>
                  <a:pt x="3378796" y="1242813"/>
                  <a:pt x="3373473" y="1255533"/>
                  <a:pt x="3365500" y="1295400"/>
                </a:cubicBezTo>
                <a:cubicBezTo>
                  <a:pt x="3357338" y="1336209"/>
                  <a:pt x="3351648" y="1411428"/>
                  <a:pt x="3327400" y="1447800"/>
                </a:cubicBezTo>
                <a:cubicBezTo>
                  <a:pt x="3318933" y="1460500"/>
                  <a:pt x="3312141" y="1474492"/>
                  <a:pt x="3302000" y="1485900"/>
                </a:cubicBezTo>
                <a:cubicBezTo>
                  <a:pt x="3278135" y="1512748"/>
                  <a:pt x="3245725" y="1532212"/>
                  <a:pt x="3225800" y="1562100"/>
                </a:cubicBezTo>
                <a:cubicBezTo>
                  <a:pt x="3191933" y="1612900"/>
                  <a:pt x="3213100" y="1591733"/>
                  <a:pt x="3162300" y="1625600"/>
                </a:cubicBezTo>
                <a:lnTo>
                  <a:pt x="3111500" y="1701800"/>
                </a:lnTo>
                <a:cubicBezTo>
                  <a:pt x="3104074" y="1712939"/>
                  <a:pt x="3106226" y="1728761"/>
                  <a:pt x="3098800" y="1739900"/>
                </a:cubicBezTo>
                <a:cubicBezTo>
                  <a:pt x="3088837" y="1754844"/>
                  <a:pt x="3071727" y="1763823"/>
                  <a:pt x="3060700" y="1778000"/>
                </a:cubicBezTo>
                <a:cubicBezTo>
                  <a:pt x="3041958" y="1802097"/>
                  <a:pt x="3026833" y="1828800"/>
                  <a:pt x="3009900" y="1854200"/>
                </a:cubicBezTo>
                <a:cubicBezTo>
                  <a:pt x="3001433" y="1866900"/>
                  <a:pt x="2983208" y="1869459"/>
                  <a:pt x="2971800" y="1879600"/>
                </a:cubicBezTo>
                <a:cubicBezTo>
                  <a:pt x="2944952" y="1903465"/>
                  <a:pt x="2895600" y="1955800"/>
                  <a:pt x="2895600" y="1955800"/>
                </a:cubicBezTo>
                <a:cubicBezTo>
                  <a:pt x="2871311" y="2028666"/>
                  <a:pt x="2900294" y="1960651"/>
                  <a:pt x="2844800" y="2032000"/>
                </a:cubicBezTo>
                <a:cubicBezTo>
                  <a:pt x="2826058" y="2056097"/>
                  <a:pt x="2810933" y="2082800"/>
                  <a:pt x="2794000" y="2108200"/>
                </a:cubicBezTo>
                <a:cubicBezTo>
                  <a:pt x="2785533" y="2120900"/>
                  <a:pt x="2779393" y="2135507"/>
                  <a:pt x="2768600" y="2146300"/>
                </a:cubicBezTo>
                <a:lnTo>
                  <a:pt x="2730500" y="2184400"/>
                </a:lnTo>
                <a:cubicBezTo>
                  <a:pt x="2708147" y="2251460"/>
                  <a:pt x="2725226" y="2211361"/>
                  <a:pt x="2667000" y="2298700"/>
                </a:cubicBezTo>
                <a:cubicBezTo>
                  <a:pt x="2658533" y="2311400"/>
                  <a:pt x="2646427" y="2322320"/>
                  <a:pt x="2641600" y="2336800"/>
                </a:cubicBezTo>
                <a:lnTo>
                  <a:pt x="2578100" y="2527300"/>
                </a:lnTo>
                <a:cubicBezTo>
                  <a:pt x="2569962" y="2551715"/>
                  <a:pt x="2564931" y="2591739"/>
                  <a:pt x="2552700" y="2616200"/>
                </a:cubicBezTo>
                <a:cubicBezTo>
                  <a:pt x="2550023" y="2621555"/>
                  <a:pt x="2544233" y="2624667"/>
                  <a:pt x="2540000" y="2628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763688" y="191683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907704" y="26369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436096" y="116303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52383" y="2185462"/>
            <a:ext cx="4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80050" y="336756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Pb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131501" y="2156614"/>
            <a:ext cx="277997" cy="21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458169" y="3131066"/>
            <a:ext cx="521881" cy="40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44140" y="51571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1380872" y="2147089"/>
            <a:ext cx="416326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066307" y="2788682"/>
            <a:ext cx="39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91935" y="1916832"/>
            <a:ext cx="3388115" cy="72008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07140" y="2078705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Zone P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95536" y="5526524"/>
            <a:ext cx="8295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find</a:t>
            </a:r>
            <a:r>
              <a:rPr lang="fr-FR" dirty="0"/>
              <a:t> Pa, </a:t>
            </a:r>
            <a:r>
              <a:rPr lang="fr-FR" dirty="0" err="1"/>
              <a:t>we</a:t>
            </a:r>
            <a:r>
              <a:rPr lang="fr-FR" dirty="0"/>
              <a:t> use the </a:t>
            </a:r>
            <a:r>
              <a:rPr lang="fr-FR" dirty="0" err="1"/>
              <a:t>ZoneP</a:t>
            </a:r>
            <a:r>
              <a:rPr lang="fr-FR" dirty="0"/>
              <a:t>, and 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in the </a:t>
            </a:r>
            <a:r>
              <a:rPr lang="fr-FR" dirty="0" err="1"/>
              <a:t>list</a:t>
            </a:r>
            <a:r>
              <a:rPr lang="fr-FR" dirty="0"/>
              <a:t>, Pc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choosed</a:t>
            </a:r>
            <a:r>
              <a:rPr lang="fr-FR" dirty="0"/>
              <a:t>, h must </a:t>
            </a:r>
          </a:p>
          <a:p>
            <a:r>
              <a:rPr lang="fr-FR" dirty="0"/>
              <a:t>Be in the </a:t>
            </a:r>
            <a:r>
              <a:rPr lang="fr-FR" dirty="0" err="1"/>
              <a:t>limit</a:t>
            </a:r>
            <a:r>
              <a:rPr lang="fr-FR" dirty="0"/>
              <a:t> of  Zone H </a:t>
            </a:r>
          </a:p>
          <a:p>
            <a:r>
              <a:rPr lang="fr-FR" dirty="0"/>
              <a:t>This zone H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checked</a:t>
            </a:r>
            <a:r>
              <a:rPr lang="fr-FR" dirty="0"/>
              <a:t> by the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in the </a:t>
            </a:r>
            <a:r>
              <a:rPr lang="fr-FR" dirty="0" err="1"/>
              <a:t>list</a:t>
            </a:r>
            <a:r>
              <a:rPr lang="fr-FR" dirty="0"/>
              <a:t> : x0 and x1</a:t>
            </a:r>
          </a:p>
          <a:p>
            <a:r>
              <a:rPr lang="fr-FR" dirty="0"/>
              <a:t>Out of </a:t>
            </a:r>
            <a:r>
              <a:rPr lang="fr-FR" dirty="0" err="1"/>
              <a:t>this</a:t>
            </a:r>
            <a:r>
              <a:rPr lang="fr-FR" dirty="0"/>
              <a:t> zone, no value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returned</a:t>
            </a:r>
            <a:r>
              <a:rPr lang="fr-FR" dirty="0"/>
              <a:t> !!</a:t>
            </a:r>
          </a:p>
        </p:txBody>
      </p:sp>
      <p:cxnSp>
        <p:nvCxnSpPr>
          <p:cNvPr id="31" name="Connecteur droit avec flèche 30"/>
          <p:cNvCxnSpPr>
            <a:endCxn id="25" idx="0"/>
          </p:cNvCxnSpPr>
          <p:nvPr/>
        </p:nvCxnSpPr>
        <p:spPr>
          <a:xfrm>
            <a:off x="3264406" y="2185462"/>
            <a:ext cx="1" cy="60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91449" y="1349849"/>
            <a:ext cx="689293" cy="1632580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992134" y="620688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Zone H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568430" y="436022"/>
            <a:ext cx="416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Principle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satured</a:t>
            </a:r>
            <a:r>
              <a:rPr lang="fr-FR" dirty="0"/>
              <a:t> Pression </a:t>
            </a:r>
          </a:p>
          <a:p>
            <a:r>
              <a:rPr lang="fr-FR" dirty="0"/>
              <a:t>for a H value</a:t>
            </a:r>
          </a:p>
        </p:txBody>
      </p:sp>
    </p:spTree>
    <p:extLst>
      <p:ext uri="{BB962C8B-B14F-4D97-AF65-F5344CB8AC3E}">
        <p14:creationId xmlns:p14="http://schemas.microsoft.com/office/powerpoint/2010/main" val="3436879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93724" y="2016422"/>
            <a:ext cx="437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POPUP Menu</a:t>
            </a:r>
            <a:endParaRPr lang="en-US" dirty="0"/>
          </a:p>
          <a:p>
            <a:pPr algn="ctr"/>
            <a:r>
              <a:rPr lang="en-US" dirty="0"/>
              <a:t>Will return the nearest element id of </a:t>
            </a:r>
            <a:r>
              <a:rPr lang="en-US" dirty="0" err="1"/>
              <a:t>elDraw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773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067944" y="2852936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11488" y="317232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7" name="Ellipse 6"/>
          <p:cNvSpPr/>
          <p:nvPr/>
        </p:nvSpPr>
        <p:spPr>
          <a:xfrm>
            <a:off x="5148064" y="3541658"/>
            <a:ext cx="216024" cy="24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71146" y="4005064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pointH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2060848"/>
            <a:ext cx="2736304" cy="1944216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549825" y="1504216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zoneH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4211960" y="1873548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145669" y="1507664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zoneH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807804" y="1876996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547664" y="5013176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receive</a:t>
            </a:r>
            <a:r>
              <a:rPr lang="fr-FR" dirty="0"/>
              <a:t> Pressure,</a:t>
            </a:r>
          </a:p>
          <a:p>
            <a:r>
              <a:rPr lang="fr-FR" dirty="0"/>
              <a:t>The </a:t>
            </a:r>
            <a:r>
              <a:rPr lang="fr-FR" dirty="0" err="1"/>
              <a:t>eDrawL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Log10(Pressure)</a:t>
            </a:r>
          </a:p>
          <a:p>
            <a:endParaRPr lang="fr-FR" dirty="0"/>
          </a:p>
          <a:p>
            <a:r>
              <a:rPr lang="fr-FR" dirty="0" err="1"/>
              <a:t>Plog</a:t>
            </a:r>
            <a:r>
              <a:rPr lang="fr-FR" dirty="0"/>
              <a:t> = log10(P) = ln(P)/ln(10)</a:t>
            </a:r>
          </a:p>
          <a:p>
            <a:r>
              <a:rPr lang="fr-FR" dirty="0"/>
              <a:t>P = </a:t>
            </a:r>
            <a:r>
              <a:rPr lang="fr-FR" dirty="0" err="1"/>
              <a:t>exp</a:t>
            </a:r>
            <a:r>
              <a:rPr lang="fr-FR" dirty="0"/>
              <a:t>(</a:t>
            </a:r>
            <a:r>
              <a:rPr lang="fr-FR" dirty="0" err="1"/>
              <a:t>Plog</a:t>
            </a:r>
            <a:r>
              <a:rPr lang="fr-FR"/>
              <a:t> * ln(10))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21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Panel</a:t>
            </a:r>
          </a:p>
        </p:txBody>
      </p:sp>
      <p:cxnSp>
        <p:nvCxnSpPr>
          <p:cNvPr id="13" name="Connecteur droit 12"/>
          <p:cNvCxnSpPr>
            <a:cxnSpLocks/>
          </p:cNvCxnSpPr>
          <p:nvPr/>
        </p:nvCxnSpPr>
        <p:spPr>
          <a:xfrm flipH="1">
            <a:off x="1157287" y="3645024"/>
            <a:ext cx="515041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542534" y="34520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18" name="Connecteur droit 17"/>
          <p:cNvCxnSpPr>
            <a:cxnSpLocks/>
          </p:cNvCxnSpPr>
          <p:nvPr/>
        </p:nvCxnSpPr>
        <p:spPr>
          <a:xfrm flipH="1">
            <a:off x="1519173" y="1073914"/>
            <a:ext cx="9168" cy="31564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374742" y="4572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 = </a:t>
            </a:r>
            <a:r>
              <a:rPr lang="fr-FR" altLang="fr-FR" dirty="0" err="1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</a:p>
          <a:p>
            <a:r>
              <a:rPr lang="fr-FR" dirty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Move</a:t>
            </a:r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2964359" y="2774820"/>
            <a:ext cx="2368812" cy="66965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Clic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Pressed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(x=150 for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example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dragStart.x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fr-FR" alt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altLang="fr-FR" sz="1100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evt.getx</a:t>
            </a:r>
            <a:r>
              <a:rPr lang="fr-FR" altLang="fr-FR" sz="11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()</a:t>
            </a:r>
            <a:r>
              <a:rPr lang="fr-FR" alt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altLang="fr-FR" sz="1100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offset.x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507144" y="1874029"/>
            <a:ext cx="1992635" cy="716812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Drag : -&gt; 50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 =  50 – 150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Before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08B9622-EABA-4629-9853-0A3EFDD4707F}"/>
              </a:ext>
            </a:extLst>
          </p:cNvPr>
          <p:cNvCxnSpPr>
            <a:cxnSpLocks/>
          </p:cNvCxnSpPr>
          <p:nvPr/>
        </p:nvCxnSpPr>
        <p:spPr>
          <a:xfrm flipH="1" flipV="1">
            <a:off x="2548322" y="2590841"/>
            <a:ext cx="367494" cy="183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389408" y="475525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Enthalpie</a:t>
            </a:r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71533" cy="5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543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1948</Words>
  <Application>Microsoft Office PowerPoint</Application>
  <PresentationFormat>Affichage à l'écran (4:3)</PresentationFormat>
  <Paragraphs>455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Compute mean value</vt:lpstr>
      <vt:lpstr>Présentation PowerPoint</vt:lpstr>
      <vt:lpstr>Compute Psat based on H</vt:lpstr>
      <vt:lpstr>Présentation PowerPoint</vt:lpstr>
      <vt:lpstr>Présentation PowerPoint</vt:lpstr>
      <vt:lpstr>Présentation PowerPoint</vt:lpstr>
    </vt:vector>
  </TitlesOfParts>
  <Company>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Klugesherz Christian</cp:lastModifiedBy>
  <cp:revision>195</cp:revision>
  <dcterms:created xsi:type="dcterms:W3CDTF">2016-12-04T22:41:42Z</dcterms:created>
  <dcterms:modified xsi:type="dcterms:W3CDTF">2018-03-14T22:17:29Z</dcterms:modified>
</cp:coreProperties>
</file>