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  <p:sldId id="322" r:id="rId39"/>
    <p:sldId id="323" r:id="rId40"/>
    <p:sldId id="326" r:id="rId41"/>
    <p:sldId id="327" r:id="rId42"/>
    <p:sldId id="325" r:id="rId43"/>
    <p:sldId id="324" r:id="rId44"/>
    <p:sldId id="328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12/02/2017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err="1" smtClean="0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</a:t>
            </a:r>
            <a:r>
              <a:rPr lang="fr-FR" sz="2000" b="1" dirty="0" smtClean="0">
                <a:solidFill>
                  <a:srgbClr val="FF0000"/>
                </a:solidFill>
              </a:rPr>
              <a:t>100 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 smtClean="0"/>
              <a:t> Pa,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ZoneP</a:t>
            </a:r>
            <a:r>
              <a:rPr lang="fr-FR" dirty="0" smtClean="0"/>
              <a:t>, and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, Pc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choosed</a:t>
            </a:r>
            <a:r>
              <a:rPr lang="fr-FR" dirty="0" smtClean="0"/>
              <a:t>, h must </a:t>
            </a:r>
          </a:p>
          <a:p>
            <a:r>
              <a:rPr lang="fr-FR" dirty="0" smtClean="0"/>
              <a:t>Be in the </a:t>
            </a:r>
            <a:r>
              <a:rPr lang="fr-FR" dirty="0" err="1" smtClean="0"/>
              <a:t>limit</a:t>
            </a:r>
            <a:r>
              <a:rPr lang="fr-FR" dirty="0" smtClean="0"/>
              <a:t> of  Zone H </a:t>
            </a:r>
          </a:p>
          <a:p>
            <a:r>
              <a:rPr lang="fr-FR" dirty="0" smtClean="0"/>
              <a:t>This zone 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by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 : x0 and x1</a:t>
            </a:r>
            <a:endParaRPr lang="fr-FR" dirty="0"/>
          </a:p>
          <a:p>
            <a:r>
              <a:rPr lang="fr-FR" dirty="0" smtClean="0"/>
              <a:t>Out of </a:t>
            </a:r>
            <a:r>
              <a:rPr lang="fr-FR" dirty="0" err="1" smtClean="0"/>
              <a:t>this</a:t>
            </a:r>
            <a:r>
              <a:rPr lang="fr-FR" dirty="0" smtClean="0"/>
              <a:t> zone, no value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!!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H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satured</a:t>
            </a:r>
            <a:r>
              <a:rPr lang="fr-FR" dirty="0" smtClean="0"/>
              <a:t> Pression </a:t>
            </a:r>
          </a:p>
          <a:p>
            <a:r>
              <a:rPr lang="fr-FR" dirty="0" smtClean="0"/>
              <a:t>for a H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 smtClean="0"/>
          </a:p>
          <a:p>
            <a:pPr algn="ctr"/>
            <a:r>
              <a:rPr lang="en-US" dirty="0" smtClean="0"/>
              <a:t>Will </a:t>
            </a:r>
            <a:r>
              <a:rPr lang="en-US" dirty="0"/>
              <a:t>return the nearest element id of </a:t>
            </a:r>
            <a:r>
              <a:rPr lang="en-US" dirty="0" err="1" smtClean="0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Pressure,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eDrawL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</a:t>
            </a:r>
            <a:r>
              <a:rPr lang="fr-FR" dirty="0" err="1" smtClean="0"/>
              <a:t>log</a:t>
            </a:r>
            <a:r>
              <a:rPr lang="fr-FR" dirty="0" smtClean="0"/>
              <a:t> = log10(P) = ln(P)/ln(10)</a:t>
            </a:r>
          </a:p>
          <a:p>
            <a:r>
              <a:rPr lang="fr-FR" dirty="0" smtClean="0"/>
              <a:t>P = </a:t>
            </a:r>
            <a:r>
              <a:rPr lang="fr-FR" dirty="0" err="1" smtClean="0"/>
              <a:t>exp</a:t>
            </a:r>
            <a:r>
              <a:rPr lang="fr-FR" dirty="0" smtClean="0"/>
              <a:t>(</a:t>
            </a:r>
            <a:r>
              <a:rPr lang="fr-FR" dirty="0" err="1" smtClean="0"/>
              <a:t>Plog</a:t>
            </a:r>
            <a:r>
              <a:rPr lang="fr-FR" smtClean="0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Pressure to H vapor Saturation curve</a:t>
            </a:r>
            <a:br>
              <a:rPr lang="en-US" dirty="0"/>
            </a:br>
            <a:r>
              <a:rPr lang="en-US" dirty="0"/>
              <a:t> * Correspond to intersection between P and Saturation H vapor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775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269530" y="1482707"/>
            <a:ext cx="3778640" cy="3769912"/>
          </a:xfrm>
          <a:custGeom>
            <a:avLst/>
            <a:gdLst>
              <a:gd name="connsiteX0" fmla="*/ 41870 w 3778640"/>
              <a:gd name="connsiteY0" fmla="*/ 2936893 h 3769912"/>
              <a:gd name="connsiteX1" fmla="*/ 435570 w 3778640"/>
              <a:gd name="connsiteY1" fmla="*/ 523893 h 3769912"/>
              <a:gd name="connsiteX2" fmla="*/ 3166070 w 3778640"/>
              <a:gd name="connsiteY2" fmla="*/ 244493 h 3769912"/>
              <a:gd name="connsiteX3" fmla="*/ 3724870 w 3778640"/>
              <a:gd name="connsiteY3" fmla="*/ 3444893 h 3769912"/>
              <a:gd name="connsiteX4" fmla="*/ 3724870 w 3778640"/>
              <a:gd name="connsiteY4" fmla="*/ 3495693 h 37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640" h="3769912">
                <a:moveTo>
                  <a:pt x="41870" y="2936893"/>
                </a:moveTo>
                <a:cubicBezTo>
                  <a:pt x="-21630" y="1954759"/>
                  <a:pt x="-85130" y="972626"/>
                  <a:pt x="435570" y="523893"/>
                </a:cubicBezTo>
                <a:cubicBezTo>
                  <a:pt x="956270" y="75160"/>
                  <a:pt x="2617853" y="-242340"/>
                  <a:pt x="3166070" y="244493"/>
                </a:cubicBezTo>
                <a:cubicBezTo>
                  <a:pt x="3714287" y="731326"/>
                  <a:pt x="3631737" y="2903026"/>
                  <a:pt x="3724870" y="3444893"/>
                </a:cubicBezTo>
                <a:cubicBezTo>
                  <a:pt x="3818003" y="3986760"/>
                  <a:pt x="3771436" y="3741226"/>
                  <a:pt x="3724870" y="34956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1403648" y="3068960"/>
            <a:ext cx="5976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267079" y="26996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P0 or PK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051720" y="2348880"/>
            <a:ext cx="3703239" cy="0"/>
          </a:xfrm>
          <a:prstGeom prst="line">
            <a:avLst/>
          </a:prstGeom>
          <a:ln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03648" y="19474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T1 -&gt; P1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5724128" y="1196752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54960" y="1805226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 Saturation </a:t>
            </a:r>
            <a:r>
              <a:rPr lang="fr-FR" dirty="0" err="1" smtClean="0"/>
              <a:t>Vapor</a:t>
            </a:r>
            <a:r>
              <a:rPr lang="fr-FR" dirty="0" smtClean="0"/>
              <a:t> of P1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5220072" y="1805226"/>
            <a:ext cx="1418456" cy="1458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47074" y="25791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endParaRPr lang="fr-FR" dirty="0"/>
          </a:p>
        </p:txBody>
      </p:sp>
      <p:sp>
        <p:nvSpPr>
          <p:cNvPr id="24" name="Arc 23"/>
          <p:cNvSpPr/>
          <p:nvPr/>
        </p:nvSpPr>
        <p:spPr>
          <a:xfrm rot="2079001">
            <a:off x="6099340" y="2236082"/>
            <a:ext cx="590358" cy="720080"/>
          </a:xfrm>
          <a:prstGeom prst="arc">
            <a:avLst>
              <a:gd name="adj1" fmla="val 16915181"/>
              <a:gd name="adj2" fmla="val 4793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394518" y="3008724"/>
            <a:ext cx="121697" cy="1204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694111" y="2288644"/>
            <a:ext cx="121697" cy="12047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91980" y="236924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Hsat,Psat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1843" y="335204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(P0PK,H0HK = </a:t>
            </a:r>
            <a:r>
              <a:rPr lang="fr-FR" dirty="0" err="1" smtClean="0"/>
              <a:t>Hmpiso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466025" y="4471952"/>
            <a:ext cx="535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an(a) = (Psat-P0PK)/(H0HK-Hsat)</a:t>
            </a:r>
          </a:p>
          <a:p>
            <a:r>
              <a:rPr lang="fr-FR" dirty="0" smtClean="0"/>
              <a:t>H0HK = </a:t>
            </a:r>
            <a:r>
              <a:rPr lang="fr-FR" dirty="0"/>
              <a:t>(Psat-P0PK</a:t>
            </a:r>
            <a:r>
              <a:rPr lang="fr-FR" dirty="0" smtClean="0"/>
              <a:t>)/tan(a) + </a:t>
            </a:r>
            <a:r>
              <a:rPr lang="fr-FR" dirty="0" err="1" smtClean="0"/>
              <a:t>Hsat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 = angle approximation for H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P0PK</a:t>
            </a:r>
          </a:p>
          <a:p>
            <a:r>
              <a:rPr lang="fr-FR" dirty="0"/>
              <a:t> </a:t>
            </a:r>
            <a:r>
              <a:rPr lang="fr-FR" dirty="0" smtClean="0"/>
              <a:t>      angleHmatchPSatWithP0PK</a:t>
            </a:r>
            <a:endParaRPr lang="fr-FR" dirty="0"/>
          </a:p>
        </p:txBody>
      </p:sp>
      <p:sp>
        <p:nvSpPr>
          <p:cNvPr id="30" name="Arc 29"/>
          <p:cNvSpPr/>
          <p:nvPr/>
        </p:nvSpPr>
        <p:spPr>
          <a:xfrm rot="20562055">
            <a:off x="5265092" y="2308812"/>
            <a:ext cx="1220940" cy="1941471"/>
          </a:xfrm>
          <a:prstGeom prst="arc">
            <a:avLst>
              <a:gd name="adj1" fmla="val 16202962"/>
              <a:gd name="adj2" fmla="val 0"/>
            </a:avLst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009693" y="234888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Isotherm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032118" y="2118048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Isotherm</a:t>
            </a:r>
            <a:endParaRPr lang="fr-FR" sz="900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5724128" y="2361049"/>
            <a:ext cx="162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1745" y="5949280"/>
            <a:ext cx="491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 H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(T-</a:t>
            </a:r>
            <a:r>
              <a:rPr lang="fr-FR" dirty="0" err="1" smtClean="0"/>
              <a:t>Isotherm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P0PK </a:t>
            </a:r>
          </a:p>
          <a:p>
            <a:r>
              <a:rPr lang="fr-FR" dirty="0" smtClean="0"/>
              <a:t>CompHmatchPSatWithP0PK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1118" y="1113375"/>
            <a:ext cx="176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Psat</a:t>
            </a:r>
            <a:r>
              <a:rPr lang="fr-FR" sz="2000" b="1" dirty="0" smtClean="0">
                <a:solidFill>
                  <a:srgbClr val="FF0000"/>
                </a:solidFill>
              </a:rPr>
              <a:t> &gt; P0 or PK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30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878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Log(0,1)=-1</a:t>
            </a:r>
            <a:endParaRPr lang="fr-FR" sz="14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403003" y="2924944"/>
            <a:ext cx="457029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105739" y="2912914"/>
            <a:ext cx="3562605" cy="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11960" y="335699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092280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084880" y="3140968"/>
            <a:ext cx="2546637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474475" y="5485953"/>
            <a:ext cx="1628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eDraw</a:t>
            </a:r>
            <a:r>
              <a:rPr lang="fr-FR" sz="1600" dirty="0" smtClean="0"/>
              <a:t> = </a:t>
            </a:r>
            <a:r>
              <a:rPr lang="fr-FR" sz="1600" dirty="0" err="1" smtClean="0"/>
              <a:t>Hv,logPv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141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535" y="829698"/>
            <a:ext cx="1872208" cy="19045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806534" y="875864"/>
            <a:ext cx="1821251" cy="18584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/>
          <p:cNvCxnSpPr>
            <a:endCxn id="2" idx="3"/>
          </p:cNvCxnSpPr>
          <p:nvPr/>
        </p:nvCxnSpPr>
        <p:spPr>
          <a:xfrm flipV="1">
            <a:off x="1717159" y="1781997"/>
            <a:ext cx="961584" cy="2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47083" y="178128"/>
            <a:ext cx="3838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Value </a:t>
            </a:r>
            <a:r>
              <a:rPr lang="fr-FR" dirty="0" err="1" smtClean="0"/>
              <a:t>stored</a:t>
            </a:r>
            <a:r>
              <a:rPr lang="fr-FR" dirty="0" smtClean="0"/>
              <a:t> in </a:t>
            </a:r>
            <a:r>
              <a:rPr lang="fr-FR" dirty="0" err="1" smtClean="0"/>
              <a:t>eDraw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= </a:t>
            </a:r>
            <a:r>
              <a:rPr lang="fr-FR" dirty="0" err="1" smtClean="0"/>
              <a:t>Hv</a:t>
            </a:r>
            <a:r>
              <a:rPr lang="fr-FR" dirty="0" smtClean="0"/>
              <a:t>, log10Pv</a:t>
            </a:r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Hv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exp</a:t>
            </a:r>
            <a:r>
              <a:rPr lang="fr-FR" dirty="0" smtClean="0">
                <a:sym typeface="Wingdings" panose="05000000000000000000" pitchFamily="2" charset="2"/>
              </a:rPr>
              <a:t>(Log10Pv*log(10</a:t>
            </a:r>
            <a:r>
              <a:rPr lang="fr-FR" dirty="0" smtClean="0">
                <a:sym typeface="Wingdings" panose="05000000000000000000" pitchFamily="2" charset="2"/>
              </a:rPr>
              <a:t>))</a:t>
            </a:r>
            <a:endParaRPr lang="fr-FR" dirty="0"/>
          </a:p>
          <a:p>
            <a:pPr marL="285750" indent="-285750">
              <a:buFont typeface="Wingdings"/>
              <a:buChar char="à"/>
            </a:pPr>
            <a:r>
              <a:rPr lang="fr-FR" dirty="0" err="1" smtClean="0">
                <a:sym typeface="Wingdings" panose="05000000000000000000" pitchFamily="2" charset="2"/>
              </a:rPr>
              <a:t>Hv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Pv</a:t>
            </a:r>
            <a:endParaRPr lang="fr-F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fr-FR" dirty="0" err="1" smtClean="0"/>
              <a:t>getXmoH</a:t>
            </a:r>
            <a:r>
              <a:rPr lang="fr-FR" dirty="0" smtClean="0"/>
              <a:t>(</a:t>
            </a:r>
            <a:r>
              <a:rPr lang="fr-FR" dirty="0" err="1" smtClean="0"/>
              <a:t>Hv</a:t>
            </a:r>
            <a:r>
              <a:rPr lang="fr-FR" dirty="0" smtClean="0"/>
              <a:t>), </a:t>
            </a:r>
            <a:r>
              <a:rPr lang="fr-FR" dirty="0" err="1" smtClean="0"/>
              <a:t>getYmoP</a:t>
            </a:r>
            <a:r>
              <a:rPr lang="fr-FR" dirty="0" smtClean="0"/>
              <a:t>(</a:t>
            </a:r>
            <a:r>
              <a:rPr lang="fr-FR" dirty="0" err="1" smtClean="0"/>
              <a:t>Pv</a:t>
            </a:r>
            <a:r>
              <a:rPr lang="fr-FR" dirty="0" smtClean="0"/>
              <a:t>)</a:t>
            </a:r>
            <a:endParaRPr lang="fr-F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fr-FR" dirty="0" err="1" smtClean="0">
                <a:sym typeface="Wingdings" panose="05000000000000000000" pitchFamily="2" charset="2"/>
              </a:rPr>
              <a:t>xmH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ymP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9384" y="304484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xmH</a:t>
            </a:r>
            <a:r>
              <a:rPr lang="fr-FR" dirty="0" smtClean="0"/>
              <a:t>, </a:t>
            </a:r>
            <a:r>
              <a:rPr lang="fr-FR" dirty="0" err="1" smtClean="0"/>
              <a:t>ymP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12" idx="0"/>
          </p:cNvCxnSpPr>
          <p:nvPr/>
        </p:nvCxnSpPr>
        <p:spPr>
          <a:xfrm flipH="1">
            <a:off x="784603" y="1809996"/>
            <a:ext cx="932556" cy="1234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43101" y="141266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Rm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23528" y="3602649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xmH0 = </a:t>
            </a:r>
            <a:r>
              <a:rPr lang="fr-FR" dirty="0" err="1" smtClean="0"/>
              <a:t>xmH-Rm</a:t>
            </a:r>
            <a:r>
              <a:rPr lang="fr-FR" dirty="0" smtClean="0"/>
              <a:t>	</a:t>
            </a:r>
            <a:r>
              <a:rPr lang="fr-FR" dirty="0" smtClean="0">
                <a:sym typeface="Wingdings" panose="05000000000000000000" pitchFamily="2" charset="2"/>
              </a:rPr>
              <a:t> H0 = </a:t>
            </a:r>
            <a:r>
              <a:rPr lang="fr-FR" dirty="0" err="1" smtClean="0">
                <a:sym typeface="Wingdings" panose="05000000000000000000" pitchFamily="2" charset="2"/>
              </a:rPr>
              <a:t>getHoXm</a:t>
            </a:r>
            <a:r>
              <a:rPr lang="fr-FR" dirty="0" smtClean="0">
                <a:sym typeface="Wingdings" panose="05000000000000000000" pitchFamily="2" charset="2"/>
              </a:rPr>
              <a:t>(</a:t>
            </a:r>
            <a:r>
              <a:rPr lang="fr-FR" dirty="0" smtClean="0"/>
              <a:t>xmH0</a:t>
            </a:r>
            <a:r>
              <a:rPr lang="fr-FR" dirty="0" smtClean="0"/>
              <a:t>)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H0 = </a:t>
            </a:r>
            <a:r>
              <a:rPr lang="fr-FR" dirty="0" err="1" smtClean="0"/>
              <a:t>Hv</a:t>
            </a:r>
            <a:r>
              <a:rPr lang="fr-FR" dirty="0" smtClean="0"/>
              <a:t> </a:t>
            </a:r>
            <a:r>
              <a:rPr lang="fr-FR" dirty="0"/>
              <a:t>- </a:t>
            </a:r>
            <a:r>
              <a:rPr lang="fr-FR" dirty="0" err="1"/>
              <a:t>Rm</a:t>
            </a:r>
            <a:r>
              <a:rPr lang="fr-FR" dirty="0"/>
              <a:t>/</a:t>
            </a:r>
            <a:r>
              <a:rPr lang="fr-FR" dirty="0" err="1"/>
              <a:t>zoomx</a:t>
            </a:r>
            <a:endParaRPr lang="fr-FR" dirty="0" smtClean="0"/>
          </a:p>
          <a:p>
            <a:r>
              <a:rPr lang="fr-FR" dirty="0" smtClean="0"/>
              <a:t>ymP0 = </a:t>
            </a:r>
            <a:r>
              <a:rPr lang="fr-FR" dirty="0" err="1" smtClean="0"/>
              <a:t>y</a:t>
            </a:r>
            <a:r>
              <a:rPr lang="fr-FR" dirty="0" err="1" smtClean="0"/>
              <a:t>mP+Rm</a:t>
            </a:r>
            <a:r>
              <a:rPr lang="fr-FR" dirty="0" smtClean="0"/>
              <a:t>	</a:t>
            </a:r>
            <a:r>
              <a:rPr lang="fr-FR" dirty="0" smtClean="0">
                <a:sym typeface="Wingdings" panose="05000000000000000000" pitchFamily="2" charset="2"/>
              </a:rPr>
              <a:t> P0 = </a:t>
            </a:r>
            <a:r>
              <a:rPr lang="fr-FR" dirty="0" err="1" smtClean="0">
                <a:sym typeface="Wingdings" panose="05000000000000000000" pitchFamily="2" charset="2"/>
              </a:rPr>
              <a:t>getPoYm</a:t>
            </a:r>
            <a:r>
              <a:rPr lang="fr-FR" dirty="0" smtClean="0">
                <a:sym typeface="Wingdings" panose="05000000000000000000" pitchFamily="2" charset="2"/>
              </a:rPr>
              <a:t>(y</a:t>
            </a:r>
            <a:r>
              <a:rPr lang="fr-FR" dirty="0" smtClean="0"/>
              <a:t>mP0</a:t>
            </a:r>
            <a:r>
              <a:rPr lang="fr-FR" dirty="0" smtClean="0"/>
              <a:t>)  	</a:t>
            </a:r>
            <a:r>
              <a:rPr lang="fr-FR" dirty="0">
                <a:sym typeface="Wingdings" panose="05000000000000000000" pitchFamily="2" charset="2"/>
              </a:rPr>
              <a:t> LogP0 = (Log10Pv*</a:t>
            </a:r>
            <a:r>
              <a:rPr lang="fr-FR" dirty="0" err="1">
                <a:sym typeface="Wingdings" panose="05000000000000000000" pitchFamily="2" charset="2"/>
              </a:rPr>
              <a:t>zoomy-Rm</a:t>
            </a:r>
            <a:r>
              <a:rPr lang="fr-FR" dirty="0">
                <a:sym typeface="Wingdings" panose="05000000000000000000" pitchFamily="2" charset="2"/>
              </a:rPr>
              <a:t>)/</a:t>
            </a:r>
            <a:r>
              <a:rPr lang="fr-FR" dirty="0" err="1">
                <a:sym typeface="Wingdings" panose="05000000000000000000" pitchFamily="2" charset="2"/>
              </a:rPr>
              <a:t>zoomy</a:t>
            </a:r>
            <a:endParaRPr lang="fr-FR" dirty="0"/>
          </a:p>
          <a:p>
            <a:r>
              <a:rPr lang="fr-FR" dirty="0" smtClean="0"/>
              <a:t>xmH1 </a:t>
            </a:r>
            <a:r>
              <a:rPr lang="fr-FR" dirty="0"/>
              <a:t>= </a:t>
            </a:r>
            <a:r>
              <a:rPr lang="fr-FR" dirty="0" err="1" smtClean="0"/>
              <a:t>xmH+Rm</a:t>
            </a:r>
            <a:r>
              <a:rPr lang="fr-FR" dirty="0"/>
              <a:t>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H1 = </a:t>
            </a:r>
            <a:r>
              <a:rPr lang="fr-FR" dirty="0" err="1" smtClean="0">
                <a:sym typeface="Wingdings" panose="05000000000000000000" pitchFamily="2" charset="2"/>
              </a:rPr>
              <a:t>getHoXm</a:t>
            </a:r>
            <a:r>
              <a:rPr lang="fr-FR" dirty="0" smtClean="0">
                <a:sym typeface="Wingdings" panose="05000000000000000000" pitchFamily="2" charset="2"/>
              </a:rPr>
              <a:t>(</a:t>
            </a:r>
            <a:r>
              <a:rPr lang="fr-FR" dirty="0" smtClean="0"/>
              <a:t>xmH1)</a:t>
            </a:r>
            <a:r>
              <a:rPr lang="fr-FR" dirty="0"/>
              <a:t>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/>
              <a:t>w</a:t>
            </a:r>
            <a:r>
              <a:rPr lang="fr-FR" dirty="0" err="1" smtClean="0"/>
              <a:t>idthH</a:t>
            </a:r>
            <a:r>
              <a:rPr lang="fr-FR" dirty="0" smtClean="0"/>
              <a:t> = H1-H0</a:t>
            </a:r>
            <a:endParaRPr lang="fr-FR" dirty="0"/>
          </a:p>
          <a:p>
            <a:r>
              <a:rPr lang="fr-FR" dirty="0" smtClean="0"/>
              <a:t>ymP1 </a:t>
            </a:r>
            <a:r>
              <a:rPr lang="fr-FR" dirty="0"/>
              <a:t>= </a:t>
            </a:r>
            <a:r>
              <a:rPr lang="fr-FR" dirty="0" err="1" smtClean="0"/>
              <a:t>ymP-Rm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	 P1 </a:t>
            </a:r>
            <a:r>
              <a:rPr lang="fr-FR" dirty="0">
                <a:sym typeface="Wingdings" panose="05000000000000000000" pitchFamily="2" charset="2"/>
              </a:rPr>
              <a:t>= </a:t>
            </a:r>
            <a:r>
              <a:rPr lang="fr-FR" dirty="0" err="1" smtClean="0">
                <a:sym typeface="Wingdings" panose="05000000000000000000" pitchFamily="2" charset="2"/>
              </a:rPr>
              <a:t>getPoYm</a:t>
            </a:r>
            <a:r>
              <a:rPr lang="fr-FR" dirty="0" smtClean="0">
                <a:sym typeface="Wingdings" panose="05000000000000000000" pitchFamily="2" charset="2"/>
              </a:rPr>
              <a:t>(y</a:t>
            </a:r>
            <a:r>
              <a:rPr lang="fr-FR" dirty="0" smtClean="0"/>
              <a:t>mP1</a:t>
            </a:r>
            <a:r>
              <a:rPr lang="fr-FR" dirty="0" smtClean="0"/>
              <a:t>)  	</a:t>
            </a:r>
            <a:r>
              <a:rPr lang="fr-FR" dirty="0" smtClean="0">
                <a:sym typeface="Wingdings" panose="05000000000000000000" pitchFamily="2" charset="2"/>
              </a:rPr>
              <a:t> P1-P0 = </a:t>
            </a:r>
            <a:r>
              <a:rPr lang="fr-FR" dirty="0" err="1" smtClean="0">
                <a:sym typeface="Wingdings" panose="05000000000000000000" pitchFamily="2" charset="2"/>
              </a:rPr>
              <a:t>height</a:t>
            </a:r>
            <a:r>
              <a:rPr lang="fr-FR" dirty="0" smtClean="0">
                <a:sym typeface="Wingdings" panose="05000000000000000000" pitchFamily="2" charset="2"/>
              </a:rPr>
              <a:t> = </a:t>
            </a:r>
            <a:r>
              <a:rPr lang="fr-FR" dirty="0" smtClean="0">
                <a:sym typeface="Wingdings" panose="05000000000000000000" pitchFamily="2" charset="2"/>
              </a:rPr>
              <a:t>(2*</a:t>
            </a:r>
            <a:r>
              <a:rPr lang="fr-FR" dirty="0" err="1" smtClean="0">
                <a:sym typeface="Wingdings" panose="05000000000000000000" pitchFamily="2" charset="2"/>
              </a:rPr>
              <a:t>Rm</a:t>
            </a:r>
            <a:r>
              <a:rPr lang="fr-FR" dirty="0">
                <a:sym typeface="Wingdings" panose="05000000000000000000" pitchFamily="2" charset="2"/>
              </a:rPr>
              <a:t>)/</a:t>
            </a:r>
            <a:r>
              <a:rPr lang="fr-FR" dirty="0" err="1">
                <a:sym typeface="Wingdings" panose="05000000000000000000" pitchFamily="2" charset="2"/>
              </a:rPr>
              <a:t>zoomy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306051" y="1988840"/>
            <a:ext cx="570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Circle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a square,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coordinates</a:t>
            </a:r>
            <a:endParaRPr lang="fr-FR" dirty="0" smtClean="0"/>
          </a:p>
          <a:p>
            <a:r>
              <a:rPr lang="fr-FR" dirty="0" smtClean="0"/>
              <a:t>P0,Log10P0, </a:t>
            </a:r>
            <a:r>
              <a:rPr lang="fr-FR" dirty="0" err="1" smtClean="0"/>
              <a:t>width</a:t>
            </a:r>
            <a:r>
              <a:rPr lang="fr-FR" dirty="0" smtClean="0"/>
              <a:t>,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32887" y="14639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H0,Log10P0</a:t>
            </a:r>
            <a:endParaRPr lang="fr-FR" dirty="0"/>
          </a:p>
          <a:p>
            <a:r>
              <a:rPr lang="fr-FR" dirty="0" smtClean="0"/>
              <a:t>xmH0,ymP0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7951" y="277943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H1,LogP1</a:t>
            </a:r>
            <a:endParaRPr lang="fr-FR" dirty="0" smtClean="0"/>
          </a:p>
          <a:p>
            <a:r>
              <a:rPr lang="fr-FR" dirty="0" smtClean="0"/>
              <a:t>xmH1,ymP0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799980" y="664716"/>
            <a:ext cx="1878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28486" y="29163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widthH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853740" y="804231"/>
            <a:ext cx="0" cy="1962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915816" y="1227999"/>
            <a:ext cx="8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heightP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7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</a:t>
            </a:r>
            <a:r>
              <a:rPr lang="en-US" dirty="0" smtClean="0"/>
              <a:t>1.5,23.7</a:t>
            </a:r>
            <a:r>
              <a:rPr lang="en-US" dirty="0"/>
              <a:t>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 will include the transformation Log10()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1368</Words>
  <Application>Microsoft Office PowerPoint</Application>
  <PresentationFormat>Affichage à l'écran (4:3)</PresentationFormat>
  <Paragraphs>488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  <vt:lpstr>Match Pressure to H vapor Saturation curve  * Correspond to intersection between P and Saturation H vapor</vt:lpstr>
      <vt:lpstr>Présentation PowerPoint</vt:lpstr>
      <vt:lpstr>SPOT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179</cp:revision>
  <dcterms:created xsi:type="dcterms:W3CDTF">2016-12-04T22:41:42Z</dcterms:created>
  <dcterms:modified xsi:type="dcterms:W3CDTF">2017-02-12T22:06:28Z</dcterms:modified>
</cp:coreProperties>
</file>