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5" r:id="rId12"/>
    <p:sldId id="264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663300"/>
    <a:srgbClr val="FF5050"/>
    <a:srgbClr val="CC0000"/>
    <a:srgbClr val="FF9933"/>
    <a:srgbClr val="00CC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B0B2-BD24-4AA1-A743-3CE42C88AC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AF5BD-60B2-4632-B4E4-F26855303E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491F7-7546-4245-8DF2-7E404B34A9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3990975" y="6249988"/>
            <a:ext cx="11620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95C75-7845-4624-B6F0-AFA049775A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71C7A-9E1F-4972-AE16-0E97461BA1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E6BBE-E5FD-44BA-962C-E033E7F939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8CEFC-2E2D-4EE7-8014-477376F804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A9C94-E9FA-4037-A847-3051B1714C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722D-D146-42A4-8C77-5F39EA6720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A25C-2599-4615-AD3D-ACE33E660B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8F2FF-402E-4D8E-ACD2-CD712A979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DE19F-865B-47DD-8459-C808E47E14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571FB61-DA58-4F35-BF65-C721C7ADC0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39" r:id="rId2"/>
    <p:sldLayoutId id="2147483842" r:id="rId3"/>
    <p:sldLayoutId id="2147483838" r:id="rId4"/>
    <p:sldLayoutId id="2147483837" r:id="rId5"/>
    <p:sldLayoutId id="2147483836" r:id="rId6"/>
    <p:sldLayoutId id="2147483843" r:id="rId7"/>
    <p:sldLayoutId id="2147483844" r:id="rId8"/>
    <p:sldLayoutId id="2147483845" r:id="rId9"/>
    <p:sldLayoutId id="2147483835" r:id="rId10"/>
    <p:sldLayoutId id="2147483846" r:id="rId11"/>
    <p:sldLayoutId id="214748384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99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9933"/>
          </a:solidFill>
          <a:latin typeface="Candara" pitchFamily="34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9933"/>
          </a:solidFill>
          <a:latin typeface="Candara" pitchFamily="34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9933"/>
          </a:solidFill>
          <a:latin typeface="Candara" pitchFamily="34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9933"/>
          </a:solidFill>
          <a:latin typeface="Candara" pitchFamily="34" charset="0"/>
          <a:ea typeface="標楷體" pitchFamily="65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r>
              <a:rPr lang="zh-TW" altLang="en-US" smtClean="0">
                <a:solidFill>
                  <a:srgbClr val="FF9933"/>
                </a:solidFill>
              </a:rPr>
              <a:t>學生學習成效資料庫</a:t>
            </a:r>
            <a:br>
              <a:rPr lang="zh-TW" altLang="en-US" smtClean="0">
                <a:solidFill>
                  <a:srgbClr val="FF9933"/>
                </a:solidFill>
              </a:rPr>
            </a:br>
            <a:r>
              <a:rPr lang="zh-TW" altLang="en-US" smtClean="0">
                <a:solidFill>
                  <a:srgbClr val="FF9933"/>
                </a:solidFill>
              </a:rPr>
              <a:t>畢業流向分析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0"/>
            <a:ext cx="67087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875"/>
            <a:ext cx="8531225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450"/>
            <a:ext cx="91440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應屆畢業生統計</a:t>
            </a:r>
            <a:r>
              <a:rPr lang="en-US" altLang="zh-TW" smtClean="0"/>
              <a:t>(</a:t>
            </a:r>
            <a:r>
              <a:rPr lang="zh-TW" altLang="en-US" smtClean="0"/>
              <a:t>選擇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 smtClean="0"/>
              <a:t>升學、就業及兵役</a:t>
            </a:r>
          </a:p>
          <a:p>
            <a:r>
              <a:rPr lang="zh-TW" altLang="en-US" smtClean="0"/>
              <a:t>畢業一年統計</a:t>
            </a:r>
          </a:p>
          <a:p>
            <a:pPr lvl="1"/>
            <a:r>
              <a:rPr lang="zh-TW" altLang="en-US" smtClean="0"/>
              <a:t>升學中、就業及退伍</a:t>
            </a:r>
          </a:p>
          <a:p>
            <a:r>
              <a:rPr lang="zh-TW" altLang="en-US" smtClean="0"/>
              <a:t>畢業三年統計</a:t>
            </a:r>
          </a:p>
          <a:p>
            <a:pPr lvl="1"/>
            <a:r>
              <a:rPr lang="zh-TW" altLang="en-US" smtClean="0"/>
              <a:t>升學後就業、升學後兵役、就業後升學</a:t>
            </a:r>
          </a:p>
          <a:p>
            <a:r>
              <a:rPr lang="zh-TW" altLang="en-US" smtClean="0"/>
              <a:t>畢業五年統計</a:t>
            </a:r>
            <a:r>
              <a:rPr lang="en-US" altLang="zh-TW" smtClean="0"/>
              <a:t>(</a:t>
            </a:r>
            <a:r>
              <a:rPr lang="zh-TW" altLang="en-US" smtClean="0"/>
              <a:t>選擇</a:t>
            </a:r>
            <a:r>
              <a:rPr lang="en-US" altLang="zh-TW" smtClean="0"/>
              <a:t>)</a:t>
            </a:r>
            <a:endParaRPr lang="zh-TW" altLang="en-US" smtClean="0"/>
          </a:p>
          <a:p>
            <a:pPr lvl="1"/>
            <a:r>
              <a:rPr lang="zh-TW" altLang="en-US" smtClean="0"/>
              <a:t>就業</a:t>
            </a:r>
            <a:r>
              <a:rPr lang="en-US" altLang="zh-TW" smtClean="0"/>
              <a:t>(</a:t>
            </a:r>
            <a:r>
              <a:rPr lang="zh-TW" altLang="en-US" smtClean="0"/>
              <a:t>歷程</a:t>
            </a:r>
            <a:r>
              <a:rPr lang="en-US" altLang="zh-TW" smtClean="0"/>
              <a:t>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畢業流向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統計時間</a:t>
            </a:r>
          </a:p>
          <a:p>
            <a:pPr lvl="1"/>
            <a:r>
              <a:rPr lang="zh-TW" altLang="en-US" smtClean="0"/>
              <a:t>畢業離校前</a:t>
            </a:r>
          </a:p>
          <a:p>
            <a:r>
              <a:rPr lang="zh-TW" altLang="en-US" smtClean="0"/>
              <a:t>統計方式</a:t>
            </a:r>
            <a:r>
              <a:rPr lang="en-US" altLang="zh-TW" smtClean="0"/>
              <a:t>(</a:t>
            </a:r>
            <a:r>
              <a:rPr lang="zh-TW" altLang="en-US" smtClean="0"/>
              <a:t>擇一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 smtClean="0"/>
              <a:t>升學問卷</a:t>
            </a:r>
          </a:p>
          <a:p>
            <a:pPr lvl="1"/>
            <a:r>
              <a:rPr lang="zh-TW" altLang="en-US" smtClean="0"/>
              <a:t>就業問卷</a:t>
            </a:r>
          </a:p>
          <a:p>
            <a:pPr lvl="1"/>
            <a:endParaRPr lang="zh-TW" altLang="en-US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應屆畢業生統計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出國或國內</a:t>
            </a:r>
          </a:p>
          <a:p>
            <a:r>
              <a:rPr lang="zh-TW" altLang="en-US" smtClean="0"/>
              <a:t>就讀學校、科系</a:t>
            </a:r>
          </a:p>
          <a:p>
            <a:r>
              <a:rPr lang="zh-TW" altLang="en-US" smtClean="0"/>
              <a:t>進修的原因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升學問卷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就業、求職</a:t>
            </a:r>
          </a:p>
          <a:p>
            <a:r>
              <a:rPr lang="zh-TW" altLang="en-US" smtClean="0"/>
              <a:t>產業類別、公司、職務、薪資、就讀科系相關性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就業問卷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統計時間</a:t>
            </a:r>
          </a:p>
          <a:p>
            <a:pPr lvl="1"/>
            <a:r>
              <a:rPr lang="zh-TW" altLang="en-US" smtClean="0"/>
              <a:t>畢業五年後</a:t>
            </a:r>
          </a:p>
          <a:p>
            <a:r>
              <a:rPr lang="zh-TW" altLang="en-US" smtClean="0"/>
              <a:t>統計方式</a:t>
            </a:r>
          </a:p>
          <a:p>
            <a:pPr lvl="1"/>
            <a:r>
              <a:rPr lang="zh-TW" altLang="en-US" smtClean="0"/>
              <a:t>個人履歷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畢業五年統計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學歷</a:t>
            </a:r>
          </a:p>
          <a:p>
            <a:pPr lvl="1"/>
            <a:r>
              <a:rPr lang="zh-TW" altLang="en-US" smtClean="0"/>
              <a:t>學位、就讀學校、科系</a:t>
            </a:r>
          </a:p>
          <a:p>
            <a:r>
              <a:rPr lang="zh-TW" altLang="en-US" smtClean="0"/>
              <a:t>工作經驗</a:t>
            </a:r>
          </a:p>
          <a:p>
            <a:pPr lvl="1"/>
            <a:r>
              <a:rPr lang="zh-TW" altLang="en-US" smtClean="0"/>
              <a:t>期間、產業類別、公司、職務、管理責任、薪資及就讀科系相關性</a:t>
            </a:r>
          </a:p>
          <a:p>
            <a:r>
              <a:rPr lang="zh-TW" altLang="en-US" smtClean="0"/>
              <a:t>特殊事蹟</a:t>
            </a:r>
          </a:p>
          <a:p>
            <a:pPr lvl="1"/>
            <a:r>
              <a:rPr lang="zh-TW" altLang="en-US" smtClean="0"/>
              <a:t>國內、國外得獎</a:t>
            </a:r>
          </a:p>
          <a:p>
            <a:pPr lvl="1"/>
            <a:r>
              <a:rPr lang="zh-TW" altLang="en-US" smtClean="0"/>
              <a:t>受邀展覽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個人履歷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應屆畢業生統計</a:t>
            </a:r>
          </a:p>
          <a:p>
            <a:pPr lvl="1"/>
            <a:r>
              <a:rPr lang="zh-TW" altLang="en-US" smtClean="0"/>
              <a:t>大學部</a:t>
            </a:r>
            <a:r>
              <a:rPr lang="en-US" altLang="zh-TW" smtClean="0"/>
              <a:t>97</a:t>
            </a:r>
            <a:r>
              <a:rPr lang="zh-TW" altLang="en-US" smtClean="0"/>
              <a:t>年、</a:t>
            </a:r>
            <a:r>
              <a:rPr lang="en-US" altLang="zh-TW" smtClean="0"/>
              <a:t>98</a:t>
            </a:r>
            <a:r>
              <a:rPr lang="zh-TW" altLang="en-US" smtClean="0"/>
              <a:t>年入學</a:t>
            </a:r>
          </a:p>
          <a:p>
            <a:pPr lvl="1"/>
            <a:r>
              <a:rPr lang="zh-TW" altLang="en-US" smtClean="0"/>
              <a:t>碩士</a:t>
            </a:r>
            <a:r>
              <a:rPr lang="en-US" altLang="zh-TW" smtClean="0"/>
              <a:t>97</a:t>
            </a:r>
            <a:r>
              <a:rPr lang="zh-TW" altLang="en-US" smtClean="0"/>
              <a:t>年、</a:t>
            </a:r>
            <a:r>
              <a:rPr lang="en-US" altLang="zh-TW" smtClean="0"/>
              <a:t>98</a:t>
            </a:r>
            <a:r>
              <a:rPr lang="zh-TW" altLang="en-US" smtClean="0"/>
              <a:t>年、</a:t>
            </a:r>
            <a:r>
              <a:rPr lang="en-US" altLang="zh-TW" smtClean="0"/>
              <a:t>99</a:t>
            </a:r>
            <a:r>
              <a:rPr lang="zh-TW" altLang="en-US" smtClean="0"/>
              <a:t>年、</a:t>
            </a:r>
            <a:r>
              <a:rPr lang="en-US" altLang="zh-TW" smtClean="0"/>
              <a:t>100</a:t>
            </a:r>
            <a:r>
              <a:rPr lang="zh-TW" altLang="en-US" smtClean="0"/>
              <a:t>年入學</a:t>
            </a:r>
          </a:p>
          <a:p>
            <a:pPr lvl="1"/>
            <a:endParaRPr lang="en-US" altLang="zh-TW" smtClean="0"/>
          </a:p>
          <a:p>
            <a:r>
              <a:rPr lang="zh-TW" altLang="en-US" smtClean="0"/>
              <a:t>畢業五年統計</a:t>
            </a:r>
          </a:p>
          <a:p>
            <a:pPr lvl="1"/>
            <a:r>
              <a:rPr lang="zh-TW" altLang="en-US" smtClean="0"/>
              <a:t>大學部</a:t>
            </a:r>
            <a:r>
              <a:rPr lang="en-US" altLang="zh-TW" smtClean="0"/>
              <a:t>93</a:t>
            </a:r>
            <a:r>
              <a:rPr lang="zh-TW" altLang="en-US" smtClean="0"/>
              <a:t>年入學</a:t>
            </a:r>
          </a:p>
          <a:p>
            <a:pPr lvl="1"/>
            <a:r>
              <a:rPr lang="zh-TW" altLang="en-US" smtClean="0"/>
              <a:t>碩士</a:t>
            </a:r>
            <a:r>
              <a:rPr lang="en-US" altLang="zh-TW" smtClean="0"/>
              <a:t>95</a:t>
            </a:r>
            <a:r>
              <a:rPr lang="zh-TW" altLang="en-US" smtClean="0"/>
              <a:t>年入學</a:t>
            </a:r>
            <a:endParaRPr lang="en-US" altLang="zh-TW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資料回朔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/>
              <a:t>104</a:t>
            </a:r>
            <a:r>
              <a:rPr lang="zh-TW" altLang="en-US" smtClean="0"/>
              <a:t>升學就業地圖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844675"/>
            <a:ext cx="7408863" cy="3451225"/>
          </a:xfrm>
        </p:spPr>
        <p:txBody>
          <a:bodyPr/>
          <a:lstStyle/>
          <a:p>
            <a:r>
              <a:rPr lang="en-US" altLang="zh-TW" sz="1800" smtClean="0"/>
              <a:t>http://www.104.com.tw/jb/career/department/index</a:t>
            </a:r>
            <a:endParaRPr lang="zh-TW" altLang="en-US" sz="180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2309813"/>
            <a:ext cx="5291138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216</TotalTime>
  <Words>296</Words>
  <Application>Microsoft Office PowerPoint</Application>
  <PresentationFormat>如螢幕大小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簡報設計範本</vt:lpstr>
      </vt:variant>
      <vt:variant>
        <vt:i4>7</vt:i4>
      </vt:variant>
      <vt:variant>
        <vt:lpstr>投影片標題</vt:lpstr>
      </vt:variant>
      <vt:variant>
        <vt:i4>12</vt:i4>
      </vt:variant>
    </vt:vector>
  </HeadingPairs>
  <TitlesOfParts>
    <vt:vector size="25" baseType="lpstr">
      <vt:lpstr>Arial</vt:lpstr>
      <vt:lpstr>新細明體</vt:lpstr>
      <vt:lpstr>Candara</vt:lpstr>
      <vt:lpstr>標楷體</vt:lpstr>
      <vt:lpstr>Symbol</vt:lpstr>
      <vt:lpstr>Calibri</vt:lpstr>
      <vt:lpstr>波形</vt:lpstr>
      <vt:lpstr>波形</vt:lpstr>
      <vt:lpstr>波形</vt:lpstr>
      <vt:lpstr>波形</vt:lpstr>
      <vt:lpstr>波形</vt:lpstr>
      <vt:lpstr>波形</vt:lpstr>
      <vt:lpstr>波形</vt:lpstr>
      <vt:lpstr>學生學習成效資料庫 畢業流向分析</vt:lpstr>
      <vt:lpstr>畢業流向</vt:lpstr>
      <vt:lpstr>應屆畢業生統計</vt:lpstr>
      <vt:lpstr>升學問卷</vt:lpstr>
      <vt:lpstr>就業問卷</vt:lpstr>
      <vt:lpstr>畢業五年統計</vt:lpstr>
      <vt:lpstr>個人履歷</vt:lpstr>
      <vt:lpstr>資料回朔</vt:lpstr>
      <vt:lpstr>104升學就業地圖</vt:lpstr>
      <vt:lpstr>投影片 10</vt:lpstr>
      <vt:lpstr>投影片 11</vt:lpstr>
      <vt:lpstr>投影片 12</vt:lpstr>
    </vt:vector>
  </TitlesOfParts>
  <Company>TUNA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學生學習成效資料庫 畢業流向分析</dc:title>
  <dc:creator>admin</dc:creator>
  <cp:lastModifiedBy>admin</cp:lastModifiedBy>
  <cp:revision>31</cp:revision>
  <dcterms:created xsi:type="dcterms:W3CDTF">2013-09-07T13:43:03Z</dcterms:created>
  <dcterms:modified xsi:type="dcterms:W3CDTF">2013-09-12T01:17:32Z</dcterms:modified>
</cp:coreProperties>
</file>