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101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12/26/2019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893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12/26/2019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644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12/26/2019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54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12/26/2019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870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12/26/2019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594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12/26/2019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875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12/26/2019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43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12/26/2019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305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12/26/2019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478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12/26/2019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118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12/26/2019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3261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90000"/>
        </a:lnSpc>
        <a:spcBef>
          <a:spcPct val="0"/>
        </a:spcBef>
        <a:buNone/>
        <a:defRPr sz="46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E059D9-E221-49A3-88EB-5652DEAA9F74}"/>
              </a:ext>
            </a:extLst>
          </p:cNvPr>
          <p:cNvPicPr>
            <a:picLocks noChangeAspect="1"/>
          </p:cNvPicPr>
          <p:nvPr/>
        </p:nvPicPr>
        <p:blipFill rotWithShape="1">
          <a:blip r:embed="rId2"/>
          <a:srcRect/>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63FAD-6C3E-451F-B58E-34E193D718F5}"/>
              </a:ext>
            </a:extLst>
          </p:cNvPr>
          <p:cNvSpPr>
            <a:spLocks noGrp="1"/>
          </p:cNvSpPr>
          <p:nvPr>
            <p:ph type="ctrTitle"/>
          </p:nvPr>
        </p:nvSpPr>
        <p:spPr>
          <a:xfrm>
            <a:off x="4985517" y="3331444"/>
            <a:ext cx="6470692" cy="1229306"/>
          </a:xfrm>
        </p:spPr>
        <p:txBody>
          <a:bodyPr>
            <a:normAutofit/>
          </a:bodyPr>
          <a:lstStyle/>
          <a:p>
            <a:r>
              <a:rPr lang="en-US" altLang="zh-HK" sz="3400" dirty="0">
                <a:solidFill>
                  <a:schemeClr val="tx1"/>
                </a:solidFill>
              </a:rPr>
              <a:t>Coursera</a:t>
            </a:r>
            <a:br>
              <a:rPr lang="en-US" altLang="zh-HK" sz="3400" dirty="0">
                <a:solidFill>
                  <a:schemeClr val="tx1"/>
                </a:solidFill>
              </a:rPr>
            </a:br>
            <a:r>
              <a:rPr lang="en-US" altLang="zh-HK" sz="3400" dirty="0">
                <a:solidFill>
                  <a:schemeClr val="tx1"/>
                </a:solidFill>
              </a:rPr>
              <a:t>IBM Data Science Capstone Project</a:t>
            </a:r>
            <a:endParaRPr lang="zh-HK" altLang="en-US" sz="3400" dirty="0">
              <a:solidFill>
                <a:schemeClr val="tx1"/>
              </a:solidFill>
            </a:endParaRPr>
          </a:p>
        </p:txBody>
      </p:sp>
      <p:sp>
        <p:nvSpPr>
          <p:cNvPr id="3" name="Subtitle 2">
            <a:extLst>
              <a:ext uri="{FF2B5EF4-FFF2-40B4-BE49-F238E27FC236}">
                <a16:creationId xmlns:a16="http://schemas.microsoft.com/office/drawing/2014/main" id="{B0B74E09-6EE2-414C-9BC4-49CA52D0EDF0}"/>
              </a:ext>
            </a:extLst>
          </p:cNvPr>
          <p:cNvSpPr>
            <a:spLocks noGrp="1"/>
          </p:cNvSpPr>
          <p:nvPr>
            <p:ph type="subTitle" idx="1"/>
          </p:nvPr>
        </p:nvSpPr>
        <p:spPr>
          <a:xfrm>
            <a:off x="4985516" y="4735799"/>
            <a:ext cx="6470693" cy="605256"/>
          </a:xfrm>
        </p:spPr>
        <p:txBody>
          <a:bodyPr>
            <a:normAutofit/>
          </a:bodyPr>
          <a:lstStyle/>
          <a:p>
            <a:pPr>
              <a:lnSpc>
                <a:spcPct val="100000"/>
              </a:lnSpc>
            </a:pPr>
            <a:r>
              <a:rPr lang="en-US" altLang="zh-HK" sz="1100"/>
              <a:t>KM Fong</a:t>
            </a:r>
          </a:p>
          <a:p>
            <a:pPr>
              <a:lnSpc>
                <a:spcPct val="100000"/>
              </a:lnSpc>
            </a:pPr>
            <a:r>
              <a:rPr lang="en-US" altLang="zh-HK" sz="1100"/>
              <a:t>Dec 2019</a:t>
            </a:r>
            <a:endParaRPr lang="zh-HK" altLang="en-US" sz="1100"/>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75607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43154-8C00-47A6-BA2D-BBAB4562D730}"/>
              </a:ext>
            </a:extLst>
          </p:cNvPr>
          <p:cNvSpPr>
            <a:spLocks noGrp="1"/>
          </p:cNvSpPr>
          <p:nvPr>
            <p:ph type="title"/>
          </p:nvPr>
        </p:nvSpPr>
        <p:spPr>
          <a:xfrm>
            <a:off x="477078" y="516836"/>
            <a:ext cx="3100136" cy="1960234"/>
          </a:xfrm>
        </p:spPr>
        <p:txBody>
          <a:bodyPr>
            <a:normAutofit/>
          </a:bodyPr>
          <a:lstStyle/>
          <a:p>
            <a:r>
              <a:rPr lang="en-US" altLang="zh-HK" sz="3600" dirty="0">
                <a:solidFill>
                  <a:srgbClr val="7F6964"/>
                </a:solidFill>
              </a:rPr>
              <a:t>Neighborhoods</a:t>
            </a:r>
            <a:endParaRPr lang="zh-HK" altLang="en-US" sz="3600" dirty="0">
              <a:solidFill>
                <a:srgbClr val="7F6964"/>
              </a:solidFill>
            </a:endParaRPr>
          </a:p>
        </p:txBody>
      </p:sp>
      <p:cxnSp>
        <p:nvCxnSpPr>
          <p:cNvPr id="11" name="Straight Connector 1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6C0FED-B667-4560-B5F3-7932A5E4EA58}"/>
              </a:ext>
            </a:extLst>
          </p:cNvPr>
          <p:cNvSpPr>
            <a:spLocks noGrp="1"/>
          </p:cNvSpPr>
          <p:nvPr>
            <p:ph idx="1"/>
          </p:nvPr>
        </p:nvSpPr>
        <p:spPr>
          <a:xfrm>
            <a:off x="492371" y="2790855"/>
            <a:ext cx="3084844" cy="3311766"/>
          </a:xfrm>
        </p:spPr>
        <p:txBody>
          <a:bodyPr>
            <a:normAutofit/>
          </a:bodyPr>
          <a:lstStyle/>
          <a:p>
            <a:r>
              <a:rPr lang="en-US" altLang="zh-HK" sz="1600" dirty="0"/>
              <a:t>With Chinese restaurants average rating greater than 7.5</a:t>
            </a:r>
            <a:endParaRPr lang="zh-HK" altLang="en-US" sz="1600" dirty="0"/>
          </a:p>
        </p:txBody>
      </p:sp>
      <p:pic>
        <p:nvPicPr>
          <p:cNvPr id="4" name="Picture 3">
            <a:extLst>
              <a:ext uri="{FF2B5EF4-FFF2-40B4-BE49-F238E27FC236}">
                <a16:creationId xmlns:a16="http://schemas.microsoft.com/office/drawing/2014/main" id="{4DD5C766-4AB3-4DA6-9B97-2D6FB7A0C386}"/>
              </a:ext>
            </a:extLst>
          </p:cNvPr>
          <p:cNvPicPr>
            <a:picLocks noChangeAspect="1"/>
          </p:cNvPicPr>
          <p:nvPr/>
        </p:nvPicPr>
        <p:blipFill rotWithShape="1">
          <a:blip r:embed="rId2"/>
          <a:srcRect l="6574" r="21871" b="1"/>
          <a:stretch/>
        </p:blipFill>
        <p:spPr>
          <a:xfrm>
            <a:off x="4080728" y="10"/>
            <a:ext cx="8111272" cy="6857990"/>
          </a:xfrm>
          <a:prstGeom prst="rect">
            <a:avLst/>
          </a:prstGeom>
        </p:spPr>
      </p:pic>
    </p:spTree>
    <p:extLst>
      <p:ext uri="{BB962C8B-B14F-4D97-AF65-F5344CB8AC3E}">
        <p14:creationId xmlns:p14="http://schemas.microsoft.com/office/powerpoint/2010/main" val="426507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DE9C-7432-4A18-914A-FF2E194A2B60}"/>
              </a:ext>
            </a:extLst>
          </p:cNvPr>
          <p:cNvSpPr>
            <a:spLocks noGrp="1"/>
          </p:cNvSpPr>
          <p:nvPr>
            <p:ph type="title"/>
          </p:nvPr>
        </p:nvSpPr>
        <p:spPr/>
        <p:txBody>
          <a:bodyPr/>
          <a:lstStyle/>
          <a:p>
            <a:r>
              <a:rPr lang="en-US" altLang="zh-HK" dirty="0"/>
              <a:t>Discussion</a:t>
            </a:r>
            <a:endParaRPr lang="zh-HK" altLang="en-US" dirty="0"/>
          </a:p>
        </p:txBody>
      </p:sp>
      <p:sp>
        <p:nvSpPr>
          <p:cNvPr id="3" name="Content Placeholder 2">
            <a:extLst>
              <a:ext uri="{FF2B5EF4-FFF2-40B4-BE49-F238E27FC236}">
                <a16:creationId xmlns:a16="http://schemas.microsoft.com/office/drawing/2014/main" id="{6D75F735-A4C1-48C9-8322-D0ABE9339867}"/>
              </a:ext>
            </a:extLst>
          </p:cNvPr>
          <p:cNvSpPr>
            <a:spLocks noGrp="1"/>
          </p:cNvSpPr>
          <p:nvPr>
            <p:ph idx="1"/>
          </p:nvPr>
        </p:nvSpPr>
        <p:spPr/>
        <p:txBody>
          <a:bodyPr/>
          <a:lstStyle/>
          <a:p>
            <a:r>
              <a:rPr lang="en-US" altLang="zh-HK" dirty="0"/>
              <a:t>Toronto is a city with plenty of Chinese restaurants available. </a:t>
            </a:r>
          </a:p>
          <a:p>
            <a:r>
              <a:rPr lang="en-US" altLang="zh-HK" dirty="0"/>
              <a:t>More Chinese restaurants situated in Scarborough, but restaurants in North York have a higher average rating.</a:t>
            </a:r>
          </a:p>
          <a:p>
            <a:r>
              <a:rPr lang="en-US" altLang="zh-HK" dirty="0"/>
              <a:t>Silver Hills/ York Mills is the neighborhood with the highest average rating of Chinese restaurants.</a:t>
            </a:r>
          </a:p>
          <a:p>
            <a:endParaRPr lang="zh-HK" altLang="en-US" dirty="0"/>
          </a:p>
        </p:txBody>
      </p:sp>
    </p:spTree>
    <p:extLst>
      <p:ext uri="{BB962C8B-B14F-4D97-AF65-F5344CB8AC3E}">
        <p14:creationId xmlns:p14="http://schemas.microsoft.com/office/powerpoint/2010/main" val="310456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A80C-E727-41AF-BCE8-942DBC748BC2}"/>
              </a:ext>
            </a:extLst>
          </p:cNvPr>
          <p:cNvSpPr>
            <a:spLocks noGrp="1"/>
          </p:cNvSpPr>
          <p:nvPr>
            <p:ph type="title"/>
          </p:nvPr>
        </p:nvSpPr>
        <p:spPr/>
        <p:txBody>
          <a:bodyPr/>
          <a:lstStyle/>
          <a:p>
            <a:r>
              <a:rPr lang="en-US" altLang="zh-HK" dirty="0"/>
              <a:t>Conclusion</a:t>
            </a:r>
            <a:endParaRPr lang="zh-HK" altLang="en-US" dirty="0"/>
          </a:p>
        </p:txBody>
      </p:sp>
      <p:sp>
        <p:nvSpPr>
          <p:cNvPr id="3" name="Content Placeholder 2">
            <a:extLst>
              <a:ext uri="{FF2B5EF4-FFF2-40B4-BE49-F238E27FC236}">
                <a16:creationId xmlns:a16="http://schemas.microsoft.com/office/drawing/2014/main" id="{3AD56A63-2AC6-449E-87A1-693E7E166F35}"/>
              </a:ext>
            </a:extLst>
          </p:cNvPr>
          <p:cNvSpPr>
            <a:spLocks noGrp="1"/>
          </p:cNvSpPr>
          <p:nvPr>
            <p:ph idx="1"/>
          </p:nvPr>
        </p:nvSpPr>
        <p:spPr/>
        <p:txBody>
          <a:bodyPr/>
          <a:lstStyle/>
          <a:p>
            <a:r>
              <a:rPr lang="en-US" altLang="zh-HK" dirty="0"/>
              <a:t>This study summarizes the location and rating of Chinese restaurants in Toronto.</a:t>
            </a:r>
          </a:p>
          <a:p>
            <a:r>
              <a:rPr lang="en-US" altLang="zh-HK" dirty="0"/>
              <a:t>I would recommend people who enjoy Chinese food to visit North York</a:t>
            </a:r>
          </a:p>
        </p:txBody>
      </p:sp>
    </p:spTree>
    <p:extLst>
      <p:ext uri="{BB962C8B-B14F-4D97-AF65-F5344CB8AC3E}">
        <p14:creationId xmlns:p14="http://schemas.microsoft.com/office/powerpoint/2010/main" val="419645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4AD24A-0AF7-4604-B482-DF9FCDB5C256}"/>
              </a:ext>
            </a:extLst>
          </p:cNvPr>
          <p:cNvSpPr>
            <a:spLocks noGrp="1"/>
          </p:cNvSpPr>
          <p:nvPr>
            <p:ph type="title"/>
          </p:nvPr>
        </p:nvSpPr>
        <p:spPr>
          <a:xfrm>
            <a:off x="5116783" y="516835"/>
            <a:ext cx="5977937" cy="1666501"/>
          </a:xfrm>
        </p:spPr>
        <p:txBody>
          <a:bodyPr>
            <a:normAutofit/>
          </a:bodyPr>
          <a:lstStyle/>
          <a:p>
            <a:r>
              <a:rPr lang="en-US" altLang="zh-HK" sz="4000" dirty="0">
                <a:solidFill>
                  <a:srgbClr val="FFFFFF"/>
                </a:solidFill>
              </a:rPr>
              <a:t>When East meets West…</a:t>
            </a:r>
            <a:endParaRPr lang="zh-HK" altLang="en-US" sz="4000" dirty="0">
              <a:solidFill>
                <a:srgbClr val="FFFFFF"/>
              </a:solidFill>
            </a:endParaRPr>
          </a:p>
        </p:txBody>
      </p:sp>
      <p:pic>
        <p:nvPicPr>
          <p:cNvPr id="4" name="Picture 4" descr="Image result for Canada">
            <a:extLst>
              <a:ext uri="{FF2B5EF4-FFF2-40B4-BE49-F238E27FC236}">
                <a16:creationId xmlns:a16="http://schemas.microsoft.com/office/drawing/2014/main" id="{ED5171A6-8ADA-46C5-922A-A4410B1B66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90" r="33217"/>
          <a:stretch/>
        </p:blipFill>
        <p:spPr bwMode="auto">
          <a:xfrm>
            <a:off x="20" y="10"/>
            <a:ext cx="4580077"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Connector 8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55B50D-9ED8-42CE-A2BB-4821A1A73206}"/>
              </a:ext>
            </a:extLst>
          </p:cNvPr>
          <p:cNvSpPr>
            <a:spLocks noGrp="1"/>
          </p:cNvSpPr>
          <p:nvPr>
            <p:ph idx="1"/>
          </p:nvPr>
        </p:nvSpPr>
        <p:spPr>
          <a:xfrm>
            <a:off x="5116784" y="2546224"/>
            <a:ext cx="5977938" cy="3342747"/>
          </a:xfrm>
        </p:spPr>
        <p:txBody>
          <a:bodyPr>
            <a:normAutofit/>
          </a:bodyPr>
          <a:lstStyle/>
          <a:p>
            <a:r>
              <a:rPr lang="en-US" altLang="zh-HK" sz="1800" dirty="0">
                <a:solidFill>
                  <a:srgbClr val="FFFFFF"/>
                </a:solidFill>
              </a:rPr>
              <a:t>Canada is one of the most popular places for immigration for Hong Kong citizens. The Chinese Canadian population has been growing since 1960s due to the changes in immigration law and political issues in Hong Kong. The Chinese has established many shops and restaurants to cater their population. As the capital of the province of Ontario, many immigrants favor Toronto as their port of entry. In this project, we would be finding the neighborhood with the best Chinese restaurants in Toronto. This would be valuable for newcomers joining the community who prefer Chinese food.</a:t>
            </a:r>
            <a:endParaRPr lang="zh-HK" altLang="en-US" sz="1800" dirty="0">
              <a:solidFill>
                <a:srgbClr val="FFFFFF"/>
              </a:solidFill>
            </a:endParaRPr>
          </a:p>
        </p:txBody>
      </p:sp>
    </p:spTree>
    <p:extLst>
      <p:ext uri="{BB962C8B-B14F-4D97-AF65-F5344CB8AC3E}">
        <p14:creationId xmlns:p14="http://schemas.microsoft.com/office/powerpoint/2010/main" val="8057096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7A01CB-8C80-4151-AF29-5A839242CAA7}"/>
              </a:ext>
            </a:extLst>
          </p:cNvPr>
          <p:cNvSpPr>
            <a:spLocks noGrp="1"/>
          </p:cNvSpPr>
          <p:nvPr>
            <p:ph type="title"/>
          </p:nvPr>
        </p:nvSpPr>
        <p:spPr>
          <a:xfrm>
            <a:off x="1097280" y="516835"/>
            <a:ext cx="5977937" cy="1666501"/>
          </a:xfrm>
        </p:spPr>
        <p:txBody>
          <a:bodyPr>
            <a:normAutofit/>
          </a:bodyPr>
          <a:lstStyle/>
          <a:p>
            <a:r>
              <a:rPr lang="en-US" altLang="zh-HK" sz="4000">
                <a:solidFill>
                  <a:srgbClr val="FFFFFF"/>
                </a:solidFill>
              </a:rPr>
              <a:t>Data collection</a:t>
            </a:r>
            <a:endParaRPr lang="zh-HK" altLang="en-US" sz="4000">
              <a:solidFill>
                <a:srgbClr val="FFFFFF"/>
              </a:solidFill>
            </a:endParaRPr>
          </a:p>
        </p:txBody>
      </p:sp>
      <p:cxnSp>
        <p:nvCxnSpPr>
          <p:cNvPr id="73" name="Straight Connector 7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2ECD3C-4B9D-4BF6-ABD5-4292717E8CA0}"/>
              </a:ext>
            </a:extLst>
          </p:cNvPr>
          <p:cNvSpPr>
            <a:spLocks noGrp="1"/>
          </p:cNvSpPr>
          <p:nvPr>
            <p:ph idx="1"/>
          </p:nvPr>
        </p:nvSpPr>
        <p:spPr>
          <a:xfrm>
            <a:off x="1097279" y="2546224"/>
            <a:ext cx="6236582" cy="3342747"/>
          </a:xfrm>
        </p:spPr>
        <p:txBody>
          <a:bodyPr>
            <a:noAutofit/>
          </a:bodyPr>
          <a:lstStyle/>
          <a:p>
            <a:pPr>
              <a:lnSpc>
                <a:spcPct val="100000"/>
              </a:lnSpc>
              <a:buFont typeface="Wingdings" panose="05000000000000000000" pitchFamily="2" charset="2"/>
              <a:buChar char="l"/>
            </a:pPr>
            <a:r>
              <a:rPr lang="en-US" altLang="zh-HK" sz="1800" dirty="0">
                <a:solidFill>
                  <a:srgbClr val="FFFFFF"/>
                </a:solidFill>
              </a:rPr>
              <a:t>Toronto city data that contains list Boroughs, Neighborhoods along with their latitude and longitude. </a:t>
            </a:r>
          </a:p>
          <a:p>
            <a:pPr marL="0" indent="0">
              <a:lnSpc>
                <a:spcPct val="100000"/>
              </a:lnSpc>
              <a:buNone/>
            </a:pPr>
            <a:r>
              <a:rPr lang="en-US" altLang="zh-HK" sz="1800" dirty="0">
                <a:solidFill>
                  <a:srgbClr val="FFFFFF"/>
                </a:solidFill>
              </a:rPr>
              <a:t>Data source : http://cocl.us/Geospatial_data, https://en.wikipedia.org/wiki/List_of_postal_codes_of_Canada:_M</a:t>
            </a:r>
          </a:p>
          <a:p>
            <a:pPr marL="0" indent="0">
              <a:lnSpc>
                <a:spcPct val="100000"/>
              </a:lnSpc>
              <a:buNone/>
            </a:pPr>
            <a:r>
              <a:rPr lang="en-US" altLang="zh-HK" sz="1800" dirty="0">
                <a:solidFill>
                  <a:srgbClr val="FFFFFF"/>
                </a:solidFill>
              </a:rPr>
              <a:t>Description : The Wikipedia page includes the </a:t>
            </a:r>
            <a:r>
              <a:rPr lang="en-US" altLang="zh-HK" sz="1800" dirty="0" err="1">
                <a:solidFill>
                  <a:srgbClr val="FFFFFF"/>
                </a:solidFill>
              </a:rPr>
              <a:t>postode</a:t>
            </a:r>
            <a:r>
              <a:rPr lang="en-US" altLang="zh-HK" sz="1800" dirty="0">
                <a:solidFill>
                  <a:srgbClr val="FFFFFF"/>
                </a:solidFill>
              </a:rPr>
              <a:t>, borough, and </a:t>
            </a:r>
            <a:r>
              <a:rPr lang="en-US" altLang="zh-HK" sz="1800" dirty="0" err="1">
                <a:solidFill>
                  <a:srgbClr val="FFFFFF"/>
                </a:solidFill>
              </a:rPr>
              <a:t>neighbourhood</a:t>
            </a:r>
            <a:r>
              <a:rPr lang="en-US" altLang="zh-HK" sz="1800" dirty="0">
                <a:solidFill>
                  <a:srgbClr val="FFFFFF"/>
                </a:solidFill>
              </a:rPr>
              <a:t>. And geocodes will be obtained from the </a:t>
            </a:r>
            <a:r>
              <a:rPr lang="en-US" altLang="zh-HK" sz="1800" dirty="0" err="1">
                <a:solidFill>
                  <a:srgbClr val="FFFFFF"/>
                </a:solidFill>
              </a:rPr>
              <a:t>geospatial_data</a:t>
            </a:r>
            <a:r>
              <a:rPr lang="en-US" altLang="zh-HK" sz="1800" dirty="0">
                <a:solidFill>
                  <a:srgbClr val="FFFFFF"/>
                </a:solidFill>
              </a:rPr>
              <a:t>. After combination, we will use this data set to explore various neighborhoods of Toronto city. Chinese </a:t>
            </a:r>
            <a:r>
              <a:rPr lang="en-US" altLang="zh-HK" sz="1800" dirty="0" err="1">
                <a:solidFill>
                  <a:srgbClr val="FFFFFF"/>
                </a:solidFill>
              </a:rPr>
              <a:t>resturants</a:t>
            </a:r>
            <a:r>
              <a:rPr lang="en-US" altLang="zh-HK" sz="1800" dirty="0">
                <a:solidFill>
                  <a:srgbClr val="FFFFFF"/>
                </a:solidFill>
              </a:rPr>
              <a:t> in each neighborhood of Toronto.</a:t>
            </a:r>
          </a:p>
        </p:txBody>
      </p:sp>
      <p:pic>
        <p:nvPicPr>
          <p:cNvPr id="2050" name="Picture 2" descr="Image result for chinese cuisine">
            <a:extLst>
              <a:ext uri="{FF2B5EF4-FFF2-40B4-BE49-F238E27FC236}">
                <a16:creationId xmlns:a16="http://schemas.microsoft.com/office/drawing/2014/main" id="{BF6F99B7-5DFD-42D8-9573-732D233DBF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01" r="28919" b="-1"/>
          <a:stretch/>
        </p:blipFill>
        <p:spPr bwMode="auto">
          <a:xfrm>
            <a:off x="7611902" y="10"/>
            <a:ext cx="458009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9014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7A01CB-8C80-4151-AF29-5A839242CAA7}"/>
              </a:ext>
            </a:extLst>
          </p:cNvPr>
          <p:cNvSpPr>
            <a:spLocks noGrp="1"/>
          </p:cNvSpPr>
          <p:nvPr>
            <p:ph type="title"/>
          </p:nvPr>
        </p:nvSpPr>
        <p:spPr>
          <a:xfrm>
            <a:off x="1097280" y="516835"/>
            <a:ext cx="5977937" cy="1666501"/>
          </a:xfrm>
        </p:spPr>
        <p:txBody>
          <a:bodyPr>
            <a:normAutofit/>
          </a:bodyPr>
          <a:lstStyle/>
          <a:p>
            <a:r>
              <a:rPr lang="en-US" altLang="zh-HK" sz="4000">
                <a:solidFill>
                  <a:srgbClr val="FFFFFF"/>
                </a:solidFill>
              </a:rPr>
              <a:t>Data collection</a:t>
            </a:r>
            <a:endParaRPr lang="zh-HK" altLang="en-US" sz="4000">
              <a:solidFill>
                <a:srgbClr val="FFFFFF"/>
              </a:solidFill>
            </a:endParaRPr>
          </a:p>
        </p:txBody>
      </p:sp>
      <p:cxnSp>
        <p:nvCxnSpPr>
          <p:cNvPr id="73" name="Straight Connector 7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2ECD3C-4B9D-4BF6-ABD5-4292717E8CA0}"/>
              </a:ext>
            </a:extLst>
          </p:cNvPr>
          <p:cNvSpPr>
            <a:spLocks noGrp="1"/>
          </p:cNvSpPr>
          <p:nvPr>
            <p:ph idx="1"/>
          </p:nvPr>
        </p:nvSpPr>
        <p:spPr>
          <a:xfrm>
            <a:off x="1097279" y="2546224"/>
            <a:ext cx="5977938" cy="3342747"/>
          </a:xfrm>
        </p:spPr>
        <p:txBody>
          <a:bodyPr>
            <a:normAutofit fontScale="92500" lnSpcReduction="20000"/>
          </a:bodyPr>
          <a:lstStyle/>
          <a:p>
            <a:pPr>
              <a:lnSpc>
                <a:spcPct val="100000"/>
              </a:lnSpc>
              <a:buFont typeface="Wingdings" panose="05000000000000000000" pitchFamily="2" charset="2"/>
              <a:buChar char="l"/>
            </a:pPr>
            <a:r>
              <a:rPr lang="en-US" altLang="zh-HK" sz="1800" dirty="0">
                <a:solidFill>
                  <a:srgbClr val="FFFFFF"/>
                </a:solidFill>
              </a:rPr>
              <a:t>Foursquare API</a:t>
            </a:r>
          </a:p>
          <a:p>
            <a:pPr marL="0" indent="0">
              <a:lnSpc>
                <a:spcPct val="100000"/>
              </a:lnSpc>
              <a:buNone/>
            </a:pPr>
            <a:r>
              <a:rPr lang="en-US" altLang="zh-HK" sz="1800" dirty="0">
                <a:solidFill>
                  <a:srgbClr val="FFFFFF"/>
                </a:solidFill>
              </a:rPr>
              <a:t>By using this API we will get all the venues in each neighborhood. We can filter these venues to get only Chinese restaurants.</a:t>
            </a:r>
          </a:p>
          <a:p>
            <a:pPr>
              <a:lnSpc>
                <a:spcPct val="100000"/>
              </a:lnSpc>
              <a:buFont typeface="Wingdings" panose="05000000000000000000" pitchFamily="2" charset="2"/>
              <a:buChar char="l"/>
            </a:pPr>
            <a:r>
              <a:rPr lang="en-US" altLang="zh-HK" sz="1800" dirty="0">
                <a:solidFill>
                  <a:srgbClr val="FFFFFF"/>
                </a:solidFill>
              </a:rPr>
              <a:t>City of Toronto Neighborhood Shapes for mapping</a:t>
            </a:r>
          </a:p>
          <a:p>
            <a:pPr marL="0" indent="0">
              <a:lnSpc>
                <a:spcPct val="100000"/>
              </a:lnSpc>
              <a:buNone/>
            </a:pPr>
            <a:r>
              <a:rPr lang="en-US" altLang="zh-HK" sz="1800" dirty="0">
                <a:solidFill>
                  <a:srgbClr val="FFFFFF"/>
                </a:solidFill>
              </a:rPr>
              <a:t>Data source : https://www.google.com/maps/d/u/0/viewer?msa=0&amp;mid=1uclm6-D3MSanesned1rQCnzJtws&amp;ll=43.71277641798449%2C-79.49240235858218&amp;z=10</a:t>
            </a:r>
          </a:p>
          <a:p>
            <a:pPr marL="0" indent="0">
              <a:lnSpc>
                <a:spcPct val="100000"/>
              </a:lnSpc>
              <a:buNone/>
            </a:pPr>
            <a:r>
              <a:rPr lang="en-US" altLang="zh-HK" sz="1800" dirty="0">
                <a:solidFill>
                  <a:srgbClr val="FFFFFF"/>
                </a:solidFill>
              </a:rPr>
              <a:t>Description : By using this data we will get the Toronto </a:t>
            </a:r>
            <a:r>
              <a:rPr lang="en-US" altLang="zh-HK" sz="1800" dirty="0" err="1">
                <a:solidFill>
                  <a:srgbClr val="FFFFFF"/>
                </a:solidFill>
              </a:rPr>
              <a:t>neighbourhood</a:t>
            </a:r>
            <a:r>
              <a:rPr lang="en-US" altLang="zh-HK" sz="1800" dirty="0">
                <a:solidFill>
                  <a:srgbClr val="FFFFFF"/>
                </a:solidFill>
              </a:rPr>
              <a:t> boundaries that will help us visualize choropleth map. (KML converted to </a:t>
            </a:r>
            <a:r>
              <a:rPr lang="en-US" altLang="zh-HK" sz="1800" dirty="0" err="1">
                <a:solidFill>
                  <a:srgbClr val="FFFFFF"/>
                </a:solidFill>
              </a:rPr>
              <a:t>geojson</a:t>
            </a:r>
            <a:r>
              <a:rPr lang="en-US" altLang="zh-HK" sz="1800" dirty="0">
                <a:solidFill>
                  <a:srgbClr val="FFFFFF"/>
                </a:solidFill>
              </a:rPr>
              <a:t> file)</a:t>
            </a:r>
          </a:p>
        </p:txBody>
      </p:sp>
      <p:pic>
        <p:nvPicPr>
          <p:cNvPr id="2050" name="Picture 2" descr="Image result for chinese cuisine">
            <a:extLst>
              <a:ext uri="{FF2B5EF4-FFF2-40B4-BE49-F238E27FC236}">
                <a16:creationId xmlns:a16="http://schemas.microsoft.com/office/drawing/2014/main" id="{BF6F99B7-5DFD-42D8-9573-732D233DBF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01" r="28919" b="-1"/>
          <a:stretch/>
        </p:blipFill>
        <p:spPr bwMode="auto">
          <a:xfrm>
            <a:off x="7611902" y="10"/>
            <a:ext cx="458009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239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5DF260-423B-4BF9-B934-DC9AC123DBFD}"/>
              </a:ext>
            </a:extLst>
          </p:cNvPr>
          <p:cNvSpPr>
            <a:spLocks noGrp="1"/>
          </p:cNvSpPr>
          <p:nvPr>
            <p:ph type="title"/>
          </p:nvPr>
        </p:nvSpPr>
        <p:spPr>
          <a:xfrm>
            <a:off x="492369" y="605896"/>
            <a:ext cx="3642309" cy="5646208"/>
          </a:xfrm>
        </p:spPr>
        <p:txBody>
          <a:bodyPr anchor="ctr">
            <a:normAutofit/>
          </a:bodyPr>
          <a:lstStyle/>
          <a:p>
            <a:r>
              <a:rPr lang="en-US" altLang="zh-HK" sz="4400" b="1">
                <a:solidFill>
                  <a:srgbClr val="FFFFFF"/>
                </a:solidFill>
              </a:rPr>
              <a:t>Approach </a:t>
            </a:r>
            <a:endParaRPr lang="zh-HK" altLang="en-US" sz="4400">
              <a:solidFill>
                <a:srgbClr val="FFFFFF"/>
              </a:solidFill>
            </a:endParaRPr>
          </a:p>
        </p:txBody>
      </p:sp>
      <p:sp>
        <p:nvSpPr>
          <p:cNvPr id="3" name="Content Placeholder 2">
            <a:extLst>
              <a:ext uri="{FF2B5EF4-FFF2-40B4-BE49-F238E27FC236}">
                <a16:creationId xmlns:a16="http://schemas.microsoft.com/office/drawing/2014/main" id="{67FDC180-7A27-405F-B1B7-C6C58999022C}"/>
              </a:ext>
            </a:extLst>
          </p:cNvPr>
          <p:cNvSpPr>
            <a:spLocks noGrp="1"/>
          </p:cNvSpPr>
          <p:nvPr>
            <p:ph idx="1"/>
          </p:nvPr>
        </p:nvSpPr>
        <p:spPr>
          <a:xfrm>
            <a:off x="5231958" y="605896"/>
            <a:ext cx="5923721" cy="5646208"/>
          </a:xfrm>
        </p:spPr>
        <p:txBody>
          <a:bodyPr anchor="ctr">
            <a:normAutofit/>
          </a:bodyPr>
          <a:lstStyle/>
          <a:p>
            <a:pPr marL="457200" indent="-457200">
              <a:lnSpc>
                <a:spcPct val="100000"/>
              </a:lnSpc>
              <a:buFont typeface="+mj-lt"/>
              <a:buAutoNum type="arabicPeriod"/>
            </a:pPr>
            <a:r>
              <a:rPr lang="en-US" altLang="zh-HK" sz="2400"/>
              <a:t>Collect the Toronto data from http://cocl.us/Geospatial_data </a:t>
            </a:r>
          </a:p>
          <a:p>
            <a:pPr marL="457200" indent="-457200">
              <a:lnSpc>
                <a:spcPct val="100000"/>
              </a:lnSpc>
              <a:buFont typeface="+mj-lt"/>
              <a:buAutoNum type="arabicPeriod"/>
            </a:pPr>
            <a:r>
              <a:rPr lang="en-US" altLang="zh-HK" sz="2400"/>
              <a:t>Using FourSquare API we will find all venues for each neighborhood. </a:t>
            </a:r>
          </a:p>
          <a:p>
            <a:pPr marL="457200" indent="-457200">
              <a:lnSpc>
                <a:spcPct val="100000"/>
              </a:lnSpc>
              <a:buFont typeface="+mj-lt"/>
              <a:buAutoNum type="arabicPeriod"/>
            </a:pPr>
            <a:r>
              <a:rPr lang="en-US" altLang="zh-HK" sz="2400"/>
              <a:t>Filter out all venues that are Chinese Restaurants. </a:t>
            </a:r>
          </a:p>
          <a:p>
            <a:pPr marL="457200" indent="-457200">
              <a:lnSpc>
                <a:spcPct val="100000"/>
              </a:lnSpc>
              <a:buFont typeface="+mj-lt"/>
              <a:buAutoNum type="arabicPeriod"/>
            </a:pPr>
            <a:r>
              <a:rPr lang="en-US" altLang="zh-HK" sz="2400"/>
              <a:t>Find rating , tips and like count for each Chinese Resturants using FourSquare API. </a:t>
            </a:r>
          </a:p>
          <a:p>
            <a:pPr marL="457200" indent="-457200">
              <a:lnSpc>
                <a:spcPct val="100000"/>
              </a:lnSpc>
              <a:buFont typeface="+mj-lt"/>
              <a:buAutoNum type="arabicPeriod"/>
            </a:pPr>
            <a:r>
              <a:rPr lang="en-US" altLang="zh-HK" sz="2400"/>
              <a:t>Using rating for each restaurant , we will sort that data. </a:t>
            </a:r>
          </a:p>
          <a:p>
            <a:pPr marL="457200" indent="-457200">
              <a:lnSpc>
                <a:spcPct val="100000"/>
              </a:lnSpc>
              <a:buFont typeface="+mj-lt"/>
              <a:buAutoNum type="arabicPeriod"/>
            </a:pPr>
            <a:r>
              <a:rPr lang="en-US" altLang="zh-HK" sz="2400"/>
              <a:t>Visualize the Ranking of neighborhoods using folium library(python)</a:t>
            </a:r>
            <a:endParaRPr lang="zh-HK" altLang="en-US" sz="2400"/>
          </a:p>
        </p:txBody>
      </p:sp>
    </p:spTree>
    <p:extLst>
      <p:ext uri="{BB962C8B-B14F-4D97-AF65-F5344CB8AC3E}">
        <p14:creationId xmlns:p14="http://schemas.microsoft.com/office/powerpoint/2010/main" val="157595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A7769-AE27-44E3-8944-3C79CBB9AFB8}"/>
              </a:ext>
            </a:extLst>
          </p:cNvPr>
          <p:cNvSpPr>
            <a:spLocks noGrp="1"/>
          </p:cNvSpPr>
          <p:nvPr>
            <p:ph type="title"/>
          </p:nvPr>
        </p:nvSpPr>
        <p:spPr>
          <a:xfrm>
            <a:off x="878911" y="643468"/>
            <a:ext cx="3177847" cy="1674180"/>
          </a:xfrm>
        </p:spPr>
        <p:txBody>
          <a:bodyPr>
            <a:normAutofit/>
          </a:bodyPr>
          <a:lstStyle/>
          <a:p>
            <a:r>
              <a:rPr lang="en-US" altLang="zh-HK" sz="4000" dirty="0"/>
              <a:t>Analysis of the city</a:t>
            </a:r>
            <a:endParaRPr lang="zh-HK" altLang="en-US" sz="4000" dirty="0"/>
          </a:p>
        </p:txBody>
      </p:sp>
      <p:cxnSp>
        <p:nvCxnSpPr>
          <p:cNvPr id="73" name="Straight Connector 7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3259E2-E308-40BA-81FE-C8BDA7CE03C8}"/>
              </a:ext>
            </a:extLst>
          </p:cNvPr>
          <p:cNvSpPr>
            <a:spLocks noGrp="1"/>
          </p:cNvSpPr>
          <p:nvPr>
            <p:ph idx="1"/>
          </p:nvPr>
        </p:nvSpPr>
        <p:spPr>
          <a:xfrm>
            <a:off x="858064" y="2639380"/>
            <a:ext cx="3205049" cy="3229714"/>
          </a:xfrm>
        </p:spPr>
        <p:txBody>
          <a:bodyPr>
            <a:normAutofit/>
          </a:bodyPr>
          <a:lstStyle/>
          <a:p>
            <a:r>
              <a:rPr lang="en-US" altLang="zh-HK" dirty="0"/>
              <a:t>We see that North York has highest number of neighborhoods</a:t>
            </a:r>
            <a:endParaRPr lang="zh-HK" altLang="en-US" dirty="0"/>
          </a:p>
        </p:txBody>
      </p:sp>
      <p:pic>
        <p:nvPicPr>
          <p:cNvPr id="3074" name="Picture 2">
            <a:extLst>
              <a:ext uri="{FF2B5EF4-FFF2-40B4-BE49-F238E27FC236}">
                <a16:creationId xmlns:a16="http://schemas.microsoft.com/office/drawing/2014/main" id="{D6A40BDF-3DE9-4AC4-B14A-CD2D76ABBD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3447" y="654335"/>
            <a:ext cx="6892560" cy="5203882"/>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547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7C673-FA7F-46A4-BEE9-B008770EDDE8}"/>
              </a:ext>
            </a:extLst>
          </p:cNvPr>
          <p:cNvSpPr>
            <a:spLocks noGrp="1"/>
          </p:cNvSpPr>
          <p:nvPr>
            <p:ph type="title"/>
          </p:nvPr>
        </p:nvSpPr>
        <p:spPr>
          <a:xfrm>
            <a:off x="878911" y="643468"/>
            <a:ext cx="3177847" cy="1674180"/>
          </a:xfrm>
        </p:spPr>
        <p:txBody>
          <a:bodyPr>
            <a:normAutofit fontScale="90000"/>
          </a:bodyPr>
          <a:lstStyle/>
          <a:p>
            <a:r>
              <a:rPr lang="en-US" altLang="zh-HK" sz="4000" dirty="0"/>
              <a:t>Chinese restaurants in the City</a:t>
            </a:r>
            <a:endParaRPr lang="zh-HK" altLang="en-US" sz="4000" dirty="0"/>
          </a:p>
        </p:txBody>
      </p:sp>
      <p:cxnSp>
        <p:nvCxnSpPr>
          <p:cNvPr id="73" name="Straight Connector 7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A8B141-7744-48B6-B493-7E63C600B94B}"/>
              </a:ext>
            </a:extLst>
          </p:cNvPr>
          <p:cNvSpPr>
            <a:spLocks noGrp="1"/>
          </p:cNvSpPr>
          <p:nvPr>
            <p:ph idx="1"/>
          </p:nvPr>
        </p:nvSpPr>
        <p:spPr>
          <a:xfrm>
            <a:off x="858064" y="2639380"/>
            <a:ext cx="3205049" cy="3229714"/>
          </a:xfrm>
        </p:spPr>
        <p:txBody>
          <a:bodyPr>
            <a:normAutofit/>
          </a:bodyPr>
          <a:lstStyle/>
          <a:p>
            <a:r>
              <a:rPr lang="en-US" altLang="zh-HK" dirty="0"/>
              <a:t>Scarborough is the borough with the largest number of Chinese restaurants in Toronto</a:t>
            </a:r>
            <a:endParaRPr lang="zh-HK" altLang="en-US" dirty="0"/>
          </a:p>
        </p:txBody>
      </p:sp>
      <p:pic>
        <p:nvPicPr>
          <p:cNvPr id="5122" name="Picture 2">
            <a:extLst>
              <a:ext uri="{FF2B5EF4-FFF2-40B4-BE49-F238E27FC236}">
                <a16:creationId xmlns:a16="http://schemas.microsoft.com/office/drawing/2014/main" id="{02E9DF08-77A6-427B-89D6-DC52A72EF3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3447" y="645720"/>
            <a:ext cx="6892560" cy="522111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291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9F6408-E97B-4068-B0DF-F1F9B85B6FF8}"/>
              </a:ext>
            </a:extLst>
          </p:cNvPr>
          <p:cNvSpPr>
            <a:spLocks noGrp="1"/>
          </p:cNvSpPr>
          <p:nvPr>
            <p:ph idx="1"/>
          </p:nvPr>
        </p:nvSpPr>
        <p:spPr>
          <a:xfrm>
            <a:off x="6369525" y="4627984"/>
            <a:ext cx="5584017" cy="1390400"/>
          </a:xfrm>
        </p:spPr>
        <p:txBody>
          <a:bodyPr>
            <a:normAutofit/>
          </a:bodyPr>
          <a:lstStyle/>
          <a:p>
            <a:r>
              <a:rPr lang="en-US" altLang="zh-HK" dirty="0" err="1"/>
              <a:t>L'Amoreaux</a:t>
            </a:r>
            <a:r>
              <a:rPr lang="en-US" altLang="zh-HK" dirty="0"/>
              <a:t> West is the neighborhood with the largest number of Chinese restaurants of 13.</a:t>
            </a:r>
            <a:endParaRPr lang="zh-HK" altLang="en-US" dirty="0"/>
          </a:p>
        </p:txBody>
      </p:sp>
      <p:pic>
        <p:nvPicPr>
          <p:cNvPr id="6146" name="Picture 2">
            <a:extLst>
              <a:ext uri="{FF2B5EF4-FFF2-40B4-BE49-F238E27FC236}">
                <a16:creationId xmlns:a16="http://schemas.microsoft.com/office/drawing/2014/main" id="{1E6F7214-766A-4DD6-886F-4058C6229B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813" y="522036"/>
            <a:ext cx="4781444" cy="522562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57F9564-351B-4096-BE0D-543E66CF3980}"/>
              </a:ext>
            </a:extLst>
          </p:cNvPr>
          <p:cNvPicPr>
            <a:picLocks noChangeAspect="1"/>
          </p:cNvPicPr>
          <p:nvPr/>
        </p:nvPicPr>
        <p:blipFill>
          <a:blip r:embed="rId3"/>
          <a:stretch>
            <a:fillRect/>
          </a:stretch>
        </p:blipFill>
        <p:spPr>
          <a:xfrm>
            <a:off x="4979069" y="684149"/>
            <a:ext cx="6649378" cy="3648584"/>
          </a:xfrm>
          <a:prstGeom prst="rect">
            <a:avLst/>
          </a:prstGeom>
        </p:spPr>
      </p:pic>
    </p:spTree>
    <p:extLst>
      <p:ext uri="{BB962C8B-B14F-4D97-AF65-F5344CB8AC3E}">
        <p14:creationId xmlns:p14="http://schemas.microsoft.com/office/powerpoint/2010/main" val="15768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F1A76-36ED-4ACC-A062-18A9942876FA}"/>
              </a:ext>
            </a:extLst>
          </p:cNvPr>
          <p:cNvSpPr>
            <a:spLocks noGrp="1"/>
          </p:cNvSpPr>
          <p:nvPr>
            <p:ph type="title"/>
          </p:nvPr>
        </p:nvSpPr>
        <p:spPr>
          <a:xfrm>
            <a:off x="878911" y="643468"/>
            <a:ext cx="3177847" cy="1674180"/>
          </a:xfrm>
        </p:spPr>
        <p:txBody>
          <a:bodyPr>
            <a:normAutofit/>
          </a:bodyPr>
          <a:lstStyle/>
          <a:p>
            <a:r>
              <a:rPr lang="en-US" altLang="zh-HK" sz="3700"/>
              <a:t>Average rating of Chinese restaurants</a:t>
            </a:r>
            <a:endParaRPr lang="zh-HK" altLang="en-US" sz="3700"/>
          </a:p>
        </p:txBody>
      </p:sp>
      <p:cxnSp>
        <p:nvCxnSpPr>
          <p:cNvPr id="73" name="Straight Connector 7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205685-58E9-45BD-A343-BD439B10AFAF}"/>
              </a:ext>
            </a:extLst>
          </p:cNvPr>
          <p:cNvSpPr>
            <a:spLocks noGrp="1"/>
          </p:cNvSpPr>
          <p:nvPr>
            <p:ph idx="1"/>
          </p:nvPr>
        </p:nvSpPr>
        <p:spPr>
          <a:xfrm>
            <a:off x="858064" y="2639380"/>
            <a:ext cx="3205049" cy="3229714"/>
          </a:xfrm>
        </p:spPr>
        <p:txBody>
          <a:bodyPr>
            <a:normAutofit/>
          </a:bodyPr>
          <a:lstStyle/>
          <a:p>
            <a:r>
              <a:rPr lang="en-US" altLang="zh-HK" dirty="0"/>
              <a:t>North York has the highest average rating of Chinese </a:t>
            </a:r>
            <a:r>
              <a:rPr lang="en-US" altLang="zh-HK" dirty="0" err="1"/>
              <a:t>resturants</a:t>
            </a:r>
            <a:endParaRPr lang="zh-HK" altLang="en-US" dirty="0"/>
          </a:p>
        </p:txBody>
      </p:sp>
      <p:pic>
        <p:nvPicPr>
          <p:cNvPr id="7170" name="Picture 2" descr="A screenshot of a cell phone&#10;&#10;Description automatically generated">
            <a:extLst>
              <a:ext uri="{FF2B5EF4-FFF2-40B4-BE49-F238E27FC236}">
                <a16:creationId xmlns:a16="http://schemas.microsoft.com/office/drawing/2014/main" id="{8DC15956-A9A2-4BBD-8C64-3002A4971F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84289" y="643466"/>
            <a:ext cx="6830875" cy="522562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028701"/>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C41"/>
      </a:dk2>
      <a:lt2>
        <a:srgbClr val="E3E8E2"/>
      </a:lt2>
      <a:accent1>
        <a:srgbClr val="CF75E7"/>
      </a:accent1>
      <a:accent2>
        <a:srgbClr val="8A57E2"/>
      </a:accent2>
      <a:accent3>
        <a:srgbClr val="757BE7"/>
      </a:accent3>
      <a:accent4>
        <a:srgbClr val="5797E2"/>
      </a:accent4>
      <a:accent5>
        <a:srgbClr val="3FB2C2"/>
      </a:accent5>
      <a:accent6>
        <a:srgbClr val="46B594"/>
      </a:accent6>
      <a:hlink>
        <a:srgbClr val="638F56"/>
      </a:hlink>
      <a:folHlink>
        <a:srgbClr val="82828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28</TotalTime>
  <Words>540</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Georgia Pro Cond Light</vt:lpstr>
      <vt:lpstr>Speak Pro</vt:lpstr>
      <vt:lpstr>Wingdings</vt:lpstr>
      <vt:lpstr>RetrospectVTI</vt:lpstr>
      <vt:lpstr>Coursera IBM Data Science Capstone Project</vt:lpstr>
      <vt:lpstr>When East meets West…</vt:lpstr>
      <vt:lpstr>Data collection</vt:lpstr>
      <vt:lpstr>Data collection</vt:lpstr>
      <vt:lpstr>Approach </vt:lpstr>
      <vt:lpstr>Analysis of the city</vt:lpstr>
      <vt:lpstr>Chinese restaurants in the City</vt:lpstr>
      <vt:lpstr>PowerPoint Presentation</vt:lpstr>
      <vt:lpstr>Average rating of Chinese restaurants</vt:lpstr>
      <vt:lpstr>Neighborhoods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IBM Data Science Capstone Project</dc:title>
  <dc:creator>Ka Man Fong</dc:creator>
  <cp:lastModifiedBy>Ka Man Fong</cp:lastModifiedBy>
  <cp:revision>2</cp:revision>
  <dcterms:created xsi:type="dcterms:W3CDTF">2019-12-25T18:25:28Z</dcterms:created>
  <dcterms:modified xsi:type="dcterms:W3CDTF">2019-12-25T18:57:39Z</dcterms:modified>
</cp:coreProperties>
</file>