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4.png" ContentType="image/png"/>
  <Override PartName="/ppt/media/image27.png" ContentType="image/png"/>
  <Override PartName="/ppt/media/image5.png" ContentType="image/png"/>
  <Override PartName="/ppt/media/image29.jpeg" ContentType="image/jpe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3.jpeg" ContentType="image/jpeg"/>
  <Override PartName="/ppt/media/image15.png" ContentType="image/png"/>
  <Override PartName="/ppt/media/image31.jpeg" ContentType="image/jpeg"/>
  <Override PartName="/ppt/media/image2.wmf" ContentType="image/x-wmf"/>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2.png" ContentType="image/png"/>
  <Override PartName="/ppt/media/image2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a:t>
            </a:r>
            <a:r>
              <a:rPr b="0" lang="en-GB" sz="4400" spc="-1" strike="noStrike">
                <a:latin typeface="Arial"/>
              </a:rPr>
              <a:t>to </a:t>
            </a:r>
            <a:r>
              <a:rPr b="0" lang="en-GB" sz="4400" spc="-1" strike="noStrike">
                <a:latin typeface="Arial"/>
              </a:rPr>
              <a:t>mov</a:t>
            </a:r>
            <a:r>
              <a:rPr b="0" lang="en-GB" sz="4400" spc="-1" strike="noStrike">
                <a:latin typeface="Arial"/>
              </a:rPr>
              <a:t>e the </a:t>
            </a:r>
            <a:r>
              <a:rPr b="0" lang="en-GB" sz="4400" spc="-1" strike="noStrike">
                <a:latin typeface="Arial"/>
              </a:rPr>
              <a:t>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74C552E-7F14-4BD4-9E29-878F8D5CA756}"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739960" y="500040"/>
            <a:ext cx="4443120" cy="2498400"/>
          </a:xfrm>
          <a:prstGeom prst="rect">
            <a:avLst/>
          </a:prstGeom>
        </p:spPr>
      </p:sp>
      <p:sp>
        <p:nvSpPr>
          <p:cNvPr id="279"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280"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A451A884-BBAE-48C2-9901-F9324DA23009}" type="slidenum">
              <a:rPr b="0" lang="en-US" sz="1200" spc="-1" strike="noStrike">
                <a:solidFill>
                  <a:srgbClr val="000000"/>
                </a:solidFill>
                <a:latin typeface="+mn-lt"/>
              </a:rPr>
              <a:t>18</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2739960" y="500040"/>
            <a:ext cx="4443120" cy="2498400"/>
          </a:xfrm>
          <a:prstGeom prst="rect">
            <a:avLst/>
          </a:prstGeom>
        </p:spPr>
      </p:sp>
      <p:sp>
        <p:nvSpPr>
          <p:cNvPr id="300"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01"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4A9FDCE-2BE0-46D2-8985-5E3CCF2E5FE2}"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2739960" y="500040"/>
            <a:ext cx="4443120" cy="2498400"/>
          </a:xfrm>
          <a:prstGeom prst="rect">
            <a:avLst/>
          </a:prstGeom>
        </p:spPr>
      </p:sp>
      <p:sp>
        <p:nvSpPr>
          <p:cNvPr id="303"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304"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A6C5FDC6-9737-42F2-A5E3-FBD0A09B540E}"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2739960" y="500040"/>
            <a:ext cx="4443120" cy="2498400"/>
          </a:xfrm>
          <a:prstGeom prst="rect">
            <a:avLst/>
          </a:prstGeom>
        </p:spPr>
      </p:sp>
      <p:sp>
        <p:nvSpPr>
          <p:cNvPr id="306"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07"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73625567-6D9A-42C9-94D6-60AAD74686AD}"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739960" y="500040"/>
            <a:ext cx="4443120" cy="2498400"/>
          </a:xfrm>
          <a:prstGeom prst="rect">
            <a:avLst/>
          </a:prstGeom>
        </p:spPr>
      </p:sp>
      <p:sp>
        <p:nvSpPr>
          <p:cNvPr id="309"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a:t>
            </a:r>
            <a:r>
              <a:rPr b="0" lang="en-US" sz="2000" spc="-1" strike="noStrike">
                <a:latin typeface="Arial"/>
              </a:rPr>
              <a:t>opinion, </a:t>
            </a:r>
            <a:r>
              <a:rPr b="0" lang="en-US" sz="2000" spc="-1" strike="noStrike">
                <a:latin typeface="Arial"/>
              </a:rPr>
              <a:t>education </a:t>
            </a:r>
            <a:r>
              <a:rPr b="0" lang="en-US" sz="2000" spc="-1" strike="noStrike">
                <a:latin typeface="Arial"/>
              </a:rPr>
              <a:t>is </a:t>
            </a:r>
            <a:r>
              <a:rPr b="0" lang="en-US" sz="2000" spc="-1" strike="noStrike">
                <a:latin typeface="Arial"/>
              </a:rPr>
              <a:t>changing. </a:t>
            </a:r>
            <a:r>
              <a:rPr b="0" lang="en-US" sz="2000" spc="-1" strike="noStrike">
                <a:latin typeface="Arial"/>
              </a:rPr>
              <a:t>While, for </a:t>
            </a:r>
            <a:r>
              <a:rPr b="0" lang="en-US" sz="2000" spc="-1" strike="noStrike">
                <a:latin typeface="Arial"/>
              </a:rPr>
              <a:t>example, </a:t>
            </a:r>
            <a:r>
              <a:rPr b="0" lang="en-US" sz="2000" spc="-1" strike="noStrike">
                <a:latin typeface="Arial"/>
              </a:rPr>
              <a:t>in the past, </a:t>
            </a:r>
            <a:r>
              <a:rPr b="0" lang="en-US" sz="2000" spc="-1" strike="noStrike">
                <a:latin typeface="Arial"/>
              </a:rPr>
              <a:t>and in </a:t>
            </a:r>
            <a:r>
              <a:rPr b="0" lang="en-US" sz="2000" spc="-1" strike="noStrike">
                <a:latin typeface="Arial"/>
              </a:rPr>
              <a:t>some </a:t>
            </a:r>
            <a:r>
              <a:rPr b="0" lang="en-US" sz="2000" spc="-1" strike="noStrike">
                <a:latin typeface="Arial"/>
              </a:rPr>
              <a:t>cases </a:t>
            </a:r>
            <a:r>
              <a:rPr b="0" lang="en-US" sz="2000" spc="-1" strike="noStrike">
                <a:latin typeface="Arial"/>
              </a:rPr>
              <a:t>even </a:t>
            </a:r>
            <a:r>
              <a:rPr b="0" lang="en-US" sz="2000" spc="-1" strike="noStrike">
                <a:latin typeface="Arial"/>
              </a:rPr>
              <a:t>today, </a:t>
            </a:r>
            <a:r>
              <a:rPr b="0" lang="en-US" sz="2000" spc="-1" strike="noStrike">
                <a:latin typeface="Arial"/>
              </a:rPr>
              <a:t>degrees </a:t>
            </a:r>
            <a:r>
              <a:rPr b="0" lang="en-US" sz="2000" spc="-1" strike="noStrike">
                <a:latin typeface="Arial"/>
              </a:rPr>
              <a:t>are still </a:t>
            </a:r>
            <a:r>
              <a:rPr b="0" lang="en-US" sz="2000" spc="-1" strike="noStrike">
                <a:latin typeface="Arial"/>
              </a:rPr>
              <a:t>essential, </a:t>
            </a:r>
            <a:r>
              <a:rPr b="0" lang="en-US" sz="2000" spc="-1" strike="noStrike">
                <a:latin typeface="Arial"/>
              </a:rPr>
              <a:t>in the </a:t>
            </a:r>
            <a:r>
              <a:rPr b="0" lang="en-US" sz="2000" spc="-1" strike="noStrike">
                <a:latin typeface="Arial"/>
              </a:rPr>
              <a:t>future, </a:t>
            </a:r>
            <a:r>
              <a:rPr b="0" lang="en-US" sz="2000" spc="-1" strike="noStrike">
                <a:latin typeface="Arial"/>
              </a:rPr>
              <a:t>credentials </a:t>
            </a:r>
            <a:r>
              <a:rPr b="0" lang="en-US" sz="2000" spc="-1" strike="noStrike">
                <a:latin typeface="Arial"/>
              </a:rPr>
              <a:t>will </a:t>
            </a:r>
            <a:r>
              <a:rPr b="0" lang="en-US" sz="2000" spc="-1" strike="noStrike">
                <a:latin typeface="Arial"/>
              </a:rPr>
              <a:t>become </a:t>
            </a:r>
            <a:r>
              <a:rPr b="0" lang="en-US" sz="2000" spc="-1" strike="noStrike">
                <a:latin typeface="Arial"/>
              </a:rPr>
              <a:t>more </a:t>
            </a:r>
            <a:r>
              <a:rPr b="0" lang="en-US" sz="2000" spc="-1" strike="noStrike">
                <a:latin typeface="Arial"/>
              </a:rPr>
              <a:t>important </a:t>
            </a:r>
            <a:r>
              <a:rPr b="0" lang="en-US" sz="2000" spc="-1" strike="noStrike">
                <a:latin typeface="Arial"/>
              </a:rPr>
              <a:t>than </a:t>
            </a:r>
            <a:r>
              <a:rPr b="0" lang="en-US" sz="2000" spc="-1" strike="noStrike">
                <a:latin typeface="Arial"/>
              </a:rPr>
              <a:t>degrees. </a:t>
            </a:r>
            <a:r>
              <a:rPr b="0" lang="en-US" sz="2000" spc="-1" strike="noStrike">
                <a:latin typeface="Arial"/>
              </a:rPr>
              <a:t>Specifically</a:t>
            </a:r>
            <a:r>
              <a:rPr b="0" lang="en-US" sz="2000" spc="-1" strike="noStrike">
                <a:latin typeface="Arial"/>
              </a:rPr>
              <a:t>, personal </a:t>
            </a:r>
            <a:r>
              <a:rPr b="0" lang="en-US" sz="2000" spc="-1" strike="noStrike">
                <a:latin typeface="Arial"/>
              </a:rPr>
              <a:t>recommen</a:t>
            </a:r>
            <a:r>
              <a:rPr b="0" lang="en-US" sz="2000" spc="-1" strike="noStrike">
                <a:latin typeface="Arial"/>
              </a:rPr>
              <a:t>dations </a:t>
            </a:r>
            <a:r>
              <a:rPr b="0" lang="en-US" sz="2000" spc="-1" strike="noStrike">
                <a:latin typeface="Arial"/>
              </a:rPr>
              <a:t>can be </a:t>
            </a:r>
            <a:r>
              <a:rPr b="0" lang="en-US" sz="2000" spc="-1" strike="noStrike">
                <a:latin typeface="Arial"/>
              </a:rPr>
              <a:t>more </a:t>
            </a:r>
            <a:r>
              <a:rPr b="0" lang="en-US" sz="2000" spc="-1" strike="noStrike">
                <a:latin typeface="Arial"/>
              </a:rPr>
              <a:t>valuable in </a:t>
            </a:r>
            <a:r>
              <a:rPr b="0" lang="en-US" sz="2000" spc="-1" strike="noStrike">
                <a:latin typeface="Arial"/>
              </a:rPr>
              <a:t>telling </a:t>
            </a:r>
            <a:r>
              <a:rPr b="0" lang="en-US" sz="2000" spc="-1" strike="noStrike">
                <a:latin typeface="Arial"/>
              </a:rPr>
              <a:t>whether </a:t>
            </a:r>
            <a:r>
              <a:rPr b="0" lang="en-US" sz="2000" spc="-1" strike="noStrike">
                <a:latin typeface="Arial"/>
              </a:rPr>
              <a:t>someone </a:t>
            </a:r>
            <a:r>
              <a:rPr b="0" lang="en-US" sz="2000" spc="-1" strike="noStrike">
                <a:latin typeface="Arial"/>
              </a:rPr>
              <a:t>is suitable </a:t>
            </a:r>
            <a:r>
              <a:rPr b="0" lang="en-US" sz="2000" spc="-1" strike="noStrike">
                <a:latin typeface="Arial"/>
              </a:rPr>
              <a:t>for a job </a:t>
            </a:r>
            <a:r>
              <a:rPr b="0" lang="en-US" sz="2000" spc="-1" strike="noStrike">
                <a:latin typeface="Arial"/>
              </a:rPr>
              <a:t>than </a:t>
            </a:r>
            <a:r>
              <a:rPr b="0" lang="en-US" sz="2000" spc="-1" strike="noStrike">
                <a:latin typeface="Arial"/>
              </a:rPr>
              <a:t>degrees </a:t>
            </a:r>
            <a:r>
              <a:rPr b="0" lang="en-US" sz="2000" spc="-1" strike="noStrike">
                <a:latin typeface="Arial"/>
              </a:rPr>
              <a:t>obtained at </a:t>
            </a:r>
            <a:r>
              <a:rPr b="0" lang="en-US" sz="2000" spc="-1" strike="noStrike">
                <a:latin typeface="Arial"/>
              </a:rPr>
              <a:t>a </a:t>
            </a:r>
            <a:r>
              <a:rPr b="0" lang="en-US" sz="2000" spc="-1" strike="noStrike">
                <a:latin typeface="Arial"/>
              </a:rPr>
              <a:t>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a:t>
            </a:r>
            <a:r>
              <a:rPr b="0" lang="en-US" sz="2000" spc="-1" strike="noStrike">
                <a:latin typeface="Arial"/>
              </a:rPr>
              <a:t>content</a:t>
            </a:r>
            <a:r>
              <a:rPr b="0" lang="de-DE" sz="2000" spc="-1" strike="noStrike">
                <a:latin typeface="Arial"/>
              </a:rPr>
              <a:t>: </a:t>
            </a:r>
            <a:r>
              <a:rPr b="0" lang="de-DE" sz="2000" spc="-1" strike="noStrike">
                <a:latin typeface="Arial"/>
              </a:rPr>
              <a:t>Own </a:t>
            </a:r>
            <a:r>
              <a:rPr b="0" lang="de-DE" sz="2000" spc="-1" strike="noStrike">
                <a:latin typeface="Arial"/>
              </a:rPr>
              <a:t>thoughts</a:t>
            </a:r>
            <a:endParaRPr b="0" lang="en-GB" sz="2000" spc="-1" strike="noStrike">
              <a:latin typeface="Arial"/>
            </a:endParaRPr>
          </a:p>
        </p:txBody>
      </p:sp>
      <p:sp>
        <p:nvSpPr>
          <p:cNvPr id="310"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E5D9217-FFBB-48F7-BD2B-634E418702F1}"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2739960" y="500040"/>
            <a:ext cx="4443120" cy="2498400"/>
          </a:xfrm>
          <a:prstGeom prst="rect">
            <a:avLst/>
          </a:prstGeom>
        </p:spPr>
      </p:sp>
      <p:sp>
        <p:nvSpPr>
          <p:cNvPr id="312"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13"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DF08165-4475-41E8-B221-DE69A0124C8E}"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2739960" y="500040"/>
            <a:ext cx="4443120" cy="2498400"/>
          </a:xfrm>
          <a:prstGeom prst="rect">
            <a:avLst/>
          </a:prstGeom>
        </p:spPr>
      </p:sp>
      <p:sp>
        <p:nvSpPr>
          <p:cNvPr id="315"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a:t>
            </a:r>
            <a:r>
              <a:rPr b="0" lang="en-US" sz="2000" spc="-1" strike="noStrike">
                <a:latin typeface="Arial"/>
              </a:rPr>
              <a:t>opinion, </a:t>
            </a:r>
            <a:r>
              <a:rPr b="0" lang="en-US" sz="2000" spc="-1" strike="noStrike">
                <a:latin typeface="Arial"/>
              </a:rPr>
              <a:t>educatio</a:t>
            </a:r>
            <a:r>
              <a:rPr b="0" lang="en-US" sz="2000" spc="-1" strike="noStrike">
                <a:latin typeface="Arial"/>
              </a:rPr>
              <a:t>n is </a:t>
            </a:r>
            <a:r>
              <a:rPr b="0" lang="en-US" sz="2000" spc="-1" strike="noStrike">
                <a:latin typeface="Arial"/>
              </a:rPr>
              <a:t>changing</a:t>
            </a:r>
            <a:r>
              <a:rPr b="0" lang="en-US" sz="2000" spc="-1" strike="noStrike">
                <a:latin typeface="Arial"/>
              </a:rPr>
              <a:t>. While, </a:t>
            </a:r>
            <a:r>
              <a:rPr b="0" lang="en-US" sz="2000" spc="-1" strike="noStrike">
                <a:latin typeface="Arial"/>
              </a:rPr>
              <a:t>for </a:t>
            </a:r>
            <a:r>
              <a:rPr b="0" lang="en-US" sz="2000" spc="-1" strike="noStrike">
                <a:latin typeface="Arial"/>
              </a:rPr>
              <a:t>example, </a:t>
            </a:r>
            <a:r>
              <a:rPr b="0" lang="en-US" sz="2000" spc="-1" strike="noStrike">
                <a:latin typeface="Arial"/>
              </a:rPr>
              <a:t>in the </a:t>
            </a:r>
            <a:r>
              <a:rPr b="0" lang="en-US" sz="2000" spc="-1" strike="noStrike">
                <a:latin typeface="Arial"/>
              </a:rPr>
              <a:t>past, and </a:t>
            </a:r>
            <a:r>
              <a:rPr b="0" lang="en-US" sz="2000" spc="-1" strike="noStrike">
                <a:latin typeface="Arial"/>
              </a:rPr>
              <a:t>in some </a:t>
            </a:r>
            <a:r>
              <a:rPr b="0" lang="en-US" sz="2000" spc="-1" strike="noStrike">
                <a:latin typeface="Arial"/>
              </a:rPr>
              <a:t>cases </a:t>
            </a:r>
            <a:r>
              <a:rPr b="0" lang="en-US" sz="2000" spc="-1" strike="noStrike">
                <a:latin typeface="Arial"/>
              </a:rPr>
              <a:t>even </a:t>
            </a:r>
            <a:r>
              <a:rPr b="0" lang="en-US" sz="2000" spc="-1" strike="noStrike">
                <a:latin typeface="Arial"/>
              </a:rPr>
              <a:t>today, </a:t>
            </a:r>
            <a:r>
              <a:rPr b="0" lang="en-US" sz="2000" spc="-1" strike="noStrike">
                <a:latin typeface="Arial"/>
              </a:rPr>
              <a:t>degrees </a:t>
            </a:r>
            <a:r>
              <a:rPr b="0" lang="en-US" sz="2000" spc="-1" strike="noStrike">
                <a:latin typeface="Arial"/>
              </a:rPr>
              <a:t>are still </a:t>
            </a:r>
            <a:r>
              <a:rPr b="0" lang="en-US" sz="2000" spc="-1" strike="noStrike">
                <a:latin typeface="Arial"/>
              </a:rPr>
              <a:t>essential, </a:t>
            </a:r>
            <a:r>
              <a:rPr b="0" lang="en-US" sz="2000" spc="-1" strike="noStrike">
                <a:latin typeface="Arial"/>
              </a:rPr>
              <a:t>in the </a:t>
            </a:r>
            <a:r>
              <a:rPr b="0" lang="en-US" sz="2000" spc="-1" strike="noStrike">
                <a:latin typeface="Arial"/>
              </a:rPr>
              <a:t>future, </a:t>
            </a:r>
            <a:r>
              <a:rPr b="0" lang="en-US" sz="2000" spc="-1" strike="noStrike">
                <a:latin typeface="Arial"/>
              </a:rPr>
              <a:t>credentia</a:t>
            </a:r>
            <a:r>
              <a:rPr b="0" lang="en-US" sz="2000" spc="-1" strike="noStrike">
                <a:latin typeface="Arial"/>
              </a:rPr>
              <a:t>ls will </a:t>
            </a:r>
            <a:r>
              <a:rPr b="0" lang="en-US" sz="2000" spc="-1" strike="noStrike">
                <a:latin typeface="Arial"/>
              </a:rPr>
              <a:t>become </a:t>
            </a:r>
            <a:r>
              <a:rPr b="0" lang="en-US" sz="2000" spc="-1" strike="noStrike">
                <a:latin typeface="Arial"/>
              </a:rPr>
              <a:t>more </a:t>
            </a:r>
            <a:r>
              <a:rPr b="0" lang="en-US" sz="2000" spc="-1" strike="noStrike">
                <a:latin typeface="Arial"/>
              </a:rPr>
              <a:t>important </a:t>
            </a:r>
            <a:r>
              <a:rPr b="0" lang="en-US" sz="2000" spc="-1" strike="noStrike">
                <a:latin typeface="Arial"/>
              </a:rPr>
              <a:t>than </a:t>
            </a:r>
            <a:r>
              <a:rPr b="0" lang="en-US" sz="2000" spc="-1" strike="noStrike">
                <a:latin typeface="Arial"/>
              </a:rPr>
              <a:t>degrees. </a:t>
            </a:r>
            <a:r>
              <a:rPr b="0" lang="en-US" sz="2000" spc="-1" strike="noStrike">
                <a:latin typeface="Arial"/>
              </a:rPr>
              <a:t>Specifica</a:t>
            </a:r>
            <a:r>
              <a:rPr b="0" lang="en-US" sz="2000" spc="-1" strike="noStrike">
                <a:latin typeface="Arial"/>
              </a:rPr>
              <a:t>lly, </a:t>
            </a:r>
            <a:r>
              <a:rPr b="0" lang="en-US" sz="2000" spc="-1" strike="noStrike">
                <a:latin typeface="Arial"/>
              </a:rPr>
              <a:t>personal </a:t>
            </a:r>
            <a:r>
              <a:rPr b="0" lang="en-US" sz="2000" spc="-1" strike="noStrike">
                <a:latin typeface="Arial"/>
              </a:rPr>
              <a:t>recomme</a:t>
            </a:r>
            <a:r>
              <a:rPr b="0" lang="en-US" sz="2000" spc="-1" strike="noStrike">
                <a:latin typeface="Arial"/>
              </a:rPr>
              <a:t>ndations </a:t>
            </a:r>
            <a:r>
              <a:rPr b="0" lang="en-US" sz="2000" spc="-1" strike="noStrike">
                <a:latin typeface="Arial"/>
              </a:rPr>
              <a:t>can be </a:t>
            </a:r>
            <a:r>
              <a:rPr b="0" lang="en-US" sz="2000" spc="-1" strike="noStrike">
                <a:latin typeface="Arial"/>
              </a:rPr>
              <a:t>more </a:t>
            </a:r>
            <a:r>
              <a:rPr b="0" lang="en-US" sz="2000" spc="-1" strike="noStrike">
                <a:latin typeface="Arial"/>
              </a:rPr>
              <a:t>valuable </a:t>
            </a:r>
            <a:r>
              <a:rPr b="0" lang="en-US" sz="2000" spc="-1" strike="noStrike">
                <a:latin typeface="Arial"/>
              </a:rPr>
              <a:t>in telling </a:t>
            </a:r>
            <a:r>
              <a:rPr b="0" lang="en-US" sz="2000" spc="-1" strike="noStrike">
                <a:latin typeface="Arial"/>
              </a:rPr>
              <a:t>whether </a:t>
            </a:r>
            <a:r>
              <a:rPr b="0" lang="en-US" sz="2000" spc="-1" strike="noStrike">
                <a:latin typeface="Arial"/>
              </a:rPr>
              <a:t>someone </a:t>
            </a:r>
            <a:r>
              <a:rPr b="0" lang="en-US" sz="2000" spc="-1" strike="noStrike">
                <a:latin typeface="Arial"/>
              </a:rPr>
              <a:t>is </a:t>
            </a:r>
            <a:r>
              <a:rPr b="0" lang="en-US" sz="2000" spc="-1" strike="noStrike">
                <a:latin typeface="Arial"/>
              </a:rPr>
              <a:t>suitable </a:t>
            </a:r>
            <a:r>
              <a:rPr b="0" lang="en-US" sz="2000" spc="-1" strike="noStrike">
                <a:latin typeface="Arial"/>
              </a:rPr>
              <a:t>for a job </a:t>
            </a:r>
            <a:r>
              <a:rPr b="0" lang="en-US" sz="2000" spc="-1" strike="noStrike">
                <a:latin typeface="Arial"/>
              </a:rPr>
              <a:t>than </a:t>
            </a:r>
            <a:r>
              <a:rPr b="0" lang="en-US" sz="2000" spc="-1" strike="noStrike">
                <a:latin typeface="Arial"/>
              </a:rPr>
              <a:t>degrees </a:t>
            </a:r>
            <a:r>
              <a:rPr b="0" lang="en-US" sz="2000" spc="-1" strike="noStrike">
                <a:latin typeface="Arial"/>
              </a:rPr>
              <a:t>obtained </a:t>
            </a:r>
            <a:r>
              <a:rPr b="0" lang="en-US" sz="2000" spc="-1" strike="noStrike">
                <a:latin typeface="Arial"/>
              </a:rPr>
              <a:t>at a </a:t>
            </a:r>
            <a:r>
              <a:rPr b="0" lang="en-US" sz="2000" spc="-1" strike="noStrike">
                <a:latin typeface="Arial"/>
              </a:rPr>
              <a:t>university</a:t>
            </a:r>
            <a:r>
              <a:rPr b="0" lang="en-US" sz="2000" spc="-1" strike="noStrike">
                <a:latin typeface="Arial"/>
              </a:rPr>
              <a:t>.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a:t>
            </a:r>
            <a:r>
              <a:rPr b="0" lang="en-US" sz="2000" spc="-1" strike="noStrike">
                <a:latin typeface="Arial"/>
              </a:rPr>
              <a:t>content</a:t>
            </a:r>
            <a:r>
              <a:rPr b="0" lang="de-DE" sz="2000" spc="-1" strike="noStrike">
                <a:latin typeface="Arial"/>
              </a:rPr>
              <a:t>: </a:t>
            </a:r>
            <a:r>
              <a:rPr b="0" lang="de-DE" sz="2000" spc="-1" strike="noStrike">
                <a:latin typeface="Arial"/>
              </a:rPr>
              <a:t>Own </a:t>
            </a:r>
            <a:r>
              <a:rPr b="0" lang="de-DE" sz="2000" spc="-1" strike="noStrike">
                <a:latin typeface="Arial"/>
              </a:rPr>
              <a:t>thoughts</a:t>
            </a:r>
            <a:endParaRPr b="0" lang="en-GB" sz="2000" spc="-1" strike="noStrike">
              <a:latin typeface="Arial"/>
            </a:endParaRPr>
          </a:p>
        </p:txBody>
      </p:sp>
      <p:sp>
        <p:nvSpPr>
          <p:cNvPr id="316"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61C34F9-BC60-4798-A94B-CA2B0113D35D}"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2739960" y="500040"/>
            <a:ext cx="4443120" cy="2498400"/>
          </a:xfrm>
          <a:prstGeom prst="rect">
            <a:avLst/>
          </a:prstGeom>
        </p:spPr>
      </p:sp>
      <p:sp>
        <p:nvSpPr>
          <p:cNvPr id="318"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19"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7AD4518E-EEDA-4BCF-B4EA-268D2AC3B754}"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2739960" y="500040"/>
            <a:ext cx="4443120" cy="2498400"/>
          </a:xfrm>
          <a:prstGeom prst="rect">
            <a:avLst/>
          </a:prstGeom>
        </p:spPr>
      </p:sp>
      <p:sp>
        <p:nvSpPr>
          <p:cNvPr id="321"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22"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1984FAD-D676-497C-9A1B-907B50CD2B42}" type="slidenum">
              <a:rPr b="0" lang="en-US" sz="1200" spc="-1" strike="noStrike">
                <a:solidFill>
                  <a:srgbClr val="000000"/>
                </a:solidFill>
                <a:latin typeface="+mn-lt"/>
              </a:rPr>
              <a:t>18</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2739960" y="500040"/>
            <a:ext cx="4443120" cy="2498400"/>
          </a:xfrm>
          <a:prstGeom prst="rect">
            <a:avLst/>
          </a:prstGeom>
        </p:spPr>
      </p:sp>
      <p:sp>
        <p:nvSpPr>
          <p:cNvPr id="282"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283"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7382B9F9-2642-45D2-9D1C-0F410F0E97D5}"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739960" y="500040"/>
            <a:ext cx="4443120" cy="2498400"/>
          </a:xfrm>
          <a:prstGeom prst="rect">
            <a:avLst/>
          </a:prstGeom>
        </p:spPr>
      </p:sp>
      <p:sp>
        <p:nvSpPr>
          <p:cNvPr id="285"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The internet is full of more or less competent advice on how to get rich one way or another. The screenshots here are from </a:t>
            </a:r>
            <a:r>
              <a:rPr b="0" i="1" lang="en-US" sz="2000" spc="-1" strike="noStrike">
                <a:latin typeface="Arial"/>
              </a:rPr>
              <a:t>relatively </a:t>
            </a:r>
            <a:r>
              <a:rPr b="0" lang="en-US" sz="2000" spc="-1" strike="noStrike">
                <a:latin typeface="Arial"/>
              </a:rPr>
              <a:t>serious publications like forbes, business insider or medium. But also from YouTube.</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This spawn</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86"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503FD38-3747-4F4A-A575-CAD7CEA57A22}"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2739960" y="500040"/>
            <a:ext cx="4443120" cy="2498400"/>
          </a:xfrm>
          <a:prstGeom prst="rect">
            <a:avLst/>
          </a:prstGeom>
        </p:spPr>
      </p:sp>
      <p:sp>
        <p:nvSpPr>
          <p:cNvPr id="288"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There exist several to “earn money on the internet”. These mostly include blogging / writing, selling digital products like courses or niche physical products. The latter include print-on-demand shops, </a:t>
            </a:r>
            <a:endParaRPr b="0" lang="en-GB" sz="2000" spc="-1" strike="noStrike">
              <a:latin typeface="Arial"/>
            </a:endParaRPr>
          </a:p>
          <a:p>
            <a:pPr marL="216000" indent="-214560">
              <a:lnSpc>
                <a:spcPct val="100000"/>
              </a:lnSpc>
              <a:tabLst>
                <a:tab algn="l" pos="0"/>
              </a:tabLst>
            </a:pPr>
            <a:r>
              <a:rPr b="0" lang="en-US" sz="2000" spc="-1" strike="noStrike">
                <a:latin typeface="Arial"/>
              </a:rPr>
              <a:t>	</a:t>
            </a:r>
            <a:r>
              <a:rPr b="0" lang="en-US" sz="2000" spc="-1" strike="noStrike">
                <a:latin typeface="Arial"/>
              </a:rPr>
              <a:t>art-related things or dropshipping.</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89"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F6B3CD6-5E8E-4D80-9621-247A86915EDF}"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2739960" y="500040"/>
            <a:ext cx="4443120" cy="2498400"/>
          </a:xfrm>
          <a:prstGeom prst="rect">
            <a:avLst/>
          </a:prstGeom>
        </p:spPr>
      </p:sp>
      <p:sp>
        <p:nvSpPr>
          <p:cNvPr id="291"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An astonishing amount of different offerings regarding personal wealth management by robo-advisory and online brokers appeared on the market in the last few years. These screenshots show a small excerpt. </a:t>
            </a:r>
            <a:br/>
            <a:endParaRPr b="0" lang="en-GB" sz="2000" spc="-1" strike="noStrike">
              <a:latin typeface="Arial"/>
            </a:endParaRPr>
          </a:p>
          <a:p>
            <a:pPr marL="216000" indent="-214560">
              <a:lnSpc>
                <a:spcPct val="100000"/>
              </a:lnSpc>
              <a:tabLst>
                <a:tab algn="l" pos="0"/>
              </a:tabLst>
            </a:pPr>
            <a:r>
              <a:rPr b="0" lang="en-GB" sz="2000" spc="-1" strike="noStrike">
                <a:latin typeface="Arial"/>
              </a:rPr>
              <a:t>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p:txBody>
      </p:sp>
      <p:sp>
        <p:nvSpPr>
          <p:cNvPr id="292"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C6F6C530-8C9D-4218-BB5C-DFAF66D5EADC}"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2739960" y="500040"/>
            <a:ext cx="4443120" cy="2498400"/>
          </a:xfrm>
          <a:prstGeom prst="rect">
            <a:avLst/>
          </a:prstGeom>
        </p:spPr>
      </p:sp>
      <p:sp>
        <p:nvSpPr>
          <p:cNvPr id="294"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a:t>
            </a:r>
            <a:r>
              <a:rPr b="0" lang="en-US" sz="2000" spc="-1" strike="noStrike">
                <a:latin typeface="Arial"/>
              </a:rPr>
              <a:t>education is </a:t>
            </a:r>
            <a:r>
              <a:rPr b="0" lang="en-US" sz="2000" spc="-1" strike="noStrike">
                <a:latin typeface="Arial"/>
              </a:rPr>
              <a:t>changing. While, </a:t>
            </a:r>
            <a:r>
              <a:rPr b="0" lang="en-US" sz="2000" spc="-1" strike="noStrike">
                <a:latin typeface="Arial"/>
              </a:rPr>
              <a:t>for example, in the </a:t>
            </a:r>
            <a:r>
              <a:rPr b="0" lang="en-US" sz="2000" spc="-1" strike="noStrike">
                <a:latin typeface="Arial"/>
              </a:rPr>
              <a:t>past, and in some </a:t>
            </a:r>
            <a:r>
              <a:rPr b="0" lang="en-US" sz="2000" spc="-1" strike="noStrike">
                <a:latin typeface="Arial"/>
              </a:rPr>
              <a:t>cases even today, </a:t>
            </a:r>
            <a:r>
              <a:rPr b="0" lang="en-US" sz="2000" spc="-1" strike="noStrike">
                <a:latin typeface="Arial"/>
              </a:rPr>
              <a:t>degrees are still </a:t>
            </a:r>
            <a:r>
              <a:rPr b="0" lang="en-US" sz="2000" spc="-1" strike="noStrike">
                <a:latin typeface="Arial"/>
              </a:rPr>
              <a:t>essential, in the </a:t>
            </a:r>
            <a:r>
              <a:rPr b="0" lang="en-US" sz="2000" spc="-1" strike="noStrike">
                <a:latin typeface="Arial"/>
              </a:rPr>
              <a:t>future, credentials </a:t>
            </a:r>
            <a:r>
              <a:rPr b="0" lang="en-US" sz="2000" spc="-1" strike="noStrike">
                <a:latin typeface="Arial"/>
              </a:rPr>
              <a:t>will become more </a:t>
            </a:r>
            <a:r>
              <a:rPr b="0" lang="en-US" sz="2000" spc="-1" strike="noStrike">
                <a:latin typeface="Arial"/>
              </a:rPr>
              <a:t>important than </a:t>
            </a:r>
            <a:r>
              <a:rPr b="0" lang="en-US" sz="2000" spc="-1" strike="noStrike">
                <a:latin typeface="Arial"/>
              </a:rPr>
              <a:t>degrees. </a:t>
            </a:r>
            <a:r>
              <a:rPr b="0" lang="en-US" sz="2000" spc="-1" strike="noStrike">
                <a:latin typeface="Arial"/>
              </a:rPr>
              <a:t>Specifically, </a:t>
            </a:r>
            <a:r>
              <a:rPr b="0" lang="en-US" sz="2000" spc="-1" strike="noStrike">
                <a:latin typeface="Arial"/>
              </a:rPr>
              <a:t>personal </a:t>
            </a:r>
            <a:r>
              <a:rPr b="0" lang="en-US" sz="2000" spc="-1" strike="noStrike">
                <a:latin typeface="Arial"/>
              </a:rPr>
              <a:t>recommendations </a:t>
            </a:r>
            <a:r>
              <a:rPr b="0" lang="en-US" sz="2000" spc="-1" strike="noStrike">
                <a:latin typeface="Arial"/>
              </a:rPr>
              <a:t>can be more </a:t>
            </a:r>
            <a:r>
              <a:rPr b="0" lang="en-US" sz="2000" spc="-1" strike="noStrike">
                <a:latin typeface="Arial"/>
              </a:rPr>
              <a:t>valuable in telling </a:t>
            </a:r>
            <a:r>
              <a:rPr b="0" lang="en-US" sz="2000" spc="-1" strike="noStrike">
                <a:latin typeface="Arial"/>
              </a:rPr>
              <a:t>whether someone </a:t>
            </a:r>
            <a:r>
              <a:rPr b="0" lang="en-US" sz="2000" spc="-1" strike="noStrike">
                <a:latin typeface="Arial"/>
              </a:rPr>
              <a:t>is suitable for a </a:t>
            </a:r>
            <a:r>
              <a:rPr b="0" lang="en-US" sz="2000" spc="-1" strike="noStrike">
                <a:latin typeface="Arial"/>
              </a:rPr>
              <a:t>job than degrees </a:t>
            </a:r>
            <a:r>
              <a:rPr b="0" lang="en-US" sz="2000" spc="-1" strike="noStrike">
                <a:latin typeface="Arial"/>
              </a:rPr>
              <a:t>obtained at a </a:t>
            </a:r>
            <a:r>
              <a:rPr b="0" lang="en-US" sz="2000" spc="-1" strike="noStrike">
                <a:latin typeface="Arial"/>
              </a:rPr>
              <a:t>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a:t>
            </a:r>
            <a:r>
              <a:rPr b="0" lang="de-DE" sz="2000" spc="-1" strike="noStrike">
                <a:latin typeface="Arial"/>
              </a:rPr>
              <a:t>Own thoughts</a:t>
            </a:r>
            <a:endParaRPr b="0" lang="en-GB" sz="2000" spc="-1" strike="noStrike">
              <a:latin typeface="Arial"/>
            </a:endParaRPr>
          </a:p>
        </p:txBody>
      </p:sp>
      <p:sp>
        <p:nvSpPr>
          <p:cNvPr id="295"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C9CA7DC-DB5D-4740-892F-0C11BA39283B}"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2739960" y="500040"/>
            <a:ext cx="4443120" cy="2498400"/>
          </a:xfrm>
          <a:prstGeom prst="rect">
            <a:avLst/>
          </a:prstGeom>
        </p:spPr>
      </p:sp>
      <p:sp>
        <p:nvSpPr>
          <p:cNvPr id="297"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However, there are several caveats to all of this.</a:t>
            </a:r>
            <a:endParaRPr b="0" lang="en-GB" sz="2000" spc="-1" strike="noStrike">
              <a:latin typeface="Arial"/>
            </a:endParaRPr>
          </a:p>
          <a:p>
            <a:pPr marL="216000" indent="-214560">
              <a:lnSpc>
                <a:spcPct val="100000"/>
              </a:lnSpc>
              <a:tabLst>
                <a:tab algn="l" pos="0"/>
              </a:tabLst>
            </a:pPr>
            <a:r>
              <a:rPr b="0" lang="en-US" sz="2000" spc="-1" strike="noStrike">
                <a:latin typeface="Arial"/>
              </a:rPr>
              <a:t>	</a:t>
            </a:r>
            <a:r>
              <a:rPr b="0" lang="en-US" sz="2000" spc="-1" strike="noStrike">
                <a:latin typeface="Arial"/>
              </a:rPr>
              <a:t>For example, most “commission-free” brokers earn a majority of their </a:t>
            </a:r>
            <a:r>
              <a:rPr b="0" lang="en-US" sz="2000" spc="-1" strike="noStrike">
                <a:latin typeface="Arial"/>
              </a:rPr>
              <a:t>income through order-routing, receiving a commission from the order </a:t>
            </a:r>
            <a:r>
              <a:rPr b="0" lang="en-US" sz="2000" spc="-1" strike="noStrike">
                <a:latin typeface="Arial"/>
              </a:rPr>
              <a:t>recipient. Therefore, the broker has a hidden incentive to promote </a:t>
            </a:r>
            <a:r>
              <a:rPr b="0" lang="en-US" sz="2000" spc="-1" strike="noStrike">
                <a:latin typeface="Arial"/>
              </a:rPr>
              <a:t>products with hire routing commissions and the user probably pays for </a:t>
            </a:r>
            <a:r>
              <a:rPr b="0" lang="en-US" sz="2000" spc="-1" strike="noStrike">
                <a:latin typeface="Arial"/>
              </a:rPr>
              <a:t>the service via increased quote prices.</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In the “invest your time”-sphere of passive income, there is a huge leap </a:t>
            </a:r>
            <a:r>
              <a:rPr b="0" lang="en-US" sz="2000" spc="-1" strike="noStrike">
                <a:latin typeface="Arial"/>
              </a:rPr>
              <a:t>between earning a bit of cash on the side and actually living off of it. </a:t>
            </a:r>
            <a:r>
              <a:rPr b="0" lang="en-US" sz="2000" spc="-1" strike="noStrike">
                <a:latin typeface="Arial"/>
              </a:rPr>
              <a:t>Opportunity cost may to taken into account. </a:t>
            </a:r>
            <a:endParaRPr b="0" lang="en-GB" sz="2000" spc="-1" strike="noStrike">
              <a:latin typeface="Arial"/>
            </a:endParaRPr>
          </a:p>
          <a:p>
            <a:pPr marL="216000" indent="-214560">
              <a:lnSpc>
                <a:spcPct val="100000"/>
              </a:lnSpc>
              <a:tabLst>
                <a:tab algn="l" pos="0"/>
              </a:tabLst>
            </a:pPr>
            <a:r>
              <a:rPr b="0" lang="en-GB" sz="2000" spc="-1" strike="noStrike">
                <a:latin typeface="Arial"/>
              </a:rPr>
              <a:t>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p:txBody>
      </p:sp>
      <p:sp>
        <p:nvSpPr>
          <p:cNvPr id="298"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D414E06A-C028-4E97-9C42-2F174890BB11}"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19240" cy="3331800"/>
          </a:xfrm>
          <a:prstGeom prst="rect">
            <a:avLst/>
          </a:prstGeom>
          <a:ln>
            <a:noFill/>
          </a:ln>
        </p:spPr>
      </p:pic>
      <p:pic>
        <p:nvPicPr>
          <p:cNvPr id="1" name="Bild 2" descr=""/>
          <p:cNvPicPr/>
          <p:nvPr/>
        </p:nvPicPr>
        <p:blipFill>
          <a:blip r:embed="rId3"/>
          <a:stretch/>
        </p:blipFill>
        <p:spPr>
          <a:xfrm>
            <a:off x="8218440" y="324000"/>
            <a:ext cx="603000" cy="316800"/>
          </a:xfrm>
          <a:prstGeom prst="rect">
            <a:avLst/>
          </a:prstGeom>
          <a:ln>
            <a:noFill/>
          </a:ln>
        </p:spPr>
      </p:pic>
      <p:sp>
        <p:nvSpPr>
          <p:cNvPr id="2" name="CustomShape 1"/>
          <p:cNvSpPr/>
          <p:nvPr/>
        </p:nvSpPr>
        <p:spPr>
          <a:xfrm>
            <a:off x="324000" y="321480"/>
            <a:ext cx="7158600" cy="34308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a:t>
            </a:r>
            <a:r>
              <a:rPr b="0" lang="en-GB" sz="4400" spc="-1" strike="noStrike">
                <a:latin typeface="Arial"/>
              </a:rPr>
              <a:t>k to </a:t>
            </a:r>
            <a:r>
              <a:rPr b="0" lang="en-GB" sz="4400" spc="-1" strike="noStrike">
                <a:latin typeface="Arial"/>
              </a:rPr>
              <a:t>edit </a:t>
            </a:r>
            <a:r>
              <a:rPr b="0" lang="en-GB" sz="4400" spc="-1" strike="noStrike">
                <a:latin typeface="Arial"/>
              </a:rPr>
              <a:t>the </a:t>
            </a:r>
            <a:r>
              <a:rPr b="0" lang="en-GB" sz="4400" spc="-1" strike="noStrike">
                <a:latin typeface="Arial"/>
              </a:rPr>
              <a:t>title </a:t>
            </a:r>
            <a:r>
              <a:rPr b="0" lang="en-GB" sz="4400" spc="-1" strike="noStrike">
                <a:latin typeface="Arial"/>
              </a:rPr>
              <a:t>text </a:t>
            </a:r>
            <a:r>
              <a:rPr b="0" lang="en-GB" sz="4400" spc="-1" strike="noStrike">
                <a:latin typeface="Arial"/>
              </a:rPr>
              <a:t>for</a:t>
            </a:r>
            <a:r>
              <a:rPr b="0" lang="en-GB" sz="4400" spc="-1" strike="noStrike">
                <a:latin typeface="Arial"/>
              </a:rPr>
              <a:t>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en.wikipedia.org/wiki/List_of_cognitive_biases" TargetMode="External"/><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s://www.forbes.com/sites/jrose/2019/02/07/" TargetMode="External"/><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redbubble.com/about/sellin" TargetMode="External"/><Relationship Id="rId2" Type="http://schemas.openxmlformats.org/officeDocument/2006/relationships/hyperlink" Target="http://www.shopify.com/blog/dropshipping-niches" TargetMode="Externa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slideLayout" Target="../slideLayouts/slideLayout13.xml"/><Relationship Id="rId10"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xkcd.com/1827/" TargetMode="External"/><Relationship Id="rId3" Type="http://schemas.openxmlformats.org/officeDocument/2006/relationships/hyperlink" Target="https://idyahive.com/2017/07/14/delayed-gratification-path-to-riches/" TargetMode="External"/><Relationship Id="rId4" Type="http://schemas.openxmlformats.org/officeDocument/2006/relationships/hyperlink" Target="https://www.nytimes.com/2020/07/08/technology/robinhood-risky-trading.html"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7440" cy="37908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ea typeface="DejaVu Sans"/>
              </a:rPr>
              <a:t>Never work again – Tools for financial freedom</a:t>
            </a:r>
            <a:endParaRPr b="0" lang="en-GB" sz="2500" spc="-1" strike="noStrike">
              <a:latin typeface="Arial"/>
            </a:endParaRPr>
          </a:p>
        </p:txBody>
      </p:sp>
      <p:sp>
        <p:nvSpPr>
          <p:cNvPr id="86" name="CustomShape 2"/>
          <p:cNvSpPr/>
          <p:nvPr/>
        </p:nvSpPr>
        <p:spPr>
          <a:xfrm>
            <a:off x="360360" y="2232000"/>
            <a:ext cx="4246200" cy="232920"/>
          </a:xfrm>
          <a:prstGeom prst="rect">
            <a:avLst/>
          </a:prstGeom>
          <a:noFill/>
          <a:ln>
            <a:noFill/>
          </a:ln>
        </p:spPr>
        <p:style>
          <a:lnRef idx="0"/>
          <a:fillRef idx="0"/>
          <a:effectRef idx="0"/>
          <a:fontRef idx="minor"/>
        </p:style>
        <p:txBody>
          <a:bodyPr lIns="0" rIns="0" tIns="0" bIns="0">
            <a:normAutofit/>
          </a:bodyPr>
          <a:p>
            <a:pPr marL="216000" indent="-322560">
              <a:lnSpc>
                <a:spcPct val="100000"/>
              </a:lnSpc>
              <a:buClr>
                <a:srgbClr val="000000"/>
              </a:buClr>
              <a:buFont typeface="Wingdings" charset="2"/>
              <a:buChar char=""/>
            </a:pPr>
            <a:r>
              <a:rPr b="0" lang="de-DE" sz="1600" spc="-1" strike="noStrike">
                <a:solidFill>
                  <a:srgbClr val="000000"/>
                </a:solidFill>
                <a:latin typeface="Arial"/>
                <a:ea typeface="DejaVu Sans"/>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0840" y="231840"/>
            <a:ext cx="8487720" cy="306000"/>
          </a:xfrm>
          <a:prstGeom prst="rect">
            <a:avLst/>
          </a:prstGeom>
          <a:noFill/>
          <a:ln>
            <a:noFill/>
          </a:ln>
        </p:spPr>
        <p:style>
          <a:lnRef idx="0"/>
          <a:fillRef idx="0"/>
          <a:effectRef idx="0"/>
          <a:fontRef idx="minor"/>
        </p:style>
      </p:sp>
      <p:pic>
        <p:nvPicPr>
          <p:cNvPr id="178" name="Inhaltsplatzhalter 6" descr=""/>
          <p:cNvPicPr/>
          <p:nvPr/>
        </p:nvPicPr>
        <p:blipFill>
          <a:blip r:embed="rId1"/>
          <a:stretch/>
        </p:blipFill>
        <p:spPr>
          <a:xfrm>
            <a:off x="1270440" y="1600200"/>
            <a:ext cx="6604920" cy="1904400"/>
          </a:xfrm>
          <a:prstGeom prst="rect">
            <a:avLst/>
          </a:prstGeom>
          <a:ln>
            <a:noFill/>
          </a:ln>
        </p:spPr>
      </p:pic>
      <p:sp>
        <p:nvSpPr>
          <p:cNvPr id="179"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80"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Hierarchy of Hypotheses</a:t>
            </a:r>
            <a:endParaRPr b="0" lang="en-GB" sz="2200" spc="-1" strike="noStrike">
              <a:latin typeface="Arial"/>
            </a:endParaRPr>
          </a:p>
        </p:txBody>
      </p:sp>
      <p:sp>
        <p:nvSpPr>
          <p:cNvPr id="182"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graphic: O</a:t>
            </a:r>
            <a:r>
              <a:rPr b="0" lang="de-DE" sz="800" spc="-1" strike="noStrike">
                <a:solidFill>
                  <a:srgbClr val="000000"/>
                </a:solidFill>
                <a:latin typeface="Arial"/>
                <a:ea typeface="DejaVu Sans"/>
              </a:rPr>
              <a:t>wn graphic</a:t>
            </a:r>
            <a:endParaRPr b="0" lang="en-GB" sz="800" spc="-1" strike="noStrike">
              <a:latin typeface="Arial"/>
            </a:endParaRPr>
          </a:p>
        </p:txBody>
      </p:sp>
      <p:sp>
        <p:nvSpPr>
          <p:cNvPr id="183" name="CustomShape 3"/>
          <p:cNvSpPr/>
          <p:nvPr/>
        </p:nvSpPr>
        <p:spPr>
          <a:xfrm>
            <a:off x="576000" y="100800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over-trade, </a:t>
            </a:r>
            <a:br/>
            <a:r>
              <a:rPr b="0" lang="en-GB" sz="1200" spc="-1" strike="noStrike">
                <a:solidFill>
                  <a:srgbClr val="000000"/>
                </a:solidFill>
                <a:latin typeface="Arial"/>
                <a:ea typeface="DejaVu Sans"/>
              </a:rPr>
              <a:t>racking up fees</a:t>
            </a:r>
            <a:endParaRPr b="0" lang="en-GB" sz="1200" spc="-1" strike="noStrike">
              <a:latin typeface="Arial"/>
            </a:endParaRPr>
          </a:p>
        </p:txBody>
      </p:sp>
      <p:sp>
        <p:nvSpPr>
          <p:cNvPr id="184" name="CustomShape 4"/>
          <p:cNvSpPr/>
          <p:nvPr/>
        </p:nvSpPr>
        <p:spPr>
          <a:xfrm>
            <a:off x="266364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under-diversify,</a:t>
            </a:r>
            <a:br/>
            <a:r>
              <a:rPr b="0" lang="en-GB" sz="1200" spc="-1" strike="noStrike">
                <a:solidFill>
                  <a:srgbClr val="000000"/>
                </a:solidFill>
                <a:latin typeface="Arial"/>
                <a:ea typeface="DejaVu Sans"/>
              </a:rPr>
              <a:t>racking up risk</a:t>
            </a:r>
            <a:endParaRPr b="0" lang="en-GB" sz="1200" spc="-1" strike="noStrike">
              <a:latin typeface="Arial"/>
            </a:endParaRPr>
          </a:p>
        </p:txBody>
      </p:sp>
      <p:sp>
        <p:nvSpPr>
          <p:cNvPr id="185" name="CustomShape 5"/>
          <p:cNvSpPr/>
          <p:nvPr/>
        </p:nvSpPr>
        <p:spPr>
          <a:xfrm>
            <a:off x="460800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choose </a:t>
            </a:r>
            <a:br/>
            <a:r>
              <a:rPr b="0" lang="en-GB" sz="1200" spc="-1" strike="noStrike">
                <a:solidFill>
                  <a:srgbClr val="000000"/>
                </a:solidFill>
                <a:latin typeface="Arial"/>
                <a:ea typeface="DejaVu Sans"/>
              </a:rPr>
              <a:t>inappropriate strategies</a:t>
            </a:r>
            <a:br/>
            <a:r>
              <a:rPr b="0" lang="en-GB" sz="1200" spc="-1" strike="noStrike">
                <a:solidFill>
                  <a:srgbClr val="000000"/>
                </a:solidFill>
                <a:latin typeface="Arial"/>
                <a:ea typeface="DejaVu Sans"/>
              </a:rPr>
              <a:t>for their specific situation</a:t>
            </a:r>
            <a:endParaRPr b="0" lang="en-GB" sz="1200" spc="-1" strike="noStrike">
              <a:latin typeface="Arial"/>
            </a:endParaRPr>
          </a:p>
        </p:txBody>
      </p:sp>
      <p:sp>
        <p:nvSpPr>
          <p:cNvPr id="186" name="CustomShape 6"/>
          <p:cNvSpPr/>
          <p:nvPr/>
        </p:nvSpPr>
        <p:spPr>
          <a:xfrm>
            <a:off x="655164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overestimate</a:t>
            </a:r>
            <a:br/>
            <a:r>
              <a:rPr b="0" lang="en-GB" sz="1200" spc="-1" strike="noStrike">
                <a:solidFill>
                  <a:srgbClr val="000000"/>
                </a:solidFill>
                <a:latin typeface="Arial"/>
                <a:ea typeface="DejaVu Sans"/>
              </a:rPr>
              <a:t>their understanding</a:t>
            </a:r>
            <a:br/>
            <a:r>
              <a:rPr b="0" lang="en-GB" sz="1200" spc="-1" strike="noStrike">
                <a:solidFill>
                  <a:srgbClr val="000000"/>
                </a:solidFill>
                <a:latin typeface="Arial"/>
                <a:ea typeface="DejaVu Sans"/>
              </a:rPr>
              <a:t>of markets</a:t>
            </a:r>
            <a:endParaRPr b="0" lang="en-GB" sz="1200" spc="-1" strike="noStrike">
              <a:latin typeface="Arial"/>
            </a:endParaRPr>
          </a:p>
        </p:txBody>
      </p:sp>
      <p:sp>
        <p:nvSpPr>
          <p:cNvPr id="187" name="Line 7"/>
          <p:cNvSpPr/>
          <p:nvPr/>
        </p:nvSpPr>
        <p:spPr>
          <a:xfrm>
            <a:off x="360000" y="1008000"/>
            <a:ext cx="0" cy="2664000"/>
          </a:xfrm>
          <a:prstGeom prst="line">
            <a:avLst/>
          </a:prstGeom>
          <a:ln w="72000">
            <a:solidFill>
              <a:srgbClr val="3465a4"/>
            </a:solidFill>
            <a:round/>
            <a:tailEnd len="med" type="triangle" w="med"/>
          </a:ln>
        </p:spPr>
        <p:style>
          <a:lnRef idx="0"/>
          <a:fillRef idx="0"/>
          <a:effectRef idx="0"/>
          <a:fontRef idx="minor"/>
        </p:style>
      </p:sp>
      <p:sp>
        <p:nvSpPr>
          <p:cNvPr id="188" name="CustomShape 8"/>
          <p:cNvSpPr/>
          <p:nvPr/>
        </p:nvSpPr>
        <p:spPr>
          <a:xfrm>
            <a:off x="1729440" y="201744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choose </a:t>
            </a:r>
            <a:br/>
            <a:r>
              <a:rPr b="0" lang="en-GB" sz="1200" spc="-1" strike="noStrike">
                <a:solidFill>
                  <a:srgbClr val="000000"/>
                </a:solidFill>
                <a:latin typeface="Arial"/>
                <a:ea typeface="DejaVu Sans"/>
              </a:rPr>
              <a:t>efficient-frontier </a:t>
            </a:r>
            <a:br/>
            <a:r>
              <a:rPr b="0" lang="en-GB" sz="1200" spc="-1" strike="noStrike">
                <a:solidFill>
                  <a:srgbClr val="000000"/>
                </a:solidFill>
                <a:latin typeface="Arial"/>
                <a:ea typeface="DejaVu Sans"/>
              </a:rPr>
              <a:t>portfolios</a:t>
            </a:r>
            <a:endParaRPr b="0" lang="en-GB" sz="1200" spc="-1" strike="noStrike">
              <a:latin typeface="Arial"/>
            </a:endParaRPr>
          </a:p>
        </p:txBody>
      </p:sp>
      <p:sp>
        <p:nvSpPr>
          <p:cNvPr id="189" name="CustomShape 9"/>
          <p:cNvSpPr/>
          <p:nvPr/>
        </p:nvSpPr>
        <p:spPr>
          <a:xfrm>
            <a:off x="3457440" y="309600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pick the </a:t>
            </a:r>
            <a:br/>
            <a:r>
              <a:rPr b="0" lang="en-GB" sz="1200" spc="-1" strike="noStrike">
                <a:solidFill>
                  <a:srgbClr val="000000"/>
                </a:solidFill>
                <a:latin typeface="Arial"/>
                <a:ea typeface="DejaVu Sans"/>
              </a:rPr>
              <a:t>right option for themselves</a:t>
            </a:r>
            <a:endParaRPr b="0" lang="en-GB" sz="1200" spc="-1" strike="noStrike">
              <a:latin typeface="Arial"/>
            </a:endParaRPr>
          </a:p>
        </p:txBody>
      </p:sp>
      <p:sp>
        <p:nvSpPr>
          <p:cNvPr id="190" name="CustomShape 10"/>
          <p:cNvSpPr/>
          <p:nvPr/>
        </p:nvSpPr>
        <p:spPr>
          <a:xfrm>
            <a:off x="5040000" y="201744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waste resources</a:t>
            </a:r>
            <a:br/>
            <a:r>
              <a:rPr b="0" lang="en-GB" sz="1200" spc="-1" strike="noStrike">
                <a:solidFill>
                  <a:srgbClr val="000000"/>
                </a:solidFill>
                <a:latin typeface="Arial"/>
                <a:ea typeface="DejaVu Sans"/>
              </a:rPr>
              <a:t>on ultimately unsuccessful</a:t>
            </a:r>
            <a:br/>
            <a:r>
              <a:rPr b="0" lang="en-GB" sz="1200" spc="-1" strike="noStrike">
                <a:solidFill>
                  <a:srgbClr val="000000"/>
                </a:solidFill>
                <a:latin typeface="Arial"/>
                <a:ea typeface="DejaVu Sans"/>
              </a:rPr>
              <a:t>efforts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30840" y="231840"/>
            <a:ext cx="8487720" cy="306000"/>
          </a:xfrm>
          <a:prstGeom prst="rect">
            <a:avLst/>
          </a:prstGeom>
          <a:noFill/>
          <a:ln>
            <a:noFill/>
          </a:ln>
        </p:spPr>
        <p:style>
          <a:lnRef idx="0"/>
          <a:fillRef idx="0"/>
          <a:effectRef idx="0"/>
          <a:fontRef idx="minor"/>
        </p:style>
      </p:sp>
      <p:pic>
        <p:nvPicPr>
          <p:cNvPr id="192" name="Inhaltsplatzhalter 6_1" descr=""/>
          <p:cNvPicPr/>
          <p:nvPr/>
        </p:nvPicPr>
        <p:blipFill>
          <a:blip r:embed="rId1"/>
          <a:stretch/>
        </p:blipFill>
        <p:spPr>
          <a:xfrm>
            <a:off x="1270440" y="1600200"/>
            <a:ext cx="6604920" cy="1904400"/>
          </a:xfrm>
          <a:prstGeom prst="rect">
            <a:avLst/>
          </a:prstGeom>
          <a:ln>
            <a:noFill/>
          </a:ln>
        </p:spPr>
      </p:pic>
      <p:sp>
        <p:nvSpPr>
          <p:cNvPr id="193"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&amp; Bias Navigator</a:t>
            </a:r>
            <a:endParaRPr b="0" lang="en-GB" sz="3200" spc="-1" strike="noStrike">
              <a:latin typeface="Arial"/>
            </a:endParaRPr>
          </a:p>
        </p:txBody>
      </p:sp>
      <p:sp>
        <p:nvSpPr>
          <p:cNvPr id="194"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The right tool for the job</a:t>
            </a:r>
            <a:endParaRPr b="0" lang="en-GB" sz="2200" spc="-1" strike="noStrike">
              <a:latin typeface="Arial"/>
            </a:endParaRPr>
          </a:p>
        </p:txBody>
      </p:sp>
      <p:sp>
        <p:nvSpPr>
          <p:cNvPr id="196"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Bias examples: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 Biases taken from </a:t>
            </a:r>
            <a:r>
              <a:rPr b="0" lang="de-DE" sz="800" spc="-1" strike="noStrike">
                <a:solidFill>
                  <a:srgbClr val="000000"/>
                </a:solidFill>
                <a:latin typeface="Arial"/>
                <a:ea typeface="DejaVu Sans"/>
                <a:hlinkClick r:id="rId1"/>
              </a:rPr>
              <a:t>https://en.wikipedia.org/wiki/List_of_cognitive_biases</a:t>
            </a:r>
            <a:r>
              <a:rPr b="0" lang="de-DE" sz="800" spc="-1" strike="noStrike">
                <a:solidFill>
                  <a:srgbClr val="000000"/>
                </a:solidFill>
                <a:latin typeface="Arial"/>
                <a:ea typeface="DejaVu Sans"/>
              </a:rPr>
              <a:t> </a:t>
            </a:r>
            <a:endParaRPr b="0" lang="en-GB" sz="800" spc="-1" strike="noStrike">
              <a:latin typeface="Arial"/>
            </a:endParaRPr>
          </a:p>
        </p:txBody>
      </p:sp>
      <p:sp>
        <p:nvSpPr>
          <p:cNvPr id="197" name="CustomShape 3"/>
          <p:cNvSpPr/>
          <p:nvPr/>
        </p:nvSpPr>
        <p:spPr>
          <a:xfrm>
            <a:off x="216000" y="198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Lifestyle</a:t>
            </a:r>
            <a:endParaRPr b="0" lang="en-GB" sz="1100" spc="-1" strike="noStrike">
              <a:latin typeface="Arial"/>
            </a:endParaRPr>
          </a:p>
        </p:txBody>
      </p:sp>
      <p:sp>
        <p:nvSpPr>
          <p:cNvPr id="198" name="CustomShape 4"/>
          <p:cNvSpPr/>
          <p:nvPr/>
        </p:nvSpPr>
        <p:spPr>
          <a:xfrm>
            <a:off x="216000" y="252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Wealth</a:t>
            </a:r>
            <a:endParaRPr b="0" lang="en-GB" sz="1100" spc="-1" strike="noStrike">
              <a:latin typeface="Arial"/>
            </a:endParaRPr>
          </a:p>
        </p:txBody>
      </p:sp>
      <p:sp>
        <p:nvSpPr>
          <p:cNvPr id="199" name="CustomShape 5"/>
          <p:cNvSpPr/>
          <p:nvPr/>
        </p:nvSpPr>
        <p:spPr>
          <a:xfrm>
            <a:off x="216000" y="3096000"/>
            <a:ext cx="1150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Dependents</a:t>
            </a:r>
            <a:endParaRPr b="0" lang="en-GB" sz="1100" spc="-1" strike="noStrike">
              <a:latin typeface="Arial"/>
            </a:endParaRPr>
          </a:p>
        </p:txBody>
      </p:sp>
      <p:sp>
        <p:nvSpPr>
          <p:cNvPr id="200" name="CustomShape 6"/>
          <p:cNvSpPr/>
          <p:nvPr/>
        </p:nvSpPr>
        <p:spPr>
          <a:xfrm>
            <a:off x="216000" y="3600000"/>
            <a:ext cx="1150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Time Horizon</a:t>
            </a:r>
            <a:endParaRPr b="0" lang="en-GB" sz="1100" spc="-1" strike="noStrike">
              <a:latin typeface="Arial"/>
            </a:endParaRPr>
          </a:p>
        </p:txBody>
      </p:sp>
      <p:sp>
        <p:nvSpPr>
          <p:cNvPr id="201" name="CustomShape 7"/>
          <p:cNvSpPr/>
          <p:nvPr/>
        </p:nvSpPr>
        <p:spPr>
          <a:xfrm>
            <a:off x="216000" y="144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Investment</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Knowledge</a:t>
            </a:r>
            <a:endParaRPr b="0" lang="en-GB" sz="1100" spc="-1" strike="noStrike">
              <a:latin typeface="Arial"/>
            </a:endParaRPr>
          </a:p>
        </p:txBody>
      </p:sp>
      <p:sp>
        <p:nvSpPr>
          <p:cNvPr id="202" name="CustomShape 8"/>
          <p:cNvSpPr/>
          <p:nvPr/>
        </p:nvSpPr>
        <p:spPr>
          <a:xfrm>
            <a:off x="216000" y="4104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Individual</a:t>
            </a:r>
            <a:br/>
            <a:r>
              <a:rPr b="0" lang="en-GB" sz="1100" spc="-1" strike="noStrike">
                <a:solidFill>
                  <a:srgbClr val="000000"/>
                </a:solidFill>
                <a:latin typeface="Arial"/>
                <a:ea typeface="DejaVu Sans"/>
              </a:rPr>
              <a:t>Goals</a:t>
            </a:r>
            <a:endParaRPr b="0" lang="en-GB" sz="1100" spc="-1" strike="noStrike">
              <a:latin typeface="Arial"/>
            </a:endParaRPr>
          </a:p>
        </p:txBody>
      </p:sp>
      <p:sp>
        <p:nvSpPr>
          <p:cNvPr id="203" name="CustomShape 9"/>
          <p:cNvSpPr/>
          <p:nvPr/>
        </p:nvSpPr>
        <p:spPr>
          <a:xfrm>
            <a:off x="1944000" y="1440000"/>
            <a:ext cx="1728000" cy="79200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r>
              <a:rPr b="0" lang="en-GB" sz="1100" spc="-1" strike="noStrike">
                <a:latin typeface="Arial"/>
              </a:rPr>
              <a:t>Confirmatio</a:t>
            </a:r>
            <a:r>
              <a:rPr b="0" lang="en-GB" sz="1100" spc="-1" strike="noStrike">
                <a:latin typeface="Arial"/>
              </a:rPr>
              <a:t>n Bias</a:t>
            </a:r>
            <a:br/>
            <a:r>
              <a:rPr b="0" lang="en-GB" sz="1100" spc="-1" strike="noStrike">
                <a:latin typeface="Arial"/>
              </a:rPr>
              <a:t>→ Are you </a:t>
            </a:r>
            <a:r>
              <a:rPr b="0" lang="en-GB" sz="1100" spc="-1" strike="noStrike">
                <a:latin typeface="Arial"/>
              </a:rPr>
              <a:t>looking for </a:t>
            </a:r>
            <a:r>
              <a:rPr b="0" lang="en-GB" sz="1100" spc="-1" strike="noStrike">
                <a:latin typeface="Arial"/>
              </a:rPr>
              <a:t>stock info </a:t>
            </a:r>
            <a:r>
              <a:rPr b="0" lang="en-GB" sz="1100" spc="-1" strike="noStrike">
                <a:latin typeface="Arial"/>
              </a:rPr>
              <a:t>that </a:t>
            </a:r>
            <a:br/>
            <a:r>
              <a:rPr b="0" lang="en-GB" sz="1100" spc="-1" strike="noStrike">
                <a:latin typeface="Arial"/>
              </a:rPr>
              <a:t>supports </a:t>
            </a:r>
            <a:r>
              <a:rPr b="0" lang="en-GB" sz="1100" spc="-1" strike="noStrike">
                <a:latin typeface="Arial"/>
              </a:rPr>
              <a:t>your </a:t>
            </a:r>
            <a:r>
              <a:rPr b="0" lang="en-GB" sz="1100" spc="-1" strike="noStrike">
                <a:latin typeface="Arial"/>
              </a:rPr>
              <a:t>guess?</a:t>
            </a:r>
            <a:endParaRPr b="0" lang="en-GB" sz="1100" spc="-1" strike="noStrike">
              <a:latin typeface="Arial"/>
            </a:endParaRPr>
          </a:p>
        </p:txBody>
      </p:sp>
      <p:sp>
        <p:nvSpPr>
          <p:cNvPr id="204" name="Line 10"/>
          <p:cNvSpPr/>
          <p:nvPr/>
        </p:nvSpPr>
        <p:spPr>
          <a:xfrm>
            <a:off x="1872000" y="936000"/>
            <a:ext cx="0" cy="3528000"/>
          </a:xfrm>
          <a:prstGeom prst="line">
            <a:avLst/>
          </a:prstGeom>
          <a:ln>
            <a:solidFill>
              <a:srgbClr val="3465a4"/>
            </a:solidFill>
          </a:ln>
        </p:spPr>
        <p:style>
          <a:lnRef idx="0"/>
          <a:fillRef idx="0"/>
          <a:effectRef idx="0"/>
          <a:fontRef idx="minor"/>
        </p:style>
      </p:sp>
      <p:sp>
        <p:nvSpPr>
          <p:cNvPr id="205" name="CustomShape 11"/>
          <p:cNvSpPr/>
          <p:nvPr/>
        </p:nvSpPr>
        <p:spPr>
          <a:xfrm>
            <a:off x="149760" y="648000"/>
            <a:ext cx="1506240" cy="26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Acquire Information</a:t>
            </a:r>
            <a:endParaRPr b="0" lang="en-GB" sz="1200" spc="-1" strike="noStrike">
              <a:latin typeface="Arial"/>
            </a:endParaRPr>
          </a:p>
        </p:txBody>
      </p:sp>
      <p:sp>
        <p:nvSpPr>
          <p:cNvPr id="206" name="CustomShape 12"/>
          <p:cNvSpPr/>
          <p:nvPr/>
        </p:nvSpPr>
        <p:spPr>
          <a:xfrm>
            <a:off x="2021400" y="648000"/>
            <a:ext cx="1650600" cy="26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Generally explain cognitive biases</a:t>
            </a:r>
            <a:endParaRPr b="0" lang="en-GB" sz="1200" spc="-1" strike="noStrike">
              <a:latin typeface="Arial"/>
            </a:endParaRPr>
          </a:p>
        </p:txBody>
      </p:sp>
      <p:sp>
        <p:nvSpPr>
          <p:cNvPr id="207" name="Line 13"/>
          <p:cNvSpPr/>
          <p:nvPr/>
        </p:nvSpPr>
        <p:spPr>
          <a:xfrm>
            <a:off x="3744000" y="936000"/>
            <a:ext cx="0" cy="3528000"/>
          </a:xfrm>
          <a:prstGeom prst="line">
            <a:avLst/>
          </a:prstGeom>
          <a:ln>
            <a:solidFill>
              <a:srgbClr val="3465a4"/>
            </a:solidFill>
          </a:ln>
        </p:spPr>
        <p:style>
          <a:lnRef idx="0"/>
          <a:fillRef idx="0"/>
          <a:effectRef idx="0"/>
          <a:fontRef idx="minor"/>
        </p:style>
      </p:sp>
      <p:sp>
        <p:nvSpPr>
          <p:cNvPr id="208" name="CustomShape 14"/>
          <p:cNvSpPr/>
          <p:nvPr/>
        </p:nvSpPr>
        <p:spPr>
          <a:xfrm>
            <a:off x="3744000" y="648000"/>
            <a:ext cx="2663640" cy="772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Weight &amp; match biases according to user information</a:t>
            </a:r>
            <a:endParaRPr b="0" lang="en-GB" sz="1200" spc="-1" strike="noStrike">
              <a:latin typeface="Arial"/>
            </a:endParaRPr>
          </a:p>
        </p:txBody>
      </p:sp>
      <p:sp>
        <p:nvSpPr>
          <p:cNvPr id="209" name="CustomShape 15"/>
          <p:cNvSpPr/>
          <p:nvPr/>
        </p:nvSpPr>
        <p:spPr>
          <a:xfrm>
            <a:off x="3888000" y="1944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have no idea of stocks”</a:t>
            </a:r>
            <a:br/>
            <a:r>
              <a:rPr b="0" lang="en-GB" sz="1100" spc="-1" strike="noStrike">
                <a:solidFill>
                  <a:srgbClr val="000000"/>
                </a:solidFill>
                <a:latin typeface="Arial"/>
                <a:ea typeface="DejaVu Sans"/>
              </a:rPr>
              <a:t>→ Dunning-Kruger effect</a:t>
            </a:r>
            <a:endParaRPr b="0" lang="en-GB" sz="1100" spc="-1" strike="noStrike">
              <a:latin typeface="Arial"/>
            </a:endParaRPr>
          </a:p>
        </p:txBody>
      </p:sp>
      <p:sp>
        <p:nvSpPr>
          <p:cNvPr id="210" name="Line 16"/>
          <p:cNvSpPr/>
          <p:nvPr/>
        </p:nvSpPr>
        <p:spPr>
          <a:xfrm>
            <a:off x="6408000" y="792000"/>
            <a:ext cx="0" cy="3528000"/>
          </a:xfrm>
          <a:prstGeom prst="line">
            <a:avLst/>
          </a:prstGeom>
          <a:ln>
            <a:solidFill>
              <a:srgbClr val="3465a4"/>
            </a:solidFill>
          </a:ln>
        </p:spPr>
        <p:style>
          <a:lnRef idx="0"/>
          <a:fillRef idx="0"/>
          <a:effectRef idx="0"/>
          <a:fontRef idx="minor"/>
        </p:style>
      </p:sp>
      <p:sp>
        <p:nvSpPr>
          <p:cNvPr id="211" name="CustomShape 17"/>
          <p:cNvSpPr/>
          <p:nvPr/>
        </p:nvSpPr>
        <p:spPr>
          <a:xfrm>
            <a:off x="6480000" y="648000"/>
            <a:ext cx="2591640" cy="719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Recommend Tools / Techniques for</a:t>
            </a:r>
            <a:br/>
            <a:r>
              <a:rPr b="0" lang="en-GB" sz="1200" spc="-1" strike="noStrike">
                <a:latin typeface="Arial"/>
              </a:rPr>
              <a:t>a given user</a:t>
            </a:r>
            <a:endParaRPr b="0" lang="en-GB" sz="1200" spc="-1" strike="noStrike">
              <a:latin typeface="Arial"/>
            </a:endParaRPr>
          </a:p>
        </p:txBody>
      </p:sp>
      <p:sp>
        <p:nvSpPr>
          <p:cNvPr id="212" name="CustomShape 18"/>
          <p:cNvSpPr/>
          <p:nvPr/>
        </p:nvSpPr>
        <p:spPr>
          <a:xfrm>
            <a:off x="3888000" y="1440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want to get rich asap”</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 </a:t>
            </a:r>
            <a:r>
              <a:rPr b="0" lang="en-GB" sz="1100" spc="-1" strike="noStrike">
                <a:solidFill>
                  <a:srgbClr val="000000"/>
                </a:solidFill>
                <a:latin typeface="Arial"/>
                <a:ea typeface="DejaVu Sans"/>
              </a:rPr>
              <a:t>Deferred Gratification</a:t>
            </a:r>
            <a:endParaRPr b="0" lang="en-GB" sz="1100" spc="-1" strike="noStrike">
              <a:latin typeface="Arial"/>
            </a:endParaRPr>
          </a:p>
        </p:txBody>
      </p:sp>
      <p:sp>
        <p:nvSpPr>
          <p:cNvPr id="213" name="CustomShape 19"/>
          <p:cNvSpPr/>
          <p:nvPr/>
        </p:nvSpPr>
        <p:spPr>
          <a:xfrm>
            <a:off x="6552360" y="144036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Impatient people get no-interaction</a:t>
            </a:r>
            <a:br/>
            <a:r>
              <a:rPr b="0" lang="en-GB" sz="1100" spc="-1" strike="noStrike">
                <a:solidFill>
                  <a:srgbClr val="000000"/>
                </a:solidFill>
                <a:latin typeface="Arial"/>
                <a:ea typeface="DejaVu Sans"/>
              </a:rPr>
              <a:t>robo advisors, that force them to </a:t>
            </a:r>
            <a:br/>
            <a:r>
              <a:rPr b="0" lang="en-GB" sz="1100" spc="-1" strike="noStrike">
                <a:solidFill>
                  <a:srgbClr val="000000"/>
                </a:solidFill>
                <a:latin typeface="Arial"/>
                <a:ea typeface="DejaVu Sans"/>
              </a:rPr>
              <a:t>keep their hands off</a:t>
            </a:r>
            <a:endParaRPr b="0" lang="en-GB" sz="1100" spc="-1" strike="noStrike">
              <a:latin typeface="Arial"/>
            </a:endParaRPr>
          </a:p>
        </p:txBody>
      </p:sp>
      <p:sp>
        <p:nvSpPr>
          <p:cNvPr id="214" name="CustomShape 20"/>
          <p:cNvSpPr/>
          <p:nvPr/>
        </p:nvSpPr>
        <p:spPr>
          <a:xfrm>
            <a:off x="3888000" y="2448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Celebrity XY is so successful”</a:t>
            </a:r>
            <a:br/>
            <a:r>
              <a:rPr b="0" lang="en-GB" sz="1100" spc="-1" strike="noStrike">
                <a:solidFill>
                  <a:srgbClr val="000000"/>
                </a:solidFill>
                <a:latin typeface="Arial"/>
                <a:ea typeface="DejaVu Sans"/>
              </a:rPr>
              <a:t>→ Survivorship Bias</a:t>
            </a:r>
            <a:endParaRPr b="0" lang="en-GB" sz="1100" spc="-1" strike="noStrike">
              <a:latin typeface="Arial"/>
            </a:endParaRPr>
          </a:p>
        </p:txBody>
      </p:sp>
      <p:sp>
        <p:nvSpPr>
          <p:cNvPr id="215" name="CustomShape 21"/>
          <p:cNvSpPr/>
          <p:nvPr/>
        </p:nvSpPr>
        <p:spPr>
          <a:xfrm>
            <a:off x="3888000" y="2952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don’t need retirement planning”</a:t>
            </a:r>
            <a:br/>
            <a:r>
              <a:rPr b="0" lang="en-GB" sz="1100" spc="-1" strike="noStrike">
                <a:solidFill>
                  <a:srgbClr val="000000"/>
                </a:solidFill>
                <a:latin typeface="Arial"/>
                <a:ea typeface="DejaVu Sans"/>
              </a:rPr>
              <a:t>→ Plan continuation fallacy</a:t>
            </a:r>
            <a:endParaRPr b="0" lang="en-GB" sz="1100" spc="-1" strike="noStrike">
              <a:latin typeface="Arial"/>
            </a:endParaRPr>
          </a:p>
        </p:txBody>
      </p:sp>
      <p:sp>
        <p:nvSpPr>
          <p:cNvPr id="216" name="CustomShape 22"/>
          <p:cNvSpPr/>
          <p:nvPr/>
        </p:nvSpPr>
        <p:spPr>
          <a:xfrm>
            <a:off x="3888000" y="3456000"/>
            <a:ext cx="230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My investment strategy doesn’t </a:t>
            </a:r>
            <a:br/>
            <a:r>
              <a:rPr b="0" lang="en-GB" sz="1100" spc="-1" strike="noStrike">
                <a:solidFill>
                  <a:srgbClr val="000000"/>
                </a:solidFill>
                <a:latin typeface="Arial"/>
                <a:ea typeface="DejaVu Sans"/>
              </a:rPr>
              <a:t>need an update”</a:t>
            </a:r>
            <a:br/>
            <a:r>
              <a:rPr b="0" lang="en-GB" sz="1100" spc="-1" strike="noStrike">
                <a:solidFill>
                  <a:srgbClr val="000000"/>
                </a:solidFill>
                <a:latin typeface="Arial"/>
                <a:ea typeface="DejaVu Sans"/>
              </a:rPr>
              <a:t>→ Hot-hand fallacy</a:t>
            </a:r>
            <a:endParaRPr b="0" lang="en-GB" sz="1100" spc="-1" strike="noStrike">
              <a:latin typeface="Arial"/>
            </a:endParaRPr>
          </a:p>
        </p:txBody>
      </p:sp>
      <p:sp>
        <p:nvSpPr>
          <p:cNvPr id="217" name="CustomShape 23"/>
          <p:cNvSpPr/>
          <p:nvPr/>
        </p:nvSpPr>
        <p:spPr>
          <a:xfrm>
            <a:off x="3888000" y="4032000"/>
            <a:ext cx="230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always hold”</a:t>
            </a:r>
            <a:br/>
            <a:r>
              <a:rPr b="0" lang="en-GB" sz="1100" spc="-1" strike="noStrike">
                <a:solidFill>
                  <a:srgbClr val="000000"/>
                </a:solidFill>
                <a:latin typeface="Arial"/>
                <a:ea typeface="DejaVu Sans"/>
              </a:rPr>
              <a:t>→Disposition effect</a:t>
            </a:r>
            <a:endParaRPr b="0" lang="en-GB" sz="1100" spc="-1" strike="noStrike">
              <a:latin typeface="Arial"/>
            </a:endParaRPr>
          </a:p>
        </p:txBody>
      </p:sp>
      <p:sp>
        <p:nvSpPr>
          <p:cNvPr id="218" name="TextShape 24"/>
          <p:cNvSpPr txBox="1"/>
          <p:nvPr/>
        </p:nvSpPr>
        <p:spPr>
          <a:xfrm>
            <a:off x="6480000" y="111780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19" name="CustomShape 25"/>
          <p:cNvSpPr/>
          <p:nvPr/>
        </p:nvSpPr>
        <p:spPr>
          <a:xfrm>
            <a:off x="6552360" y="259200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Extremely risk-averse are </a:t>
            </a:r>
            <a:br/>
            <a:r>
              <a:rPr b="0" lang="en-GB" sz="1100" spc="-1" strike="noStrike">
                <a:solidFill>
                  <a:srgbClr val="000000"/>
                </a:solidFill>
                <a:latin typeface="Arial"/>
                <a:ea typeface="DejaVu Sans"/>
              </a:rPr>
              <a:t>recommended an ETF portfolio</a:t>
            </a:r>
            <a:br/>
            <a:r>
              <a:rPr b="0" lang="en-GB" sz="1100" spc="-1" strike="noStrike">
                <a:solidFill>
                  <a:srgbClr val="000000"/>
                </a:solidFill>
                <a:latin typeface="Arial"/>
                <a:ea typeface="DejaVu Sans"/>
              </a:rPr>
              <a:t>in order to achieve low-risk yields</a:t>
            </a:r>
            <a:endParaRPr b="0" lang="en-GB" sz="1100" spc="-1" strike="noStrike">
              <a:latin typeface="Arial"/>
            </a:endParaRPr>
          </a:p>
        </p:txBody>
      </p:sp>
      <p:sp>
        <p:nvSpPr>
          <p:cNvPr id="220" name="CustomShape 26"/>
          <p:cNvSpPr/>
          <p:nvPr/>
        </p:nvSpPr>
        <p:spPr>
          <a:xfrm>
            <a:off x="6552360" y="374436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Experienced traders may be </a:t>
            </a:r>
            <a:br/>
            <a:r>
              <a:rPr b="0" lang="en-GB" sz="1100" spc="-1" strike="noStrike">
                <a:solidFill>
                  <a:srgbClr val="000000"/>
                </a:solidFill>
                <a:latin typeface="Arial"/>
                <a:ea typeface="DejaVu Sans"/>
              </a:rPr>
              <a:t>recommended a low-fee </a:t>
            </a:r>
            <a:br/>
            <a:r>
              <a:rPr b="0" lang="en-GB" sz="1100" spc="-1" strike="noStrike">
                <a:solidFill>
                  <a:srgbClr val="000000"/>
                </a:solidFill>
                <a:latin typeface="Arial"/>
                <a:ea typeface="DejaVu Sans"/>
              </a:rPr>
              <a:t>brokerage service</a:t>
            </a:r>
            <a:endParaRPr b="0" lang="en-GB" sz="1100" spc="-1" strike="noStrike">
              <a:latin typeface="Arial"/>
            </a:endParaRPr>
          </a:p>
        </p:txBody>
      </p:sp>
      <p:sp>
        <p:nvSpPr>
          <p:cNvPr id="221" name="TextShape 27"/>
          <p:cNvSpPr txBox="1"/>
          <p:nvPr/>
        </p:nvSpPr>
        <p:spPr>
          <a:xfrm>
            <a:off x="144000" y="108000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22" name="TextShape 28"/>
          <p:cNvSpPr txBox="1"/>
          <p:nvPr/>
        </p:nvSpPr>
        <p:spPr>
          <a:xfrm>
            <a:off x="1944000" y="108000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23" name="TextShape 29"/>
          <p:cNvSpPr txBox="1"/>
          <p:nvPr/>
        </p:nvSpPr>
        <p:spPr>
          <a:xfrm>
            <a:off x="3780000" y="1080360"/>
            <a:ext cx="1512000" cy="261000"/>
          </a:xfrm>
          <a:prstGeom prst="rect">
            <a:avLst/>
          </a:prstGeom>
          <a:noFill/>
          <a:ln>
            <a:noFill/>
          </a:ln>
        </p:spPr>
        <p:txBody>
          <a:bodyPr lIns="90000" rIns="90000" tIns="45000" bIns="45000">
            <a:noAutofit/>
          </a:bodyPr>
          <a:p>
            <a:r>
              <a:rPr b="0" lang="en-GB" sz="1200" spc="-1" strike="noStrike">
                <a:latin typeface="Arial"/>
              </a:rPr>
              <a:t>E</a:t>
            </a:r>
            <a:r>
              <a:rPr b="0" lang="en-GB" sz="1200" spc="-1" strike="noStrike">
                <a:latin typeface="Arial"/>
              </a:rPr>
              <a:t>x</a:t>
            </a:r>
            <a:r>
              <a:rPr b="0" lang="en-GB" sz="1200" spc="-1" strike="noStrike">
                <a:latin typeface="Arial"/>
              </a:rPr>
              <a:t>a</a:t>
            </a:r>
            <a:r>
              <a:rPr b="0" lang="en-GB" sz="1200" spc="-1" strike="noStrike">
                <a:latin typeface="Arial"/>
              </a:rPr>
              <a:t>m</a:t>
            </a:r>
            <a:r>
              <a:rPr b="0" lang="en-GB" sz="1200" spc="-1" strike="noStrike">
                <a:latin typeface="Arial"/>
              </a:rPr>
              <a:t>p</a:t>
            </a:r>
            <a:r>
              <a:rPr b="0" lang="en-GB" sz="1200" spc="-1" strike="noStrike">
                <a:latin typeface="Arial"/>
              </a:rPr>
              <a:t>l</a:t>
            </a:r>
            <a:r>
              <a:rPr b="0" lang="en-GB" sz="1200" spc="-1" strike="noStrike">
                <a:latin typeface="Arial"/>
              </a:rPr>
              <a:t>e</a:t>
            </a:r>
            <a:r>
              <a:rPr b="0" lang="en-GB" sz="1200" spc="-1" strike="noStrike">
                <a:latin typeface="Arial"/>
              </a:rPr>
              <a:t>s</a:t>
            </a:r>
            <a:r>
              <a:rPr b="0" lang="en-GB" sz="1200" spc="-1" strike="noStrike">
                <a:latin typeface="Arial"/>
              </a:rPr>
              <a:t>:</a:t>
            </a:r>
            <a:endParaRPr b="0" lang="en-GB" sz="1200" spc="-1" strike="noStrike">
              <a:latin typeface="Arial"/>
            </a:endParaRPr>
          </a:p>
        </p:txBody>
      </p:sp>
      <p:sp>
        <p:nvSpPr>
          <p:cNvPr id="224" name="CustomShape 30"/>
          <p:cNvSpPr/>
          <p:nvPr/>
        </p:nvSpPr>
        <p:spPr>
          <a:xfrm>
            <a:off x="1944000" y="2448360"/>
            <a:ext cx="1728000" cy="93564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r>
              <a:rPr b="0" lang="en-GB" sz="1100" spc="-1" strike="noStrike">
                <a:latin typeface="Arial"/>
              </a:rPr>
              <a:t>Sunk Cost Fallacy </a:t>
            </a:r>
            <a:br/>
            <a:r>
              <a:rPr b="0" lang="en-GB" sz="1100" spc="-1" strike="noStrike">
                <a:latin typeface="Arial"/>
              </a:rPr>
              <a:t>→ Are you investing further because the stock “can only go up from here”?</a:t>
            </a:r>
            <a:endParaRPr b="0" lang="en-GB" sz="1100" spc="-1" strike="noStrike">
              <a:latin typeface="Arial"/>
            </a:endParaRPr>
          </a:p>
        </p:txBody>
      </p:sp>
      <p:sp>
        <p:nvSpPr>
          <p:cNvPr id="225" name="CustomShape 31"/>
          <p:cNvSpPr/>
          <p:nvPr/>
        </p:nvSpPr>
        <p:spPr>
          <a:xfrm>
            <a:off x="1944000" y="3600000"/>
            <a:ext cx="1728000" cy="93564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r>
              <a:rPr b="0" lang="en-GB" sz="1100" spc="-1" strike="noStrike">
                <a:latin typeface="Arial"/>
              </a:rPr>
              <a:t>Hyperbolic Discounting </a:t>
            </a:r>
            <a:br/>
            <a:r>
              <a:rPr b="0" lang="en-GB" sz="1100" spc="-1" strike="noStrike">
                <a:latin typeface="Arial"/>
              </a:rPr>
              <a:t>→Do you value cash at hand more than future opportunities? </a:t>
            </a:r>
            <a:endParaRPr b="0" lang="en-GB" sz="1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30840" y="231840"/>
            <a:ext cx="8487720" cy="306000"/>
          </a:xfrm>
          <a:prstGeom prst="rect">
            <a:avLst/>
          </a:prstGeom>
          <a:noFill/>
          <a:ln>
            <a:noFill/>
          </a:ln>
        </p:spPr>
        <p:style>
          <a:lnRef idx="0"/>
          <a:fillRef idx="0"/>
          <a:effectRef idx="0"/>
          <a:fontRef idx="minor"/>
        </p:style>
      </p:sp>
      <p:pic>
        <p:nvPicPr>
          <p:cNvPr id="227" name="Inhaltsplatzhalter 6_2" descr=""/>
          <p:cNvPicPr/>
          <p:nvPr/>
        </p:nvPicPr>
        <p:blipFill>
          <a:blip r:embed="rId1"/>
          <a:stretch/>
        </p:blipFill>
        <p:spPr>
          <a:xfrm>
            <a:off x="1270440" y="1600200"/>
            <a:ext cx="6604920" cy="1904400"/>
          </a:xfrm>
          <a:prstGeom prst="rect">
            <a:avLst/>
          </a:prstGeom>
          <a:ln>
            <a:noFill/>
          </a:ln>
        </p:spPr>
      </p:pic>
      <p:sp>
        <p:nvSpPr>
          <p:cNvPr id="228"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The </a:t>
            </a:r>
            <a:r>
              <a:rPr b="1" lang="de-DE" sz="3200" spc="-1" strike="noStrike">
                <a:solidFill>
                  <a:srgbClr val="ffffff"/>
                </a:solidFill>
                <a:latin typeface="Arial"/>
                <a:ea typeface="DejaVu Sans"/>
              </a:rPr>
              <a:t>Antit</a:t>
            </a:r>
            <a:r>
              <a:rPr b="1" lang="de-DE" sz="3200" spc="-1" strike="noStrike">
                <a:solidFill>
                  <a:srgbClr val="ffffff"/>
                </a:solidFill>
                <a:latin typeface="Arial"/>
                <a:ea typeface="DejaVu Sans"/>
              </a:rPr>
              <a:t>hesi</a:t>
            </a:r>
            <a:r>
              <a:rPr b="1" lang="de-DE" sz="3200" spc="-1" strike="noStrike">
                <a:solidFill>
                  <a:srgbClr val="ffffff"/>
                </a:solidFill>
                <a:latin typeface="Arial"/>
                <a:ea typeface="DejaVu Sans"/>
              </a:rPr>
              <a:t>s</a:t>
            </a:r>
            <a:endParaRPr b="0" lang="en-GB" sz="3200" spc="-1" strike="noStrike">
              <a:latin typeface="Arial"/>
            </a:endParaRPr>
          </a:p>
        </p:txBody>
      </p:sp>
      <p:sp>
        <p:nvSpPr>
          <p:cNvPr id="229"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a:t>
            </a:r>
            <a:r>
              <a:rPr b="0" lang="de-DE" sz="800" spc="-1" strike="noStrike">
                <a:solidFill>
                  <a:srgbClr val="000000"/>
                </a:solidFill>
                <a:latin typeface="Arial"/>
                <a:ea typeface="DejaVu Sans"/>
              </a:rPr>
              <a:t>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Explai</a:t>
            </a:r>
            <a:r>
              <a:rPr b="1" lang="de-DE" sz="2200" spc="-1" strike="noStrike">
                <a:solidFill>
                  <a:srgbClr val="000000"/>
                </a:solidFill>
                <a:latin typeface="Arial"/>
                <a:ea typeface="DejaVu Sans"/>
              </a:rPr>
              <a:t>n Bias </a:t>
            </a:r>
            <a:r>
              <a:rPr b="1" lang="de-DE" sz="2200" spc="-1" strike="noStrike">
                <a:solidFill>
                  <a:srgbClr val="000000"/>
                </a:solidFill>
                <a:latin typeface="Arial"/>
                <a:ea typeface="DejaVu Sans"/>
              </a:rPr>
              <a:t>Exploit</a:t>
            </a:r>
            <a:r>
              <a:rPr b="1" lang="de-DE" sz="2200" spc="-1" strike="noStrike">
                <a:solidFill>
                  <a:srgbClr val="000000"/>
                </a:solidFill>
                <a:latin typeface="Arial"/>
                <a:ea typeface="DejaVu Sans"/>
              </a:rPr>
              <a:t>ation</a:t>
            </a:r>
            <a:endParaRPr b="0" lang="en-GB" sz="2200" spc="-1" strike="noStrike">
              <a:latin typeface="Arial"/>
            </a:endParaRPr>
          </a:p>
        </p:txBody>
      </p:sp>
      <p:sp>
        <p:nvSpPr>
          <p:cNvPr id="231"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232" name="CustomShape 3"/>
          <p:cNvSpPr/>
          <p:nvPr/>
        </p:nvSpPr>
        <p:spPr>
          <a:xfrm>
            <a:off x="144000" y="864000"/>
            <a:ext cx="1506240" cy="260640"/>
          </a:xfrm>
          <a:prstGeom prst="rect">
            <a:avLst/>
          </a:prstGeom>
          <a:noFill/>
          <a:ln>
            <a:noFill/>
          </a:ln>
        </p:spPr>
        <p:style>
          <a:lnRef idx="0"/>
          <a:fillRef idx="0"/>
          <a:effectRef idx="0"/>
          <a:fontRef idx="minor"/>
        </p:style>
      </p:sp>
      <p:sp>
        <p:nvSpPr>
          <p:cNvPr id="233" name="CustomShape 4"/>
          <p:cNvSpPr/>
          <p:nvPr/>
        </p:nvSpPr>
        <p:spPr>
          <a:xfrm>
            <a:off x="2021400" y="792000"/>
            <a:ext cx="1183320" cy="260640"/>
          </a:xfrm>
          <a:prstGeom prst="rect">
            <a:avLst/>
          </a:prstGeom>
          <a:noFill/>
          <a:ln>
            <a:noFill/>
          </a:ln>
        </p:spPr>
        <p:style>
          <a:lnRef idx="0"/>
          <a:fillRef idx="0"/>
          <a:effectRef idx="0"/>
          <a:fontRef idx="minor"/>
        </p:style>
      </p:sp>
      <p:sp>
        <p:nvSpPr>
          <p:cNvPr id="234" name="CustomShape 5"/>
          <p:cNvSpPr/>
          <p:nvPr/>
        </p:nvSpPr>
        <p:spPr>
          <a:xfrm>
            <a:off x="3744000" y="648000"/>
            <a:ext cx="2663640" cy="772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35" name="CustomShape 6"/>
          <p:cNvSpPr/>
          <p:nvPr/>
        </p:nvSpPr>
        <p:spPr>
          <a:xfrm>
            <a:off x="6480000" y="648000"/>
            <a:ext cx="2591640" cy="719640"/>
          </a:xfrm>
          <a:prstGeom prst="rect">
            <a:avLst/>
          </a:prstGeom>
          <a:noFill/>
          <a:ln>
            <a:noFill/>
          </a:ln>
        </p:spPr>
        <p:style>
          <a:lnRef idx="0"/>
          <a:fillRef idx="0"/>
          <a:effectRef idx="0"/>
          <a:fontRef idx="minor"/>
        </p:style>
      </p:sp>
      <p:sp>
        <p:nvSpPr>
          <p:cNvPr id="236" name="CustomShape 7"/>
          <p:cNvSpPr/>
          <p:nvPr/>
        </p:nvSpPr>
        <p:spPr>
          <a:xfrm>
            <a:off x="360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Acquire User</a:t>
            </a:r>
            <a:br/>
            <a:r>
              <a:rPr b="0" lang="en-GB" sz="1200" spc="-1" strike="noStrike">
                <a:latin typeface="Arial"/>
              </a:rPr>
              <a:t>Information</a:t>
            </a:r>
            <a:endParaRPr b="0" lang="en-GB" sz="1200" spc="-1" strike="noStrike">
              <a:latin typeface="Arial"/>
            </a:endParaRPr>
          </a:p>
        </p:txBody>
      </p:sp>
      <p:sp>
        <p:nvSpPr>
          <p:cNvPr id="237" name="Line 8"/>
          <p:cNvSpPr/>
          <p:nvPr/>
        </p:nvSpPr>
        <p:spPr>
          <a:xfrm>
            <a:off x="360000" y="2088000"/>
            <a:ext cx="0" cy="864000"/>
          </a:xfrm>
          <a:prstGeom prst="line">
            <a:avLst/>
          </a:prstGeom>
          <a:ln>
            <a:solidFill>
              <a:srgbClr val="3465a4"/>
            </a:solidFill>
          </a:ln>
        </p:spPr>
        <p:style>
          <a:lnRef idx="0"/>
          <a:fillRef idx="0"/>
          <a:effectRef idx="0"/>
          <a:fontRef idx="minor"/>
        </p:style>
      </p:sp>
      <p:sp>
        <p:nvSpPr>
          <p:cNvPr id="238" name="CustomShape 9"/>
          <p:cNvSpPr/>
          <p:nvPr/>
        </p:nvSpPr>
        <p:spPr>
          <a:xfrm>
            <a:off x="2376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a:t>
            </a:r>
            <a:r>
              <a:rPr b="0" lang="en-GB" sz="1200" spc="-1" strike="noStrike">
                <a:latin typeface="Arial"/>
              </a:rPr>
              <a:t>n</a:t>
            </a:r>
            <a:r>
              <a:rPr b="0" lang="en-GB" sz="1200" spc="-1" strike="noStrike">
                <a:latin typeface="Arial"/>
              </a:rPr>
              <a:t>f</a:t>
            </a:r>
            <a:r>
              <a:rPr b="0" lang="en-GB" sz="1200" spc="-1" strike="noStrike">
                <a:latin typeface="Arial"/>
              </a:rPr>
              <a:t>e</a:t>
            </a:r>
            <a:r>
              <a:rPr b="0" lang="en-GB" sz="1200" spc="-1" strike="noStrike">
                <a:latin typeface="Arial"/>
              </a:rPr>
              <a:t>r </a:t>
            </a:r>
            <a:r>
              <a:rPr b="0" lang="en-GB" sz="1200" spc="-1" strike="noStrike">
                <a:latin typeface="Arial"/>
              </a:rPr>
              <a:t>p</a:t>
            </a:r>
            <a:r>
              <a:rPr b="0" lang="en-GB" sz="1200" spc="-1" strike="noStrike">
                <a:latin typeface="Arial"/>
              </a:rPr>
              <a:t>o</a:t>
            </a:r>
            <a:r>
              <a:rPr b="0" lang="en-GB" sz="1200" spc="-1" strike="noStrike">
                <a:latin typeface="Arial"/>
              </a:rPr>
              <a:t>t</a:t>
            </a:r>
            <a:r>
              <a:rPr b="0" lang="en-GB" sz="1200" spc="-1" strike="noStrike">
                <a:latin typeface="Arial"/>
              </a:rPr>
              <a:t>e</a:t>
            </a:r>
            <a:r>
              <a:rPr b="0" lang="en-GB" sz="1200" spc="-1" strike="noStrike">
                <a:latin typeface="Arial"/>
              </a:rPr>
              <a:t>n</a:t>
            </a:r>
            <a:r>
              <a:rPr b="0" lang="en-GB" sz="1200" spc="-1" strike="noStrike">
                <a:latin typeface="Arial"/>
              </a:rPr>
              <a:t>ti</a:t>
            </a:r>
            <a:r>
              <a:rPr b="0" lang="en-GB" sz="1200" spc="-1" strike="noStrike">
                <a:latin typeface="Arial"/>
              </a:rPr>
              <a:t>a</a:t>
            </a:r>
            <a:r>
              <a:rPr b="0" lang="en-GB" sz="1200" spc="-1" strike="noStrike">
                <a:latin typeface="Arial"/>
              </a:rPr>
              <a:t>l</a:t>
            </a:r>
            <a:br/>
            <a:r>
              <a:rPr b="0" lang="en-GB" sz="1200" spc="-1" strike="noStrike">
                <a:latin typeface="Arial"/>
              </a:rPr>
              <a:t>b</a:t>
            </a:r>
            <a:r>
              <a:rPr b="0" lang="en-GB" sz="1200" spc="-1" strike="noStrike">
                <a:latin typeface="Arial"/>
              </a:rPr>
              <a:t>i</a:t>
            </a:r>
            <a:r>
              <a:rPr b="0" lang="en-GB" sz="1200" spc="-1" strike="noStrike">
                <a:latin typeface="Arial"/>
              </a:rPr>
              <a:t>a</a:t>
            </a:r>
            <a:r>
              <a:rPr b="0" lang="en-GB" sz="1200" spc="-1" strike="noStrike">
                <a:latin typeface="Arial"/>
              </a:rPr>
              <a:t>s</a:t>
            </a:r>
            <a:r>
              <a:rPr b="0" lang="en-GB" sz="1200" spc="-1" strike="noStrike">
                <a:latin typeface="Arial"/>
              </a:rPr>
              <a:t>e</a:t>
            </a:r>
            <a:r>
              <a:rPr b="0" lang="en-GB" sz="1200" spc="-1" strike="noStrike">
                <a:latin typeface="Arial"/>
              </a:rPr>
              <a:t>s</a:t>
            </a:r>
            <a:endParaRPr b="0" lang="en-GB" sz="1200" spc="-1" strike="noStrike">
              <a:latin typeface="Arial"/>
            </a:endParaRPr>
          </a:p>
        </p:txBody>
      </p:sp>
      <p:sp>
        <p:nvSpPr>
          <p:cNvPr id="239" name="TextShape 10"/>
          <p:cNvSpPr txBox="1"/>
          <p:nvPr/>
        </p:nvSpPr>
        <p:spPr>
          <a:xfrm>
            <a:off x="248760" y="792000"/>
            <a:ext cx="6447240" cy="489960"/>
          </a:xfrm>
          <a:prstGeom prst="rect">
            <a:avLst/>
          </a:prstGeom>
          <a:noFill/>
          <a:ln>
            <a:noFill/>
          </a:ln>
        </p:spPr>
        <p:txBody>
          <a:bodyPr lIns="90000" rIns="90000" tIns="45000" bIns="45000">
            <a:noAutofit/>
          </a:bodyPr>
          <a:p>
            <a:r>
              <a:rPr b="0" lang="en-GB" sz="1400" spc="-1" strike="noStrike">
                <a:latin typeface="Arial"/>
              </a:rPr>
              <a:t>To emphasize the impact of (potential) biases, we build an inverse Tool selector</a:t>
            </a:r>
            <a:br/>
            <a:r>
              <a:rPr b="0" lang="en-GB" sz="1400" spc="-1" strike="noStrike">
                <a:latin typeface="Arial"/>
              </a:rPr>
              <a:t>which depicts the answer to “how to best exploit this user?”.</a:t>
            </a:r>
            <a:endParaRPr b="0" lang="en-GB" sz="1400" spc="-1" strike="noStrike">
              <a:latin typeface="Arial"/>
            </a:endParaRPr>
          </a:p>
        </p:txBody>
      </p:sp>
      <p:sp>
        <p:nvSpPr>
          <p:cNvPr id="240" name="Line 11"/>
          <p:cNvSpPr/>
          <p:nvPr/>
        </p:nvSpPr>
        <p:spPr>
          <a:xfrm>
            <a:off x="2376000" y="2088000"/>
            <a:ext cx="0" cy="864000"/>
          </a:xfrm>
          <a:prstGeom prst="line">
            <a:avLst/>
          </a:prstGeom>
          <a:ln>
            <a:solidFill>
              <a:srgbClr val="3465a4"/>
            </a:solidFill>
          </a:ln>
        </p:spPr>
        <p:style>
          <a:lnRef idx="0"/>
          <a:fillRef idx="0"/>
          <a:effectRef idx="0"/>
          <a:fontRef idx="minor"/>
        </p:style>
      </p:sp>
      <p:sp>
        <p:nvSpPr>
          <p:cNvPr id="241" name="CustomShape 12"/>
          <p:cNvSpPr/>
          <p:nvPr/>
        </p:nvSpPr>
        <p:spPr>
          <a:xfrm>
            <a:off x="4608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Weight potential</a:t>
            </a:r>
            <a:br/>
            <a:r>
              <a:rPr b="0" lang="en-GB" sz="1200" spc="-1" strike="noStrike">
                <a:latin typeface="Arial"/>
              </a:rPr>
              <a:t>biases</a:t>
            </a:r>
            <a:endParaRPr b="0" lang="en-GB" sz="1200" spc="-1" strike="noStrike">
              <a:latin typeface="Arial"/>
            </a:endParaRPr>
          </a:p>
        </p:txBody>
      </p:sp>
      <p:sp>
        <p:nvSpPr>
          <p:cNvPr id="242" name="CustomShape 13"/>
          <p:cNvSpPr/>
          <p:nvPr/>
        </p:nvSpPr>
        <p:spPr>
          <a:xfrm>
            <a:off x="6696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Determine the </a:t>
            </a:r>
            <a:br/>
            <a:r>
              <a:rPr b="0" lang="en-GB" sz="1200" spc="-1" strike="noStrike">
                <a:latin typeface="Arial"/>
              </a:rPr>
              <a:t>“worst” tool</a:t>
            </a:r>
            <a:endParaRPr b="0" lang="en-GB" sz="1200" spc="-1" strike="noStrike">
              <a:latin typeface="Arial"/>
            </a:endParaRPr>
          </a:p>
        </p:txBody>
      </p:sp>
      <p:sp>
        <p:nvSpPr>
          <p:cNvPr id="243" name="Line 14"/>
          <p:cNvSpPr/>
          <p:nvPr/>
        </p:nvSpPr>
        <p:spPr>
          <a:xfrm>
            <a:off x="4608000" y="2088000"/>
            <a:ext cx="0" cy="864000"/>
          </a:xfrm>
          <a:prstGeom prst="line">
            <a:avLst/>
          </a:prstGeom>
          <a:ln>
            <a:solidFill>
              <a:srgbClr val="3465a4"/>
            </a:solidFill>
          </a:ln>
        </p:spPr>
        <p:style>
          <a:lnRef idx="0"/>
          <a:fillRef idx="0"/>
          <a:effectRef idx="0"/>
          <a:fontRef idx="minor"/>
        </p:style>
      </p:sp>
      <p:sp>
        <p:nvSpPr>
          <p:cNvPr id="244" name="Line 15"/>
          <p:cNvSpPr/>
          <p:nvPr/>
        </p:nvSpPr>
        <p:spPr>
          <a:xfrm>
            <a:off x="6696000" y="2088000"/>
            <a:ext cx="0" cy="864000"/>
          </a:xfrm>
          <a:prstGeom prst="line">
            <a:avLst/>
          </a:prstGeom>
          <a:ln>
            <a:solidFill>
              <a:srgbClr val="3465a4"/>
            </a:solidFill>
          </a:ln>
        </p:spPr>
        <p:style>
          <a:lnRef idx="0"/>
          <a:fillRef idx="0"/>
          <a:effectRef idx="0"/>
          <a:fontRef idx="minor"/>
        </p:style>
      </p:sp>
      <p:sp>
        <p:nvSpPr>
          <p:cNvPr id="245" name="TextShape 16"/>
          <p:cNvSpPr txBox="1"/>
          <p:nvPr/>
        </p:nvSpPr>
        <p:spPr>
          <a:xfrm>
            <a:off x="897840" y="3888000"/>
            <a:ext cx="5680800" cy="767520"/>
          </a:xfrm>
          <a:prstGeom prst="rect">
            <a:avLst/>
          </a:prstGeom>
          <a:noFill/>
          <a:ln>
            <a:noFill/>
          </a:ln>
        </p:spPr>
        <p:txBody>
          <a:bodyPr lIns="90000" rIns="90000" tIns="45000" bIns="45000">
            <a:noAutofit/>
          </a:bodyPr>
          <a:p>
            <a:r>
              <a:rPr b="0" lang="en-GB" sz="1600" spc="-1" strike="noStrike">
                <a:latin typeface="Arial"/>
              </a:rPr>
              <a:t>The core idea </a:t>
            </a:r>
            <a:r>
              <a:rPr b="0" lang="en-GB" sz="1600" spc="-1" strike="noStrike">
                <a:latin typeface="Arial"/>
              </a:rPr>
              <a:t>is to </a:t>
            </a:r>
            <a:r>
              <a:rPr b="0" lang="en-GB" sz="1600" spc="-1" strike="noStrike">
                <a:latin typeface="Arial"/>
              </a:rPr>
              <a:t>emphasize </a:t>
            </a:r>
            <a:r>
              <a:rPr b="0" lang="en-GB" sz="1600" spc="-1" strike="noStrike">
                <a:latin typeface="Arial"/>
              </a:rPr>
              <a:t>the “No Free </a:t>
            </a:r>
            <a:r>
              <a:rPr b="0" lang="en-GB" sz="1600" spc="-1" strike="noStrike">
                <a:latin typeface="Arial"/>
              </a:rPr>
              <a:t>Lunch </a:t>
            </a:r>
            <a:r>
              <a:rPr b="0" lang="en-GB" sz="1600" spc="-1" strike="noStrike">
                <a:latin typeface="Arial"/>
              </a:rPr>
              <a:t>Theorem”.</a:t>
            </a:r>
            <a:br/>
            <a:r>
              <a:rPr b="0" lang="en-GB" sz="1600" spc="-1" strike="noStrike">
                <a:latin typeface="Arial"/>
              </a:rPr>
              <a:t>Everyone </a:t>
            </a:r>
            <a:r>
              <a:rPr b="0" lang="en-GB" sz="1600" spc="-1" strike="noStrike">
                <a:latin typeface="Arial"/>
              </a:rPr>
              <a:t>offering </a:t>
            </a:r>
            <a:r>
              <a:rPr b="0" lang="en-GB" sz="1600" spc="-1" strike="noStrike">
                <a:latin typeface="Arial"/>
              </a:rPr>
              <a:t>something </a:t>
            </a:r>
            <a:r>
              <a:rPr b="0" lang="en-GB" sz="1600" spc="-1" strike="noStrike">
                <a:latin typeface="Arial"/>
              </a:rPr>
              <a:t>has their own </a:t>
            </a:r>
            <a:r>
              <a:rPr b="0" lang="en-GB" sz="1600" spc="-1" strike="noStrike">
                <a:latin typeface="Arial"/>
              </a:rPr>
              <a:t>agenda, which</a:t>
            </a:r>
            <a:br/>
            <a:r>
              <a:rPr b="0" lang="en-GB" sz="1600" spc="-1" strike="noStrike">
                <a:latin typeface="Arial"/>
              </a:rPr>
              <a:t>may infer with </a:t>
            </a:r>
            <a:r>
              <a:rPr b="0" lang="en-GB" sz="1600" spc="-1" strike="noStrike">
                <a:latin typeface="Arial"/>
              </a:rPr>
              <a:t>a given users </a:t>
            </a:r>
            <a:r>
              <a:rPr b="0" lang="en-GB" sz="1600" spc="-1" strike="noStrike">
                <a:latin typeface="Arial"/>
              </a:rPr>
              <a:t>goals.</a:t>
            </a:r>
            <a:endParaRPr b="0" lang="en-GB" sz="1600" spc="-1" strike="noStrike">
              <a:latin typeface="Arial"/>
            </a:endParaRPr>
          </a:p>
        </p:txBody>
      </p:sp>
      <p:sp>
        <p:nvSpPr>
          <p:cNvPr id="246" name="TextShape 17"/>
          <p:cNvSpPr txBox="1"/>
          <p:nvPr/>
        </p:nvSpPr>
        <p:spPr>
          <a:xfrm>
            <a:off x="4536000" y="2232000"/>
            <a:ext cx="1840320" cy="1366920"/>
          </a:xfrm>
          <a:prstGeom prst="rect">
            <a:avLst/>
          </a:prstGeom>
          <a:noFill/>
          <a:ln>
            <a:noFill/>
          </a:ln>
        </p:spPr>
        <p:txBody>
          <a:bodyPr lIns="90000" rIns="90000" tIns="45000" bIns="45000">
            <a:noAutofit/>
          </a:bodyPr>
          <a:p>
            <a:r>
              <a:rPr b="0" lang="en-GB" sz="1000" spc="-1" strike="noStrike">
                <a:latin typeface="Arial"/>
              </a:rPr>
              <a:t>Different biases “hit harder” </a:t>
            </a:r>
            <a:br/>
            <a:r>
              <a:rPr b="0" lang="en-GB" sz="1000" spc="-1" strike="noStrike">
                <a:latin typeface="Arial"/>
              </a:rPr>
              <a:t>depending on the business </a:t>
            </a:r>
            <a:br/>
            <a:r>
              <a:rPr b="0" lang="en-GB" sz="1000" spc="-1" strike="noStrike">
                <a:latin typeface="Arial"/>
              </a:rPr>
              <a:t>model behind an offering</a:t>
            </a:r>
            <a:br/>
            <a:endParaRPr b="0" lang="en-GB" sz="1000" spc="-1" strike="noStrike">
              <a:latin typeface="Arial"/>
            </a:endParaRPr>
          </a:p>
          <a:p>
            <a:br/>
            <a:br/>
            <a:r>
              <a:rPr b="0" lang="en-GB" sz="1000" spc="-1" strike="noStrike">
                <a:latin typeface="Arial"/>
              </a:rPr>
              <a:t>→ </a:t>
            </a:r>
            <a:r>
              <a:rPr b="0" lang="en-GB" sz="1000" spc="-1" strike="noStrike">
                <a:latin typeface="Arial"/>
              </a:rPr>
              <a:t>If I profit off selling options,</a:t>
            </a:r>
            <a:br/>
            <a:r>
              <a:rPr b="0" lang="en-GB" sz="1000" spc="-1" strike="noStrike">
                <a:latin typeface="Arial"/>
              </a:rPr>
              <a:t>I have an interest to sell to </a:t>
            </a:r>
            <a:br/>
            <a:r>
              <a:rPr b="0" lang="en-GB" sz="1000" spc="-1" strike="noStrike">
                <a:latin typeface="Arial"/>
              </a:rPr>
              <a:t>people who seek leverage.</a:t>
            </a:r>
            <a:endParaRPr b="0" lang="en-GB" sz="1000" spc="-1" strike="noStrike">
              <a:latin typeface="Arial"/>
            </a:endParaRPr>
          </a:p>
        </p:txBody>
      </p:sp>
      <p:sp>
        <p:nvSpPr>
          <p:cNvPr id="247" name="TextShape 18"/>
          <p:cNvSpPr txBox="1"/>
          <p:nvPr/>
        </p:nvSpPr>
        <p:spPr>
          <a:xfrm>
            <a:off x="2327040" y="2232000"/>
            <a:ext cx="1920960" cy="1225080"/>
          </a:xfrm>
          <a:prstGeom prst="rect">
            <a:avLst/>
          </a:prstGeom>
          <a:noFill/>
          <a:ln>
            <a:noFill/>
          </a:ln>
        </p:spPr>
        <p:txBody>
          <a:bodyPr lIns="90000" rIns="90000" tIns="45000" bIns="45000">
            <a:noAutofit/>
          </a:bodyPr>
          <a:p>
            <a:r>
              <a:rPr b="0" lang="en-GB" sz="1000" spc="-1" strike="noStrike">
                <a:latin typeface="Arial"/>
              </a:rPr>
              <a:t>User </a:t>
            </a:r>
            <a:r>
              <a:rPr b="0" lang="en-GB" sz="1000" spc="-1" strike="noStrike">
                <a:latin typeface="Arial"/>
              </a:rPr>
              <a:t>informatio</a:t>
            </a:r>
            <a:r>
              <a:rPr b="0" lang="en-GB" sz="1000" spc="-1" strike="noStrike">
                <a:latin typeface="Arial"/>
              </a:rPr>
              <a:t>n may </a:t>
            </a:r>
            <a:br/>
            <a:r>
              <a:rPr b="0" lang="en-GB" sz="1000" spc="-1" strike="noStrike">
                <a:latin typeface="Arial"/>
              </a:rPr>
              <a:t>point to </a:t>
            </a:r>
            <a:r>
              <a:rPr b="0" lang="en-GB" sz="1000" spc="-1" strike="noStrike">
                <a:latin typeface="Arial"/>
              </a:rPr>
              <a:t>certain </a:t>
            </a:r>
            <a:r>
              <a:rPr b="0" lang="en-GB" sz="1000" spc="-1" strike="noStrike">
                <a:latin typeface="Arial"/>
              </a:rPr>
              <a:t>biases</a:t>
            </a:r>
            <a:br/>
            <a:r>
              <a:rPr b="0" lang="en-GB" sz="1000" spc="-1" strike="noStrike">
                <a:latin typeface="Arial"/>
              </a:rPr>
              <a:t>which </a:t>
            </a:r>
            <a:r>
              <a:rPr b="0" lang="en-GB" sz="1000" spc="-1" strike="noStrike">
                <a:latin typeface="Arial"/>
              </a:rPr>
              <a:t>then may </a:t>
            </a:r>
            <a:r>
              <a:rPr b="0" lang="en-GB" sz="1000" spc="-1" strike="noStrike">
                <a:latin typeface="Arial"/>
              </a:rPr>
              <a:t>point to </a:t>
            </a:r>
            <a:r>
              <a:rPr b="0" lang="en-GB" sz="1000" spc="-1" strike="noStrike">
                <a:latin typeface="Arial"/>
              </a:rPr>
              <a:t>certain</a:t>
            </a:r>
            <a:br/>
            <a:r>
              <a:rPr b="0" lang="en-GB" sz="1000" spc="-1" strike="noStrike">
                <a:latin typeface="Arial"/>
              </a:rPr>
              <a:t>investmen</a:t>
            </a:r>
            <a:r>
              <a:rPr b="0" lang="en-GB" sz="1000" spc="-1" strike="noStrike">
                <a:latin typeface="Arial"/>
              </a:rPr>
              <a:t>t </a:t>
            </a:r>
            <a:r>
              <a:rPr b="0" lang="en-GB" sz="1000" spc="-1" strike="noStrike">
                <a:latin typeface="Arial"/>
              </a:rPr>
              <a:t>behaviour</a:t>
            </a:r>
            <a:r>
              <a:rPr b="0" lang="en-GB" sz="1000" spc="-1" strike="noStrike">
                <a:latin typeface="Arial"/>
              </a:rPr>
              <a:t>s like</a:t>
            </a:r>
            <a:br/>
            <a:r>
              <a:rPr b="0" lang="en-GB" sz="1000" spc="-1" strike="noStrike">
                <a:latin typeface="Arial"/>
              </a:rPr>
              <a:t>seeking </a:t>
            </a:r>
            <a:r>
              <a:rPr b="0" lang="en-GB" sz="1000" spc="-1" strike="noStrike">
                <a:latin typeface="Arial"/>
              </a:rPr>
              <a:t>leverage</a:t>
            </a:r>
            <a:br/>
            <a:endParaRPr b="0" lang="en-GB" sz="1000" spc="-1" strike="noStrike">
              <a:latin typeface="Arial"/>
            </a:endParaRPr>
          </a:p>
          <a:p>
            <a:r>
              <a:rPr b="0" lang="en-GB" sz="1000" spc="-1" strike="noStrike">
                <a:latin typeface="Arial"/>
              </a:rPr>
              <a:t>→ </a:t>
            </a:r>
            <a:r>
              <a:rPr b="0" lang="en-GB" sz="1000" spc="-1" strike="noStrike">
                <a:latin typeface="Arial"/>
              </a:rPr>
              <a:t>I am </a:t>
            </a:r>
            <a:r>
              <a:rPr b="0" lang="en-GB" sz="1000" spc="-1" strike="noStrike">
                <a:latin typeface="Arial"/>
              </a:rPr>
              <a:t>impatient, </a:t>
            </a:r>
            <a:r>
              <a:rPr b="0" lang="en-GB" sz="1000" spc="-1" strike="noStrike">
                <a:latin typeface="Arial"/>
              </a:rPr>
              <a:t>I seek </a:t>
            </a:r>
            <a:br/>
            <a:r>
              <a:rPr b="0" lang="en-GB" sz="1000" spc="-1" strike="noStrike">
                <a:latin typeface="Arial"/>
              </a:rPr>
              <a:t>leverage </a:t>
            </a:r>
            <a:r>
              <a:rPr b="0" lang="en-GB" sz="1000" spc="-1" strike="noStrike">
                <a:latin typeface="Arial"/>
              </a:rPr>
              <a:t>to speed </a:t>
            </a:r>
            <a:r>
              <a:rPr b="0" lang="en-GB" sz="1000" spc="-1" strike="noStrike">
                <a:latin typeface="Arial"/>
              </a:rPr>
              <a:t>things up</a:t>
            </a:r>
            <a:endParaRPr b="0" lang="en-GB" sz="1000" spc="-1" strike="noStrike">
              <a:latin typeface="Arial"/>
            </a:endParaRPr>
          </a:p>
        </p:txBody>
      </p:sp>
      <p:sp>
        <p:nvSpPr>
          <p:cNvPr id="248" name="TextShape 19"/>
          <p:cNvSpPr txBox="1"/>
          <p:nvPr/>
        </p:nvSpPr>
        <p:spPr>
          <a:xfrm>
            <a:off x="311040" y="2232000"/>
            <a:ext cx="1817640" cy="1225080"/>
          </a:xfrm>
          <a:prstGeom prst="rect">
            <a:avLst/>
          </a:prstGeom>
          <a:noFill/>
          <a:ln>
            <a:noFill/>
          </a:ln>
        </p:spPr>
        <p:txBody>
          <a:bodyPr lIns="90000" rIns="90000" tIns="45000" bIns="45000">
            <a:noAutofit/>
          </a:bodyPr>
          <a:p>
            <a:r>
              <a:rPr b="0" lang="en-GB" sz="1000" spc="-1" strike="noStrike">
                <a:latin typeface="Arial"/>
              </a:rPr>
              <a:t>Users are different, therefore</a:t>
            </a:r>
            <a:br/>
            <a:r>
              <a:rPr b="0" lang="en-GB" sz="1000" spc="-1" strike="noStrike">
                <a:latin typeface="Arial"/>
              </a:rPr>
              <a:t>it’s important to gauge which</a:t>
            </a:r>
            <a:br/>
            <a:r>
              <a:rPr b="0" lang="en-GB" sz="1000" spc="-1" strike="noStrike">
                <a:latin typeface="Arial"/>
              </a:rPr>
              <a:t>biases they may be impacted</a:t>
            </a:r>
            <a:br/>
            <a:r>
              <a:rPr b="0" lang="en-GB" sz="1000" spc="-1" strike="noStrike">
                <a:latin typeface="Arial"/>
              </a:rPr>
              <a:t>by</a:t>
            </a:r>
            <a:br/>
            <a:endParaRPr b="0" lang="en-GB" sz="1000" spc="-1" strike="noStrike">
              <a:latin typeface="Arial"/>
            </a:endParaRPr>
          </a:p>
          <a:p>
            <a:br/>
            <a:r>
              <a:rPr b="0" lang="en-GB" sz="1000" spc="-1" strike="noStrike">
                <a:latin typeface="Arial"/>
              </a:rPr>
              <a:t>→ </a:t>
            </a:r>
            <a:r>
              <a:rPr b="0" lang="en-GB" sz="1000" spc="-1" strike="noStrike">
                <a:latin typeface="Arial"/>
              </a:rPr>
              <a:t>I am young, energetic </a:t>
            </a:r>
            <a:br/>
            <a:r>
              <a:rPr b="0" lang="en-GB" sz="1000" spc="-1" strike="noStrike">
                <a:latin typeface="Arial"/>
              </a:rPr>
              <a:t>and willing to take risks</a:t>
            </a:r>
            <a:endParaRPr b="0" lang="en-GB" sz="1000" spc="-1" strike="noStrike">
              <a:latin typeface="Arial"/>
            </a:endParaRPr>
          </a:p>
        </p:txBody>
      </p:sp>
      <p:sp>
        <p:nvSpPr>
          <p:cNvPr id="249" name="TextShape 20"/>
          <p:cNvSpPr txBox="1"/>
          <p:nvPr/>
        </p:nvSpPr>
        <p:spPr>
          <a:xfrm>
            <a:off x="6727680" y="2232000"/>
            <a:ext cx="1851120" cy="1366920"/>
          </a:xfrm>
          <a:prstGeom prst="rect">
            <a:avLst/>
          </a:prstGeom>
          <a:noFill/>
          <a:ln>
            <a:noFill/>
          </a:ln>
        </p:spPr>
        <p:txBody>
          <a:bodyPr lIns="90000" rIns="90000" tIns="45000" bIns="45000">
            <a:noAutofit/>
          </a:bodyPr>
          <a:p>
            <a:r>
              <a:rPr b="0" lang="en-GB" sz="1000" spc="-1" strike="noStrike">
                <a:latin typeface="Arial"/>
              </a:rPr>
              <a:t>Contrary to the best tool,</a:t>
            </a:r>
            <a:endParaRPr b="0" lang="en-GB" sz="1000" spc="-1" strike="noStrike">
              <a:latin typeface="Arial"/>
            </a:endParaRPr>
          </a:p>
          <a:p>
            <a:r>
              <a:rPr b="0" lang="en-GB" sz="1000" spc="-1" strike="noStrike">
                <a:latin typeface="Arial"/>
              </a:rPr>
              <a:t>There is potentially also a</a:t>
            </a:r>
            <a:br/>
            <a:r>
              <a:rPr b="0" lang="en-GB" sz="1000" spc="-1" strike="noStrike">
                <a:latin typeface="Arial"/>
              </a:rPr>
              <a:t>worst tool, that perfectly</a:t>
            </a:r>
            <a:br/>
            <a:r>
              <a:rPr b="0" lang="en-GB" sz="1000" spc="-1" strike="noStrike">
                <a:latin typeface="Arial"/>
              </a:rPr>
              <a:t>exploits the users biases</a:t>
            </a:r>
            <a:br/>
            <a:endParaRPr b="0" lang="en-GB" sz="1000" spc="-1" strike="noStrike">
              <a:latin typeface="Arial"/>
            </a:endParaRPr>
          </a:p>
          <a:p>
            <a:br/>
            <a:r>
              <a:rPr b="0" lang="en-GB" sz="1000" spc="-1" strike="noStrike">
                <a:latin typeface="Arial"/>
              </a:rPr>
              <a:t>→ </a:t>
            </a:r>
            <a:r>
              <a:rPr b="0" lang="en-GB" sz="1000" spc="-1" strike="noStrike">
                <a:latin typeface="Arial"/>
              </a:rPr>
              <a:t>An impatient person </a:t>
            </a:r>
            <a:r>
              <a:rPr b="0" lang="en-GB" sz="1000" spc="-1" strike="noStrike">
                <a:latin typeface="Arial"/>
              </a:rPr>
              <a:t>may</a:t>
            </a:r>
            <a:br/>
            <a:r>
              <a:rPr b="0" lang="en-GB" sz="1000" spc="-1" strike="noStrike">
                <a:latin typeface="Arial"/>
              </a:rPr>
              <a:t>generate the most revenue</a:t>
            </a:r>
            <a:br/>
            <a:r>
              <a:rPr b="0" lang="en-GB" sz="1000" spc="-1" strike="noStrike">
                <a:latin typeface="Arial"/>
              </a:rPr>
              <a:t>if lead to very frequent </a:t>
            </a:r>
            <a:r>
              <a:rPr b="0" lang="en-GB" sz="1000" spc="-1" strike="noStrike">
                <a:latin typeface="Arial"/>
              </a:rPr>
              <a:t>trading</a:t>
            </a:r>
            <a:endParaRPr b="0" lang="en-GB" sz="1000" spc="-1" strike="noStrike">
              <a:latin typeface="Arial"/>
            </a:endParaRPr>
          </a:p>
        </p:txBody>
      </p:sp>
      <p:sp>
        <p:nvSpPr>
          <p:cNvPr id="250" name="Line 21"/>
          <p:cNvSpPr/>
          <p:nvPr/>
        </p:nvSpPr>
        <p:spPr>
          <a:xfrm>
            <a:off x="1728000" y="1872000"/>
            <a:ext cx="504000" cy="0"/>
          </a:xfrm>
          <a:prstGeom prst="line">
            <a:avLst/>
          </a:prstGeom>
          <a:ln>
            <a:solidFill>
              <a:srgbClr val="000000"/>
            </a:solidFill>
            <a:tailEnd len="med" type="triangle" w="med"/>
          </a:ln>
        </p:spPr>
        <p:style>
          <a:lnRef idx="0"/>
          <a:fillRef idx="0"/>
          <a:effectRef idx="0"/>
          <a:fontRef idx="minor"/>
        </p:style>
      </p:sp>
      <p:sp>
        <p:nvSpPr>
          <p:cNvPr id="251" name="Line 22"/>
          <p:cNvSpPr/>
          <p:nvPr/>
        </p:nvSpPr>
        <p:spPr>
          <a:xfrm>
            <a:off x="3816000" y="1872000"/>
            <a:ext cx="504000" cy="0"/>
          </a:xfrm>
          <a:prstGeom prst="line">
            <a:avLst/>
          </a:prstGeom>
          <a:ln>
            <a:solidFill>
              <a:srgbClr val="000000"/>
            </a:solidFill>
            <a:tailEnd len="med" type="triangle" w="med"/>
          </a:ln>
        </p:spPr>
        <p:style>
          <a:lnRef idx="0"/>
          <a:fillRef idx="0"/>
          <a:effectRef idx="0"/>
          <a:fontRef idx="minor"/>
        </p:style>
      </p:sp>
      <p:sp>
        <p:nvSpPr>
          <p:cNvPr id="252" name="Line 23"/>
          <p:cNvSpPr/>
          <p:nvPr/>
        </p:nvSpPr>
        <p:spPr>
          <a:xfrm>
            <a:off x="5976000" y="1872000"/>
            <a:ext cx="504000" cy="0"/>
          </a:xfrm>
          <a:prstGeom prst="line">
            <a:avLst/>
          </a:prstGeom>
          <a:ln>
            <a:solidFill>
              <a:srgbClr val="000000"/>
            </a:solidFill>
            <a:tailEnd len="med" type="triangle" w="med"/>
          </a:ln>
        </p:spPr>
        <p:style>
          <a:lnRef idx="0"/>
          <a:fillRef idx="0"/>
          <a:effectRef idx="0"/>
          <a:fontRef idx="minor"/>
        </p:style>
      </p:sp>
      <p:sp>
        <p:nvSpPr>
          <p:cNvPr id="253" name="Line 24"/>
          <p:cNvSpPr/>
          <p:nvPr/>
        </p:nvSpPr>
        <p:spPr>
          <a:xfrm>
            <a:off x="288000" y="4248000"/>
            <a:ext cx="504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88000" y="172800"/>
            <a:ext cx="3518280" cy="403200"/>
          </a:xfrm>
          <a:prstGeom prst="rect">
            <a:avLst/>
          </a:prstGeom>
          <a:noFill/>
          <a:ln>
            <a:noFill/>
          </a:ln>
        </p:spPr>
        <p:txBody>
          <a:bodyPr lIns="90000" rIns="90000" tIns="45000" bIns="45000">
            <a:noAutofit/>
          </a:bodyPr>
          <a:p>
            <a:r>
              <a:rPr b="1" lang="de-DE" sz="2200" spc="-1" strike="noStrike">
                <a:solidFill>
                  <a:srgbClr val="000000"/>
                </a:solidFill>
                <a:latin typeface="Arial"/>
                <a:ea typeface="DejaVu Sans"/>
              </a:rPr>
              <a:t>Summary</a:t>
            </a:r>
            <a:endParaRPr b="0" lang="en-GB" sz="2200" spc="-1" strike="noStrike">
              <a:latin typeface="Arial"/>
            </a:endParaRPr>
          </a:p>
        </p:txBody>
      </p:sp>
      <p:sp>
        <p:nvSpPr>
          <p:cNvPr id="255" name="CustomShape 2"/>
          <p:cNvSpPr/>
          <p:nvPr/>
        </p:nvSpPr>
        <p:spPr>
          <a:xfrm>
            <a:off x="288000" y="1872000"/>
            <a:ext cx="1152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Individual</a:t>
            </a:r>
            <a:br/>
            <a:r>
              <a:rPr b="0" lang="en-GB" sz="1200" spc="-1" strike="noStrike">
                <a:latin typeface="Arial"/>
              </a:rPr>
              <a:t>User</a:t>
            </a:r>
            <a:endParaRPr b="0" lang="en-GB" sz="1200" spc="-1" strike="noStrike">
              <a:latin typeface="Arial"/>
            </a:endParaRPr>
          </a:p>
        </p:txBody>
      </p:sp>
      <p:sp>
        <p:nvSpPr>
          <p:cNvPr id="256" name="CustomShape 3"/>
          <p:cNvSpPr/>
          <p:nvPr/>
        </p:nvSpPr>
        <p:spPr>
          <a:xfrm>
            <a:off x="2160000" y="1872000"/>
            <a:ext cx="1152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Individual</a:t>
            </a:r>
            <a:br/>
            <a:r>
              <a:rPr b="0" lang="en-GB" sz="1200" spc="-1" strike="noStrike">
                <a:latin typeface="Arial"/>
              </a:rPr>
              <a:t>Biases</a:t>
            </a:r>
            <a:endParaRPr b="0" lang="en-GB" sz="1200" spc="-1" strike="noStrike">
              <a:latin typeface="Arial"/>
            </a:endParaRPr>
          </a:p>
        </p:txBody>
      </p:sp>
      <p:sp>
        <p:nvSpPr>
          <p:cNvPr id="257" name="CustomShape 4"/>
          <p:cNvSpPr/>
          <p:nvPr/>
        </p:nvSpPr>
        <p:spPr>
          <a:xfrm>
            <a:off x="3960000" y="1008000"/>
            <a:ext cx="72000" cy="2376000"/>
          </a:xfrm>
          <a:prstGeom prst="rect">
            <a:avLst/>
          </a:prstGeom>
          <a:solidFill>
            <a:srgbClr val="729fcf"/>
          </a:solidFill>
          <a:ln>
            <a:solidFill>
              <a:srgbClr val="3465a4"/>
            </a:solidFill>
          </a:ln>
        </p:spPr>
        <p:style>
          <a:lnRef idx="0"/>
          <a:fillRef idx="0"/>
          <a:effectRef idx="0"/>
          <a:fontRef idx="minor"/>
        </p:style>
      </p:sp>
      <p:sp>
        <p:nvSpPr>
          <p:cNvPr id="258" name="Line 5"/>
          <p:cNvSpPr/>
          <p:nvPr/>
        </p:nvSpPr>
        <p:spPr>
          <a:xfrm>
            <a:off x="3384000" y="2088000"/>
            <a:ext cx="504000" cy="0"/>
          </a:xfrm>
          <a:prstGeom prst="line">
            <a:avLst/>
          </a:prstGeom>
          <a:ln>
            <a:solidFill>
              <a:srgbClr val="000000"/>
            </a:solidFill>
            <a:tailEnd len="med" type="triangle" w="med"/>
          </a:ln>
        </p:spPr>
        <p:style>
          <a:lnRef idx="0"/>
          <a:fillRef idx="0"/>
          <a:effectRef idx="0"/>
          <a:fontRef idx="minor"/>
        </p:style>
      </p:sp>
      <p:sp>
        <p:nvSpPr>
          <p:cNvPr id="259" name="Line 6"/>
          <p:cNvSpPr/>
          <p:nvPr/>
        </p:nvSpPr>
        <p:spPr>
          <a:xfrm>
            <a:off x="4176000" y="1224000"/>
            <a:ext cx="504000" cy="0"/>
          </a:xfrm>
          <a:prstGeom prst="line">
            <a:avLst/>
          </a:prstGeom>
          <a:ln>
            <a:solidFill>
              <a:srgbClr val="000000"/>
            </a:solidFill>
            <a:tailEnd len="med" type="triangle" w="med"/>
          </a:ln>
        </p:spPr>
        <p:style>
          <a:lnRef idx="0"/>
          <a:fillRef idx="0"/>
          <a:effectRef idx="0"/>
          <a:fontRef idx="minor"/>
        </p:style>
      </p:sp>
      <p:sp>
        <p:nvSpPr>
          <p:cNvPr id="260" name="Line 7"/>
          <p:cNvSpPr/>
          <p:nvPr/>
        </p:nvSpPr>
        <p:spPr>
          <a:xfrm>
            <a:off x="4176000" y="3024000"/>
            <a:ext cx="504000" cy="0"/>
          </a:xfrm>
          <a:prstGeom prst="line">
            <a:avLst/>
          </a:prstGeom>
          <a:ln>
            <a:solidFill>
              <a:srgbClr val="000000"/>
            </a:solidFill>
            <a:tailEnd len="med" type="triangle" w="med"/>
          </a:ln>
        </p:spPr>
        <p:style>
          <a:lnRef idx="0"/>
          <a:fillRef idx="0"/>
          <a:effectRef idx="0"/>
          <a:fontRef idx="minor"/>
        </p:style>
      </p:sp>
      <p:sp>
        <p:nvSpPr>
          <p:cNvPr id="261" name="CustomShape 8"/>
          <p:cNvSpPr/>
          <p:nvPr/>
        </p:nvSpPr>
        <p:spPr>
          <a:xfrm>
            <a:off x="4752000" y="936000"/>
            <a:ext cx="1152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Pro-user </a:t>
            </a:r>
            <a:br/>
            <a:r>
              <a:rPr b="0" lang="en-GB" sz="1200" spc="-1" strike="noStrike">
                <a:latin typeface="Arial"/>
              </a:rPr>
              <a:t>interpretation</a:t>
            </a:r>
            <a:endParaRPr b="0" lang="en-GB" sz="1200" spc="-1" strike="noStrike">
              <a:latin typeface="Arial"/>
            </a:endParaRPr>
          </a:p>
        </p:txBody>
      </p:sp>
      <p:sp>
        <p:nvSpPr>
          <p:cNvPr id="262" name="CustomShape 9"/>
          <p:cNvSpPr/>
          <p:nvPr/>
        </p:nvSpPr>
        <p:spPr>
          <a:xfrm>
            <a:off x="4752000" y="2736000"/>
            <a:ext cx="1152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Anti-user</a:t>
            </a:r>
            <a:br/>
            <a:r>
              <a:rPr b="0" lang="en-GB" sz="1200" spc="-1" strike="noStrike">
                <a:latin typeface="Arial"/>
              </a:rPr>
              <a:t> interpretation</a:t>
            </a:r>
            <a:endParaRPr b="0" lang="en-GB" sz="1200" spc="-1" strike="noStrike">
              <a:latin typeface="Arial"/>
            </a:endParaRPr>
          </a:p>
        </p:txBody>
      </p:sp>
      <p:sp>
        <p:nvSpPr>
          <p:cNvPr id="263" name="CustomShape 10"/>
          <p:cNvSpPr/>
          <p:nvPr/>
        </p:nvSpPr>
        <p:spPr>
          <a:xfrm>
            <a:off x="6696000" y="936000"/>
            <a:ext cx="72000" cy="2376000"/>
          </a:xfrm>
          <a:prstGeom prst="rect">
            <a:avLst/>
          </a:prstGeom>
          <a:solidFill>
            <a:srgbClr val="729fcf"/>
          </a:solidFill>
          <a:ln>
            <a:solidFill>
              <a:srgbClr val="3465a4"/>
            </a:solidFill>
          </a:ln>
        </p:spPr>
        <p:style>
          <a:lnRef idx="0"/>
          <a:fillRef idx="0"/>
          <a:effectRef idx="0"/>
          <a:fontRef idx="minor"/>
        </p:style>
      </p:sp>
      <p:sp>
        <p:nvSpPr>
          <p:cNvPr id="264" name="Line 11"/>
          <p:cNvSpPr/>
          <p:nvPr/>
        </p:nvSpPr>
        <p:spPr>
          <a:xfrm>
            <a:off x="6120000" y="1224000"/>
            <a:ext cx="504000" cy="0"/>
          </a:xfrm>
          <a:prstGeom prst="line">
            <a:avLst/>
          </a:prstGeom>
          <a:ln>
            <a:solidFill>
              <a:srgbClr val="000000"/>
            </a:solidFill>
            <a:tailEnd len="med" type="triangle" w="med"/>
          </a:ln>
        </p:spPr>
        <p:style>
          <a:lnRef idx="0"/>
          <a:fillRef idx="0"/>
          <a:effectRef idx="0"/>
          <a:fontRef idx="minor"/>
        </p:style>
      </p:sp>
      <p:sp>
        <p:nvSpPr>
          <p:cNvPr id="265" name="Line 12"/>
          <p:cNvSpPr/>
          <p:nvPr/>
        </p:nvSpPr>
        <p:spPr>
          <a:xfrm>
            <a:off x="6048000" y="3024000"/>
            <a:ext cx="504000" cy="0"/>
          </a:xfrm>
          <a:prstGeom prst="line">
            <a:avLst/>
          </a:prstGeom>
          <a:ln>
            <a:solidFill>
              <a:srgbClr val="000000"/>
            </a:solidFill>
            <a:tailEnd len="med" type="triangle" w="med"/>
          </a:ln>
        </p:spPr>
        <p:style>
          <a:lnRef idx="0"/>
          <a:fillRef idx="0"/>
          <a:effectRef idx="0"/>
          <a:fontRef idx="minor"/>
        </p:style>
      </p:sp>
      <p:sp>
        <p:nvSpPr>
          <p:cNvPr id="266" name="Line 13"/>
          <p:cNvSpPr/>
          <p:nvPr/>
        </p:nvSpPr>
        <p:spPr>
          <a:xfrm>
            <a:off x="6984000" y="2088000"/>
            <a:ext cx="504000" cy="0"/>
          </a:xfrm>
          <a:prstGeom prst="line">
            <a:avLst/>
          </a:prstGeom>
          <a:ln>
            <a:solidFill>
              <a:srgbClr val="000000"/>
            </a:solidFill>
            <a:tailEnd len="med" type="triangle" w="med"/>
          </a:ln>
        </p:spPr>
        <p:style>
          <a:lnRef idx="0"/>
          <a:fillRef idx="0"/>
          <a:effectRef idx="0"/>
          <a:fontRef idx="minor"/>
        </p:style>
      </p:sp>
      <p:sp>
        <p:nvSpPr>
          <p:cNvPr id="267" name="CustomShape 14"/>
          <p:cNvSpPr/>
          <p:nvPr/>
        </p:nvSpPr>
        <p:spPr>
          <a:xfrm>
            <a:off x="7560000" y="1728000"/>
            <a:ext cx="1296000" cy="720000"/>
          </a:xfrm>
          <a:prstGeom prst="rect">
            <a:avLst/>
          </a:prstGeom>
          <a:solidFill>
            <a:srgbClr val="023f62"/>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Sharpen</a:t>
            </a:r>
            <a:br/>
            <a:r>
              <a:rPr b="0" lang="en-GB" sz="1200" spc="-1" strike="noStrike">
                <a:latin typeface="Arial"/>
              </a:rPr>
              <a:t>user’s </a:t>
            </a:r>
            <a:br/>
            <a:r>
              <a:rPr b="0" lang="en-GB" sz="1200" spc="-1" strike="noStrike">
                <a:latin typeface="Arial"/>
              </a:rPr>
              <a:t>understanding</a:t>
            </a:r>
            <a:endParaRPr b="0" lang="en-GB" sz="1200" spc="-1" strike="noStrike">
              <a:latin typeface="Arial"/>
            </a:endParaRPr>
          </a:p>
        </p:txBody>
      </p:sp>
      <p:sp>
        <p:nvSpPr>
          <p:cNvPr id="268" name="Line 15"/>
          <p:cNvSpPr/>
          <p:nvPr/>
        </p:nvSpPr>
        <p:spPr>
          <a:xfrm>
            <a:off x="1584000" y="2088000"/>
            <a:ext cx="504000" cy="0"/>
          </a:xfrm>
          <a:prstGeom prst="line">
            <a:avLst/>
          </a:prstGeom>
          <a:ln>
            <a:solidFill>
              <a:srgbClr val="000000"/>
            </a:solidFill>
            <a:tailEnd len="med" type="triangle" w="med"/>
          </a:ln>
        </p:spPr>
        <p:style>
          <a:lnRef idx="0"/>
          <a:fillRef idx="0"/>
          <a:effectRef idx="0"/>
          <a:fontRef idx="minor"/>
        </p:style>
      </p:sp>
      <p:sp>
        <p:nvSpPr>
          <p:cNvPr id="269" name="TextShape 16"/>
          <p:cNvSpPr txBox="1"/>
          <p:nvPr/>
        </p:nvSpPr>
        <p:spPr>
          <a:xfrm>
            <a:off x="421920" y="3744000"/>
            <a:ext cx="7354080" cy="541800"/>
          </a:xfrm>
          <a:prstGeom prst="rect">
            <a:avLst/>
          </a:prstGeom>
          <a:noFill/>
          <a:ln>
            <a:noFill/>
          </a:ln>
        </p:spPr>
        <p:txBody>
          <a:bodyPr lIns="90000" rIns="90000" tIns="45000" bIns="45000">
            <a:noAutofit/>
          </a:bodyPr>
          <a:p>
            <a:r>
              <a:rPr b="0" lang="en-GB" sz="1600" spc="-1" strike="noStrike">
                <a:latin typeface="Arial"/>
              </a:rPr>
              <a:t>By highlighting both sides of the coin, we can enhance the user’s understanding</a:t>
            </a:r>
            <a:br/>
            <a:r>
              <a:rPr b="0" lang="en-GB" sz="1600" spc="-1" strike="noStrike">
                <a:latin typeface="Arial"/>
              </a:rPr>
              <a:t>in a way that classic sales-oriented tool recommenders by design can not.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0840" y="231840"/>
            <a:ext cx="8487720" cy="306000"/>
          </a:xfrm>
          <a:prstGeom prst="rect">
            <a:avLst/>
          </a:prstGeom>
          <a:noFill/>
          <a:ln>
            <a:noFill/>
          </a:ln>
        </p:spPr>
        <p:style>
          <a:lnRef idx="0"/>
          <a:fillRef idx="0"/>
          <a:effectRef idx="0"/>
          <a:fontRef idx="minor"/>
        </p:style>
      </p:sp>
      <p:pic>
        <p:nvPicPr>
          <p:cNvPr id="271" name="Inhaltsplatzhalter 6" descr=""/>
          <p:cNvPicPr/>
          <p:nvPr/>
        </p:nvPicPr>
        <p:blipFill>
          <a:blip r:embed="rId1"/>
          <a:stretch/>
        </p:blipFill>
        <p:spPr>
          <a:xfrm>
            <a:off x="1270440" y="1600200"/>
            <a:ext cx="6604920" cy="1904400"/>
          </a:xfrm>
          <a:prstGeom prst="rect">
            <a:avLst/>
          </a:prstGeom>
          <a:ln>
            <a:noFill/>
          </a:ln>
        </p:spPr>
      </p:pic>
      <p:sp>
        <p:nvSpPr>
          <p:cNvPr id="272"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273"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0"/>
            <a:ext cx="9142200" cy="5141880"/>
          </a:xfrm>
          <a:prstGeom prst="rect">
            <a:avLst/>
          </a:prstGeom>
          <a:solidFill>
            <a:srgbClr val="005293"/>
          </a:solidFill>
          <a:ln w="25560">
            <a:noFill/>
          </a:ln>
        </p:spPr>
        <p:style>
          <a:lnRef idx="0"/>
          <a:fillRef idx="0"/>
          <a:effectRef idx="0"/>
          <a:fontRef idx="minor"/>
        </p:style>
      </p:sp>
      <p:sp>
        <p:nvSpPr>
          <p:cNvPr id="275" name="CustomShape 2"/>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ea typeface="DejaVu Sans"/>
              </a:rPr>
              <a:t>Please check the following bullet points before presenting</a:t>
            </a:r>
            <a:endParaRPr b="0" lang="en-GB" sz="2200" spc="-1" strike="noStrike">
              <a:latin typeface="Arial"/>
            </a:endParaRPr>
          </a:p>
        </p:txBody>
      </p:sp>
      <p:sp>
        <p:nvSpPr>
          <p:cNvPr id="276" name="CustomShape 3"/>
          <p:cNvSpPr/>
          <p:nvPr/>
        </p:nvSpPr>
        <p:spPr>
          <a:xfrm>
            <a:off x="324000" y="1023840"/>
            <a:ext cx="8494560" cy="3706560"/>
          </a:xfrm>
          <a:prstGeom prst="rect">
            <a:avLst/>
          </a:prstGeom>
          <a:noFill/>
          <a:ln>
            <a:noFill/>
          </a:ln>
        </p:spPr>
        <p:style>
          <a:lnRef idx="0"/>
          <a:fillRef idx="0"/>
          <a:effectRef idx="0"/>
          <a:fontRef idx="minor"/>
        </p:style>
        <p:txBody>
          <a:bodyPr lIns="0" rIns="0" tIns="0" bIns="0">
            <a:normAutofit/>
          </a:bodyPr>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utilize the font type </a:t>
            </a:r>
            <a:r>
              <a:rPr b="0" i="1" lang="en-US" sz="1600" spc="-1" strike="noStrike">
                <a:solidFill>
                  <a:srgbClr val="ffffff"/>
                </a:solidFill>
                <a:latin typeface="Arial"/>
                <a:ea typeface="DejaVu Sans"/>
              </a:rPr>
              <a:t>Arial</a:t>
            </a:r>
            <a:r>
              <a:rPr b="0" lang="en-US" sz="1600" spc="-1" strike="noStrike">
                <a:solidFill>
                  <a:srgbClr val="ffffff"/>
                </a:solidFill>
                <a:latin typeface="Arial"/>
                <a:ea typeface="DejaVu Sans"/>
              </a:rPr>
              <a:t>?</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 I stick to the guidelines concerning font size etc. (see slide 2)?</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If I use another background color (e.g. black, green, etc.), which we encourage, have I used an element on the slide for this and </a:t>
            </a:r>
            <a:r>
              <a:rPr b="0" i="1" lang="en-US" sz="1600" spc="-1" strike="noStrike" u="sng">
                <a:solidFill>
                  <a:srgbClr val="ffffff"/>
                </a:solidFill>
                <a:uFillTx/>
                <a:latin typeface="Arial"/>
                <a:ea typeface="DejaVu Sans"/>
              </a:rPr>
              <a:t>not changed </a:t>
            </a:r>
            <a:r>
              <a:rPr b="0" lang="en-US" sz="1600" spc="-1" strike="noStrike">
                <a:solidFill>
                  <a:srgbClr val="ffffff"/>
                </a:solidFill>
                <a:latin typeface="Arial"/>
                <a:ea typeface="DejaVu Sans"/>
              </a:rPr>
              <a:t>the background in the master?</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Is all information in the footer removed (e.g., date, page number, session, presenter)?</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contain information on both image </a:t>
            </a:r>
            <a:r>
              <a:rPr b="1" lang="en-US" sz="1600" spc="-1" strike="noStrike" u="sng">
                <a:solidFill>
                  <a:srgbClr val="ffffff"/>
                </a:solidFill>
                <a:uFillTx/>
                <a:latin typeface="Arial"/>
                <a:ea typeface="DejaVu Sans"/>
              </a:rPr>
              <a:t>and</a:t>
            </a:r>
            <a:r>
              <a:rPr b="0" lang="en-US" sz="1600" spc="-1" strike="noStrike">
                <a:solidFill>
                  <a:srgbClr val="ffffff"/>
                </a:solidFill>
                <a:latin typeface="Arial"/>
                <a:ea typeface="DejaVu Sans"/>
              </a:rPr>
              <a:t> content source (i.e., each slide must name at least one source – possibly “own illustration”)?</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sources added to the comment section as well?</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each slide contain several concise sentences on what you would say when explaining this slide in the comment section, i.e. the “soundtrack” of each slide?</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my slides visually attractive, cool and creative?</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77" name="CustomShape 4"/>
          <p:cNvSpPr/>
          <p:nvPr/>
        </p:nvSpPr>
        <p:spPr>
          <a:xfrm>
            <a:off x="324000" y="4878000"/>
            <a:ext cx="8494560" cy="263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7720" cy="306000"/>
          </a:xfrm>
          <a:prstGeom prst="rect">
            <a:avLst/>
          </a:prstGeom>
          <a:noFill/>
          <a:ln>
            <a:noFill/>
          </a:ln>
        </p:spPr>
        <p:style>
          <a:lnRef idx="0"/>
          <a:fillRef idx="0"/>
          <a:effectRef idx="0"/>
          <a:fontRef idx="minor"/>
        </p:style>
      </p:sp>
      <p:pic>
        <p:nvPicPr>
          <p:cNvPr id="88" name="Inhaltsplatzhalter 6_6" descr=""/>
          <p:cNvPicPr/>
          <p:nvPr/>
        </p:nvPicPr>
        <p:blipFill>
          <a:blip r:embed="rId1"/>
          <a:stretch/>
        </p:blipFill>
        <p:spPr>
          <a:xfrm>
            <a:off x="1270440" y="1600200"/>
            <a:ext cx="6604920" cy="1904400"/>
          </a:xfrm>
          <a:prstGeom prst="rect">
            <a:avLst/>
          </a:prstGeom>
          <a:ln>
            <a:noFill/>
          </a:ln>
        </p:spPr>
      </p:pic>
      <p:sp>
        <p:nvSpPr>
          <p:cNvPr id="89"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Introduction</a:t>
            </a:r>
            <a:endParaRPr b="0" lang="en-GB" sz="3200" spc="-1" strike="noStrike">
              <a:latin typeface="Arial"/>
            </a:endParaRPr>
          </a:p>
        </p:txBody>
      </p:sp>
      <p:sp>
        <p:nvSpPr>
          <p:cNvPr id="90"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Apparently, everybody wants (you) to get rich</a:t>
            </a:r>
            <a:endParaRPr b="0" lang="en-GB" sz="2200" spc="-1" strike="noStrike">
              <a:latin typeface="Arial"/>
            </a:endParaRPr>
          </a:p>
        </p:txBody>
      </p:sp>
      <p:sp>
        <p:nvSpPr>
          <p:cNvPr id="92"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medium.com, forbes.com, youtube.com, businessinsider.de</a:t>
            </a:r>
            <a:endParaRPr b="0" lang="en-GB" sz="800" spc="-1" strike="noStrike">
              <a:latin typeface="Arial"/>
            </a:endParaRPr>
          </a:p>
        </p:txBody>
      </p:sp>
      <p:pic>
        <p:nvPicPr>
          <p:cNvPr id="93" name="" descr=""/>
          <p:cNvPicPr/>
          <p:nvPr/>
        </p:nvPicPr>
        <p:blipFill>
          <a:blip r:embed="rId1"/>
          <a:stretch/>
        </p:blipFill>
        <p:spPr>
          <a:xfrm>
            <a:off x="576000" y="1452600"/>
            <a:ext cx="2384640" cy="562680"/>
          </a:xfrm>
          <a:prstGeom prst="rect">
            <a:avLst/>
          </a:prstGeom>
          <a:ln>
            <a:noFill/>
          </a:ln>
        </p:spPr>
      </p:pic>
      <p:pic>
        <p:nvPicPr>
          <p:cNvPr id="94" name="" descr=""/>
          <p:cNvPicPr/>
          <p:nvPr/>
        </p:nvPicPr>
        <p:blipFill>
          <a:blip r:embed="rId2"/>
          <a:stretch/>
        </p:blipFill>
        <p:spPr>
          <a:xfrm>
            <a:off x="3456000" y="1298160"/>
            <a:ext cx="2350080" cy="572760"/>
          </a:xfrm>
          <a:prstGeom prst="rect">
            <a:avLst/>
          </a:prstGeom>
          <a:ln>
            <a:noFill/>
          </a:ln>
        </p:spPr>
      </p:pic>
      <p:pic>
        <p:nvPicPr>
          <p:cNvPr id="95" name="" descr=""/>
          <p:cNvPicPr/>
          <p:nvPr/>
        </p:nvPicPr>
        <p:blipFill>
          <a:blip r:embed="rId3"/>
          <a:stretch/>
        </p:blipFill>
        <p:spPr>
          <a:xfrm>
            <a:off x="6261840" y="648000"/>
            <a:ext cx="2162160" cy="1198440"/>
          </a:xfrm>
          <a:prstGeom prst="rect">
            <a:avLst/>
          </a:prstGeom>
          <a:ln>
            <a:noFill/>
          </a:ln>
        </p:spPr>
      </p:pic>
      <p:pic>
        <p:nvPicPr>
          <p:cNvPr id="96" name="" descr=""/>
          <p:cNvPicPr/>
          <p:nvPr/>
        </p:nvPicPr>
        <p:blipFill>
          <a:blip r:embed="rId4"/>
          <a:stretch/>
        </p:blipFill>
        <p:spPr>
          <a:xfrm>
            <a:off x="360000" y="2993760"/>
            <a:ext cx="2993040" cy="893520"/>
          </a:xfrm>
          <a:prstGeom prst="rect">
            <a:avLst/>
          </a:prstGeom>
          <a:ln>
            <a:noFill/>
          </a:ln>
        </p:spPr>
      </p:pic>
      <p:pic>
        <p:nvPicPr>
          <p:cNvPr id="97" name="" descr=""/>
          <p:cNvPicPr/>
          <p:nvPr/>
        </p:nvPicPr>
        <p:blipFill>
          <a:blip r:embed="rId5"/>
          <a:stretch/>
        </p:blipFill>
        <p:spPr>
          <a:xfrm>
            <a:off x="4392000" y="2171520"/>
            <a:ext cx="3795840" cy="708480"/>
          </a:xfrm>
          <a:prstGeom prst="rect">
            <a:avLst/>
          </a:prstGeom>
          <a:ln>
            <a:noFill/>
          </a:ln>
        </p:spPr>
      </p:pic>
      <p:pic>
        <p:nvPicPr>
          <p:cNvPr id="98" name="" descr=""/>
          <p:cNvPicPr/>
          <p:nvPr/>
        </p:nvPicPr>
        <p:blipFill>
          <a:blip r:embed="rId6"/>
          <a:stretch/>
        </p:blipFill>
        <p:spPr>
          <a:xfrm rot="20400">
            <a:off x="4023000" y="3127680"/>
            <a:ext cx="2141280" cy="1545840"/>
          </a:xfrm>
          <a:prstGeom prst="rect">
            <a:avLst/>
          </a:prstGeom>
          <a:ln>
            <a:noFill/>
          </a:ln>
        </p:spPr>
      </p:pic>
      <p:sp>
        <p:nvSpPr>
          <p:cNvPr id="99" name="TextShape 3"/>
          <p:cNvSpPr txBox="1"/>
          <p:nvPr/>
        </p:nvSpPr>
        <p:spPr>
          <a:xfrm>
            <a:off x="4018680" y="4608000"/>
            <a:ext cx="2605320" cy="218520"/>
          </a:xfrm>
          <a:prstGeom prst="rect">
            <a:avLst/>
          </a:prstGeom>
          <a:noFill/>
          <a:ln>
            <a:noFill/>
          </a:ln>
        </p:spPr>
        <p:txBody>
          <a:bodyPr lIns="90000" rIns="90000" tIns="45000" bIns="45000">
            <a:noAutofit/>
          </a:bodyPr>
          <a:p>
            <a:r>
              <a:rPr b="0" lang="en-GB" sz="900" spc="-1" strike="noStrike">
                <a:latin typeface="Arial"/>
              </a:rPr>
              <a:t>https://www.youtube.com/</a:t>
            </a:r>
            <a:r>
              <a:rPr b="0" lang="en-GB" sz="900" spc="-1" strike="noStrike">
                <a:latin typeface="Arial"/>
              </a:rPr>
              <a:t>watch?v=rfb3gpNsy-4</a:t>
            </a:r>
            <a:endParaRPr b="0" lang="en-GB" sz="900" spc="-1" strike="noStrike">
              <a:latin typeface="Arial"/>
            </a:endParaRPr>
          </a:p>
        </p:txBody>
      </p:sp>
      <p:sp>
        <p:nvSpPr>
          <p:cNvPr id="100" name="TextShape 4"/>
          <p:cNvSpPr txBox="1"/>
          <p:nvPr/>
        </p:nvSpPr>
        <p:spPr>
          <a:xfrm>
            <a:off x="360000" y="3887280"/>
            <a:ext cx="2423880" cy="204840"/>
          </a:xfrm>
          <a:prstGeom prst="rect">
            <a:avLst/>
          </a:prstGeom>
          <a:noFill/>
          <a:ln>
            <a:noFill/>
          </a:ln>
        </p:spPr>
        <p:txBody>
          <a:bodyPr lIns="90000" rIns="90000" tIns="45000" bIns="45000">
            <a:noAutofit/>
          </a:bodyPr>
          <a:p>
            <a:r>
              <a:rPr b="0" lang="en-GB" sz="800" spc="-1" strike="noStrike">
                <a:latin typeface="Arial"/>
              </a:rPr>
              <a:t>https://</a:t>
            </a:r>
            <a:r>
              <a:rPr b="0" lang="en-GB" sz="800" spc="-1" strike="noStrike">
                <a:latin typeface="Arial"/>
              </a:rPr>
              <a:t>www.youtube.com/</a:t>
            </a:r>
            <a:r>
              <a:rPr b="0" lang="en-GB" sz="800" spc="-1" strike="noStrike">
                <a:latin typeface="Arial"/>
              </a:rPr>
              <a:t>watch?</a:t>
            </a:r>
            <a:r>
              <a:rPr b="0" lang="en-GB" sz="800" spc="-1" strike="noStrike">
                <a:latin typeface="Arial"/>
              </a:rPr>
              <a:t>v=D0oB4aZsz6c</a:t>
            </a:r>
            <a:endParaRPr b="0" lang="en-GB" sz="800" spc="-1" strike="noStrike">
              <a:latin typeface="Arial"/>
            </a:endParaRPr>
          </a:p>
        </p:txBody>
      </p:sp>
      <p:sp>
        <p:nvSpPr>
          <p:cNvPr id="101" name="TextShape 5"/>
          <p:cNvSpPr txBox="1"/>
          <p:nvPr/>
        </p:nvSpPr>
        <p:spPr>
          <a:xfrm>
            <a:off x="648000" y="2027160"/>
            <a:ext cx="1122480" cy="204840"/>
          </a:xfrm>
          <a:prstGeom prst="rect">
            <a:avLst/>
          </a:prstGeom>
          <a:noFill/>
          <a:ln>
            <a:noFill/>
          </a:ln>
        </p:spPr>
        <p:txBody>
          <a:bodyPr lIns="90000" rIns="90000" tIns="45000" bIns="45000">
            <a:noAutofit/>
          </a:bodyPr>
          <a:p>
            <a:r>
              <a:rPr b="0" lang="en-GB" sz="800" spc="-1" strike="noStrike">
                <a:latin typeface="Arial"/>
              </a:rPr>
              <a:t>https://bit.ly/2YI89xN</a:t>
            </a:r>
            <a:endParaRPr b="0" lang="en-GB" sz="800" spc="-1" strike="noStrike">
              <a:latin typeface="Arial"/>
            </a:endParaRPr>
          </a:p>
        </p:txBody>
      </p:sp>
      <p:sp>
        <p:nvSpPr>
          <p:cNvPr id="102" name="TextShape 6"/>
          <p:cNvSpPr txBox="1"/>
          <p:nvPr/>
        </p:nvSpPr>
        <p:spPr>
          <a:xfrm>
            <a:off x="3456000" y="1885680"/>
            <a:ext cx="1089000" cy="204840"/>
          </a:xfrm>
          <a:prstGeom prst="rect">
            <a:avLst/>
          </a:prstGeom>
          <a:noFill/>
          <a:ln>
            <a:noFill/>
          </a:ln>
        </p:spPr>
        <p:txBody>
          <a:bodyPr lIns="90000" rIns="90000" tIns="45000" bIns="45000">
            <a:noAutofit/>
          </a:bodyPr>
          <a:p>
            <a:r>
              <a:rPr b="0" lang="en-GB" sz="800" spc="-1" strike="noStrike">
                <a:latin typeface="Arial"/>
              </a:rPr>
              <a:t>https://bit.ly/2LiFhcx</a:t>
            </a:r>
            <a:endParaRPr b="0" lang="en-GB" sz="800" spc="-1" strike="noStrike">
              <a:latin typeface="Arial"/>
            </a:endParaRPr>
          </a:p>
        </p:txBody>
      </p:sp>
      <p:sp>
        <p:nvSpPr>
          <p:cNvPr id="103" name="TextShape 7"/>
          <p:cNvSpPr txBox="1"/>
          <p:nvPr/>
        </p:nvSpPr>
        <p:spPr>
          <a:xfrm>
            <a:off x="4392000" y="2880000"/>
            <a:ext cx="1181880" cy="204840"/>
          </a:xfrm>
          <a:prstGeom prst="rect">
            <a:avLst/>
          </a:prstGeom>
          <a:noFill/>
          <a:ln>
            <a:noFill/>
          </a:ln>
        </p:spPr>
        <p:txBody>
          <a:bodyPr lIns="90000" rIns="90000" tIns="45000" bIns="45000">
            <a:noAutofit/>
          </a:bodyPr>
          <a:p>
            <a:r>
              <a:rPr b="0" lang="en-GB" sz="800" spc="-1" strike="noStrike">
                <a:latin typeface="Arial"/>
              </a:rPr>
              <a:t>https://bit.ly/</a:t>
            </a:r>
            <a:r>
              <a:rPr b="0" lang="en-GB" sz="800" spc="-1" strike="noStrike">
                <a:latin typeface="Arial"/>
              </a:rPr>
              <a:t>2LhhHwG</a:t>
            </a:r>
            <a:endParaRPr b="0" lang="en-GB" sz="800" spc="-1" strike="noStrike">
              <a:latin typeface="Arial"/>
            </a:endParaRPr>
          </a:p>
        </p:txBody>
      </p:sp>
      <p:sp>
        <p:nvSpPr>
          <p:cNvPr id="104" name="TextShape 8"/>
          <p:cNvSpPr txBox="1"/>
          <p:nvPr/>
        </p:nvSpPr>
        <p:spPr>
          <a:xfrm>
            <a:off x="6270480" y="1811160"/>
            <a:ext cx="2297520" cy="319320"/>
          </a:xfrm>
          <a:prstGeom prst="rect">
            <a:avLst/>
          </a:prstGeom>
          <a:noFill/>
          <a:ln>
            <a:noFill/>
          </a:ln>
        </p:spPr>
        <p:txBody>
          <a:bodyPr lIns="90000" rIns="90000" tIns="45000" bIns="45000">
            <a:noAutofit/>
          </a:bodyPr>
          <a:p>
            <a:r>
              <a:rPr b="0" lang="en-GB" sz="800" spc="-1" strike="noStrike">
                <a:latin typeface="Arial"/>
                <a:hlinkClick r:id="rId7"/>
              </a:rPr>
              <a:t>https://www.forbes.com/sites/jrose/2019/02/07/</a:t>
            </a:r>
            <a:br/>
            <a:r>
              <a:rPr b="0" lang="en-GB" sz="800" spc="-1" strike="noStrike">
                <a:latin typeface="Arial"/>
              </a:rPr>
              <a:t>passive-income-</a:t>
            </a:r>
            <a:r>
              <a:rPr b="0" lang="en-GB" sz="800" spc="-1" strike="noStrike">
                <a:latin typeface="Arial"/>
              </a:rPr>
              <a:t>ideas-2019/</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You could invest your time...</a:t>
            </a:r>
            <a:endParaRPr b="0" lang="en-GB" sz="2200" spc="-1" strike="noStrike">
              <a:latin typeface="Arial"/>
            </a:endParaRPr>
          </a:p>
        </p:txBody>
      </p:sp>
      <p:sp>
        <p:nvSpPr>
          <p:cNvPr id="106"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medium.com/earn, </a:t>
            </a:r>
            <a:r>
              <a:rPr b="0" lang="de-DE" sz="1000" spc="-1" strike="noStrike" u="sng">
                <a:solidFill>
                  <a:srgbClr val="0000ff"/>
                </a:solidFill>
                <a:uFillTx/>
                <a:latin typeface="Arial"/>
                <a:ea typeface="DejaVu Sans"/>
                <a:hlinkClick r:id="rId1"/>
              </a:rPr>
              <a:t>www.redbubble.com/about/sellin</a:t>
            </a:r>
            <a:r>
              <a:rPr b="0" lang="de-DE" sz="1000" spc="-1" strike="noStrike">
                <a:solidFill>
                  <a:srgbClr val="000000"/>
                </a:solidFill>
                <a:latin typeface="Arial"/>
                <a:ea typeface="DejaVu Sans"/>
              </a:rPr>
              <a:t>g, </a:t>
            </a:r>
            <a:r>
              <a:rPr b="0" lang="de-DE" sz="1000" spc="-1" strike="noStrike" u="sng">
                <a:solidFill>
                  <a:srgbClr val="0000ff"/>
                </a:solidFill>
                <a:uFillTx/>
                <a:latin typeface="Arial"/>
                <a:ea typeface="DejaVu Sans"/>
                <a:hlinkClick r:id="rId2"/>
              </a:rPr>
              <a:t>www.shopify.com/blog/dropshipping-niches</a:t>
            </a:r>
            <a:r>
              <a:rPr b="0" lang="de-DE" sz="1000" spc="-1" strike="noStrike">
                <a:solidFill>
                  <a:srgbClr val="000000"/>
                </a:solidFill>
                <a:latin typeface="Arial"/>
                <a:ea typeface="DejaVu Sans"/>
              </a:rPr>
              <a:t>, www.udemy.com/course</a:t>
            </a:r>
            <a:endParaRPr b="0" lang="en-GB" sz="1000" spc="-1" strike="noStrike">
              <a:latin typeface="Arial"/>
            </a:endParaRPr>
          </a:p>
        </p:txBody>
      </p:sp>
      <p:pic>
        <p:nvPicPr>
          <p:cNvPr id="107" name="" descr=""/>
          <p:cNvPicPr/>
          <p:nvPr/>
        </p:nvPicPr>
        <p:blipFill>
          <a:blip r:embed="rId3"/>
          <a:stretch/>
        </p:blipFill>
        <p:spPr>
          <a:xfrm>
            <a:off x="288000" y="1728000"/>
            <a:ext cx="2039400" cy="1222920"/>
          </a:xfrm>
          <a:prstGeom prst="rect">
            <a:avLst/>
          </a:prstGeom>
          <a:ln>
            <a:noFill/>
          </a:ln>
        </p:spPr>
      </p:pic>
      <p:pic>
        <p:nvPicPr>
          <p:cNvPr id="108" name="" descr=""/>
          <p:cNvPicPr/>
          <p:nvPr/>
        </p:nvPicPr>
        <p:blipFill>
          <a:blip r:embed="rId4"/>
          <a:stretch/>
        </p:blipFill>
        <p:spPr>
          <a:xfrm>
            <a:off x="2871720" y="936000"/>
            <a:ext cx="2167560" cy="1472040"/>
          </a:xfrm>
          <a:prstGeom prst="rect">
            <a:avLst/>
          </a:prstGeom>
          <a:ln>
            <a:noFill/>
          </a:ln>
        </p:spPr>
      </p:pic>
      <p:pic>
        <p:nvPicPr>
          <p:cNvPr id="109" name="" descr=""/>
          <p:cNvPicPr/>
          <p:nvPr/>
        </p:nvPicPr>
        <p:blipFill>
          <a:blip r:embed="rId5"/>
          <a:stretch/>
        </p:blipFill>
        <p:spPr>
          <a:xfrm>
            <a:off x="6048000" y="1080000"/>
            <a:ext cx="2663280" cy="1226520"/>
          </a:xfrm>
          <a:prstGeom prst="rect">
            <a:avLst/>
          </a:prstGeom>
          <a:ln>
            <a:noFill/>
          </a:ln>
        </p:spPr>
      </p:pic>
      <p:pic>
        <p:nvPicPr>
          <p:cNvPr id="110" name="" descr=""/>
          <p:cNvPicPr/>
          <p:nvPr/>
        </p:nvPicPr>
        <p:blipFill>
          <a:blip r:embed="rId6"/>
          <a:stretch/>
        </p:blipFill>
        <p:spPr>
          <a:xfrm>
            <a:off x="2701080" y="2808000"/>
            <a:ext cx="3670920" cy="1245960"/>
          </a:xfrm>
          <a:prstGeom prst="rect">
            <a:avLst/>
          </a:prstGeom>
          <a:ln>
            <a:noFill/>
          </a:ln>
        </p:spPr>
      </p:pic>
      <p:sp>
        <p:nvSpPr>
          <p:cNvPr id="111" name="CustomShape 3"/>
          <p:cNvSpPr/>
          <p:nvPr/>
        </p:nvSpPr>
        <p:spPr>
          <a:xfrm>
            <a:off x="2664000" y="4029480"/>
            <a:ext cx="1332000" cy="21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900" spc="-1" strike="noStrike">
                <a:solidFill>
                  <a:srgbClr val="000000"/>
                </a:solidFill>
                <a:latin typeface="Arial"/>
                <a:ea typeface="DejaVu Sans"/>
              </a:rPr>
              <a:t>Or both, see next slide</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 or your money</a:t>
            </a:r>
            <a:endParaRPr b="0" lang="en-GB" sz="2200" spc="-1" strike="noStrike">
              <a:latin typeface="Arial"/>
            </a:endParaRPr>
          </a:p>
        </p:txBody>
      </p:sp>
      <p:sp>
        <p:nvSpPr>
          <p:cNvPr id="113"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robinhood.com, wealthfront.com, </a:t>
            </a:r>
            <a:r>
              <a:rPr b="0" lang="de-DE" sz="800" spc="-1" strike="noStrike" u="sng">
                <a:solidFill>
                  <a:srgbClr val="0000ff"/>
                </a:solidFill>
                <a:uFillTx/>
                <a:latin typeface="Arial"/>
                <a:ea typeface="DejaVu Sans"/>
                <a:hlinkClick r:id="rId1"/>
              </a:rPr>
              <a:t>https://de.scalable.capital</a:t>
            </a:r>
            <a:r>
              <a:rPr b="0" lang="de-DE" sz="800" spc="-1" strike="noStrike">
                <a:solidFill>
                  <a:srgbClr val="000000"/>
                </a:solidFill>
                <a:latin typeface="Arial"/>
                <a:ea typeface="DejaVu Sans"/>
              </a:rPr>
              <a:t>, etoro.com, ginmon.de, deutsche-bank.de</a:t>
            </a:r>
            <a:endParaRPr b="0" lang="en-GB" sz="800" spc="-1" strike="noStrike">
              <a:latin typeface="Arial"/>
            </a:endParaRPr>
          </a:p>
        </p:txBody>
      </p:sp>
      <p:pic>
        <p:nvPicPr>
          <p:cNvPr id="114" name="" descr=""/>
          <p:cNvPicPr/>
          <p:nvPr/>
        </p:nvPicPr>
        <p:blipFill>
          <a:blip r:embed="rId2"/>
          <a:stretch/>
        </p:blipFill>
        <p:spPr>
          <a:xfrm rot="21596400">
            <a:off x="374760" y="938160"/>
            <a:ext cx="2575440" cy="1021320"/>
          </a:xfrm>
          <a:prstGeom prst="rect">
            <a:avLst/>
          </a:prstGeom>
          <a:ln>
            <a:noFill/>
          </a:ln>
        </p:spPr>
      </p:pic>
      <p:pic>
        <p:nvPicPr>
          <p:cNvPr id="115" name="" descr=""/>
          <p:cNvPicPr/>
          <p:nvPr/>
        </p:nvPicPr>
        <p:blipFill>
          <a:blip r:embed="rId3"/>
          <a:stretch/>
        </p:blipFill>
        <p:spPr>
          <a:xfrm>
            <a:off x="3240000" y="864000"/>
            <a:ext cx="1946160" cy="1724040"/>
          </a:xfrm>
          <a:prstGeom prst="rect">
            <a:avLst/>
          </a:prstGeom>
          <a:ln>
            <a:noFill/>
          </a:ln>
        </p:spPr>
      </p:pic>
      <p:pic>
        <p:nvPicPr>
          <p:cNvPr id="116" name="" descr=""/>
          <p:cNvPicPr/>
          <p:nvPr/>
        </p:nvPicPr>
        <p:blipFill>
          <a:blip r:embed="rId4"/>
          <a:stretch/>
        </p:blipFill>
        <p:spPr>
          <a:xfrm>
            <a:off x="5832000" y="1061280"/>
            <a:ext cx="2948040" cy="1169640"/>
          </a:xfrm>
          <a:prstGeom prst="rect">
            <a:avLst/>
          </a:prstGeom>
          <a:ln>
            <a:noFill/>
          </a:ln>
        </p:spPr>
      </p:pic>
      <p:pic>
        <p:nvPicPr>
          <p:cNvPr id="117" name="" descr=""/>
          <p:cNvPicPr/>
          <p:nvPr/>
        </p:nvPicPr>
        <p:blipFill>
          <a:blip r:embed="rId5"/>
          <a:stretch/>
        </p:blipFill>
        <p:spPr>
          <a:xfrm>
            <a:off x="4560120" y="2553120"/>
            <a:ext cx="17640" cy="36720"/>
          </a:xfrm>
          <a:prstGeom prst="rect">
            <a:avLst/>
          </a:prstGeom>
          <a:ln>
            <a:noFill/>
          </a:ln>
        </p:spPr>
      </p:pic>
      <p:pic>
        <p:nvPicPr>
          <p:cNvPr id="118" name="" descr=""/>
          <p:cNvPicPr/>
          <p:nvPr/>
        </p:nvPicPr>
        <p:blipFill>
          <a:blip r:embed="rId6"/>
          <a:stretch/>
        </p:blipFill>
        <p:spPr>
          <a:xfrm>
            <a:off x="462960" y="2273040"/>
            <a:ext cx="2271960" cy="1923840"/>
          </a:xfrm>
          <a:prstGeom prst="rect">
            <a:avLst/>
          </a:prstGeom>
          <a:ln>
            <a:noFill/>
          </a:ln>
        </p:spPr>
      </p:pic>
      <p:pic>
        <p:nvPicPr>
          <p:cNvPr id="119" name="" descr=""/>
          <p:cNvPicPr/>
          <p:nvPr/>
        </p:nvPicPr>
        <p:blipFill>
          <a:blip r:embed="rId7"/>
          <a:stretch/>
        </p:blipFill>
        <p:spPr>
          <a:xfrm>
            <a:off x="6120000" y="2559600"/>
            <a:ext cx="2015280" cy="1183680"/>
          </a:xfrm>
          <a:prstGeom prst="rect">
            <a:avLst/>
          </a:prstGeom>
          <a:ln>
            <a:noFill/>
          </a:ln>
        </p:spPr>
      </p:pic>
      <p:pic>
        <p:nvPicPr>
          <p:cNvPr id="120" name="" descr=""/>
          <p:cNvPicPr/>
          <p:nvPr/>
        </p:nvPicPr>
        <p:blipFill>
          <a:blip r:embed="rId8"/>
          <a:stretch/>
        </p:blipFill>
        <p:spPr>
          <a:xfrm>
            <a:off x="3033000" y="2810520"/>
            <a:ext cx="2150280" cy="1148760"/>
          </a:xfrm>
          <a:prstGeom prst="rect">
            <a:avLst/>
          </a:prstGeom>
          <a:ln>
            <a:noFill/>
          </a:ln>
        </p:spPr>
      </p:pic>
      <p:sp>
        <p:nvSpPr>
          <p:cNvPr id="121" name="CustomShape 3"/>
          <p:cNvSpPr/>
          <p:nvPr/>
        </p:nvSpPr>
        <p:spPr>
          <a:xfrm>
            <a:off x="360000" y="4536000"/>
            <a:ext cx="1816920" cy="345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Initial clustering of Fintech Services</a:t>
            </a:r>
            <a:endParaRPr b="0" lang="en-GB" sz="2200" spc="-1" strike="noStrike">
              <a:latin typeface="Arial"/>
            </a:endParaRPr>
          </a:p>
        </p:txBody>
      </p:sp>
      <p:sp>
        <p:nvSpPr>
          <p:cNvPr id="123"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and memory, General internet search</a:t>
            </a:r>
            <a:endParaRPr b="0" lang="en-GB" sz="800" spc="-1" strike="noStrike">
              <a:latin typeface="Arial"/>
            </a:endParaRPr>
          </a:p>
        </p:txBody>
      </p:sp>
      <p:sp>
        <p:nvSpPr>
          <p:cNvPr id="124" name="CustomShape 3"/>
          <p:cNvSpPr/>
          <p:nvPr/>
        </p:nvSpPr>
        <p:spPr>
          <a:xfrm>
            <a:off x="144000" y="1152000"/>
            <a:ext cx="2734920" cy="2060640"/>
          </a:xfrm>
          <a:prstGeom prst="ellipse">
            <a:avLst/>
          </a:prstGeom>
          <a:solidFill>
            <a:srgbClr val="729fcf"/>
          </a:solidFill>
          <a:ln>
            <a:solidFill>
              <a:srgbClr val="3465a4"/>
            </a:solidFill>
          </a:ln>
        </p:spPr>
        <p:style>
          <a:lnRef idx="0"/>
          <a:fillRef idx="0"/>
          <a:effectRef idx="0"/>
          <a:fontRef idx="minor"/>
        </p:style>
      </p:sp>
      <p:sp>
        <p:nvSpPr>
          <p:cNvPr id="125" name="CustomShape 4"/>
          <p:cNvSpPr/>
          <p:nvPr/>
        </p:nvSpPr>
        <p:spPr>
          <a:xfrm>
            <a:off x="5688000" y="1296000"/>
            <a:ext cx="2878920" cy="1942920"/>
          </a:xfrm>
          <a:prstGeom prst="ellipse">
            <a:avLst/>
          </a:prstGeom>
          <a:solidFill>
            <a:srgbClr val="729fcf"/>
          </a:solidFill>
          <a:ln>
            <a:solidFill>
              <a:srgbClr val="3465a4"/>
            </a:solidFill>
          </a:ln>
        </p:spPr>
        <p:style>
          <a:lnRef idx="0"/>
          <a:fillRef idx="0"/>
          <a:effectRef idx="0"/>
          <a:fontRef idx="minor"/>
        </p:style>
      </p:sp>
      <p:sp>
        <p:nvSpPr>
          <p:cNvPr id="126" name="CustomShape 5"/>
          <p:cNvSpPr/>
          <p:nvPr/>
        </p:nvSpPr>
        <p:spPr>
          <a:xfrm>
            <a:off x="2880000" y="1224000"/>
            <a:ext cx="2662920" cy="1996920"/>
          </a:xfrm>
          <a:prstGeom prst="ellipse">
            <a:avLst/>
          </a:prstGeom>
          <a:solidFill>
            <a:srgbClr val="729fcf"/>
          </a:solidFill>
          <a:ln>
            <a:solidFill>
              <a:srgbClr val="3465a4"/>
            </a:solidFill>
          </a:ln>
        </p:spPr>
        <p:style>
          <a:lnRef idx="0"/>
          <a:fillRef idx="0"/>
          <a:effectRef idx="0"/>
          <a:fontRef idx="minor"/>
        </p:style>
      </p:sp>
      <p:sp>
        <p:nvSpPr>
          <p:cNvPr id="127" name="CustomShape 6"/>
          <p:cNvSpPr/>
          <p:nvPr/>
        </p:nvSpPr>
        <p:spPr>
          <a:xfrm>
            <a:off x="792000" y="3456000"/>
            <a:ext cx="151020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Portfolio</a:t>
            </a:r>
            <a:br/>
            <a:r>
              <a:rPr b="0" lang="en-GB" sz="1800" spc="-1" strike="noStrike">
                <a:solidFill>
                  <a:srgbClr val="000000"/>
                </a:solidFill>
                <a:latin typeface="Arial"/>
                <a:ea typeface="DejaVu Sans"/>
              </a:rPr>
              <a:t>Management</a:t>
            </a:r>
            <a:endParaRPr b="0" lang="en-GB" sz="1800" spc="-1" strike="noStrike">
              <a:latin typeface="Arial"/>
            </a:endParaRPr>
          </a:p>
        </p:txBody>
      </p:sp>
      <p:sp>
        <p:nvSpPr>
          <p:cNvPr id="128" name="CustomShape 7"/>
          <p:cNvSpPr/>
          <p:nvPr/>
        </p:nvSpPr>
        <p:spPr>
          <a:xfrm>
            <a:off x="3168000" y="3429720"/>
            <a:ext cx="1663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Market Access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e.g. Brokers</a:t>
            </a:r>
            <a:endParaRPr b="0" lang="en-GB" sz="1800" spc="-1" strike="noStrike">
              <a:latin typeface="Arial"/>
            </a:endParaRPr>
          </a:p>
        </p:txBody>
      </p:sp>
      <p:sp>
        <p:nvSpPr>
          <p:cNvPr id="129" name="CustomShape 8"/>
          <p:cNvSpPr/>
          <p:nvPr/>
        </p:nvSpPr>
        <p:spPr>
          <a:xfrm>
            <a:off x="2520000" y="1944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Scalable</a:t>
            </a:r>
            <a:br/>
            <a:r>
              <a:rPr b="0" lang="en-GB" sz="1000" spc="-1" strike="noStrike">
                <a:solidFill>
                  <a:srgbClr val="000000"/>
                </a:solidFill>
                <a:latin typeface="Arial"/>
                <a:ea typeface="DejaVu Sans"/>
              </a:rPr>
              <a:t>Capital</a:t>
            </a:r>
            <a:endParaRPr b="0" lang="en-GB" sz="1000" spc="-1" strike="noStrike">
              <a:latin typeface="Arial"/>
            </a:endParaRPr>
          </a:p>
        </p:txBody>
      </p:sp>
      <p:sp>
        <p:nvSpPr>
          <p:cNvPr id="130" name="CustomShape 9"/>
          <p:cNvSpPr/>
          <p:nvPr/>
        </p:nvSpPr>
        <p:spPr>
          <a:xfrm>
            <a:off x="2376000" y="237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WealthFront</a:t>
            </a:r>
            <a:endParaRPr b="0" lang="en-GB" sz="1000" spc="-1" strike="noStrike">
              <a:latin typeface="Arial"/>
            </a:endParaRPr>
          </a:p>
        </p:txBody>
      </p:sp>
      <p:sp>
        <p:nvSpPr>
          <p:cNvPr id="131" name="CustomShape 10"/>
          <p:cNvSpPr/>
          <p:nvPr/>
        </p:nvSpPr>
        <p:spPr>
          <a:xfrm>
            <a:off x="792000" y="1440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StashAways</a:t>
            </a:r>
            <a:endParaRPr b="0" lang="en-GB" sz="1000" spc="-1" strike="noStrike">
              <a:latin typeface="Arial"/>
            </a:endParaRPr>
          </a:p>
        </p:txBody>
      </p:sp>
      <p:sp>
        <p:nvSpPr>
          <p:cNvPr id="132" name="CustomShape 11"/>
          <p:cNvSpPr/>
          <p:nvPr/>
        </p:nvSpPr>
        <p:spPr>
          <a:xfrm>
            <a:off x="6264000" y="3429720"/>
            <a:ext cx="225828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Non-stock exchange</a:t>
            </a:r>
            <a:br/>
            <a:r>
              <a:rPr b="0" lang="en-GB" sz="1800" spc="-1" strike="noStrike">
                <a:solidFill>
                  <a:srgbClr val="000000"/>
                </a:solidFill>
                <a:latin typeface="Arial"/>
                <a:ea typeface="DejaVu Sans"/>
              </a:rPr>
              <a:t>Passive Income</a:t>
            </a:r>
            <a:endParaRPr b="0" lang="en-GB" sz="1800" spc="-1" strike="noStrike">
              <a:latin typeface="Arial"/>
            </a:endParaRPr>
          </a:p>
        </p:txBody>
      </p:sp>
      <p:sp>
        <p:nvSpPr>
          <p:cNvPr id="133" name="CustomShape 12"/>
          <p:cNvSpPr/>
          <p:nvPr/>
        </p:nvSpPr>
        <p:spPr>
          <a:xfrm>
            <a:off x="4536000" y="180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Kraken*</a:t>
            </a:r>
            <a:endParaRPr b="0" lang="en-GB" sz="1000" spc="-1" strike="noStrike">
              <a:latin typeface="Arial"/>
            </a:endParaRPr>
          </a:p>
        </p:txBody>
      </p:sp>
      <p:sp>
        <p:nvSpPr>
          <p:cNvPr id="134" name="CustomShape 13"/>
          <p:cNvSpPr/>
          <p:nvPr/>
        </p:nvSpPr>
        <p:spPr>
          <a:xfrm>
            <a:off x="3744000" y="1368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Robinhood</a:t>
            </a:r>
            <a:endParaRPr b="0" lang="en-GB" sz="1000" spc="-1" strike="noStrike">
              <a:latin typeface="Arial"/>
            </a:endParaRPr>
          </a:p>
        </p:txBody>
      </p:sp>
      <p:sp>
        <p:nvSpPr>
          <p:cNvPr id="135" name="CustomShape 14"/>
          <p:cNvSpPr/>
          <p:nvPr/>
        </p:nvSpPr>
        <p:spPr>
          <a:xfrm>
            <a:off x="396000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Trade </a:t>
            </a:r>
            <a:br/>
            <a:r>
              <a:rPr b="0" lang="en-GB" sz="1000" spc="-1" strike="noStrike">
                <a:solidFill>
                  <a:srgbClr val="000000"/>
                </a:solidFill>
                <a:latin typeface="Arial"/>
                <a:ea typeface="DejaVu Sans"/>
              </a:rPr>
              <a:t>Republic</a:t>
            </a:r>
            <a:endParaRPr b="0" lang="en-GB" sz="1000" spc="-1" strike="noStrike">
              <a:latin typeface="Arial"/>
            </a:endParaRPr>
          </a:p>
        </p:txBody>
      </p:sp>
      <p:sp>
        <p:nvSpPr>
          <p:cNvPr id="136" name="CustomShape 15"/>
          <p:cNvSpPr/>
          <p:nvPr/>
        </p:nvSpPr>
        <p:spPr>
          <a:xfrm>
            <a:off x="7344720" y="266472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Doorvest</a:t>
            </a:r>
            <a:endParaRPr b="0" lang="en-GB" sz="1000" spc="-1" strike="noStrike">
              <a:latin typeface="Arial"/>
            </a:endParaRPr>
          </a:p>
        </p:txBody>
      </p:sp>
      <p:sp>
        <p:nvSpPr>
          <p:cNvPr id="137" name="CustomShape 16"/>
          <p:cNvSpPr/>
          <p:nvPr/>
        </p:nvSpPr>
        <p:spPr>
          <a:xfrm>
            <a:off x="6696000" y="1368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Automated</a:t>
            </a:r>
            <a:br/>
            <a:r>
              <a:rPr b="0" lang="en-GB" sz="1000" spc="-1" strike="noStrike">
                <a:solidFill>
                  <a:srgbClr val="000000"/>
                </a:solidFill>
                <a:latin typeface="Arial"/>
                <a:ea typeface="DejaVu Sans"/>
              </a:rPr>
              <a:t>AirBnb**</a:t>
            </a:r>
            <a:endParaRPr b="0" lang="en-GB" sz="1000" spc="-1" strike="noStrike">
              <a:latin typeface="Arial"/>
            </a:endParaRPr>
          </a:p>
        </p:txBody>
      </p:sp>
      <p:sp>
        <p:nvSpPr>
          <p:cNvPr id="138" name="CustomShape 17"/>
          <p:cNvSpPr/>
          <p:nvPr/>
        </p:nvSpPr>
        <p:spPr>
          <a:xfrm>
            <a:off x="7488000" y="176508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Redbubble</a:t>
            </a:r>
            <a:endParaRPr b="0" lang="en-GB" sz="1000" spc="-1" strike="noStrike">
              <a:latin typeface="Arial"/>
            </a:endParaRPr>
          </a:p>
        </p:txBody>
      </p:sp>
      <p:sp>
        <p:nvSpPr>
          <p:cNvPr id="139" name="CustomShape 18"/>
          <p:cNvSpPr/>
          <p:nvPr/>
        </p:nvSpPr>
        <p:spPr>
          <a:xfrm>
            <a:off x="777672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Medium</a:t>
            </a:r>
            <a:endParaRPr b="0" lang="en-GB" sz="1000" spc="-1" strike="noStrike">
              <a:latin typeface="Arial"/>
            </a:endParaRPr>
          </a:p>
        </p:txBody>
      </p:sp>
      <p:sp>
        <p:nvSpPr>
          <p:cNvPr id="140" name="CustomShape 19"/>
          <p:cNvSpPr/>
          <p:nvPr/>
        </p:nvSpPr>
        <p:spPr>
          <a:xfrm>
            <a:off x="6840000" y="1800000"/>
            <a:ext cx="502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Etsy</a:t>
            </a:r>
            <a:endParaRPr b="0" lang="en-GB" sz="1000" spc="-1" strike="noStrike">
              <a:latin typeface="Arial"/>
            </a:endParaRPr>
          </a:p>
        </p:txBody>
      </p:sp>
      <p:sp>
        <p:nvSpPr>
          <p:cNvPr id="141" name="CustomShape 20"/>
          <p:cNvSpPr/>
          <p:nvPr/>
        </p:nvSpPr>
        <p:spPr>
          <a:xfrm>
            <a:off x="5832000" y="1872000"/>
            <a:ext cx="93564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Dropshipping**</a:t>
            </a:r>
            <a:endParaRPr b="0" lang="en-GB" sz="1000" spc="-1" strike="noStrike">
              <a:latin typeface="Arial"/>
            </a:endParaRPr>
          </a:p>
        </p:txBody>
      </p:sp>
      <p:sp>
        <p:nvSpPr>
          <p:cNvPr id="142" name="CustomShape 21"/>
          <p:cNvSpPr/>
          <p:nvPr/>
        </p:nvSpPr>
        <p:spPr>
          <a:xfrm>
            <a:off x="257760" y="4536000"/>
            <a:ext cx="217296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 Crypto currency broker</a:t>
            </a:r>
            <a:br/>
            <a:r>
              <a:rPr b="0" lang="en-GB" sz="1000" spc="-1" strike="noStrike">
                <a:solidFill>
                  <a:srgbClr val="000000"/>
                </a:solidFill>
                <a:latin typeface="Arial"/>
                <a:ea typeface="DejaVu Sans"/>
              </a:rPr>
              <a:t>**Technique, not a company name; </a:t>
            </a:r>
            <a:endParaRPr b="0" lang="en-GB" sz="1000" spc="-1" strike="noStrike">
              <a:latin typeface="Arial"/>
            </a:endParaRPr>
          </a:p>
        </p:txBody>
      </p:sp>
      <p:sp>
        <p:nvSpPr>
          <p:cNvPr id="143" name="CustomShape 22"/>
          <p:cNvSpPr/>
          <p:nvPr/>
        </p:nvSpPr>
        <p:spPr>
          <a:xfrm>
            <a:off x="3960000" y="266400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Ameritrade</a:t>
            </a:r>
            <a:endParaRPr b="0" lang="en-GB" sz="1000" spc="-1" strike="noStrike">
              <a:latin typeface="Arial"/>
            </a:endParaRPr>
          </a:p>
        </p:txBody>
      </p:sp>
      <p:sp>
        <p:nvSpPr>
          <p:cNvPr id="144" name="CustomShape 23"/>
          <p:cNvSpPr/>
          <p:nvPr/>
        </p:nvSpPr>
        <p:spPr>
          <a:xfrm>
            <a:off x="3240000" y="252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Fidelity</a:t>
            </a:r>
            <a:endParaRPr b="0" lang="en-GB" sz="1000" spc="-1" strike="noStrike">
              <a:latin typeface="Arial"/>
            </a:endParaRPr>
          </a:p>
        </p:txBody>
      </p:sp>
      <p:sp>
        <p:nvSpPr>
          <p:cNvPr id="145" name="CustomShape 24"/>
          <p:cNvSpPr/>
          <p:nvPr/>
        </p:nvSpPr>
        <p:spPr>
          <a:xfrm>
            <a:off x="468000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E-Trade</a:t>
            </a:r>
            <a:endParaRPr b="0" lang="en-GB" sz="1000" spc="-1" strike="noStrike">
              <a:latin typeface="Arial"/>
            </a:endParaRPr>
          </a:p>
        </p:txBody>
      </p:sp>
      <p:sp>
        <p:nvSpPr>
          <p:cNvPr id="146" name="CustomShape 25"/>
          <p:cNvSpPr/>
          <p:nvPr/>
        </p:nvSpPr>
        <p:spPr>
          <a:xfrm>
            <a:off x="2592000" y="1512000"/>
            <a:ext cx="574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eToro</a:t>
            </a:r>
            <a:endParaRPr b="0" lang="en-GB" sz="1000" spc="-1" strike="noStrike">
              <a:latin typeface="Arial"/>
            </a:endParaRPr>
          </a:p>
        </p:txBody>
      </p:sp>
      <p:sp>
        <p:nvSpPr>
          <p:cNvPr id="147" name="CustomShape 26"/>
          <p:cNvSpPr/>
          <p:nvPr/>
        </p:nvSpPr>
        <p:spPr>
          <a:xfrm>
            <a:off x="360720" y="237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Estimize</a:t>
            </a:r>
            <a:endParaRPr b="0" lang="en-GB" sz="1000" spc="-1" strike="noStrike">
              <a:latin typeface="Arial"/>
            </a:endParaRPr>
          </a:p>
        </p:txBody>
      </p:sp>
      <p:sp>
        <p:nvSpPr>
          <p:cNvPr id="148" name="CustomShape 27"/>
          <p:cNvSpPr/>
          <p:nvPr/>
        </p:nvSpPr>
        <p:spPr>
          <a:xfrm>
            <a:off x="1728000" y="1944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Public.com</a:t>
            </a:r>
            <a:endParaRPr b="0" lang="en-GB" sz="1000" spc="-1" strike="noStrike">
              <a:latin typeface="Arial"/>
            </a:endParaRPr>
          </a:p>
        </p:txBody>
      </p:sp>
      <p:sp>
        <p:nvSpPr>
          <p:cNvPr id="149" name="CustomShape 28"/>
          <p:cNvSpPr/>
          <p:nvPr/>
        </p:nvSpPr>
        <p:spPr>
          <a:xfrm>
            <a:off x="5904000" y="2304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Yieldstreet</a:t>
            </a:r>
            <a:endParaRPr b="0" lang="en-GB" sz="1000" spc="-1" strike="noStrike">
              <a:latin typeface="Arial"/>
            </a:endParaRPr>
          </a:p>
        </p:txBody>
      </p:sp>
      <p:sp>
        <p:nvSpPr>
          <p:cNvPr id="150" name="CustomShape 29"/>
          <p:cNvSpPr/>
          <p:nvPr/>
        </p:nvSpPr>
        <p:spPr>
          <a:xfrm>
            <a:off x="864720" y="194472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Betterment</a:t>
            </a:r>
            <a:endParaRPr b="0" lang="en-GB" sz="1000" spc="-1" strike="noStrike">
              <a:latin typeface="Arial"/>
            </a:endParaRPr>
          </a:p>
        </p:txBody>
      </p:sp>
      <p:sp>
        <p:nvSpPr>
          <p:cNvPr id="151" name="CustomShape 30"/>
          <p:cNvSpPr/>
          <p:nvPr/>
        </p:nvSpPr>
        <p:spPr>
          <a:xfrm>
            <a:off x="3528000" y="180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Coinbase*</a:t>
            </a:r>
            <a:endParaRPr b="0" lang="en-GB" sz="1000" spc="-1" strike="noStrike">
              <a:latin typeface="Arial"/>
            </a:endParaRPr>
          </a:p>
        </p:txBody>
      </p:sp>
      <p:sp>
        <p:nvSpPr>
          <p:cNvPr id="152" name="CustomShape 31"/>
          <p:cNvSpPr/>
          <p:nvPr/>
        </p:nvSpPr>
        <p:spPr>
          <a:xfrm>
            <a:off x="1368000" y="2520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growney</a:t>
            </a:r>
            <a:endParaRPr b="0" lang="en-GB" sz="1000" spc="-1" strike="noStrike">
              <a:latin typeface="Arial"/>
            </a:endParaRPr>
          </a:p>
        </p:txBody>
      </p:sp>
      <p:sp>
        <p:nvSpPr>
          <p:cNvPr id="153" name="CustomShape 32"/>
          <p:cNvSpPr/>
          <p:nvPr/>
        </p:nvSpPr>
        <p:spPr>
          <a:xfrm>
            <a:off x="6408000" y="273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Collectable</a:t>
            </a:r>
            <a:endParaRPr b="0" lang="en-GB" sz="1000" spc="-1" strike="noStrike">
              <a:latin typeface="Arial"/>
            </a:endParaRPr>
          </a:p>
        </p:txBody>
      </p:sp>
      <p:sp>
        <p:nvSpPr>
          <p:cNvPr id="154" name="CustomShape 33"/>
          <p:cNvSpPr/>
          <p:nvPr/>
        </p:nvSpPr>
        <p:spPr>
          <a:xfrm>
            <a:off x="1800000" y="1512360"/>
            <a:ext cx="574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ginmon</a:t>
            </a:r>
            <a:endParaRPr b="0" lang="en-GB" sz="1000" spc="-1" strike="noStrike">
              <a:latin typeface="Arial"/>
            </a:endParaRPr>
          </a:p>
        </p:txBody>
      </p:sp>
      <p:sp>
        <p:nvSpPr>
          <p:cNvPr id="155" name="CustomShape 34"/>
          <p:cNvSpPr/>
          <p:nvPr/>
        </p:nvSpPr>
        <p:spPr>
          <a:xfrm>
            <a:off x="6804000" y="2232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Online </a:t>
            </a:r>
            <a:br/>
            <a:r>
              <a:rPr b="0" lang="en-GB" sz="1000" spc="-1" strike="noStrike">
                <a:solidFill>
                  <a:srgbClr val="000000"/>
                </a:solidFill>
                <a:latin typeface="Arial"/>
                <a:ea typeface="DejaVu Sans"/>
              </a:rPr>
              <a:t>Ads**</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No Free Lunch</a:t>
            </a:r>
            <a:endParaRPr b="0" lang="en-GB" sz="2200" spc="-1" strike="noStrike">
              <a:latin typeface="Arial"/>
            </a:endParaRPr>
          </a:p>
        </p:txBody>
      </p:sp>
      <p:sp>
        <p:nvSpPr>
          <p:cNvPr id="157" name="CustomShape 2"/>
          <p:cNvSpPr/>
          <p:nvPr/>
        </p:nvSpPr>
        <p:spPr>
          <a:xfrm>
            <a:off x="324000" y="47034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1"/>
              </a:rPr>
              <a:t>https://www.cnbc.com/2020/08/13/how-robinhood-makes-money-on-customer-trades-despite-making-it-free.html</a:t>
            </a:r>
            <a:br/>
            <a:r>
              <a:rPr b="0" lang="de-DE" sz="1000" spc="-1" strike="noStrike">
                <a:solidFill>
                  <a:srgbClr val="000000"/>
                </a:solidFill>
                <a:latin typeface="Arial"/>
                <a:ea typeface="DejaVu Sans"/>
              </a:rPr>
              <a:t>https://blog.medium.com/october-update-from-the-partner-program-f6cf8216a6d8</a:t>
            </a:r>
            <a:endParaRPr b="0" lang="en-GB" sz="1000" spc="-1" strike="noStrike">
              <a:latin typeface="Arial"/>
            </a:endParaRPr>
          </a:p>
        </p:txBody>
      </p:sp>
      <p:pic>
        <p:nvPicPr>
          <p:cNvPr id="158" name="" descr=""/>
          <p:cNvPicPr/>
          <p:nvPr/>
        </p:nvPicPr>
        <p:blipFill>
          <a:blip r:embed="rId2"/>
          <a:stretch/>
        </p:blipFill>
        <p:spPr>
          <a:xfrm>
            <a:off x="4848120" y="2553120"/>
            <a:ext cx="17640" cy="36720"/>
          </a:xfrm>
          <a:prstGeom prst="rect">
            <a:avLst/>
          </a:prstGeom>
          <a:ln>
            <a:noFill/>
          </a:ln>
        </p:spPr>
      </p:pic>
      <p:pic>
        <p:nvPicPr>
          <p:cNvPr id="159" name="" descr=""/>
          <p:cNvPicPr/>
          <p:nvPr/>
        </p:nvPicPr>
        <p:blipFill>
          <a:blip r:embed="rId3"/>
          <a:stretch/>
        </p:blipFill>
        <p:spPr>
          <a:xfrm>
            <a:off x="720000" y="864000"/>
            <a:ext cx="2375280" cy="1634760"/>
          </a:xfrm>
          <a:prstGeom prst="rect">
            <a:avLst/>
          </a:prstGeom>
          <a:ln>
            <a:noFill/>
          </a:ln>
        </p:spPr>
      </p:pic>
      <p:pic>
        <p:nvPicPr>
          <p:cNvPr id="160" name="" descr=""/>
          <p:cNvPicPr/>
          <p:nvPr/>
        </p:nvPicPr>
        <p:blipFill>
          <a:blip r:embed="rId4"/>
          <a:stretch/>
        </p:blipFill>
        <p:spPr>
          <a:xfrm>
            <a:off x="5256000" y="1008000"/>
            <a:ext cx="2549520" cy="1405800"/>
          </a:xfrm>
          <a:prstGeom prst="rect">
            <a:avLst/>
          </a:prstGeom>
          <a:ln>
            <a:noFill/>
          </a:ln>
        </p:spPr>
      </p:pic>
      <p:sp>
        <p:nvSpPr>
          <p:cNvPr id="161" name="CustomShape 3"/>
          <p:cNvSpPr/>
          <p:nvPr/>
        </p:nvSpPr>
        <p:spPr>
          <a:xfrm>
            <a:off x="720000" y="2592000"/>
            <a:ext cx="301176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No direct commission’ does</a:t>
            </a:r>
            <a:br/>
            <a:r>
              <a:rPr b="0" lang="en-GB" sz="1800" spc="-1" strike="noStrike">
                <a:solidFill>
                  <a:srgbClr val="000000"/>
                </a:solidFill>
                <a:latin typeface="Arial"/>
                <a:ea typeface="DejaVu Sans"/>
              </a:rPr>
              <a:t>not mean ‘free’.</a:t>
            </a:r>
            <a:endParaRPr b="0" lang="en-GB" sz="1800" spc="-1" strike="noStrike">
              <a:latin typeface="Arial"/>
            </a:endParaRPr>
          </a:p>
        </p:txBody>
      </p:sp>
      <p:sp>
        <p:nvSpPr>
          <p:cNvPr id="162" name="CustomShape 4"/>
          <p:cNvSpPr/>
          <p:nvPr/>
        </p:nvSpPr>
        <p:spPr>
          <a:xfrm>
            <a:off x="5256000" y="2565720"/>
            <a:ext cx="248580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earning money’ does</a:t>
            </a:r>
            <a:br/>
            <a:r>
              <a:rPr b="0" lang="en-GB" sz="1800" spc="-1" strike="noStrike">
                <a:solidFill>
                  <a:srgbClr val="000000"/>
                </a:solidFill>
                <a:latin typeface="Arial"/>
                <a:ea typeface="DejaVu Sans"/>
              </a:rPr>
              <a:t>not mean ‘living wage’.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30840" y="23976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New tech, old biases</a:t>
            </a:r>
            <a:endParaRPr b="0" lang="en-GB" sz="2200" spc="-1" strike="noStrike">
              <a:latin typeface="Arial"/>
            </a:endParaRPr>
          </a:p>
        </p:txBody>
      </p:sp>
      <p:pic>
        <p:nvPicPr>
          <p:cNvPr id="164" name="" descr=""/>
          <p:cNvPicPr/>
          <p:nvPr/>
        </p:nvPicPr>
        <p:blipFill>
          <a:blip r:embed="rId1"/>
          <a:stretch/>
        </p:blipFill>
        <p:spPr>
          <a:xfrm rot="21580200">
            <a:off x="654120" y="720720"/>
            <a:ext cx="1355400" cy="2016360"/>
          </a:xfrm>
          <a:prstGeom prst="rect">
            <a:avLst/>
          </a:prstGeom>
          <a:ln>
            <a:noFill/>
          </a:ln>
        </p:spPr>
      </p:pic>
      <p:sp>
        <p:nvSpPr>
          <p:cNvPr id="165" name="CustomShape 2"/>
          <p:cNvSpPr/>
          <p:nvPr/>
        </p:nvSpPr>
        <p:spPr>
          <a:xfrm>
            <a:off x="401400" y="4104000"/>
            <a:ext cx="7518240" cy="3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2"/>
              </a:rPr>
              <a:t>https://xkcd.com/1827/</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3"/>
              </a:rPr>
              <a:t>https://idyahive.com/2017/07/14/delayed-gratification-path-to-riches/</a:t>
            </a:r>
            <a:r>
              <a:rPr b="0" lang="de-DE" sz="1000" spc="-1" strike="noStrike">
                <a:solidFill>
                  <a:srgbClr val="000000"/>
                </a:solidFill>
                <a:latin typeface="Arial"/>
                <a:ea typeface="DejaVu Sans"/>
              </a:rPr>
              <a:t>, </a:t>
            </a:r>
            <a:br/>
            <a:r>
              <a:rPr b="0" lang="de-DE" sz="1000" spc="-1" strike="noStrike" u="sng">
                <a:solidFill>
                  <a:srgbClr val="0000ff"/>
                </a:solidFill>
                <a:uFillTx/>
                <a:latin typeface="Arial"/>
                <a:ea typeface="DejaVu Sans"/>
                <a:hlinkClick r:id="rId4"/>
              </a:rPr>
              <a:t>https://www.nytimes.com/2020/07/08/technology/robinhood-risky-trading.html</a:t>
            </a:r>
            <a:r>
              <a:rPr b="0" lang="de-DE" sz="1000" spc="-1" strike="noStrike">
                <a:solidFill>
                  <a:srgbClr val="000000"/>
                </a:solidFill>
                <a:latin typeface="Arial"/>
                <a:ea typeface="DejaVu Sans"/>
              </a:rPr>
              <a:t>,</a:t>
            </a:r>
            <a:br/>
            <a:r>
              <a:rPr b="0" lang="de-DE" sz="1000" spc="-1" strike="noStrike">
                <a:solidFill>
                  <a:srgbClr val="000000"/>
                </a:solidFill>
                <a:latin typeface="Arial"/>
                <a:ea typeface="DejaVu Sans"/>
              </a:rPr>
              <a:t>https://www.forbes.com/sites/sergeiklebnikov/2020/06/17/20-year-old-robinhood-customer-dies-by-suicide-after-seeing-a-730000-negative-balance/ </a:t>
            </a:r>
            <a:br/>
            <a:r>
              <a:rPr b="0" lang="de-DE" sz="1000" spc="-1" strike="noStrike">
                <a:solidFill>
                  <a:srgbClr val="000000"/>
                </a:solidFill>
                <a:latin typeface="Arial"/>
                <a:ea typeface="DejaVu Sans"/>
              </a:rPr>
              <a:t>Malinova, K., Park, A. &amp; Riordan, R. (2013) Shiftings Sands: High Frequency, Retail and Institutional Trading Profits over Time</a:t>
            </a:r>
            <a:br/>
            <a:r>
              <a:rPr b="0" lang="de-DE" sz="1000" spc="-1" strike="noStrike">
                <a:solidFill>
                  <a:srgbClr val="000000"/>
                </a:solidFill>
                <a:latin typeface="Arial"/>
                <a:ea typeface="DejaVu Sans"/>
              </a:rPr>
              <a:t>Barber. B.M., Lee, Y., Liu, Y., &amp; Odean, T. The cross-section of speculator skill: Evidence from day trading</a:t>
            </a:r>
            <a:endParaRPr b="0" lang="en-GB" sz="1000" spc="-1" strike="noStrike">
              <a:latin typeface="Arial"/>
            </a:endParaRPr>
          </a:p>
        </p:txBody>
      </p:sp>
      <p:sp>
        <p:nvSpPr>
          <p:cNvPr id="166" name="CustomShape 3"/>
          <p:cNvSpPr/>
          <p:nvPr/>
        </p:nvSpPr>
        <p:spPr>
          <a:xfrm>
            <a:off x="576000" y="2844000"/>
            <a:ext cx="19418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solidFill>
                  <a:srgbClr val="000000"/>
                </a:solidFill>
                <a:latin typeface="Arial"/>
                <a:ea typeface="DejaVu Sans"/>
              </a:rPr>
              <a:t>Survivorship Bias</a:t>
            </a:r>
            <a:endParaRPr b="0" lang="en-GB" sz="1200" spc="-1" strike="noStrike">
              <a:latin typeface="Arial"/>
            </a:endParaRPr>
          </a:p>
        </p:txBody>
      </p:sp>
      <p:pic>
        <p:nvPicPr>
          <p:cNvPr id="167" name="" descr=""/>
          <p:cNvPicPr/>
          <p:nvPr/>
        </p:nvPicPr>
        <p:blipFill>
          <a:blip r:embed="rId5"/>
          <a:stretch/>
        </p:blipFill>
        <p:spPr>
          <a:xfrm>
            <a:off x="2880000" y="936000"/>
            <a:ext cx="2015640" cy="1734480"/>
          </a:xfrm>
          <a:prstGeom prst="rect">
            <a:avLst/>
          </a:prstGeom>
          <a:ln>
            <a:noFill/>
          </a:ln>
        </p:spPr>
      </p:pic>
      <p:sp>
        <p:nvSpPr>
          <p:cNvPr id="168" name="CustomShape 4"/>
          <p:cNvSpPr/>
          <p:nvPr/>
        </p:nvSpPr>
        <p:spPr>
          <a:xfrm>
            <a:off x="2736000" y="2844000"/>
            <a:ext cx="23756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solidFill>
                  <a:srgbClr val="000000"/>
                </a:solidFill>
                <a:latin typeface="Arial"/>
                <a:ea typeface="DejaVu Sans"/>
              </a:rPr>
              <a:t>Deferred Gratification</a:t>
            </a:r>
            <a:endParaRPr b="0" lang="en-GB" sz="1200" spc="-1" strike="noStrike">
              <a:latin typeface="Arial"/>
            </a:endParaRPr>
          </a:p>
        </p:txBody>
      </p:sp>
      <p:pic>
        <p:nvPicPr>
          <p:cNvPr id="169" name="" descr=""/>
          <p:cNvPicPr/>
          <p:nvPr/>
        </p:nvPicPr>
        <p:blipFill>
          <a:blip r:embed="rId6"/>
          <a:stretch/>
        </p:blipFill>
        <p:spPr>
          <a:xfrm>
            <a:off x="6120000" y="648000"/>
            <a:ext cx="2231640" cy="1123200"/>
          </a:xfrm>
          <a:prstGeom prst="rect">
            <a:avLst/>
          </a:prstGeom>
          <a:ln>
            <a:noFill/>
          </a:ln>
        </p:spPr>
      </p:pic>
      <p:sp>
        <p:nvSpPr>
          <p:cNvPr id="170" name="CustomShape 5"/>
          <p:cNvSpPr/>
          <p:nvPr/>
        </p:nvSpPr>
        <p:spPr>
          <a:xfrm>
            <a:off x="2304000" y="1440000"/>
            <a:ext cx="431640" cy="431640"/>
          </a:xfrm>
          <a:custGeom>
            <a:avLst/>
            <a:gdLst/>
            <a:ahLst/>
            <a:rect l="l" t="t" r="r" b="b"/>
            <a:pathLst>
              <a:path w="1202" h="1202">
                <a:moveTo>
                  <a:pt x="557" y="0"/>
                </a:moveTo>
                <a:lnTo>
                  <a:pt x="643" y="0"/>
                </a:lnTo>
                <a:lnTo>
                  <a:pt x="643" y="557"/>
                </a:lnTo>
                <a:lnTo>
                  <a:pt x="1201" y="557"/>
                </a:lnTo>
                <a:lnTo>
                  <a:pt x="1201" y="643"/>
                </a:lnTo>
                <a:lnTo>
                  <a:pt x="643" y="643"/>
                </a:lnTo>
                <a:lnTo>
                  <a:pt x="643" y="1201"/>
                </a:lnTo>
                <a:lnTo>
                  <a:pt x="557" y="1201"/>
                </a:lnTo>
                <a:lnTo>
                  <a:pt x="557" y="643"/>
                </a:lnTo>
                <a:lnTo>
                  <a:pt x="0" y="643"/>
                </a:lnTo>
                <a:lnTo>
                  <a:pt x="0" y="557"/>
                </a:lnTo>
                <a:lnTo>
                  <a:pt x="557" y="557"/>
                </a:lnTo>
                <a:lnTo>
                  <a:pt x="557" y="0"/>
                </a:lnTo>
              </a:path>
            </a:pathLst>
          </a:custGeom>
          <a:solidFill>
            <a:srgbClr val="729fcf"/>
          </a:solidFill>
          <a:ln>
            <a:solidFill>
              <a:srgbClr val="3465a4"/>
            </a:solidFill>
          </a:ln>
        </p:spPr>
        <p:style>
          <a:lnRef idx="0"/>
          <a:fillRef idx="0"/>
          <a:effectRef idx="0"/>
          <a:fontRef idx="minor"/>
        </p:style>
      </p:sp>
      <p:sp>
        <p:nvSpPr>
          <p:cNvPr id="171" name="CustomShape 6"/>
          <p:cNvSpPr/>
          <p:nvPr/>
        </p:nvSpPr>
        <p:spPr>
          <a:xfrm>
            <a:off x="5328000" y="1548000"/>
            <a:ext cx="503640" cy="71640"/>
          </a:xfrm>
          <a:prstGeom prst="rect">
            <a:avLst/>
          </a:prstGeom>
          <a:solidFill>
            <a:srgbClr val="729fcf"/>
          </a:solidFill>
          <a:ln>
            <a:solidFill>
              <a:srgbClr val="3465a4"/>
            </a:solidFill>
          </a:ln>
        </p:spPr>
        <p:style>
          <a:lnRef idx="0"/>
          <a:fillRef idx="0"/>
          <a:effectRef idx="0"/>
          <a:fontRef idx="minor"/>
        </p:style>
      </p:sp>
      <p:sp>
        <p:nvSpPr>
          <p:cNvPr id="172" name="CustomShape 7"/>
          <p:cNvSpPr/>
          <p:nvPr/>
        </p:nvSpPr>
        <p:spPr>
          <a:xfrm>
            <a:off x="5328000" y="1728000"/>
            <a:ext cx="503640" cy="71640"/>
          </a:xfrm>
          <a:prstGeom prst="rect">
            <a:avLst/>
          </a:prstGeom>
          <a:solidFill>
            <a:srgbClr val="729fcf"/>
          </a:solidFill>
          <a:ln>
            <a:solidFill>
              <a:srgbClr val="3465a4"/>
            </a:solidFill>
          </a:ln>
        </p:spPr>
        <p:style>
          <a:lnRef idx="0"/>
          <a:fillRef idx="0"/>
          <a:effectRef idx="0"/>
          <a:fontRef idx="minor"/>
        </p:style>
      </p:sp>
      <p:sp>
        <p:nvSpPr>
          <p:cNvPr id="173" name="CustomShape 8"/>
          <p:cNvSpPr/>
          <p:nvPr/>
        </p:nvSpPr>
        <p:spPr>
          <a:xfrm>
            <a:off x="504000" y="3384000"/>
            <a:ext cx="6492240" cy="60192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GB" sz="1200" spc="-1" strike="noStrike">
                <a:latin typeface="Arial"/>
              </a:rPr>
              <a:t>Retail Investors usually lose money in day-trading (Malinova et. Al 2013)</a:t>
            </a:r>
            <a:endParaRPr b="0" lang="en-GB" sz="1200" spc="-1" strike="noStrike">
              <a:latin typeface="Arial"/>
            </a:endParaRPr>
          </a:p>
          <a:p>
            <a:pPr marL="216000" indent="-215640">
              <a:lnSpc>
                <a:spcPct val="100000"/>
              </a:lnSpc>
              <a:buClr>
                <a:srgbClr val="000000"/>
              </a:buClr>
              <a:buSzPct val="45000"/>
              <a:buFont typeface="Wingdings" charset="2"/>
              <a:buChar char=""/>
            </a:pPr>
            <a:r>
              <a:rPr b="0" lang="en-GB" sz="1200" spc="-1" strike="noStrike">
                <a:latin typeface="Arial"/>
              </a:rPr>
              <a:t>A study on day traders in Taiwan found that less than 1% of traders </a:t>
            </a:r>
            <a:br/>
            <a:r>
              <a:rPr b="0" lang="en-GB" sz="1200" spc="-1" strike="noStrike">
                <a:latin typeface="Arial"/>
              </a:rPr>
              <a:t>actually can reap abnormal returns in a predictive and reliable manner (Barber et al. 2014)</a:t>
            </a:r>
            <a:endParaRPr b="0" lang="en-GB" sz="1200" spc="-1" strike="noStrike">
              <a:latin typeface="Arial"/>
            </a:endParaRPr>
          </a:p>
        </p:txBody>
      </p:sp>
      <p:pic>
        <p:nvPicPr>
          <p:cNvPr id="174" name="" descr=""/>
          <p:cNvPicPr/>
          <p:nvPr/>
        </p:nvPicPr>
        <p:blipFill>
          <a:blip r:embed="rId7"/>
          <a:stretch/>
        </p:blipFill>
        <p:spPr>
          <a:xfrm>
            <a:off x="6192000" y="1915560"/>
            <a:ext cx="2068560" cy="791640"/>
          </a:xfrm>
          <a:prstGeom prst="rect">
            <a:avLst/>
          </a:prstGeom>
          <a:ln>
            <a:noFill/>
          </a:ln>
        </p:spPr>
      </p:pic>
      <p:sp>
        <p:nvSpPr>
          <p:cNvPr id="175" name="CustomShape 9"/>
          <p:cNvSpPr/>
          <p:nvPr/>
        </p:nvSpPr>
        <p:spPr>
          <a:xfrm>
            <a:off x="6120000" y="2808360"/>
            <a:ext cx="2606400" cy="4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latin typeface="Arial"/>
              </a:rPr>
              <a:t>Media Coverage of unfortunate</a:t>
            </a:r>
            <a:br/>
            <a:r>
              <a:rPr b="0" i="1" lang="en-GB" sz="1200" spc="-1" strike="noStrike">
                <a:latin typeface="Arial"/>
              </a:rPr>
              <a:t>events related to Robinhood trading</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0840" y="24768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&lt;Influencer marketing, Youtube channel etc. downsides here&gt;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472</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2021-02-04T11:29:40Z</dcterms:modified>
  <cp:revision>82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