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2"/>
  </p:notesMasterIdLst>
  <p:sldIdLst>
    <p:sldId id="256" r:id="rId3"/>
    <p:sldId id="257" r:id="rId4"/>
    <p:sldId id="275"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type="screen16x9"/>
  <p:notesSz cx="9925050" cy="66659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2177"/>
  </p:normalViewPr>
  <p:slideViewPr>
    <p:cSldViewPr snapToGrid="0" snapToObjects="1">
      <p:cViewPr varScale="1">
        <p:scale>
          <a:sx n="139" d="100"/>
          <a:sy n="139" d="100"/>
        </p:scale>
        <p:origin x="1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GB" sz="4400" b="0" strike="noStrike" spc="-1">
                <a:latin typeface="Arial"/>
              </a:rPr>
              <a:t>Click to move the slide</a:t>
            </a:r>
          </a:p>
        </p:txBody>
      </p:sp>
      <p:sp>
        <p:nvSpPr>
          <p:cNvPr id="80" name="PlaceHolder 2"/>
          <p:cNvSpPr>
            <a:spLocks noGrp="1"/>
          </p:cNvSpPr>
          <p:nvPr>
            <p:ph type="body"/>
          </p:nvPr>
        </p:nvSpPr>
        <p:spPr>
          <a:xfrm>
            <a:off x="756000" y="5078520"/>
            <a:ext cx="6047640" cy="4811040"/>
          </a:xfrm>
          <a:prstGeom prst="rect">
            <a:avLst/>
          </a:prstGeom>
        </p:spPr>
        <p:txBody>
          <a:bodyPr lIns="0" tIns="0" rIns="0" bIns="0">
            <a:noAutofit/>
          </a:bodyPr>
          <a:lstStyle/>
          <a:p>
            <a:r>
              <a:rPr lang="en-GB" sz="2000" b="0" strike="noStrike" spc="-1">
                <a:latin typeface="Arial"/>
              </a:rPr>
              <a:t>Click to edit the notes format</a:t>
            </a:r>
          </a:p>
        </p:txBody>
      </p:sp>
      <p:sp>
        <p:nvSpPr>
          <p:cNvPr id="81" name="PlaceHolder 3"/>
          <p:cNvSpPr>
            <a:spLocks noGrp="1"/>
          </p:cNvSpPr>
          <p:nvPr>
            <p:ph type="hdr"/>
          </p:nvPr>
        </p:nvSpPr>
        <p:spPr>
          <a:xfrm>
            <a:off x="0" y="0"/>
            <a:ext cx="3280680" cy="534240"/>
          </a:xfrm>
          <a:prstGeom prst="rect">
            <a:avLst/>
          </a:prstGeom>
        </p:spPr>
        <p:txBody>
          <a:bodyPr lIns="0" tIns="0" rIns="0" bIns="0">
            <a:noAutofit/>
          </a:bodyPr>
          <a:lstStyle/>
          <a:p>
            <a:r>
              <a:rPr lang="en-GB" sz="1400" b="0" strike="noStrike" spc="-1">
                <a:latin typeface="Times New Roman"/>
              </a:rPr>
              <a:t>&lt;header&gt;</a:t>
            </a:r>
          </a:p>
        </p:txBody>
      </p:sp>
      <p:sp>
        <p:nvSpPr>
          <p:cNvPr id="82"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GB" sz="1400" b="0" strike="noStrike" spc="-1">
                <a:latin typeface="Times New Roman"/>
              </a:rPr>
              <a:t>&lt;date/time&gt;</a:t>
            </a:r>
          </a:p>
        </p:txBody>
      </p:sp>
      <p:sp>
        <p:nvSpPr>
          <p:cNvPr id="83"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GB" sz="1400" b="0" strike="noStrike" spc="-1">
                <a:latin typeface="Times New Roman"/>
              </a:rPr>
              <a:t>&lt;footer&gt;</a:t>
            </a:r>
          </a:p>
        </p:txBody>
      </p:sp>
      <p:sp>
        <p:nvSpPr>
          <p:cNvPr id="84"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174C552E-7F14-4BD4-9E29-878F8D5CA756}" type="slidenum">
              <a:rPr lang="en-GB" sz="1400" b="0" strike="noStrike" spc="-1">
                <a:latin typeface="Times New Roman"/>
              </a:rPr>
              <a:t>‹Nr.›</a:t>
            </a:fld>
            <a:endParaRPr lang="en-GB"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1"/>
          <p:cNvSpPr>
            <a:spLocks noGrp="1" noRot="1" noChangeAspect="1"/>
          </p:cNvSpPr>
          <p:nvPr>
            <p:ph type="sldImg"/>
          </p:nvPr>
        </p:nvSpPr>
        <p:spPr>
          <a:xfrm>
            <a:off x="2740025" y="500063"/>
            <a:ext cx="4443413" cy="2498725"/>
          </a:xfrm>
          <a:prstGeom prst="rect">
            <a:avLst/>
          </a:prstGeom>
        </p:spPr>
      </p:sp>
      <p:sp>
        <p:nvSpPr>
          <p:cNvPr id="279" name="PlaceHolder 2"/>
          <p:cNvSpPr>
            <a:spLocks noGrp="1"/>
          </p:cNvSpPr>
          <p:nvPr>
            <p:ph type="body"/>
          </p:nvPr>
        </p:nvSpPr>
        <p:spPr>
          <a:xfrm>
            <a:off x="992520" y="3166200"/>
            <a:ext cx="7938360" cy="2997720"/>
          </a:xfrm>
          <a:prstGeom prst="rect">
            <a:avLst/>
          </a:prstGeom>
        </p:spPr>
        <p:txBody>
          <a:bodyPr lIns="90720" tIns="45360" rIns="90720" bIns="45360">
            <a:noAutofit/>
          </a:bodyPr>
          <a:lstStyle/>
          <a:p>
            <a:endParaRPr lang="en-GB" sz="2000" b="0" strike="noStrike" spc="-1">
              <a:latin typeface="Arial"/>
            </a:endParaRPr>
          </a:p>
        </p:txBody>
      </p:sp>
      <p:sp>
        <p:nvSpPr>
          <p:cNvPr id="280" name="CustomShape 3"/>
          <p:cNvSpPr/>
          <p:nvPr/>
        </p:nvSpPr>
        <p:spPr>
          <a:xfrm>
            <a:off x="5621760" y="6331320"/>
            <a:ext cx="4299120" cy="331560"/>
          </a:xfrm>
          <a:prstGeom prst="rect">
            <a:avLst/>
          </a:prstGeom>
          <a:noFill/>
          <a:ln>
            <a:noFill/>
          </a:ln>
        </p:spPr>
        <p:style>
          <a:lnRef idx="0">
            <a:scrgbClr r="0" g="0" b="0"/>
          </a:lnRef>
          <a:fillRef idx="0">
            <a:scrgbClr r="0" g="0" b="0"/>
          </a:fillRef>
          <a:effectRef idx="0">
            <a:scrgbClr r="0" g="0" b="0"/>
          </a:effectRef>
          <a:fontRef idx="minor"/>
        </p:style>
        <p:txBody>
          <a:bodyPr lIns="90720" tIns="45360" rIns="90720" bIns="45360" anchor="b">
            <a:noAutofit/>
          </a:bodyPr>
          <a:lstStyle/>
          <a:p>
            <a:pPr algn="r">
              <a:lnSpc>
                <a:spcPct val="100000"/>
              </a:lnSpc>
            </a:pPr>
            <a:fld id="{A451A884-BBAE-48C2-9901-F9324DA23009}" type="slidenum">
              <a:rPr lang="en-US" sz="1200" b="0" strike="noStrike" spc="-1">
                <a:solidFill>
                  <a:srgbClr val="000000"/>
                </a:solidFill>
                <a:latin typeface="+mn-lt"/>
              </a:rPr>
              <a:t>1</a:t>
            </a:fld>
            <a:endParaRPr lang="en-GB"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noRot="1" noChangeAspect="1"/>
          </p:cNvSpPr>
          <p:nvPr>
            <p:ph type="sldImg"/>
          </p:nvPr>
        </p:nvSpPr>
        <p:spPr>
          <a:xfrm>
            <a:off x="2739960" y="500040"/>
            <a:ext cx="4443120" cy="2498400"/>
          </a:xfrm>
          <a:prstGeom prst="rect">
            <a:avLst/>
          </a:prstGeom>
        </p:spPr>
      </p:sp>
      <p:sp>
        <p:nvSpPr>
          <p:cNvPr id="303" name="PlaceHolder 2"/>
          <p:cNvSpPr>
            <a:spLocks noGrp="1"/>
          </p:cNvSpPr>
          <p:nvPr>
            <p:ph type="body"/>
          </p:nvPr>
        </p:nvSpPr>
        <p:spPr>
          <a:xfrm>
            <a:off x="992520" y="3166200"/>
            <a:ext cx="7938360" cy="2997720"/>
          </a:xfrm>
          <a:prstGeom prst="rect">
            <a:avLst/>
          </a:prstGeom>
        </p:spPr>
        <p:txBody>
          <a:bodyPr lIns="90720" tIns="45360" rIns="90720" bIns="45360">
            <a:noAutofit/>
          </a:bodyPr>
          <a:lstStyle/>
          <a:p>
            <a:pPr marL="216000" indent="-214560">
              <a:lnSpc>
                <a:spcPct val="100000"/>
              </a:lnSpc>
              <a:tabLst>
                <a:tab pos="0" algn="l"/>
              </a:tabLst>
            </a:pPr>
            <a:r>
              <a:rPr lang="en-US" sz="2000" b="0" strike="noStrike" spc="-1">
                <a:latin typeface="Arial"/>
              </a:rPr>
              <a:t>In my opinion, education is changing. While, for example, in the past, and in some cases even today, degrees are still essential, in the future, credentials will become more important than degrees. Specifically, personal recommendations can be more valuable in telling whether someone is suitable for a job than degrees obtained at a university. </a:t>
            </a:r>
            <a:endParaRPr lang="en-GB" sz="2000" b="0" strike="noStrike" spc="-1">
              <a:latin typeface="Arial"/>
            </a:endParaRPr>
          </a:p>
          <a:p>
            <a:pPr marL="216000" indent="-214560">
              <a:lnSpc>
                <a:spcPct val="100000"/>
              </a:lnSpc>
              <a:tabLst>
                <a:tab pos="0" algn="l"/>
              </a:tabLst>
            </a:pPr>
            <a:endParaRPr lang="en-GB" sz="2000" b="0" strike="noStrike" spc="-1">
              <a:latin typeface="Arial"/>
            </a:endParaRPr>
          </a:p>
          <a:p>
            <a:pPr marL="216000" indent="-214560">
              <a:lnSpc>
                <a:spcPct val="100000"/>
              </a:lnSpc>
              <a:tabLst>
                <a:tab pos="0" algn="l"/>
              </a:tabLst>
            </a:pPr>
            <a:r>
              <a:rPr lang="en-US" sz="2000" b="0" strike="noStrike" spc="-1">
                <a:latin typeface="Arial"/>
              </a:rPr>
              <a:t>Source of content</a:t>
            </a:r>
            <a:r>
              <a:rPr lang="de-DE" sz="2000" b="0" strike="noStrike" spc="-1">
                <a:latin typeface="Arial"/>
              </a:rPr>
              <a:t>: Own thoughts</a:t>
            </a:r>
            <a:endParaRPr lang="en-GB" sz="2000" b="0" strike="noStrike" spc="-1">
              <a:latin typeface="Arial"/>
            </a:endParaRPr>
          </a:p>
        </p:txBody>
      </p:sp>
      <p:sp>
        <p:nvSpPr>
          <p:cNvPr id="304" name="CustomShape 3"/>
          <p:cNvSpPr/>
          <p:nvPr/>
        </p:nvSpPr>
        <p:spPr>
          <a:xfrm>
            <a:off x="5621760" y="6331320"/>
            <a:ext cx="4299120" cy="331560"/>
          </a:xfrm>
          <a:prstGeom prst="rect">
            <a:avLst/>
          </a:prstGeom>
          <a:noFill/>
          <a:ln>
            <a:noFill/>
          </a:ln>
        </p:spPr>
        <p:style>
          <a:lnRef idx="0">
            <a:scrgbClr r="0" g="0" b="0"/>
          </a:lnRef>
          <a:fillRef idx="0">
            <a:scrgbClr r="0" g="0" b="0"/>
          </a:fillRef>
          <a:effectRef idx="0">
            <a:scrgbClr r="0" g="0" b="0"/>
          </a:effectRef>
          <a:fontRef idx="minor"/>
        </p:style>
        <p:txBody>
          <a:bodyPr lIns="90720" tIns="45360" rIns="90720" bIns="45360" anchor="b">
            <a:noAutofit/>
          </a:bodyPr>
          <a:lstStyle/>
          <a:p>
            <a:pPr algn="r">
              <a:lnSpc>
                <a:spcPct val="100000"/>
              </a:lnSpc>
            </a:pPr>
            <a:fld id="{A6C5FDC6-9737-42F2-A5E3-FBD0A09B540E}" type="slidenum">
              <a:rPr lang="en-GB" sz="1200" b="0" strike="noStrike" spc="-1">
                <a:solidFill>
                  <a:srgbClr val="000000"/>
                </a:solidFill>
                <a:latin typeface="+mn-lt"/>
                <a:ea typeface="+mn-ea"/>
              </a:rPr>
              <a:t>12</a:t>
            </a:fld>
            <a:endParaRPr lang="en-GB"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PlaceHolder 1"/>
          <p:cNvSpPr>
            <a:spLocks noGrp="1" noRot="1" noChangeAspect="1"/>
          </p:cNvSpPr>
          <p:nvPr>
            <p:ph type="sldImg"/>
          </p:nvPr>
        </p:nvSpPr>
        <p:spPr>
          <a:xfrm>
            <a:off x="2739960" y="500040"/>
            <a:ext cx="4443120" cy="2498400"/>
          </a:xfrm>
          <a:prstGeom prst="rect">
            <a:avLst/>
          </a:prstGeom>
        </p:spPr>
      </p:sp>
      <p:sp>
        <p:nvSpPr>
          <p:cNvPr id="306" name="PlaceHolder 2"/>
          <p:cNvSpPr>
            <a:spLocks noGrp="1"/>
          </p:cNvSpPr>
          <p:nvPr>
            <p:ph type="body"/>
          </p:nvPr>
        </p:nvSpPr>
        <p:spPr>
          <a:xfrm>
            <a:off x="992520" y="3166200"/>
            <a:ext cx="7938360" cy="2997720"/>
          </a:xfrm>
          <a:prstGeom prst="rect">
            <a:avLst/>
          </a:prstGeom>
        </p:spPr>
        <p:txBody>
          <a:bodyPr lIns="90720" tIns="45360" rIns="90720" bIns="45360">
            <a:noAutofit/>
          </a:bodyPr>
          <a:lstStyle/>
          <a:p>
            <a:endParaRPr lang="en-GB" sz="2000" b="0" strike="noStrike" spc="-1">
              <a:latin typeface="Arial"/>
            </a:endParaRPr>
          </a:p>
        </p:txBody>
      </p:sp>
      <p:sp>
        <p:nvSpPr>
          <p:cNvPr id="307" name="CustomShape 3"/>
          <p:cNvSpPr/>
          <p:nvPr/>
        </p:nvSpPr>
        <p:spPr>
          <a:xfrm>
            <a:off x="5621760" y="6331320"/>
            <a:ext cx="4299120" cy="331560"/>
          </a:xfrm>
          <a:prstGeom prst="rect">
            <a:avLst/>
          </a:prstGeom>
          <a:noFill/>
          <a:ln>
            <a:noFill/>
          </a:ln>
        </p:spPr>
        <p:style>
          <a:lnRef idx="0">
            <a:scrgbClr r="0" g="0" b="0"/>
          </a:lnRef>
          <a:fillRef idx="0">
            <a:scrgbClr r="0" g="0" b="0"/>
          </a:fillRef>
          <a:effectRef idx="0">
            <a:scrgbClr r="0" g="0" b="0"/>
          </a:effectRef>
          <a:fontRef idx="minor"/>
        </p:style>
        <p:txBody>
          <a:bodyPr lIns="90720" tIns="45360" rIns="90720" bIns="45360" anchor="b">
            <a:noAutofit/>
          </a:bodyPr>
          <a:lstStyle/>
          <a:p>
            <a:pPr algn="r">
              <a:lnSpc>
                <a:spcPct val="100000"/>
              </a:lnSpc>
            </a:pPr>
            <a:fld id="{73625567-6D9A-42C9-94D6-60AAD74686AD}" type="slidenum">
              <a:rPr lang="en-GB" sz="1200" b="0" strike="noStrike" spc="-1">
                <a:solidFill>
                  <a:srgbClr val="000000"/>
                </a:solidFill>
                <a:latin typeface="+mn-lt"/>
                <a:ea typeface="+mn-ea"/>
              </a:rPr>
              <a:t>13</a:t>
            </a:fld>
            <a:endParaRPr lang="en-GB"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PlaceHolder 1"/>
          <p:cNvSpPr>
            <a:spLocks noGrp="1" noRot="1" noChangeAspect="1"/>
          </p:cNvSpPr>
          <p:nvPr>
            <p:ph type="sldImg"/>
          </p:nvPr>
        </p:nvSpPr>
        <p:spPr>
          <a:xfrm>
            <a:off x="2739960" y="500040"/>
            <a:ext cx="4443120" cy="2498400"/>
          </a:xfrm>
          <a:prstGeom prst="rect">
            <a:avLst/>
          </a:prstGeom>
        </p:spPr>
      </p:sp>
      <p:sp>
        <p:nvSpPr>
          <p:cNvPr id="309" name="PlaceHolder 2"/>
          <p:cNvSpPr>
            <a:spLocks noGrp="1"/>
          </p:cNvSpPr>
          <p:nvPr>
            <p:ph type="body"/>
          </p:nvPr>
        </p:nvSpPr>
        <p:spPr>
          <a:xfrm>
            <a:off x="992520" y="3166200"/>
            <a:ext cx="7938360" cy="2997720"/>
          </a:xfrm>
          <a:prstGeom prst="rect">
            <a:avLst/>
          </a:prstGeom>
        </p:spPr>
        <p:txBody>
          <a:bodyPr lIns="90720" tIns="45360" rIns="90720" bIns="45360">
            <a:noAutofit/>
          </a:bodyPr>
          <a:lstStyle/>
          <a:p>
            <a:pPr marL="216000" indent="-214560">
              <a:lnSpc>
                <a:spcPct val="100000"/>
              </a:lnSpc>
              <a:tabLst>
                <a:tab pos="0" algn="l"/>
              </a:tabLst>
            </a:pPr>
            <a:r>
              <a:rPr lang="en-US" sz="2000" b="0" strike="noStrike" spc="-1" dirty="0">
                <a:latin typeface="Arial"/>
              </a:rPr>
              <a:t>In my opinion, education is changing. While, for example, in the past, and in some cases even today, degrees are still essential, in the future, credentials will become more important than degrees. Specifically, personal recommendations can be more valuable in telling whether someone is suitable for a job than degrees obtained at a university. </a:t>
            </a:r>
            <a:endParaRPr lang="en-GB" sz="2000" b="0" strike="noStrike" spc="-1" dirty="0">
              <a:latin typeface="Arial"/>
            </a:endParaRPr>
          </a:p>
          <a:p>
            <a:pPr marL="216000" indent="-214560">
              <a:lnSpc>
                <a:spcPct val="100000"/>
              </a:lnSpc>
              <a:tabLst>
                <a:tab pos="0" algn="l"/>
              </a:tabLst>
            </a:pPr>
            <a:endParaRPr lang="en-GB" sz="2000" b="0" strike="noStrike" spc="-1" dirty="0">
              <a:latin typeface="Arial"/>
            </a:endParaRPr>
          </a:p>
          <a:p>
            <a:pPr marL="216000" indent="-214560">
              <a:lnSpc>
                <a:spcPct val="100000"/>
              </a:lnSpc>
              <a:tabLst>
                <a:tab pos="0" algn="l"/>
              </a:tabLst>
            </a:pPr>
            <a:r>
              <a:rPr lang="en-US" sz="2000" b="0" strike="noStrike" spc="-1" dirty="0">
                <a:latin typeface="Arial"/>
              </a:rPr>
              <a:t>Source of content</a:t>
            </a:r>
            <a:r>
              <a:rPr lang="de-DE" sz="2000" b="0" strike="noStrike" spc="-1" dirty="0">
                <a:latin typeface="Arial"/>
              </a:rPr>
              <a:t>: </a:t>
            </a:r>
            <a:r>
              <a:rPr lang="de-DE" sz="2000" b="0" strike="noStrike" spc="-1" dirty="0" err="1">
                <a:latin typeface="Arial"/>
              </a:rPr>
              <a:t>Own</a:t>
            </a:r>
            <a:r>
              <a:rPr lang="de-DE" sz="2000" b="0" strike="noStrike" spc="-1" dirty="0">
                <a:latin typeface="Arial"/>
              </a:rPr>
              <a:t> </a:t>
            </a:r>
            <a:r>
              <a:rPr lang="de-DE" sz="2000" b="0" strike="noStrike" spc="-1" dirty="0" err="1">
                <a:latin typeface="Arial"/>
              </a:rPr>
              <a:t>thoughts</a:t>
            </a:r>
            <a:endParaRPr lang="en-GB" sz="2000" b="0" strike="noStrike" spc="-1" dirty="0">
              <a:latin typeface="Arial"/>
            </a:endParaRPr>
          </a:p>
        </p:txBody>
      </p:sp>
      <p:sp>
        <p:nvSpPr>
          <p:cNvPr id="310" name="CustomShape 3"/>
          <p:cNvSpPr/>
          <p:nvPr/>
        </p:nvSpPr>
        <p:spPr>
          <a:xfrm>
            <a:off x="5621760" y="6331320"/>
            <a:ext cx="4299120" cy="331560"/>
          </a:xfrm>
          <a:prstGeom prst="rect">
            <a:avLst/>
          </a:prstGeom>
          <a:noFill/>
          <a:ln>
            <a:noFill/>
          </a:ln>
        </p:spPr>
        <p:style>
          <a:lnRef idx="0">
            <a:scrgbClr r="0" g="0" b="0"/>
          </a:lnRef>
          <a:fillRef idx="0">
            <a:scrgbClr r="0" g="0" b="0"/>
          </a:fillRef>
          <a:effectRef idx="0">
            <a:scrgbClr r="0" g="0" b="0"/>
          </a:effectRef>
          <a:fontRef idx="minor"/>
        </p:style>
        <p:txBody>
          <a:bodyPr lIns="90720" tIns="45360" rIns="90720" bIns="45360" anchor="b">
            <a:noAutofit/>
          </a:bodyPr>
          <a:lstStyle/>
          <a:p>
            <a:pPr algn="r">
              <a:lnSpc>
                <a:spcPct val="100000"/>
              </a:lnSpc>
            </a:pPr>
            <a:fld id="{2E5D9217-FFBB-48F7-BD2B-634E418702F1}" type="slidenum">
              <a:rPr lang="en-GB" sz="1200" b="0" strike="noStrike" spc="-1">
                <a:solidFill>
                  <a:srgbClr val="000000"/>
                </a:solidFill>
                <a:latin typeface="+mn-lt"/>
                <a:ea typeface="+mn-ea"/>
              </a:rPr>
              <a:t>14</a:t>
            </a:fld>
            <a:endParaRPr lang="en-GB"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PlaceHolder 1"/>
          <p:cNvSpPr>
            <a:spLocks noGrp="1" noRot="1" noChangeAspect="1"/>
          </p:cNvSpPr>
          <p:nvPr>
            <p:ph type="sldImg"/>
          </p:nvPr>
        </p:nvSpPr>
        <p:spPr>
          <a:xfrm>
            <a:off x="2739960" y="500040"/>
            <a:ext cx="4443120" cy="2498400"/>
          </a:xfrm>
          <a:prstGeom prst="rect">
            <a:avLst/>
          </a:prstGeom>
        </p:spPr>
      </p:sp>
      <p:sp>
        <p:nvSpPr>
          <p:cNvPr id="312" name="PlaceHolder 2"/>
          <p:cNvSpPr>
            <a:spLocks noGrp="1"/>
          </p:cNvSpPr>
          <p:nvPr>
            <p:ph type="body"/>
          </p:nvPr>
        </p:nvSpPr>
        <p:spPr>
          <a:xfrm>
            <a:off x="992520" y="3166200"/>
            <a:ext cx="7938360" cy="2997720"/>
          </a:xfrm>
          <a:prstGeom prst="rect">
            <a:avLst/>
          </a:prstGeom>
        </p:spPr>
        <p:txBody>
          <a:bodyPr lIns="90720" tIns="45360" rIns="90720" bIns="45360">
            <a:noAutofit/>
          </a:bodyPr>
          <a:lstStyle/>
          <a:p>
            <a:endParaRPr lang="en-GB" sz="2000" b="0" strike="noStrike" spc="-1">
              <a:latin typeface="Arial"/>
            </a:endParaRPr>
          </a:p>
        </p:txBody>
      </p:sp>
      <p:sp>
        <p:nvSpPr>
          <p:cNvPr id="313" name="CustomShape 3"/>
          <p:cNvSpPr/>
          <p:nvPr/>
        </p:nvSpPr>
        <p:spPr>
          <a:xfrm>
            <a:off x="5621760" y="6331320"/>
            <a:ext cx="4299120" cy="331560"/>
          </a:xfrm>
          <a:prstGeom prst="rect">
            <a:avLst/>
          </a:prstGeom>
          <a:noFill/>
          <a:ln>
            <a:noFill/>
          </a:ln>
        </p:spPr>
        <p:style>
          <a:lnRef idx="0">
            <a:scrgbClr r="0" g="0" b="0"/>
          </a:lnRef>
          <a:fillRef idx="0">
            <a:scrgbClr r="0" g="0" b="0"/>
          </a:fillRef>
          <a:effectRef idx="0">
            <a:scrgbClr r="0" g="0" b="0"/>
          </a:effectRef>
          <a:fontRef idx="minor"/>
        </p:style>
        <p:txBody>
          <a:bodyPr lIns="90720" tIns="45360" rIns="90720" bIns="45360" anchor="b">
            <a:noAutofit/>
          </a:bodyPr>
          <a:lstStyle/>
          <a:p>
            <a:pPr algn="r">
              <a:lnSpc>
                <a:spcPct val="100000"/>
              </a:lnSpc>
            </a:pPr>
            <a:fld id="{0DF08165-4475-41E8-B221-DE69A0124C8E}" type="slidenum">
              <a:rPr lang="en-GB" sz="1200" b="0" strike="noStrike" spc="-1">
                <a:solidFill>
                  <a:srgbClr val="000000"/>
                </a:solidFill>
                <a:latin typeface="+mn-lt"/>
                <a:ea typeface="+mn-ea"/>
              </a:rPr>
              <a:t>15</a:t>
            </a:fld>
            <a:endParaRPr lang="en-GB"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PlaceHolder 1"/>
          <p:cNvSpPr>
            <a:spLocks noGrp="1" noRot="1" noChangeAspect="1"/>
          </p:cNvSpPr>
          <p:nvPr>
            <p:ph type="sldImg"/>
          </p:nvPr>
        </p:nvSpPr>
        <p:spPr>
          <a:xfrm>
            <a:off x="2739960" y="500040"/>
            <a:ext cx="4443120" cy="2498400"/>
          </a:xfrm>
          <a:prstGeom prst="rect">
            <a:avLst/>
          </a:prstGeom>
        </p:spPr>
      </p:sp>
      <p:sp>
        <p:nvSpPr>
          <p:cNvPr id="315" name="PlaceHolder 2"/>
          <p:cNvSpPr>
            <a:spLocks noGrp="1"/>
          </p:cNvSpPr>
          <p:nvPr>
            <p:ph type="body"/>
          </p:nvPr>
        </p:nvSpPr>
        <p:spPr>
          <a:xfrm>
            <a:off x="992520" y="3166200"/>
            <a:ext cx="7938360" cy="2997720"/>
          </a:xfrm>
          <a:prstGeom prst="rect">
            <a:avLst/>
          </a:prstGeom>
        </p:spPr>
        <p:txBody>
          <a:bodyPr lIns="90720" tIns="45360" rIns="90720" bIns="45360">
            <a:noAutofit/>
          </a:bodyPr>
          <a:lstStyle/>
          <a:p>
            <a:pPr marL="216000" indent="-214560">
              <a:lnSpc>
                <a:spcPct val="100000"/>
              </a:lnSpc>
              <a:tabLst>
                <a:tab pos="0" algn="l"/>
              </a:tabLst>
            </a:pPr>
            <a:r>
              <a:rPr lang="en-US" sz="2000" b="0" strike="noStrike" spc="-1" dirty="0">
                <a:latin typeface="Arial"/>
              </a:rPr>
              <a:t>In my opinion, education is changing. While, for example, in the past, and in some cases even today, degrees are still essential, in the future, credentials will become more important than degrees. Specifically, personal recommendations can be more valuable in telling whether someone is suitable for a job than degrees obtained at a university. </a:t>
            </a:r>
            <a:endParaRPr lang="en-GB" sz="2000" b="0" strike="noStrike" spc="-1" dirty="0">
              <a:latin typeface="Arial"/>
            </a:endParaRPr>
          </a:p>
          <a:p>
            <a:pPr marL="216000" indent="-214560">
              <a:lnSpc>
                <a:spcPct val="100000"/>
              </a:lnSpc>
              <a:tabLst>
                <a:tab pos="0" algn="l"/>
              </a:tabLst>
            </a:pPr>
            <a:endParaRPr lang="en-GB" sz="2000" b="0" strike="noStrike" spc="-1" dirty="0">
              <a:latin typeface="Arial"/>
            </a:endParaRPr>
          </a:p>
          <a:p>
            <a:pPr marL="216000" indent="-214560">
              <a:lnSpc>
                <a:spcPct val="100000"/>
              </a:lnSpc>
              <a:tabLst>
                <a:tab pos="0" algn="l"/>
              </a:tabLst>
            </a:pPr>
            <a:r>
              <a:rPr lang="en-US" sz="2000" b="0" strike="noStrike" spc="-1" dirty="0">
                <a:latin typeface="Arial"/>
              </a:rPr>
              <a:t>Source of content</a:t>
            </a:r>
            <a:r>
              <a:rPr lang="de-DE" sz="2000" b="0" strike="noStrike" spc="-1" dirty="0">
                <a:latin typeface="Arial"/>
              </a:rPr>
              <a:t>: </a:t>
            </a:r>
            <a:r>
              <a:rPr lang="de-DE" sz="2000" b="0" strike="noStrike" spc="-1" dirty="0" err="1">
                <a:latin typeface="Arial"/>
              </a:rPr>
              <a:t>Own</a:t>
            </a:r>
            <a:r>
              <a:rPr lang="de-DE" sz="2000" b="0" strike="noStrike" spc="-1" dirty="0">
                <a:latin typeface="Arial"/>
              </a:rPr>
              <a:t> </a:t>
            </a:r>
            <a:r>
              <a:rPr lang="de-DE" sz="2000" b="0" strike="noStrike" spc="-1" dirty="0" err="1">
                <a:latin typeface="Arial"/>
              </a:rPr>
              <a:t>thoughts</a:t>
            </a:r>
            <a:endParaRPr lang="en-GB" sz="2000" b="0" strike="noStrike" spc="-1" dirty="0">
              <a:latin typeface="Arial"/>
            </a:endParaRPr>
          </a:p>
        </p:txBody>
      </p:sp>
      <p:sp>
        <p:nvSpPr>
          <p:cNvPr id="316" name="CustomShape 3"/>
          <p:cNvSpPr/>
          <p:nvPr/>
        </p:nvSpPr>
        <p:spPr>
          <a:xfrm>
            <a:off x="5621760" y="6331320"/>
            <a:ext cx="4299120" cy="331560"/>
          </a:xfrm>
          <a:prstGeom prst="rect">
            <a:avLst/>
          </a:prstGeom>
          <a:noFill/>
          <a:ln>
            <a:noFill/>
          </a:ln>
        </p:spPr>
        <p:style>
          <a:lnRef idx="0">
            <a:scrgbClr r="0" g="0" b="0"/>
          </a:lnRef>
          <a:fillRef idx="0">
            <a:scrgbClr r="0" g="0" b="0"/>
          </a:fillRef>
          <a:effectRef idx="0">
            <a:scrgbClr r="0" g="0" b="0"/>
          </a:effectRef>
          <a:fontRef idx="minor"/>
        </p:style>
        <p:txBody>
          <a:bodyPr lIns="90720" tIns="45360" rIns="90720" bIns="45360" anchor="b">
            <a:noAutofit/>
          </a:bodyPr>
          <a:lstStyle/>
          <a:p>
            <a:pPr algn="r">
              <a:lnSpc>
                <a:spcPct val="100000"/>
              </a:lnSpc>
            </a:pPr>
            <a:fld id="{061C34F9-BC60-4798-A94B-CA2B0113D35D}" type="slidenum">
              <a:rPr lang="en-GB" sz="1200" b="0" strike="noStrike" spc="-1">
                <a:solidFill>
                  <a:srgbClr val="000000"/>
                </a:solidFill>
                <a:latin typeface="+mn-lt"/>
                <a:ea typeface="+mn-ea"/>
              </a:rPr>
              <a:t>16</a:t>
            </a:fld>
            <a:endParaRPr lang="en-GB"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PlaceHolder 1"/>
          <p:cNvSpPr>
            <a:spLocks noGrp="1" noRot="1" noChangeAspect="1"/>
          </p:cNvSpPr>
          <p:nvPr>
            <p:ph type="sldImg"/>
          </p:nvPr>
        </p:nvSpPr>
        <p:spPr>
          <a:xfrm>
            <a:off x="2739960" y="500040"/>
            <a:ext cx="4443120" cy="2498400"/>
          </a:xfrm>
          <a:prstGeom prst="rect">
            <a:avLst/>
          </a:prstGeom>
        </p:spPr>
      </p:sp>
      <p:sp>
        <p:nvSpPr>
          <p:cNvPr id="318" name="PlaceHolder 2"/>
          <p:cNvSpPr>
            <a:spLocks noGrp="1"/>
          </p:cNvSpPr>
          <p:nvPr>
            <p:ph type="body"/>
          </p:nvPr>
        </p:nvSpPr>
        <p:spPr>
          <a:xfrm>
            <a:off x="992520" y="3166200"/>
            <a:ext cx="7938360" cy="2997720"/>
          </a:xfrm>
          <a:prstGeom prst="rect">
            <a:avLst/>
          </a:prstGeom>
        </p:spPr>
        <p:txBody>
          <a:bodyPr lIns="90720" tIns="45360" rIns="90720" bIns="45360">
            <a:noAutofit/>
          </a:bodyPr>
          <a:lstStyle/>
          <a:p>
            <a:endParaRPr lang="en-GB" sz="2000" b="0" strike="noStrike" spc="-1">
              <a:latin typeface="Arial"/>
            </a:endParaRPr>
          </a:p>
        </p:txBody>
      </p:sp>
      <p:sp>
        <p:nvSpPr>
          <p:cNvPr id="319" name="CustomShape 3"/>
          <p:cNvSpPr/>
          <p:nvPr/>
        </p:nvSpPr>
        <p:spPr>
          <a:xfrm>
            <a:off x="5621760" y="6331320"/>
            <a:ext cx="4299120" cy="331560"/>
          </a:xfrm>
          <a:prstGeom prst="rect">
            <a:avLst/>
          </a:prstGeom>
          <a:noFill/>
          <a:ln>
            <a:noFill/>
          </a:ln>
        </p:spPr>
        <p:style>
          <a:lnRef idx="0">
            <a:scrgbClr r="0" g="0" b="0"/>
          </a:lnRef>
          <a:fillRef idx="0">
            <a:scrgbClr r="0" g="0" b="0"/>
          </a:fillRef>
          <a:effectRef idx="0">
            <a:scrgbClr r="0" g="0" b="0"/>
          </a:effectRef>
          <a:fontRef idx="minor"/>
        </p:style>
        <p:txBody>
          <a:bodyPr lIns="90720" tIns="45360" rIns="90720" bIns="45360" anchor="b">
            <a:noAutofit/>
          </a:bodyPr>
          <a:lstStyle/>
          <a:p>
            <a:pPr algn="r">
              <a:lnSpc>
                <a:spcPct val="100000"/>
              </a:lnSpc>
            </a:pPr>
            <a:fld id="{7AD4518E-EEDA-4BCF-B4EA-268D2AC3B754}" type="slidenum">
              <a:rPr lang="en-GB" sz="1200" b="0" strike="noStrike" spc="-1">
                <a:solidFill>
                  <a:srgbClr val="000000"/>
                </a:solidFill>
                <a:latin typeface="+mn-lt"/>
                <a:ea typeface="+mn-ea"/>
              </a:rPr>
              <a:t>18</a:t>
            </a:fld>
            <a:endParaRPr lang="en-GB"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noRot="1" noChangeAspect="1"/>
          </p:cNvSpPr>
          <p:nvPr>
            <p:ph type="sldImg"/>
          </p:nvPr>
        </p:nvSpPr>
        <p:spPr>
          <a:xfrm>
            <a:off x="2740025" y="500063"/>
            <a:ext cx="4443413" cy="2498725"/>
          </a:xfrm>
          <a:prstGeom prst="rect">
            <a:avLst/>
          </a:prstGeom>
        </p:spPr>
      </p:sp>
      <p:sp>
        <p:nvSpPr>
          <p:cNvPr id="321" name="PlaceHolder 2"/>
          <p:cNvSpPr>
            <a:spLocks noGrp="1"/>
          </p:cNvSpPr>
          <p:nvPr>
            <p:ph type="body"/>
          </p:nvPr>
        </p:nvSpPr>
        <p:spPr>
          <a:xfrm>
            <a:off x="992520" y="3166200"/>
            <a:ext cx="7938360" cy="2997720"/>
          </a:xfrm>
          <a:prstGeom prst="rect">
            <a:avLst/>
          </a:prstGeom>
        </p:spPr>
        <p:txBody>
          <a:bodyPr lIns="90720" tIns="45360" rIns="90720" bIns="45360">
            <a:noAutofit/>
          </a:bodyPr>
          <a:lstStyle/>
          <a:p>
            <a:endParaRPr lang="en-GB" sz="2000" b="0" strike="noStrike" spc="-1">
              <a:latin typeface="Arial"/>
            </a:endParaRPr>
          </a:p>
        </p:txBody>
      </p:sp>
      <p:sp>
        <p:nvSpPr>
          <p:cNvPr id="322" name="CustomShape 3"/>
          <p:cNvSpPr/>
          <p:nvPr/>
        </p:nvSpPr>
        <p:spPr>
          <a:xfrm>
            <a:off x="5621760" y="6331320"/>
            <a:ext cx="4299120" cy="331560"/>
          </a:xfrm>
          <a:prstGeom prst="rect">
            <a:avLst/>
          </a:prstGeom>
          <a:noFill/>
          <a:ln>
            <a:noFill/>
          </a:ln>
        </p:spPr>
        <p:style>
          <a:lnRef idx="0">
            <a:scrgbClr r="0" g="0" b="0"/>
          </a:lnRef>
          <a:fillRef idx="0">
            <a:scrgbClr r="0" g="0" b="0"/>
          </a:fillRef>
          <a:effectRef idx="0">
            <a:scrgbClr r="0" g="0" b="0"/>
          </a:effectRef>
          <a:fontRef idx="minor"/>
        </p:style>
        <p:txBody>
          <a:bodyPr lIns="90720" tIns="45360" rIns="90720" bIns="45360" anchor="b">
            <a:noAutofit/>
          </a:bodyPr>
          <a:lstStyle/>
          <a:p>
            <a:pPr algn="r">
              <a:lnSpc>
                <a:spcPct val="100000"/>
              </a:lnSpc>
            </a:pPr>
            <a:fld id="{11984FAD-D676-497C-9A1B-907B50CD2B42}" type="slidenum">
              <a:rPr lang="en-US" sz="1200" b="0" strike="noStrike" spc="-1">
                <a:solidFill>
                  <a:srgbClr val="000000"/>
                </a:solidFill>
                <a:latin typeface="+mn-lt"/>
              </a:rPr>
              <a:t>19</a:t>
            </a:fld>
            <a:endParaRPr lang="en-GB"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noRot="1" noChangeAspect="1"/>
          </p:cNvSpPr>
          <p:nvPr>
            <p:ph type="sldImg"/>
          </p:nvPr>
        </p:nvSpPr>
        <p:spPr>
          <a:xfrm>
            <a:off x="2740025" y="500063"/>
            <a:ext cx="4443413" cy="2498725"/>
          </a:xfrm>
          <a:prstGeom prst="rect">
            <a:avLst/>
          </a:prstGeom>
        </p:spPr>
      </p:sp>
      <p:sp>
        <p:nvSpPr>
          <p:cNvPr id="282" name="PlaceHolder 2"/>
          <p:cNvSpPr>
            <a:spLocks noGrp="1"/>
          </p:cNvSpPr>
          <p:nvPr>
            <p:ph type="body"/>
          </p:nvPr>
        </p:nvSpPr>
        <p:spPr>
          <a:xfrm>
            <a:off x="992520" y="3166200"/>
            <a:ext cx="7938360" cy="2997720"/>
          </a:xfrm>
          <a:prstGeom prst="rect">
            <a:avLst/>
          </a:prstGeom>
        </p:spPr>
        <p:txBody>
          <a:bodyPr lIns="90720" tIns="45360" rIns="90720" bIns="45360">
            <a:noAutofit/>
          </a:bodyPr>
          <a:lstStyle/>
          <a:p>
            <a:endParaRPr lang="en-GB" sz="2000" b="0" strike="noStrike" spc="-1">
              <a:latin typeface="Arial"/>
            </a:endParaRPr>
          </a:p>
        </p:txBody>
      </p:sp>
      <p:sp>
        <p:nvSpPr>
          <p:cNvPr id="283" name="CustomShape 3"/>
          <p:cNvSpPr/>
          <p:nvPr/>
        </p:nvSpPr>
        <p:spPr>
          <a:xfrm>
            <a:off x="5621760" y="6331320"/>
            <a:ext cx="4299120" cy="331560"/>
          </a:xfrm>
          <a:prstGeom prst="rect">
            <a:avLst/>
          </a:prstGeom>
          <a:noFill/>
          <a:ln>
            <a:noFill/>
          </a:ln>
        </p:spPr>
        <p:style>
          <a:lnRef idx="0">
            <a:scrgbClr r="0" g="0" b="0"/>
          </a:lnRef>
          <a:fillRef idx="0">
            <a:scrgbClr r="0" g="0" b="0"/>
          </a:fillRef>
          <a:effectRef idx="0">
            <a:scrgbClr r="0" g="0" b="0"/>
          </a:effectRef>
          <a:fontRef idx="minor"/>
        </p:style>
        <p:txBody>
          <a:bodyPr lIns="90720" tIns="45360" rIns="90720" bIns="45360" anchor="b">
            <a:noAutofit/>
          </a:bodyPr>
          <a:lstStyle/>
          <a:p>
            <a:pPr algn="r">
              <a:lnSpc>
                <a:spcPct val="100000"/>
              </a:lnSpc>
            </a:pPr>
            <a:fld id="{7382B9F9-2642-45D2-9D1C-0F410F0E97D5}" type="slidenum">
              <a:rPr lang="en-GB" sz="1200" b="0" strike="noStrike" spc="-1">
                <a:solidFill>
                  <a:srgbClr val="000000"/>
                </a:solidFill>
                <a:latin typeface="+mn-lt"/>
                <a:ea typeface="+mn-ea"/>
              </a:rPr>
              <a:t>2</a:t>
            </a:fld>
            <a:endParaRPr lang="en-GB"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noRot="1" noChangeAspect="1"/>
          </p:cNvSpPr>
          <p:nvPr>
            <p:ph type="sldImg"/>
          </p:nvPr>
        </p:nvSpPr>
        <p:spPr>
          <a:xfrm>
            <a:off x="2740025" y="500063"/>
            <a:ext cx="4443413" cy="2498725"/>
          </a:xfrm>
          <a:prstGeom prst="rect">
            <a:avLst/>
          </a:prstGeom>
        </p:spPr>
      </p:sp>
      <p:sp>
        <p:nvSpPr>
          <p:cNvPr id="285" name="PlaceHolder 2"/>
          <p:cNvSpPr>
            <a:spLocks noGrp="1"/>
          </p:cNvSpPr>
          <p:nvPr>
            <p:ph type="body"/>
          </p:nvPr>
        </p:nvSpPr>
        <p:spPr>
          <a:xfrm>
            <a:off x="992520" y="3166200"/>
            <a:ext cx="7938360" cy="2997720"/>
          </a:xfrm>
          <a:prstGeom prst="rect">
            <a:avLst/>
          </a:prstGeom>
        </p:spPr>
        <p:txBody>
          <a:bodyPr lIns="90720" tIns="45360" rIns="90720" bIns="45360">
            <a:noAutofit/>
          </a:bodyPr>
          <a:lstStyle/>
          <a:p>
            <a:pPr marL="216000" indent="-214560">
              <a:lnSpc>
                <a:spcPct val="100000"/>
              </a:lnSpc>
              <a:tabLst>
                <a:tab pos="0" algn="l"/>
              </a:tabLst>
            </a:pPr>
            <a:r>
              <a:rPr lang="en-GB" sz="2000" b="0" strike="noStrike" spc="-1" dirty="0">
                <a:latin typeface="Arial"/>
              </a:rPr>
              <a:t>Whole Financial World is changing. New investment opportunities (e.g. bitcoin) are emerging, while conservative investment strategies get under pressure (e.g. through low interest rates).  How trustworthy are these new opportunities?</a:t>
            </a:r>
          </a:p>
          <a:p>
            <a:pPr marL="216000" indent="-214560">
              <a:lnSpc>
                <a:spcPct val="100000"/>
              </a:lnSpc>
              <a:tabLst>
                <a:tab pos="0" algn="l"/>
              </a:tabLst>
            </a:pPr>
            <a:endParaRPr lang="en-GB" sz="2000" b="0" strike="noStrike" spc="-1" dirty="0">
              <a:latin typeface="Arial"/>
            </a:endParaRPr>
          </a:p>
          <a:p>
            <a:pPr marL="216000" indent="-214560">
              <a:lnSpc>
                <a:spcPct val="100000"/>
              </a:lnSpc>
              <a:tabLst>
                <a:tab pos="0" algn="l"/>
              </a:tabLst>
            </a:pPr>
            <a:r>
              <a:rPr lang="en-GB" sz="2000" b="0" strike="noStrike" spc="-1" dirty="0">
                <a:latin typeface="Arial"/>
              </a:rPr>
              <a:t>Source of content: Own thoughts</a:t>
            </a:r>
          </a:p>
        </p:txBody>
      </p:sp>
      <p:sp>
        <p:nvSpPr>
          <p:cNvPr id="286" name="CustomShape 3"/>
          <p:cNvSpPr/>
          <p:nvPr/>
        </p:nvSpPr>
        <p:spPr>
          <a:xfrm>
            <a:off x="5621760" y="6331320"/>
            <a:ext cx="4299120" cy="331560"/>
          </a:xfrm>
          <a:prstGeom prst="rect">
            <a:avLst/>
          </a:prstGeom>
          <a:noFill/>
          <a:ln>
            <a:noFill/>
          </a:ln>
        </p:spPr>
        <p:style>
          <a:lnRef idx="0">
            <a:scrgbClr r="0" g="0" b="0"/>
          </a:lnRef>
          <a:fillRef idx="0">
            <a:scrgbClr r="0" g="0" b="0"/>
          </a:fillRef>
          <a:effectRef idx="0">
            <a:scrgbClr r="0" g="0" b="0"/>
          </a:effectRef>
          <a:fontRef idx="minor"/>
        </p:style>
        <p:txBody>
          <a:bodyPr lIns="90720" tIns="45360" rIns="90720" bIns="45360" anchor="b">
            <a:noAutofit/>
          </a:bodyPr>
          <a:lstStyle/>
          <a:p>
            <a:pPr algn="r">
              <a:lnSpc>
                <a:spcPct val="100000"/>
              </a:lnSpc>
            </a:pPr>
            <a:fld id="{9503FD38-3747-4F4A-A575-CAD7CEA57A22}" type="slidenum">
              <a:rPr lang="en-GB" sz="1200" b="0" strike="noStrike" spc="-1">
                <a:solidFill>
                  <a:srgbClr val="000000"/>
                </a:solidFill>
                <a:latin typeface="+mn-lt"/>
                <a:ea typeface="+mn-ea"/>
              </a:rPr>
              <a:t>3</a:t>
            </a:fld>
            <a:endParaRPr lang="en-GB" sz="1200" b="0" strike="noStrike" spc="-1">
              <a:latin typeface="Arial"/>
            </a:endParaRPr>
          </a:p>
        </p:txBody>
      </p:sp>
    </p:spTree>
    <p:extLst>
      <p:ext uri="{BB962C8B-B14F-4D97-AF65-F5344CB8AC3E}">
        <p14:creationId xmlns:p14="http://schemas.microsoft.com/office/powerpoint/2010/main" val="159970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noRot="1" noChangeAspect="1"/>
          </p:cNvSpPr>
          <p:nvPr>
            <p:ph type="sldImg"/>
          </p:nvPr>
        </p:nvSpPr>
        <p:spPr>
          <a:xfrm>
            <a:off x="2740025" y="500063"/>
            <a:ext cx="4443413" cy="2498725"/>
          </a:xfrm>
          <a:prstGeom prst="rect">
            <a:avLst/>
          </a:prstGeom>
        </p:spPr>
      </p:sp>
      <p:sp>
        <p:nvSpPr>
          <p:cNvPr id="285" name="PlaceHolder 2"/>
          <p:cNvSpPr>
            <a:spLocks noGrp="1"/>
          </p:cNvSpPr>
          <p:nvPr>
            <p:ph type="body"/>
          </p:nvPr>
        </p:nvSpPr>
        <p:spPr>
          <a:xfrm>
            <a:off x="992520" y="3166200"/>
            <a:ext cx="7938360" cy="2997720"/>
          </a:xfrm>
          <a:prstGeom prst="rect">
            <a:avLst/>
          </a:prstGeom>
        </p:spPr>
        <p:txBody>
          <a:bodyPr lIns="90720" tIns="45360" rIns="90720" bIns="45360">
            <a:noAutofit/>
          </a:bodyPr>
          <a:lstStyle/>
          <a:p>
            <a:pPr marL="216000" indent="-214560">
              <a:lnSpc>
                <a:spcPct val="100000"/>
              </a:lnSpc>
              <a:tabLst>
                <a:tab pos="0" algn="l"/>
              </a:tabLst>
            </a:pPr>
            <a:r>
              <a:rPr lang="en-US" sz="2000" b="0" strike="noStrike" spc="-1" dirty="0">
                <a:latin typeface="Arial"/>
              </a:rPr>
              <a:t>The internet is full of more or less competent advice on how to get rich one way or another. The screenshots here are from </a:t>
            </a:r>
            <a:r>
              <a:rPr lang="en-US" sz="2000" b="0" i="1" strike="noStrike" spc="-1" dirty="0">
                <a:latin typeface="Arial"/>
              </a:rPr>
              <a:t>relatively </a:t>
            </a:r>
            <a:r>
              <a:rPr lang="en-US" sz="2000" b="0" strike="noStrike" spc="-1" dirty="0">
                <a:latin typeface="Arial"/>
              </a:rPr>
              <a:t>serious publications like </a:t>
            </a:r>
            <a:r>
              <a:rPr lang="en-US" sz="2000" b="0" strike="noStrike" spc="-1" dirty="0" err="1">
                <a:latin typeface="Arial"/>
              </a:rPr>
              <a:t>forbes</a:t>
            </a:r>
            <a:r>
              <a:rPr lang="en-US" sz="2000" b="0" strike="noStrike" spc="-1" dirty="0">
                <a:latin typeface="Arial"/>
              </a:rPr>
              <a:t>, business insider or medium. But also from YouTube.</a:t>
            </a:r>
            <a:endParaRPr lang="en-GB" sz="2000" b="0" strike="noStrike" spc="-1" dirty="0">
              <a:latin typeface="Arial"/>
            </a:endParaRPr>
          </a:p>
          <a:p>
            <a:pPr marL="216000" indent="-214560">
              <a:lnSpc>
                <a:spcPct val="100000"/>
              </a:lnSpc>
              <a:tabLst>
                <a:tab pos="0" algn="l"/>
              </a:tabLst>
            </a:pPr>
            <a:endParaRPr lang="en-GB" sz="2000" b="0" strike="noStrike" spc="-1" dirty="0">
              <a:latin typeface="Arial"/>
            </a:endParaRPr>
          </a:p>
          <a:p>
            <a:pPr marL="216000" indent="-214560">
              <a:lnSpc>
                <a:spcPct val="100000"/>
              </a:lnSpc>
              <a:tabLst>
                <a:tab pos="0" algn="l"/>
              </a:tabLst>
            </a:pPr>
            <a:r>
              <a:rPr lang="en-US" sz="2000" b="0" strike="noStrike" spc="-1" dirty="0">
                <a:latin typeface="Arial"/>
              </a:rPr>
              <a:t>This spawn</a:t>
            </a:r>
            <a:endParaRPr lang="en-GB" sz="2000" b="0" strike="noStrike" spc="-1" dirty="0">
              <a:latin typeface="Arial"/>
            </a:endParaRPr>
          </a:p>
          <a:p>
            <a:pPr marL="216000" indent="-214560">
              <a:lnSpc>
                <a:spcPct val="100000"/>
              </a:lnSpc>
              <a:tabLst>
                <a:tab pos="0" algn="l"/>
              </a:tabLst>
            </a:pPr>
            <a:endParaRPr lang="en-GB" sz="2000" b="0" strike="noStrike" spc="-1" dirty="0">
              <a:latin typeface="Arial"/>
            </a:endParaRPr>
          </a:p>
          <a:p>
            <a:pPr marL="216000" indent="-214560">
              <a:lnSpc>
                <a:spcPct val="100000"/>
              </a:lnSpc>
              <a:tabLst>
                <a:tab pos="0" algn="l"/>
              </a:tabLst>
            </a:pPr>
            <a:endParaRPr lang="en-GB" sz="2000" b="0" strike="noStrike" spc="-1" dirty="0">
              <a:latin typeface="Arial"/>
            </a:endParaRPr>
          </a:p>
          <a:p>
            <a:pPr marL="216000" indent="-214560">
              <a:lnSpc>
                <a:spcPct val="100000"/>
              </a:lnSpc>
              <a:tabLst>
                <a:tab pos="0" algn="l"/>
              </a:tabLst>
            </a:pPr>
            <a:endParaRPr lang="en-GB" sz="2000" b="0" strike="noStrike" spc="-1" dirty="0">
              <a:latin typeface="Arial"/>
            </a:endParaRPr>
          </a:p>
          <a:p>
            <a:pPr marL="216000" indent="-214560">
              <a:lnSpc>
                <a:spcPct val="100000"/>
              </a:lnSpc>
              <a:tabLst>
                <a:tab pos="0" algn="l"/>
              </a:tabLst>
            </a:pPr>
            <a:r>
              <a:rPr lang="en-US" sz="2000" b="0" strike="noStrike" spc="-1" dirty="0">
                <a:latin typeface="Arial"/>
              </a:rPr>
              <a:t>Source of content</a:t>
            </a:r>
            <a:r>
              <a:rPr lang="de-DE" sz="2000" b="0" strike="noStrike" spc="-1" dirty="0">
                <a:latin typeface="Arial"/>
              </a:rPr>
              <a:t>: </a:t>
            </a:r>
            <a:r>
              <a:rPr lang="de-DE" sz="2000" b="0" strike="noStrike" spc="-1" dirty="0" err="1">
                <a:latin typeface="Arial"/>
              </a:rPr>
              <a:t>Own</a:t>
            </a:r>
            <a:r>
              <a:rPr lang="de-DE" sz="2000" b="0" strike="noStrike" spc="-1" dirty="0">
                <a:latin typeface="Arial"/>
              </a:rPr>
              <a:t> </a:t>
            </a:r>
            <a:r>
              <a:rPr lang="de-DE" sz="2000" b="0" strike="noStrike" spc="-1" dirty="0" err="1">
                <a:latin typeface="Arial"/>
              </a:rPr>
              <a:t>thoughts</a:t>
            </a:r>
            <a:endParaRPr lang="en-GB" sz="2000" b="0" strike="noStrike" spc="-1" dirty="0">
              <a:latin typeface="Arial"/>
            </a:endParaRPr>
          </a:p>
        </p:txBody>
      </p:sp>
      <p:sp>
        <p:nvSpPr>
          <p:cNvPr id="286" name="CustomShape 3"/>
          <p:cNvSpPr/>
          <p:nvPr/>
        </p:nvSpPr>
        <p:spPr>
          <a:xfrm>
            <a:off x="5621760" y="6331320"/>
            <a:ext cx="4299120" cy="331560"/>
          </a:xfrm>
          <a:prstGeom prst="rect">
            <a:avLst/>
          </a:prstGeom>
          <a:noFill/>
          <a:ln>
            <a:noFill/>
          </a:ln>
        </p:spPr>
        <p:style>
          <a:lnRef idx="0">
            <a:scrgbClr r="0" g="0" b="0"/>
          </a:lnRef>
          <a:fillRef idx="0">
            <a:scrgbClr r="0" g="0" b="0"/>
          </a:fillRef>
          <a:effectRef idx="0">
            <a:scrgbClr r="0" g="0" b="0"/>
          </a:effectRef>
          <a:fontRef idx="minor"/>
        </p:style>
        <p:txBody>
          <a:bodyPr lIns="90720" tIns="45360" rIns="90720" bIns="45360" anchor="b">
            <a:noAutofit/>
          </a:bodyPr>
          <a:lstStyle/>
          <a:p>
            <a:pPr algn="r">
              <a:lnSpc>
                <a:spcPct val="100000"/>
              </a:lnSpc>
            </a:pPr>
            <a:fld id="{9503FD38-3747-4F4A-A575-CAD7CEA57A22}" type="slidenum">
              <a:rPr lang="en-GB" sz="1200" b="0" strike="noStrike" spc="-1">
                <a:solidFill>
                  <a:srgbClr val="000000"/>
                </a:solidFill>
                <a:latin typeface="+mn-lt"/>
                <a:ea typeface="+mn-ea"/>
              </a:rPr>
              <a:t>4</a:t>
            </a:fld>
            <a:endParaRPr lang="en-GB"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PlaceHolder 1"/>
          <p:cNvSpPr>
            <a:spLocks noGrp="1" noRot="1" noChangeAspect="1"/>
          </p:cNvSpPr>
          <p:nvPr>
            <p:ph type="sldImg"/>
          </p:nvPr>
        </p:nvSpPr>
        <p:spPr>
          <a:xfrm>
            <a:off x="2739960" y="500040"/>
            <a:ext cx="4443120" cy="2498400"/>
          </a:xfrm>
          <a:prstGeom prst="rect">
            <a:avLst/>
          </a:prstGeom>
        </p:spPr>
      </p:sp>
      <p:sp>
        <p:nvSpPr>
          <p:cNvPr id="288" name="PlaceHolder 2"/>
          <p:cNvSpPr>
            <a:spLocks noGrp="1"/>
          </p:cNvSpPr>
          <p:nvPr>
            <p:ph type="body"/>
          </p:nvPr>
        </p:nvSpPr>
        <p:spPr>
          <a:xfrm>
            <a:off x="992520" y="3166200"/>
            <a:ext cx="7938360" cy="2997720"/>
          </a:xfrm>
          <a:prstGeom prst="rect">
            <a:avLst/>
          </a:prstGeom>
        </p:spPr>
        <p:txBody>
          <a:bodyPr lIns="90720" tIns="45360" rIns="90720" bIns="45360">
            <a:noAutofit/>
          </a:bodyPr>
          <a:lstStyle/>
          <a:p>
            <a:pPr marL="216000" indent="-214560">
              <a:lnSpc>
                <a:spcPct val="100000"/>
              </a:lnSpc>
              <a:tabLst>
                <a:tab pos="0" algn="l"/>
              </a:tabLst>
            </a:pPr>
            <a:r>
              <a:rPr lang="en-US" sz="2000" b="0" strike="noStrike" spc="-1" dirty="0">
                <a:latin typeface="Arial"/>
              </a:rPr>
              <a:t>There exist several to “earn money on the internet”. These mostly include blogging / writing, selling digital products like courses or niche physical products. The latter include print-on-demand shops, </a:t>
            </a:r>
            <a:endParaRPr lang="en-GB" sz="2000" b="0" strike="noStrike" spc="-1" dirty="0">
              <a:latin typeface="Arial"/>
            </a:endParaRPr>
          </a:p>
          <a:p>
            <a:pPr marL="216000" indent="-214560">
              <a:lnSpc>
                <a:spcPct val="100000"/>
              </a:lnSpc>
              <a:tabLst>
                <a:tab pos="0" algn="l"/>
              </a:tabLst>
            </a:pPr>
            <a:r>
              <a:rPr lang="en-US" sz="2000" b="0" strike="noStrike" spc="-1" dirty="0">
                <a:latin typeface="Arial"/>
              </a:rPr>
              <a:t>	art-related things or </a:t>
            </a:r>
            <a:r>
              <a:rPr lang="en-US" sz="2000" b="0" strike="noStrike" spc="-1" dirty="0" err="1">
                <a:latin typeface="Arial"/>
              </a:rPr>
              <a:t>dropshipping</a:t>
            </a:r>
            <a:r>
              <a:rPr lang="en-US" sz="2000" b="0" strike="noStrike" spc="-1" dirty="0">
                <a:latin typeface="Arial"/>
              </a:rPr>
              <a:t>.</a:t>
            </a:r>
            <a:endParaRPr lang="en-GB" sz="2000" b="0" strike="noStrike" spc="-1" dirty="0">
              <a:latin typeface="Arial"/>
            </a:endParaRPr>
          </a:p>
          <a:p>
            <a:pPr marL="216000" indent="-214560">
              <a:lnSpc>
                <a:spcPct val="100000"/>
              </a:lnSpc>
              <a:tabLst>
                <a:tab pos="0" algn="l"/>
              </a:tabLst>
            </a:pPr>
            <a:endParaRPr lang="en-GB" sz="2000" b="0" strike="noStrike" spc="-1" dirty="0">
              <a:latin typeface="Arial"/>
            </a:endParaRPr>
          </a:p>
          <a:p>
            <a:pPr marL="216000" indent="-214560">
              <a:lnSpc>
                <a:spcPct val="100000"/>
              </a:lnSpc>
              <a:tabLst>
                <a:tab pos="0" algn="l"/>
              </a:tabLst>
            </a:pPr>
            <a:endParaRPr lang="en-GB" sz="2000" b="0" strike="noStrike" spc="-1" dirty="0">
              <a:latin typeface="Arial"/>
            </a:endParaRPr>
          </a:p>
          <a:p>
            <a:pPr marL="216000" indent="-214560">
              <a:lnSpc>
                <a:spcPct val="100000"/>
              </a:lnSpc>
              <a:tabLst>
                <a:tab pos="0" algn="l"/>
              </a:tabLst>
            </a:pPr>
            <a:endParaRPr lang="en-GB" sz="2000" b="0" strike="noStrike" spc="-1" dirty="0">
              <a:latin typeface="Arial"/>
            </a:endParaRPr>
          </a:p>
          <a:p>
            <a:pPr marL="216000" indent="-214560">
              <a:lnSpc>
                <a:spcPct val="100000"/>
              </a:lnSpc>
              <a:tabLst>
                <a:tab pos="0" algn="l"/>
              </a:tabLst>
            </a:pPr>
            <a:r>
              <a:rPr lang="en-US" sz="2000" b="0" strike="noStrike" spc="-1" dirty="0">
                <a:latin typeface="Arial"/>
              </a:rPr>
              <a:t>Source of content</a:t>
            </a:r>
            <a:r>
              <a:rPr lang="de-DE" sz="2000" b="0" strike="noStrike" spc="-1" dirty="0">
                <a:latin typeface="Arial"/>
              </a:rPr>
              <a:t>: </a:t>
            </a:r>
            <a:r>
              <a:rPr lang="de-DE" sz="2000" b="0" strike="noStrike" spc="-1" dirty="0" err="1">
                <a:latin typeface="Arial"/>
              </a:rPr>
              <a:t>Own</a:t>
            </a:r>
            <a:r>
              <a:rPr lang="de-DE" sz="2000" b="0" strike="noStrike" spc="-1" dirty="0">
                <a:latin typeface="Arial"/>
              </a:rPr>
              <a:t> </a:t>
            </a:r>
            <a:r>
              <a:rPr lang="de-DE" sz="2000" b="0" strike="noStrike" spc="-1" dirty="0" err="1">
                <a:latin typeface="Arial"/>
              </a:rPr>
              <a:t>thoughts</a:t>
            </a:r>
            <a:endParaRPr lang="en-GB" sz="2000" b="0" strike="noStrike" spc="-1" dirty="0">
              <a:latin typeface="Arial"/>
            </a:endParaRPr>
          </a:p>
        </p:txBody>
      </p:sp>
      <p:sp>
        <p:nvSpPr>
          <p:cNvPr id="289" name="CustomShape 3"/>
          <p:cNvSpPr/>
          <p:nvPr/>
        </p:nvSpPr>
        <p:spPr>
          <a:xfrm>
            <a:off x="5621760" y="6331320"/>
            <a:ext cx="4299120" cy="331560"/>
          </a:xfrm>
          <a:prstGeom prst="rect">
            <a:avLst/>
          </a:prstGeom>
          <a:noFill/>
          <a:ln>
            <a:noFill/>
          </a:ln>
        </p:spPr>
        <p:style>
          <a:lnRef idx="0">
            <a:scrgbClr r="0" g="0" b="0"/>
          </a:lnRef>
          <a:fillRef idx="0">
            <a:scrgbClr r="0" g="0" b="0"/>
          </a:fillRef>
          <a:effectRef idx="0">
            <a:scrgbClr r="0" g="0" b="0"/>
          </a:effectRef>
          <a:fontRef idx="minor"/>
        </p:style>
        <p:txBody>
          <a:bodyPr lIns="90720" tIns="45360" rIns="90720" bIns="45360" anchor="b">
            <a:noAutofit/>
          </a:bodyPr>
          <a:lstStyle/>
          <a:p>
            <a:pPr algn="r">
              <a:lnSpc>
                <a:spcPct val="100000"/>
              </a:lnSpc>
            </a:pPr>
            <a:fld id="{9F6B3CD6-5E8E-4D80-9621-247A86915EDF}" type="slidenum">
              <a:rPr lang="en-GB" sz="1200" b="0" strike="noStrike" spc="-1">
                <a:solidFill>
                  <a:srgbClr val="000000"/>
                </a:solidFill>
                <a:latin typeface="+mn-lt"/>
                <a:ea typeface="+mn-ea"/>
              </a:rPr>
              <a:t>5</a:t>
            </a:fld>
            <a:endParaRPr lang="en-GB"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PlaceHolder 1"/>
          <p:cNvSpPr>
            <a:spLocks noGrp="1" noRot="1" noChangeAspect="1"/>
          </p:cNvSpPr>
          <p:nvPr>
            <p:ph type="sldImg"/>
          </p:nvPr>
        </p:nvSpPr>
        <p:spPr>
          <a:xfrm>
            <a:off x="2739960" y="500040"/>
            <a:ext cx="4443120" cy="2498400"/>
          </a:xfrm>
          <a:prstGeom prst="rect">
            <a:avLst/>
          </a:prstGeom>
        </p:spPr>
      </p:sp>
      <p:sp>
        <p:nvSpPr>
          <p:cNvPr id="291" name="PlaceHolder 2"/>
          <p:cNvSpPr>
            <a:spLocks noGrp="1"/>
          </p:cNvSpPr>
          <p:nvPr>
            <p:ph type="body"/>
          </p:nvPr>
        </p:nvSpPr>
        <p:spPr>
          <a:xfrm>
            <a:off x="992520" y="3166200"/>
            <a:ext cx="7938360" cy="2997720"/>
          </a:xfrm>
          <a:prstGeom prst="rect">
            <a:avLst/>
          </a:prstGeom>
        </p:spPr>
        <p:txBody>
          <a:bodyPr lIns="90720" tIns="45360" rIns="90720" bIns="45360">
            <a:noAutofit/>
          </a:bodyPr>
          <a:lstStyle/>
          <a:p>
            <a:pPr marL="216000" indent="-214560">
              <a:lnSpc>
                <a:spcPct val="100000"/>
              </a:lnSpc>
              <a:tabLst>
                <a:tab pos="0" algn="l"/>
              </a:tabLst>
            </a:pPr>
            <a:r>
              <a:rPr lang="en-US" sz="2000" b="0" strike="noStrike" spc="-1">
                <a:latin typeface="Arial"/>
              </a:rPr>
              <a:t>An astonishing amount of different offerings regarding personal wealth management by robo-advisory and online brokers appeared on the market in the last few years. These screenshots show a small excerpt. </a:t>
            </a:r>
            <a:br/>
            <a:endParaRPr lang="en-GB" sz="2000" b="0" strike="noStrike" spc="-1">
              <a:latin typeface="Arial"/>
            </a:endParaRPr>
          </a:p>
          <a:p>
            <a:pPr marL="216000" indent="-214560">
              <a:lnSpc>
                <a:spcPct val="100000"/>
              </a:lnSpc>
              <a:tabLst>
                <a:tab pos="0" algn="l"/>
              </a:tabLst>
            </a:pPr>
            <a:r>
              <a:rPr lang="en-GB" sz="2000" b="0" strike="noStrike" spc="-1">
                <a:latin typeface="Arial"/>
              </a:rPr>
              <a:t> </a:t>
            </a:r>
          </a:p>
          <a:p>
            <a:pPr marL="216000" indent="-214560">
              <a:lnSpc>
                <a:spcPct val="100000"/>
              </a:lnSpc>
              <a:tabLst>
                <a:tab pos="0" algn="l"/>
              </a:tabLst>
            </a:pPr>
            <a:endParaRPr lang="en-GB" sz="2000" b="0" strike="noStrike" spc="-1">
              <a:latin typeface="Arial"/>
            </a:endParaRPr>
          </a:p>
          <a:p>
            <a:pPr marL="216000" indent="-214560">
              <a:lnSpc>
                <a:spcPct val="100000"/>
              </a:lnSpc>
              <a:tabLst>
                <a:tab pos="0" algn="l"/>
              </a:tabLst>
            </a:pPr>
            <a:endParaRPr lang="en-GB" sz="2000" b="0" strike="noStrike" spc="-1">
              <a:latin typeface="Arial"/>
            </a:endParaRPr>
          </a:p>
          <a:p>
            <a:pPr marL="216000" indent="-214560">
              <a:lnSpc>
                <a:spcPct val="100000"/>
              </a:lnSpc>
              <a:tabLst>
                <a:tab pos="0" algn="l"/>
              </a:tabLst>
            </a:pPr>
            <a:endParaRPr lang="en-GB" sz="2000" b="0" strike="noStrike" spc="-1">
              <a:latin typeface="Arial"/>
            </a:endParaRPr>
          </a:p>
        </p:txBody>
      </p:sp>
      <p:sp>
        <p:nvSpPr>
          <p:cNvPr id="292" name="CustomShape 3"/>
          <p:cNvSpPr/>
          <p:nvPr/>
        </p:nvSpPr>
        <p:spPr>
          <a:xfrm>
            <a:off x="5621760" y="6331320"/>
            <a:ext cx="4299120" cy="331560"/>
          </a:xfrm>
          <a:prstGeom prst="rect">
            <a:avLst/>
          </a:prstGeom>
          <a:noFill/>
          <a:ln>
            <a:noFill/>
          </a:ln>
        </p:spPr>
        <p:style>
          <a:lnRef idx="0">
            <a:scrgbClr r="0" g="0" b="0"/>
          </a:lnRef>
          <a:fillRef idx="0">
            <a:scrgbClr r="0" g="0" b="0"/>
          </a:fillRef>
          <a:effectRef idx="0">
            <a:scrgbClr r="0" g="0" b="0"/>
          </a:effectRef>
          <a:fontRef idx="minor"/>
        </p:style>
        <p:txBody>
          <a:bodyPr lIns="90720" tIns="45360" rIns="90720" bIns="45360" anchor="b">
            <a:noAutofit/>
          </a:bodyPr>
          <a:lstStyle/>
          <a:p>
            <a:pPr algn="r">
              <a:lnSpc>
                <a:spcPct val="100000"/>
              </a:lnSpc>
            </a:pPr>
            <a:fld id="{C6F6C530-8C9D-4218-BB5C-DFAF66D5EADC}" type="slidenum">
              <a:rPr lang="en-GB" sz="1200" b="0" strike="noStrike" spc="-1">
                <a:solidFill>
                  <a:srgbClr val="000000"/>
                </a:solidFill>
                <a:latin typeface="+mn-lt"/>
                <a:ea typeface="+mn-ea"/>
              </a:rPr>
              <a:t>6</a:t>
            </a:fld>
            <a:endParaRPr lang="en-GB"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laceHolder 1"/>
          <p:cNvSpPr>
            <a:spLocks noGrp="1" noRot="1" noChangeAspect="1"/>
          </p:cNvSpPr>
          <p:nvPr>
            <p:ph type="sldImg"/>
          </p:nvPr>
        </p:nvSpPr>
        <p:spPr>
          <a:xfrm>
            <a:off x="2739960" y="500040"/>
            <a:ext cx="4443120" cy="2498400"/>
          </a:xfrm>
          <a:prstGeom prst="rect">
            <a:avLst/>
          </a:prstGeom>
        </p:spPr>
      </p:sp>
      <p:sp>
        <p:nvSpPr>
          <p:cNvPr id="294" name="PlaceHolder 2"/>
          <p:cNvSpPr>
            <a:spLocks noGrp="1"/>
          </p:cNvSpPr>
          <p:nvPr>
            <p:ph type="body"/>
          </p:nvPr>
        </p:nvSpPr>
        <p:spPr>
          <a:xfrm>
            <a:off x="992520" y="3166200"/>
            <a:ext cx="7938360" cy="2997720"/>
          </a:xfrm>
          <a:prstGeom prst="rect">
            <a:avLst/>
          </a:prstGeom>
        </p:spPr>
        <p:txBody>
          <a:bodyPr lIns="90720" tIns="45360" rIns="90720" bIns="45360">
            <a:noAutofit/>
          </a:bodyPr>
          <a:lstStyle/>
          <a:p>
            <a:pPr marL="216000" indent="-214560">
              <a:lnSpc>
                <a:spcPct val="100000"/>
              </a:lnSpc>
              <a:tabLst>
                <a:tab pos="0" algn="l"/>
              </a:tabLst>
            </a:pPr>
            <a:r>
              <a:rPr lang="en-US" sz="2000" b="0" strike="noStrike" spc="-1">
                <a:latin typeface="Arial"/>
              </a:rPr>
              <a:t>In my opinion, education is changing. While, for example, in the past, and in some cases even today, degrees are still essential, in the future, credentials will become more important than degrees. Specifically, personal recommendations can be more valuable in telling whether someone is suitable for a job than degrees obtained at a university. </a:t>
            </a:r>
            <a:endParaRPr lang="en-GB" sz="2000" b="0" strike="noStrike" spc="-1">
              <a:latin typeface="Arial"/>
            </a:endParaRPr>
          </a:p>
          <a:p>
            <a:pPr marL="216000" indent="-214560">
              <a:lnSpc>
                <a:spcPct val="100000"/>
              </a:lnSpc>
              <a:tabLst>
                <a:tab pos="0" algn="l"/>
              </a:tabLst>
            </a:pPr>
            <a:endParaRPr lang="en-GB" sz="2000" b="0" strike="noStrike" spc="-1">
              <a:latin typeface="Arial"/>
            </a:endParaRPr>
          </a:p>
          <a:p>
            <a:pPr marL="216000" indent="-214560">
              <a:lnSpc>
                <a:spcPct val="100000"/>
              </a:lnSpc>
              <a:tabLst>
                <a:tab pos="0" algn="l"/>
              </a:tabLst>
            </a:pPr>
            <a:r>
              <a:rPr lang="en-US" sz="2000" b="0" strike="noStrike" spc="-1">
                <a:latin typeface="Arial"/>
              </a:rPr>
              <a:t>Source of content</a:t>
            </a:r>
            <a:r>
              <a:rPr lang="de-DE" sz="2000" b="0" strike="noStrike" spc="-1">
                <a:latin typeface="Arial"/>
              </a:rPr>
              <a:t>: Own thoughts</a:t>
            </a:r>
            <a:endParaRPr lang="en-GB" sz="2000" b="0" strike="noStrike" spc="-1">
              <a:latin typeface="Arial"/>
            </a:endParaRPr>
          </a:p>
        </p:txBody>
      </p:sp>
      <p:sp>
        <p:nvSpPr>
          <p:cNvPr id="295" name="CustomShape 3"/>
          <p:cNvSpPr/>
          <p:nvPr/>
        </p:nvSpPr>
        <p:spPr>
          <a:xfrm>
            <a:off x="5621760" y="6331320"/>
            <a:ext cx="4299120" cy="331560"/>
          </a:xfrm>
          <a:prstGeom prst="rect">
            <a:avLst/>
          </a:prstGeom>
          <a:noFill/>
          <a:ln>
            <a:noFill/>
          </a:ln>
        </p:spPr>
        <p:style>
          <a:lnRef idx="0">
            <a:scrgbClr r="0" g="0" b="0"/>
          </a:lnRef>
          <a:fillRef idx="0">
            <a:scrgbClr r="0" g="0" b="0"/>
          </a:fillRef>
          <a:effectRef idx="0">
            <a:scrgbClr r="0" g="0" b="0"/>
          </a:effectRef>
          <a:fontRef idx="minor"/>
        </p:style>
        <p:txBody>
          <a:bodyPr lIns="90720" tIns="45360" rIns="90720" bIns="45360" anchor="b">
            <a:noAutofit/>
          </a:bodyPr>
          <a:lstStyle/>
          <a:p>
            <a:pPr algn="r">
              <a:lnSpc>
                <a:spcPct val="100000"/>
              </a:lnSpc>
            </a:pPr>
            <a:fld id="{9C9CA7DC-DB5D-4740-892F-0C11BA39283B}" type="slidenum">
              <a:rPr lang="en-GB" sz="1200" b="0" strike="noStrike" spc="-1">
                <a:solidFill>
                  <a:srgbClr val="000000"/>
                </a:solidFill>
                <a:latin typeface="+mn-lt"/>
                <a:ea typeface="+mn-ea"/>
              </a:rPr>
              <a:t>7</a:t>
            </a:fld>
            <a:endParaRPr lang="en-GB"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noRot="1" noChangeAspect="1"/>
          </p:cNvSpPr>
          <p:nvPr>
            <p:ph type="sldImg"/>
          </p:nvPr>
        </p:nvSpPr>
        <p:spPr>
          <a:xfrm>
            <a:off x="2739960" y="500040"/>
            <a:ext cx="4443120" cy="2498400"/>
          </a:xfrm>
          <a:prstGeom prst="rect">
            <a:avLst/>
          </a:prstGeom>
        </p:spPr>
      </p:sp>
      <p:sp>
        <p:nvSpPr>
          <p:cNvPr id="297" name="PlaceHolder 2"/>
          <p:cNvSpPr>
            <a:spLocks noGrp="1"/>
          </p:cNvSpPr>
          <p:nvPr>
            <p:ph type="body"/>
          </p:nvPr>
        </p:nvSpPr>
        <p:spPr>
          <a:xfrm>
            <a:off x="992520" y="3166200"/>
            <a:ext cx="7938360" cy="2997720"/>
          </a:xfrm>
          <a:prstGeom prst="rect">
            <a:avLst/>
          </a:prstGeom>
        </p:spPr>
        <p:txBody>
          <a:bodyPr lIns="90720" tIns="45360" rIns="90720" bIns="45360">
            <a:noAutofit/>
          </a:bodyPr>
          <a:lstStyle/>
          <a:p>
            <a:pPr marL="216000" indent="-214560">
              <a:lnSpc>
                <a:spcPct val="100000"/>
              </a:lnSpc>
              <a:tabLst>
                <a:tab pos="0" algn="l"/>
              </a:tabLst>
            </a:pPr>
            <a:r>
              <a:rPr lang="en-US" sz="2000" b="0" strike="noStrike" spc="-1">
                <a:latin typeface="Arial"/>
              </a:rPr>
              <a:t>However, there are several caveats to all of this.</a:t>
            </a:r>
            <a:endParaRPr lang="en-GB" sz="2000" b="0" strike="noStrike" spc="-1">
              <a:latin typeface="Arial"/>
            </a:endParaRPr>
          </a:p>
          <a:p>
            <a:pPr marL="216000" indent="-214560">
              <a:lnSpc>
                <a:spcPct val="100000"/>
              </a:lnSpc>
              <a:tabLst>
                <a:tab pos="0" algn="l"/>
              </a:tabLst>
            </a:pPr>
            <a:r>
              <a:rPr lang="en-US" sz="2000" b="0" strike="noStrike" spc="-1">
                <a:latin typeface="Arial"/>
              </a:rPr>
              <a:t>	For example, most “commission-free” brokers earn a majority of their income through order-routing, receiving a commission from the order recipient. Therefore, the broker has a hidden incentive to promote products with hire routing commissions and the user probably pays for the service via increased quote prices.</a:t>
            </a:r>
            <a:endParaRPr lang="en-GB" sz="2000" b="0" strike="noStrike" spc="-1">
              <a:latin typeface="Arial"/>
            </a:endParaRPr>
          </a:p>
          <a:p>
            <a:pPr marL="216000" indent="-214560">
              <a:lnSpc>
                <a:spcPct val="100000"/>
              </a:lnSpc>
              <a:tabLst>
                <a:tab pos="0" algn="l"/>
              </a:tabLst>
            </a:pPr>
            <a:endParaRPr lang="en-GB" sz="2000" b="0" strike="noStrike" spc="-1">
              <a:latin typeface="Arial"/>
            </a:endParaRPr>
          </a:p>
          <a:p>
            <a:pPr marL="216000" indent="-214560">
              <a:lnSpc>
                <a:spcPct val="100000"/>
              </a:lnSpc>
              <a:tabLst>
                <a:tab pos="0" algn="l"/>
              </a:tabLst>
            </a:pPr>
            <a:r>
              <a:rPr lang="en-US" sz="2000" b="0" strike="noStrike" spc="-1">
                <a:latin typeface="Arial"/>
              </a:rPr>
              <a:t>In the “invest your time”-sphere of passive income, there is a huge leap between earning a bit of cash on the side and actually living off of it. Opportunity cost may to taken into account. </a:t>
            </a:r>
            <a:endParaRPr lang="en-GB" sz="2000" b="0" strike="noStrike" spc="-1">
              <a:latin typeface="Arial"/>
            </a:endParaRPr>
          </a:p>
          <a:p>
            <a:pPr marL="216000" indent="-214560">
              <a:lnSpc>
                <a:spcPct val="100000"/>
              </a:lnSpc>
              <a:tabLst>
                <a:tab pos="0" algn="l"/>
              </a:tabLst>
            </a:pPr>
            <a:r>
              <a:rPr lang="en-GB" sz="2000" b="0" strike="noStrike" spc="-1">
                <a:latin typeface="Arial"/>
              </a:rPr>
              <a:t>  </a:t>
            </a:r>
          </a:p>
          <a:p>
            <a:pPr marL="216000" indent="-214560">
              <a:lnSpc>
                <a:spcPct val="100000"/>
              </a:lnSpc>
              <a:tabLst>
                <a:tab pos="0" algn="l"/>
              </a:tabLst>
            </a:pPr>
            <a:endParaRPr lang="en-GB" sz="2000" b="0" strike="noStrike" spc="-1">
              <a:latin typeface="Arial"/>
            </a:endParaRPr>
          </a:p>
          <a:p>
            <a:pPr marL="216000" indent="-214560">
              <a:lnSpc>
                <a:spcPct val="100000"/>
              </a:lnSpc>
              <a:tabLst>
                <a:tab pos="0" algn="l"/>
              </a:tabLst>
            </a:pPr>
            <a:endParaRPr lang="en-GB" sz="2000" b="0" strike="noStrike" spc="-1">
              <a:latin typeface="Arial"/>
            </a:endParaRPr>
          </a:p>
          <a:p>
            <a:pPr marL="216000" indent="-214560">
              <a:lnSpc>
                <a:spcPct val="100000"/>
              </a:lnSpc>
              <a:tabLst>
                <a:tab pos="0" algn="l"/>
              </a:tabLst>
            </a:pPr>
            <a:endParaRPr lang="en-GB" sz="2000" b="0" strike="noStrike" spc="-1">
              <a:latin typeface="Arial"/>
            </a:endParaRPr>
          </a:p>
        </p:txBody>
      </p:sp>
      <p:sp>
        <p:nvSpPr>
          <p:cNvPr id="298" name="CustomShape 3"/>
          <p:cNvSpPr/>
          <p:nvPr/>
        </p:nvSpPr>
        <p:spPr>
          <a:xfrm>
            <a:off x="5621760" y="6331320"/>
            <a:ext cx="4299120" cy="331560"/>
          </a:xfrm>
          <a:prstGeom prst="rect">
            <a:avLst/>
          </a:prstGeom>
          <a:noFill/>
          <a:ln>
            <a:noFill/>
          </a:ln>
        </p:spPr>
        <p:style>
          <a:lnRef idx="0">
            <a:scrgbClr r="0" g="0" b="0"/>
          </a:lnRef>
          <a:fillRef idx="0">
            <a:scrgbClr r="0" g="0" b="0"/>
          </a:fillRef>
          <a:effectRef idx="0">
            <a:scrgbClr r="0" g="0" b="0"/>
          </a:effectRef>
          <a:fontRef idx="minor"/>
        </p:style>
        <p:txBody>
          <a:bodyPr lIns="90720" tIns="45360" rIns="90720" bIns="45360" anchor="b">
            <a:noAutofit/>
          </a:bodyPr>
          <a:lstStyle/>
          <a:p>
            <a:pPr algn="r">
              <a:lnSpc>
                <a:spcPct val="100000"/>
              </a:lnSpc>
            </a:pPr>
            <a:fld id="{D414E06A-C028-4E97-9C42-2F174890BB11}" type="slidenum">
              <a:rPr lang="en-GB" sz="1200" b="0" strike="noStrike" spc="-1">
                <a:solidFill>
                  <a:srgbClr val="000000"/>
                </a:solidFill>
                <a:latin typeface="+mn-lt"/>
                <a:ea typeface="+mn-ea"/>
              </a:rPr>
              <a:t>8</a:t>
            </a:fld>
            <a:endParaRPr lang="en-GB"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PlaceHolder 1"/>
          <p:cNvSpPr>
            <a:spLocks noGrp="1" noRot="1" noChangeAspect="1"/>
          </p:cNvSpPr>
          <p:nvPr>
            <p:ph type="sldImg"/>
          </p:nvPr>
        </p:nvSpPr>
        <p:spPr>
          <a:xfrm>
            <a:off x="2739960" y="500040"/>
            <a:ext cx="4443120" cy="2498400"/>
          </a:xfrm>
          <a:prstGeom prst="rect">
            <a:avLst/>
          </a:prstGeom>
        </p:spPr>
      </p:sp>
      <p:sp>
        <p:nvSpPr>
          <p:cNvPr id="300" name="PlaceHolder 2"/>
          <p:cNvSpPr>
            <a:spLocks noGrp="1"/>
          </p:cNvSpPr>
          <p:nvPr>
            <p:ph type="body"/>
          </p:nvPr>
        </p:nvSpPr>
        <p:spPr>
          <a:xfrm>
            <a:off x="992520" y="3166200"/>
            <a:ext cx="7938360" cy="2997720"/>
          </a:xfrm>
          <a:prstGeom prst="rect">
            <a:avLst/>
          </a:prstGeom>
        </p:spPr>
        <p:txBody>
          <a:bodyPr lIns="90720" tIns="45360" rIns="90720" bIns="45360">
            <a:noAutofit/>
          </a:bodyPr>
          <a:lstStyle/>
          <a:p>
            <a:endParaRPr lang="en-GB" sz="2000" b="0" strike="noStrike" spc="-1">
              <a:latin typeface="Arial"/>
            </a:endParaRPr>
          </a:p>
        </p:txBody>
      </p:sp>
      <p:sp>
        <p:nvSpPr>
          <p:cNvPr id="301" name="CustomShape 3"/>
          <p:cNvSpPr/>
          <p:nvPr/>
        </p:nvSpPr>
        <p:spPr>
          <a:xfrm>
            <a:off x="5621760" y="6331320"/>
            <a:ext cx="4299120" cy="331560"/>
          </a:xfrm>
          <a:prstGeom prst="rect">
            <a:avLst/>
          </a:prstGeom>
          <a:noFill/>
          <a:ln>
            <a:noFill/>
          </a:ln>
        </p:spPr>
        <p:style>
          <a:lnRef idx="0">
            <a:scrgbClr r="0" g="0" b="0"/>
          </a:lnRef>
          <a:fillRef idx="0">
            <a:scrgbClr r="0" g="0" b="0"/>
          </a:fillRef>
          <a:effectRef idx="0">
            <a:scrgbClr r="0" g="0" b="0"/>
          </a:effectRef>
          <a:fontRef idx="minor"/>
        </p:style>
        <p:txBody>
          <a:bodyPr lIns="90720" tIns="45360" rIns="90720" bIns="45360" anchor="b">
            <a:noAutofit/>
          </a:bodyPr>
          <a:lstStyle/>
          <a:p>
            <a:pPr algn="r">
              <a:lnSpc>
                <a:spcPct val="100000"/>
              </a:lnSpc>
            </a:pPr>
            <a:fld id="{24A9FDCE-2BE0-46D2-8985-5E3CCF2E5FE2}" type="slidenum">
              <a:rPr lang="en-GB" sz="1200" b="0" strike="noStrike" spc="-1">
                <a:solidFill>
                  <a:srgbClr val="000000"/>
                </a:solidFill>
                <a:latin typeface="+mn-lt"/>
                <a:ea typeface="+mn-ea"/>
              </a:rPr>
              <a:t>11</a:t>
            </a:fld>
            <a:endParaRPr lang="en-GB"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GB" sz="4400" b="0" strike="noStrike" spc="-1">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GB" sz="3200" b="0" strike="noStrike" spc="-1">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GB" sz="4400" b="0" strike="noStrike" spc="-1">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GB" sz="3200" b="0" strike="noStrike" spc="-1">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GB" sz="3200" b="0" strike="noStrike" spc="-1">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GB" sz="3200" b="0" strike="noStrike" spc="-1">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GB" sz="4400" b="0" strike="noStrike" spc="-1">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GB" sz="3200" b="0" strike="noStrike" spc="-1">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GB" sz="3200" b="0" strike="noStrike" spc="-1">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GB" sz="3200" b="0" strike="noStrike" spc="-1">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GB" sz="3200" b="0" strike="noStrike" spc="-1">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GB" sz="3200" b="0" strike="noStrike" spc="-1">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GB" sz="4400" b="0" strike="noStrike" spc="-1">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GB" sz="4400" b="0" strike="noStrike" spc="-1">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GB" sz="4400" b="0" strike="noStrike" spc="-1">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GB" sz="3200" b="0" strike="noStrike" spc="-1">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GB" sz="4400" b="0" strike="noStrike" spc="-1">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GB" sz="3200" b="0" strike="noStrike" spc="-1">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GB" sz="3200" b="0" strike="noStrike" spc="-1">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GB" sz="4400" b="0" strike="noStrike" spc="-1">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GB" sz="4400" b="0" strike="noStrike" spc="-1">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GB" sz="3200" b="0" strike="noStrike" spc="-1">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GB" sz="3200" b="0" strike="noStrike" spc="-1">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GB" sz="4400" b="0" strike="noStrike" spc="-1">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GB" sz="3200" b="0" strike="noStrike" spc="-1">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GB" sz="3200" b="0" strike="noStrike" spc="-1">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GB" sz="4400" b="0" strike="noStrike" spc="-1">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GB" sz="3200" b="0" strike="noStrike" spc="-1">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GB"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GB"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GB" sz="3200" b="0" strike="noStrike" spc="-1">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GB" sz="3200" b="0" strike="noStrike" spc="-1">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GB" sz="4400" b="0" strike="noStrike" spc="-1">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GB" sz="3200" b="0" strike="noStrike" spc="-1">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GB" sz="3200" b="0" strike="noStrike" spc="-1">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GB" sz="3200" b="0" strike="noStrike" spc="-1">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GB" sz="3200" b="0" strike="noStrike" spc="-1">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GB" sz="3200" b="0" strike="noStrike" spc="-1">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GB" sz="4400" b="0" strike="noStrike" spc="-1">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GB" sz="4400" b="0" strike="noStrike" spc="-1">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GB" sz="3200" b="0" strike="noStrike" spc="-1">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GB" sz="4400" b="0" strike="noStrike" spc="-1">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GB" sz="3200" b="0" strike="noStrike" spc="-1">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GB" sz="3200" b="0" strike="noStrike" spc="-1">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GB" sz="4400" b="0" strike="noStrike" spc="-1">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GB" sz="3200" b="0" strike="noStrike" spc="-1">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GB" sz="3200" b="0" strike="noStrike" spc="-1">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GB" sz="4400" b="0" strike="noStrike" spc="-1">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GB" sz="3200" b="0" strike="noStrike" spc="-1">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GB" sz="3200" b="0" strike="noStrike" spc="-1">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4"/>
          <p:cNvPicPr/>
          <p:nvPr/>
        </p:nvPicPr>
        <p:blipFill>
          <a:blip r:embed="rId14"/>
          <a:stretch/>
        </p:blipFill>
        <p:spPr>
          <a:xfrm>
            <a:off x="4974840" y="1476360"/>
            <a:ext cx="3819240" cy="3331800"/>
          </a:xfrm>
          <a:prstGeom prst="rect">
            <a:avLst/>
          </a:prstGeom>
          <a:ln>
            <a:noFill/>
          </a:ln>
        </p:spPr>
      </p:pic>
      <p:pic>
        <p:nvPicPr>
          <p:cNvPr id="6" name="Bild 2"/>
          <p:cNvPicPr/>
          <p:nvPr/>
        </p:nvPicPr>
        <p:blipFill>
          <a:blip r:embed="rId15"/>
          <a:stretch/>
        </p:blipFill>
        <p:spPr>
          <a:xfrm>
            <a:off x="8218440" y="324000"/>
            <a:ext cx="603000" cy="316800"/>
          </a:xfrm>
          <a:prstGeom prst="rect">
            <a:avLst/>
          </a:prstGeom>
          <a:ln>
            <a:noFill/>
          </a:ln>
        </p:spPr>
      </p:pic>
      <p:sp>
        <p:nvSpPr>
          <p:cNvPr id="2" name="CustomShape 1"/>
          <p:cNvSpPr/>
          <p:nvPr/>
        </p:nvSpPr>
        <p:spPr>
          <a:xfrm>
            <a:off x="324000" y="321480"/>
            <a:ext cx="7158600" cy="3430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901"/>
              </a:lnSpc>
            </a:pPr>
            <a:r>
              <a:rPr lang="en-US" sz="800" b="0" strike="noStrike" spc="-1">
                <a:solidFill>
                  <a:srgbClr val="0065BD"/>
                </a:solidFill>
                <a:latin typeface="Arial"/>
                <a:ea typeface="DejaVu Sans"/>
              </a:rPr>
              <a:t>Chair for Strategy and Organization</a:t>
            </a:r>
            <a:endParaRPr lang="en-GB" sz="800" b="0" strike="noStrike" spc="-1">
              <a:latin typeface="Arial"/>
            </a:endParaRPr>
          </a:p>
          <a:p>
            <a:pPr>
              <a:lnSpc>
                <a:spcPts val="901"/>
              </a:lnSpc>
            </a:pPr>
            <a:r>
              <a:rPr lang="en-US" sz="800" b="0" strike="noStrike" spc="-1">
                <a:solidFill>
                  <a:srgbClr val="0065BD"/>
                </a:solidFill>
                <a:latin typeface="Arial"/>
                <a:ea typeface="DejaVu Sans"/>
              </a:rPr>
              <a:t>TUM School of Management</a:t>
            </a:r>
            <a:endParaRPr lang="en-GB" sz="800" b="0" strike="noStrike" spc="-1">
              <a:latin typeface="Arial"/>
            </a:endParaRPr>
          </a:p>
          <a:p>
            <a:pPr>
              <a:lnSpc>
                <a:spcPts val="901"/>
              </a:lnSpc>
            </a:pPr>
            <a:r>
              <a:rPr lang="en-US" sz="800" b="0" strike="noStrike" spc="-1">
                <a:solidFill>
                  <a:srgbClr val="0065BD"/>
                </a:solidFill>
                <a:latin typeface="Arial"/>
                <a:ea typeface="DejaVu Sans"/>
              </a:rPr>
              <a:t>Technical University of Munich</a:t>
            </a:r>
            <a:endParaRPr lang="en-GB" sz="800" b="0" strike="noStrike" spc="-1">
              <a:latin typeface="Arial"/>
            </a:endParaRPr>
          </a:p>
        </p:txBody>
      </p:sp>
      <p:sp>
        <p:nvSpPr>
          <p:cNvPr id="3" name="PlaceHolder 2"/>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GB" sz="4400" b="0" strike="noStrike" spc="-1">
                <a:latin typeface="Arial"/>
              </a:rPr>
              <a:t>Click to edit the title text format</a:t>
            </a:r>
          </a:p>
        </p:txBody>
      </p:sp>
      <p:sp>
        <p:nvSpPr>
          <p:cNvPr id="4"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GB" sz="4400" b="0" strike="noStrike" spc="-1">
                <a:latin typeface="Arial"/>
              </a:rPr>
              <a:t>Click to edit the title text format</a:t>
            </a:r>
          </a:p>
        </p:txBody>
      </p:sp>
      <p:sp>
        <p:nvSpPr>
          <p:cNvPr id="42"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List_of_cognitive_biases"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hyperlink" Target="https://www.forbes.com/sites/jrose/2019/02/07/"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www.redbubble.com/about/sellin" TargetMode="External"/><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www.shopify.com/blog/dropshipping-niches"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de.scalable.capital/" TargetMode="External"/><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www.cnbc.com/2020/08/13/how-robinhood-makes-money-on-customer-trades-despite-making-it-free.html"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hyperlink" Target="https://xkcd.com/1827/" TargetMode="External"/><Relationship Id="rId7"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hyperlink" Target="https://www.nytimes.com/2020/07/08/technology/robinhood-risky-trading.html" TargetMode="External"/><Relationship Id="rId4" Type="http://schemas.openxmlformats.org/officeDocument/2006/relationships/hyperlink" Target="https://idyahive.com/2017/07/14/delayed-gratification-path-to-rich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324000" y="1219680"/>
            <a:ext cx="8497440" cy="3790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oAutofit/>
          </a:bodyPr>
          <a:lstStyle/>
          <a:p>
            <a:pPr>
              <a:lnSpc>
                <a:spcPts val="3200"/>
              </a:lnSpc>
              <a:tabLst>
                <a:tab pos="0" algn="l"/>
              </a:tabLst>
            </a:pPr>
            <a:r>
              <a:rPr lang="de-DE" sz="2500" b="1" strike="noStrike" spc="-1">
                <a:solidFill>
                  <a:srgbClr val="000000"/>
                </a:solidFill>
                <a:latin typeface="Arial"/>
                <a:ea typeface="DejaVu Sans"/>
              </a:rPr>
              <a:t>Never work again – Tools for financial freedom</a:t>
            </a:r>
            <a:endParaRPr lang="en-GB" sz="2500" b="0" strike="noStrike" spc="-1">
              <a:latin typeface="Arial"/>
            </a:endParaRPr>
          </a:p>
        </p:txBody>
      </p:sp>
      <p:sp>
        <p:nvSpPr>
          <p:cNvPr id="86" name="CustomShape 2"/>
          <p:cNvSpPr/>
          <p:nvPr/>
        </p:nvSpPr>
        <p:spPr>
          <a:xfrm>
            <a:off x="360360" y="2232000"/>
            <a:ext cx="4246200" cy="232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marL="216000" indent="-322560">
              <a:lnSpc>
                <a:spcPct val="100000"/>
              </a:lnSpc>
              <a:buClr>
                <a:srgbClr val="000000"/>
              </a:buClr>
              <a:buFont typeface="Wingdings" charset="2"/>
              <a:buChar char=""/>
            </a:pPr>
            <a:r>
              <a:rPr lang="de-DE" sz="1600" b="0" strike="noStrike" spc="-1">
                <a:solidFill>
                  <a:srgbClr val="000000"/>
                </a:solidFill>
                <a:latin typeface="Arial"/>
                <a:ea typeface="DejaVu Sans"/>
              </a:rPr>
              <a:t>Lars von Fromberg &amp; Cornelius Koller</a:t>
            </a:r>
            <a:endParaRPr lang="en-GB" sz="1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330840" y="247680"/>
            <a:ext cx="8487720" cy="306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2200" b="1" strike="noStrike" spc="-1">
                <a:solidFill>
                  <a:srgbClr val="000000"/>
                </a:solidFill>
                <a:latin typeface="Arial"/>
                <a:ea typeface="DejaVu Sans"/>
              </a:rPr>
              <a:t>&lt;Influencer marketing, Youtube channel etc. downsides here&gt;</a:t>
            </a:r>
            <a:endParaRPr lang="en-GB" sz="22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330840" y="231840"/>
            <a:ext cx="8487720" cy="306000"/>
          </a:xfrm>
          <a:prstGeom prst="rect">
            <a:avLst/>
          </a:prstGeom>
          <a:noFill/>
          <a:ln>
            <a:noFill/>
          </a:ln>
        </p:spPr>
        <p:style>
          <a:lnRef idx="0">
            <a:scrgbClr r="0" g="0" b="0"/>
          </a:lnRef>
          <a:fillRef idx="0">
            <a:scrgbClr r="0" g="0" b="0"/>
          </a:fillRef>
          <a:effectRef idx="0">
            <a:scrgbClr r="0" g="0" b="0"/>
          </a:effectRef>
          <a:fontRef idx="minor"/>
        </p:style>
      </p:sp>
      <p:pic>
        <p:nvPicPr>
          <p:cNvPr id="178" name="Inhaltsplatzhalter 6"/>
          <p:cNvPicPr/>
          <p:nvPr/>
        </p:nvPicPr>
        <p:blipFill>
          <a:blip r:embed="rId3"/>
          <a:stretch/>
        </p:blipFill>
        <p:spPr>
          <a:xfrm>
            <a:off x="1270440" y="1600200"/>
            <a:ext cx="6604920" cy="1904400"/>
          </a:xfrm>
          <a:prstGeom prst="rect">
            <a:avLst/>
          </a:prstGeom>
          <a:ln>
            <a:noFill/>
          </a:ln>
        </p:spPr>
      </p:pic>
      <p:sp>
        <p:nvSpPr>
          <p:cNvPr id="179" name="CustomShape 2"/>
          <p:cNvSpPr/>
          <p:nvPr/>
        </p:nvSpPr>
        <p:spPr>
          <a:xfrm>
            <a:off x="1990080" y="2302200"/>
            <a:ext cx="5171040" cy="55512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14000"/>
              </a:lnSpc>
            </a:pPr>
            <a:r>
              <a:rPr lang="de-DE" sz="3200" b="1" strike="noStrike" spc="-1">
                <a:solidFill>
                  <a:srgbClr val="FFFFFF"/>
                </a:solidFill>
                <a:latin typeface="Arial"/>
                <a:ea typeface="DejaVu Sans"/>
              </a:rPr>
              <a:t>Hypotheses</a:t>
            </a:r>
            <a:endParaRPr lang="en-GB" sz="3200" b="0" strike="noStrike" spc="-1">
              <a:latin typeface="Arial"/>
            </a:endParaRPr>
          </a:p>
        </p:txBody>
      </p:sp>
      <p:sp>
        <p:nvSpPr>
          <p:cNvPr id="180" name="CustomShape 3"/>
          <p:cNvSpPr/>
          <p:nvPr/>
        </p:nvSpPr>
        <p:spPr>
          <a:xfrm>
            <a:off x="324000" y="4878000"/>
            <a:ext cx="8494560" cy="2638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de-DE" sz="800" b="0" strike="noStrike" spc="-1">
                <a:solidFill>
                  <a:srgbClr val="000000"/>
                </a:solidFill>
                <a:latin typeface="Arial"/>
                <a:ea typeface="DejaVu Sans"/>
              </a:rPr>
              <a:t>Source of image: Stux from pixabay.</a:t>
            </a:r>
            <a:endParaRPr lang="en-GB" sz="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330840" y="231840"/>
            <a:ext cx="8487720" cy="306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2200" b="1" strike="noStrike" spc="-1">
                <a:solidFill>
                  <a:srgbClr val="000000"/>
                </a:solidFill>
                <a:latin typeface="Arial"/>
                <a:ea typeface="DejaVu Sans"/>
              </a:rPr>
              <a:t>Hierarchy of Hypotheses</a:t>
            </a:r>
            <a:endParaRPr lang="en-GB" sz="2200" b="0" strike="noStrike" spc="-1">
              <a:latin typeface="Arial"/>
            </a:endParaRPr>
          </a:p>
        </p:txBody>
      </p:sp>
      <p:sp>
        <p:nvSpPr>
          <p:cNvPr id="182" name="CustomShape 2"/>
          <p:cNvSpPr/>
          <p:nvPr/>
        </p:nvSpPr>
        <p:spPr>
          <a:xfrm>
            <a:off x="324000" y="4878000"/>
            <a:ext cx="8494560" cy="2638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800" b="0" strike="noStrike" spc="-1">
                <a:solidFill>
                  <a:srgbClr val="000000"/>
                </a:solidFill>
                <a:latin typeface="Arial"/>
                <a:ea typeface="DejaVu Sans"/>
              </a:rPr>
              <a:t>Source of content</a:t>
            </a:r>
            <a:r>
              <a:rPr lang="de-DE" sz="800" b="0" strike="noStrike" spc="-1">
                <a:solidFill>
                  <a:srgbClr val="000000"/>
                </a:solidFill>
                <a:latin typeface="Arial"/>
                <a:ea typeface="DejaVu Sans"/>
              </a:rPr>
              <a:t>: Own thoughts; </a:t>
            </a:r>
            <a:r>
              <a:rPr lang="en-US" sz="800" b="0" strike="noStrike" spc="-1">
                <a:solidFill>
                  <a:srgbClr val="000000"/>
                </a:solidFill>
                <a:latin typeface="Arial"/>
                <a:ea typeface="DejaVu Sans"/>
              </a:rPr>
              <a:t>Source of graphic: O</a:t>
            </a:r>
            <a:r>
              <a:rPr lang="de-DE" sz="800" b="0" strike="noStrike" spc="-1">
                <a:solidFill>
                  <a:srgbClr val="000000"/>
                </a:solidFill>
                <a:latin typeface="Arial"/>
                <a:ea typeface="DejaVu Sans"/>
              </a:rPr>
              <a:t>wn graphic</a:t>
            </a:r>
            <a:endParaRPr lang="en-GB" sz="800" b="0" strike="noStrike" spc="-1">
              <a:latin typeface="Arial"/>
            </a:endParaRPr>
          </a:p>
        </p:txBody>
      </p:sp>
      <p:sp>
        <p:nvSpPr>
          <p:cNvPr id="183" name="CustomShape 3"/>
          <p:cNvSpPr/>
          <p:nvPr/>
        </p:nvSpPr>
        <p:spPr>
          <a:xfrm>
            <a:off x="576000" y="1008000"/>
            <a:ext cx="1942560" cy="79056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200" b="0" strike="noStrike" spc="-1">
                <a:solidFill>
                  <a:srgbClr val="000000"/>
                </a:solidFill>
                <a:latin typeface="Arial"/>
                <a:ea typeface="DejaVu Sans"/>
              </a:rPr>
              <a:t>Users over-trade, </a:t>
            </a:r>
            <a:br/>
            <a:r>
              <a:rPr lang="en-GB" sz="1200" b="0" strike="noStrike" spc="-1">
                <a:solidFill>
                  <a:srgbClr val="000000"/>
                </a:solidFill>
                <a:latin typeface="Arial"/>
                <a:ea typeface="DejaVu Sans"/>
              </a:rPr>
              <a:t>racking up fees</a:t>
            </a:r>
            <a:endParaRPr lang="en-GB" sz="1200" b="0" strike="noStrike" spc="-1">
              <a:latin typeface="Arial"/>
            </a:endParaRPr>
          </a:p>
        </p:txBody>
      </p:sp>
      <p:sp>
        <p:nvSpPr>
          <p:cNvPr id="184" name="CustomShape 4"/>
          <p:cNvSpPr/>
          <p:nvPr/>
        </p:nvSpPr>
        <p:spPr>
          <a:xfrm>
            <a:off x="2663640" y="1008000"/>
            <a:ext cx="1798560" cy="79056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200" b="0" strike="noStrike" spc="-1">
                <a:solidFill>
                  <a:srgbClr val="000000"/>
                </a:solidFill>
                <a:latin typeface="Arial"/>
                <a:ea typeface="DejaVu Sans"/>
              </a:rPr>
              <a:t>Users under-diversify,</a:t>
            </a:r>
            <a:br/>
            <a:r>
              <a:rPr lang="en-GB" sz="1200" b="0" strike="noStrike" spc="-1">
                <a:solidFill>
                  <a:srgbClr val="000000"/>
                </a:solidFill>
                <a:latin typeface="Arial"/>
                <a:ea typeface="DejaVu Sans"/>
              </a:rPr>
              <a:t>racking up risk</a:t>
            </a:r>
            <a:endParaRPr lang="en-GB" sz="1200" b="0" strike="noStrike" spc="-1">
              <a:latin typeface="Arial"/>
            </a:endParaRPr>
          </a:p>
        </p:txBody>
      </p:sp>
      <p:sp>
        <p:nvSpPr>
          <p:cNvPr id="185" name="CustomShape 5"/>
          <p:cNvSpPr/>
          <p:nvPr/>
        </p:nvSpPr>
        <p:spPr>
          <a:xfrm>
            <a:off x="4608000" y="1008000"/>
            <a:ext cx="1798560" cy="79056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200" b="0" strike="noStrike" spc="-1">
                <a:solidFill>
                  <a:srgbClr val="000000"/>
                </a:solidFill>
                <a:latin typeface="Arial"/>
                <a:ea typeface="DejaVu Sans"/>
              </a:rPr>
              <a:t>Users choose </a:t>
            </a:r>
            <a:br/>
            <a:r>
              <a:rPr lang="en-GB" sz="1200" b="0" strike="noStrike" spc="-1">
                <a:solidFill>
                  <a:srgbClr val="000000"/>
                </a:solidFill>
                <a:latin typeface="Arial"/>
                <a:ea typeface="DejaVu Sans"/>
              </a:rPr>
              <a:t>inappropriate strategies</a:t>
            </a:r>
            <a:br/>
            <a:r>
              <a:rPr lang="en-GB" sz="1200" b="0" strike="noStrike" spc="-1">
                <a:solidFill>
                  <a:srgbClr val="000000"/>
                </a:solidFill>
                <a:latin typeface="Arial"/>
                <a:ea typeface="DejaVu Sans"/>
              </a:rPr>
              <a:t>for their specific situation</a:t>
            </a:r>
            <a:endParaRPr lang="en-GB" sz="1200" b="0" strike="noStrike" spc="-1">
              <a:latin typeface="Arial"/>
            </a:endParaRPr>
          </a:p>
        </p:txBody>
      </p:sp>
      <p:sp>
        <p:nvSpPr>
          <p:cNvPr id="186" name="CustomShape 6"/>
          <p:cNvSpPr/>
          <p:nvPr/>
        </p:nvSpPr>
        <p:spPr>
          <a:xfrm>
            <a:off x="6551640" y="1008000"/>
            <a:ext cx="1798560" cy="79056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200" b="0" strike="noStrike" spc="-1">
                <a:solidFill>
                  <a:srgbClr val="000000"/>
                </a:solidFill>
                <a:latin typeface="Arial"/>
                <a:ea typeface="DejaVu Sans"/>
              </a:rPr>
              <a:t>Users overestimate</a:t>
            </a:r>
            <a:br/>
            <a:r>
              <a:rPr lang="en-GB" sz="1200" b="0" strike="noStrike" spc="-1">
                <a:solidFill>
                  <a:srgbClr val="000000"/>
                </a:solidFill>
                <a:latin typeface="Arial"/>
                <a:ea typeface="DejaVu Sans"/>
              </a:rPr>
              <a:t>their understanding</a:t>
            </a:r>
            <a:br/>
            <a:r>
              <a:rPr lang="en-GB" sz="1200" b="0" strike="noStrike" spc="-1">
                <a:solidFill>
                  <a:srgbClr val="000000"/>
                </a:solidFill>
                <a:latin typeface="Arial"/>
                <a:ea typeface="DejaVu Sans"/>
              </a:rPr>
              <a:t>of markets</a:t>
            </a:r>
            <a:endParaRPr lang="en-GB" sz="1200" b="0" strike="noStrike" spc="-1">
              <a:latin typeface="Arial"/>
            </a:endParaRPr>
          </a:p>
        </p:txBody>
      </p:sp>
      <p:sp>
        <p:nvSpPr>
          <p:cNvPr id="187" name="Line 7"/>
          <p:cNvSpPr/>
          <p:nvPr/>
        </p:nvSpPr>
        <p:spPr>
          <a:xfrm>
            <a:off x="360000" y="1008000"/>
            <a:ext cx="0" cy="2664000"/>
          </a:xfrm>
          <a:prstGeom prst="line">
            <a:avLst/>
          </a:prstGeom>
          <a:ln w="72000">
            <a:solidFill>
              <a:srgbClr val="3465A4"/>
            </a:solidFill>
            <a:round/>
            <a:tailEnd type="triangle" w="med" len="med"/>
          </a:ln>
        </p:spPr>
        <p:style>
          <a:lnRef idx="0">
            <a:scrgbClr r="0" g="0" b="0"/>
          </a:lnRef>
          <a:fillRef idx="0">
            <a:scrgbClr r="0" g="0" b="0"/>
          </a:fillRef>
          <a:effectRef idx="0">
            <a:scrgbClr r="0" g="0" b="0"/>
          </a:effectRef>
          <a:fontRef idx="minor"/>
        </p:style>
      </p:sp>
      <p:sp>
        <p:nvSpPr>
          <p:cNvPr id="188" name="CustomShape 8"/>
          <p:cNvSpPr/>
          <p:nvPr/>
        </p:nvSpPr>
        <p:spPr>
          <a:xfrm>
            <a:off x="1729440" y="2017440"/>
            <a:ext cx="1942560" cy="79056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200" b="0" strike="noStrike" spc="-1">
                <a:solidFill>
                  <a:srgbClr val="000000"/>
                </a:solidFill>
                <a:latin typeface="Arial"/>
                <a:ea typeface="DejaVu Sans"/>
              </a:rPr>
              <a:t>Users do not choose </a:t>
            </a:r>
            <a:br/>
            <a:r>
              <a:rPr lang="en-GB" sz="1200" b="0" strike="noStrike" spc="-1">
                <a:solidFill>
                  <a:srgbClr val="000000"/>
                </a:solidFill>
                <a:latin typeface="Arial"/>
                <a:ea typeface="DejaVu Sans"/>
              </a:rPr>
              <a:t>efficient-frontier </a:t>
            </a:r>
            <a:br/>
            <a:r>
              <a:rPr lang="en-GB" sz="1200" b="0" strike="noStrike" spc="-1">
                <a:solidFill>
                  <a:srgbClr val="000000"/>
                </a:solidFill>
                <a:latin typeface="Arial"/>
                <a:ea typeface="DejaVu Sans"/>
              </a:rPr>
              <a:t>portfolios</a:t>
            </a:r>
            <a:endParaRPr lang="en-GB" sz="1200" b="0" strike="noStrike" spc="-1">
              <a:latin typeface="Arial"/>
            </a:endParaRPr>
          </a:p>
        </p:txBody>
      </p:sp>
      <p:sp>
        <p:nvSpPr>
          <p:cNvPr id="189" name="CustomShape 9"/>
          <p:cNvSpPr/>
          <p:nvPr/>
        </p:nvSpPr>
        <p:spPr>
          <a:xfrm>
            <a:off x="3457440" y="3096000"/>
            <a:ext cx="1942560" cy="79056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200" b="0" strike="noStrike" spc="-1">
                <a:solidFill>
                  <a:srgbClr val="000000"/>
                </a:solidFill>
                <a:latin typeface="Arial"/>
                <a:ea typeface="DejaVu Sans"/>
              </a:rPr>
              <a:t>Users do not pick the </a:t>
            </a:r>
            <a:br/>
            <a:r>
              <a:rPr lang="en-GB" sz="1200" b="0" strike="noStrike" spc="-1">
                <a:solidFill>
                  <a:srgbClr val="000000"/>
                </a:solidFill>
                <a:latin typeface="Arial"/>
                <a:ea typeface="DejaVu Sans"/>
              </a:rPr>
              <a:t>right option for themselves</a:t>
            </a:r>
            <a:endParaRPr lang="en-GB" sz="1200" b="0" strike="noStrike" spc="-1">
              <a:latin typeface="Arial"/>
            </a:endParaRPr>
          </a:p>
        </p:txBody>
      </p:sp>
      <p:sp>
        <p:nvSpPr>
          <p:cNvPr id="190" name="CustomShape 10"/>
          <p:cNvSpPr/>
          <p:nvPr/>
        </p:nvSpPr>
        <p:spPr>
          <a:xfrm>
            <a:off x="5040000" y="2017440"/>
            <a:ext cx="1942560" cy="79056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200" b="0" strike="noStrike" spc="-1">
                <a:solidFill>
                  <a:srgbClr val="000000"/>
                </a:solidFill>
                <a:latin typeface="Arial"/>
                <a:ea typeface="DejaVu Sans"/>
              </a:rPr>
              <a:t>Users waste resources</a:t>
            </a:r>
            <a:br/>
            <a:r>
              <a:rPr lang="en-GB" sz="1200" b="0" strike="noStrike" spc="-1">
                <a:solidFill>
                  <a:srgbClr val="000000"/>
                </a:solidFill>
                <a:latin typeface="Arial"/>
                <a:ea typeface="DejaVu Sans"/>
              </a:rPr>
              <a:t>on ultimately unsuccessful</a:t>
            </a:r>
            <a:br/>
            <a:r>
              <a:rPr lang="en-GB" sz="1200" b="0" strike="noStrike" spc="-1">
                <a:solidFill>
                  <a:srgbClr val="000000"/>
                </a:solidFill>
                <a:latin typeface="Arial"/>
                <a:ea typeface="DejaVu Sans"/>
              </a:rPr>
              <a:t>efforts</a:t>
            </a:r>
            <a:endParaRPr lang="en-GB" sz="12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330840" y="231840"/>
            <a:ext cx="8487720" cy="306000"/>
          </a:xfrm>
          <a:prstGeom prst="rect">
            <a:avLst/>
          </a:prstGeom>
          <a:noFill/>
          <a:ln>
            <a:noFill/>
          </a:ln>
        </p:spPr>
        <p:style>
          <a:lnRef idx="0">
            <a:scrgbClr r="0" g="0" b="0"/>
          </a:lnRef>
          <a:fillRef idx="0">
            <a:scrgbClr r="0" g="0" b="0"/>
          </a:fillRef>
          <a:effectRef idx="0">
            <a:scrgbClr r="0" g="0" b="0"/>
          </a:effectRef>
          <a:fontRef idx="minor"/>
        </p:style>
      </p:sp>
      <p:pic>
        <p:nvPicPr>
          <p:cNvPr id="192" name="Inhaltsplatzhalter 6_1"/>
          <p:cNvPicPr/>
          <p:nvPr/>
        </p:nvPicPr>
        <p:blipFill>
          <a:blip r:embed="rId3"/>
          <a:stretch/>
        </p:blipFill>
        <p:spPr>
          <a:xfrm>
            <a:off x="1270440" y="1600200"/>
            <a:ext cx="6604920" cy="1904400"/>
          </a:xfrm>
          <a:prstGeom prst="rect">
            <a:avLst/>
          </a:prstGeom>
          <a:ln>
            <a:noFill/>
          </a:ln>
        </p:spPr>
      </p:pic>
      <p:sp>
        <p:nvSpPr>
          <p:cNvPr id="193" name="CustomShape 2"/>
          <p:cNvSpPr/>
          <p:nvPr/>
        </p:nvSpPr>
        <p:spPr>
          <a:xfrm>
            <a:off x="1990080" y="2302200"/>
            <a:ext cx="5171040" cy="55512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14000"/>
              </a:lnSpc>
            </a:pPr>
            <a:r>
              <a:rPr lang="de-DE" sz="3200" b="1" strike="noStrike" spc="-1">
                <a:solidFill>
                  <a:srgbClr val="FFFFFF"/>
                </a:solidFill>
                <a:latin typeface="Arial"/>
                <a:ea typeface="DejaVu Sans"/>
              </a:rPr>
              <a:t>Tool &amp; Bias Navigator</a:t>
            </a:r>
            <a:endParaRPr lang="en-GB" sz="3200" b="0" strike="noStrike" spc="-1">
              <a:latin typeface="Arial"/>
            </a:endParaRPr>
          </a:p>
        </p:txBody>
      </p:sp>
      <p:sp>
        <p:nvSpPr>
          <p:cNvPr id="194" name="CustomShape 3"/>
          <p:cNvSpPr/>
          <p:nvPr/>
        </p:nvSpPr>
        <p:spPr>
          <a:xfrm>
            <a:off x="324000" y="4878000"/>
            <a:ext cx="8494560" cy="2638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de-DE" sz="800" b="0" strike="noStrike" spc="-1">
                <a:solidFill>
                  <a:srgbClr val="000000"/>
                </a:solidFill>
                <a:latin typeface="Arial"/>
                <a:ea typeface="DejaVu Sans"/>
              </a:rPr>
              <a:t>Source of image: Stux from pixabay.</a:t>
            </a:r>
            <a:endParaRPr lang="en-GB" sz="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330840" y="231840"/>
            <a:ext cx="8487720" cy="306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2200" b="1" strike="noStrike" spc="-1">
                <a:solidFill>
                  <a:srgbClr val="000000"/>
                </a:solidFill>
                <a:latin typeface="Arial"/>
                <a:ea typeface="DejaVu Sans"/>
              </a:rPr>
              <a:t>The right tool for the job</a:t>
            </a:r>
            <a:endParaRPr lang="en-GB" sz="2200" b="0" strike="noStrike" spc="-1">
              <a:latin typeface="Arial"/>
            </a:endParaRPr>
          </a:p>
        </p:txBody>
      </p:sp>
      <p:sp>
        <p:nvSpPr>
          <p:cNvPr id="196" name="CustomShape 2"/>
          <p:cNvSpPr/>
          <p:nvPr/>
        </p:nvSpPr>
        <p:spPr>
          <a:xfrm>
            <a:off x="324000" y="4878000"/>
            <a:ext cx="8494560" cy="2638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800" b="0" strike="noStrike" spc="-1">
                <a:solidFill>
                  <a:srgbClr val="000000"/>
                </a:solidFill>
                <a:latin typeface="Arial"/>
                <a:ea typeface="DejaVu Sans"/>
              </a:rPr>
              <a:t>Source of content</a:t>
            </a:r>
            <a:r>
              <a:rPr lang="de-DE" sz="800" b="0" strike="noStrike" spc="-1">
                <a:solidFill>
                  <a:srgbClr val="000000"/>
                </a:solidFill>
                <a:latin typeface="Arial"/>
                <a:ea typeface="DejaVu Sans"/>
              </a:rPr>
              <a:t>: Bias examples: own thoughts;</a:t>
            </a:r>
            <a:r>
              <a:rPr lang="en-US" sz="800" b="0" strike="noStrike" spc="-1">
                <a:solidFill>
                  <a:srgbClr val="000000"/>
                </a:solidFill>
                <a:latin typeface="Arial"/>
                <a:ea typeface="DejaVu Sans"/>
              </a:rPr>
              <a:t> O</a:t>
            </a:r>
            <a:r>
              <a:rPr lang="de-DE" sz="800" b="0" strike="noStrike" spc="-1">
                <a:solidFill>
                  <a:srgbClr val="000000"/>
                </a:solidFill>
                <a:latin typeface="Arial"/>
                <a:ea typeface="DejaVu Sans"/>
              </a:rPr>
              <a:t>wn illustration; Biases taken from </a:t>
            </a:r>
            <a:r>
              <a:rPr lang="de-DE" sz="800" b="0" strike="noStrike" spc="-1">
                <a:solidFill>
                  <a:srgbClr val="000000"/>
                </a:solidFill>
                <a:latin typeface="Arial"/>
                <a:ea typeface="DejaVu Sans"/>
                <a:hlinkClick r:id="rId3"/>
              </a:rPr>
              <a:t>https://en.wikipedia.org/wiki/List_of_cognitive_biases</a:t>
            </a:r>
            <a:r>
              <a:rPr lang="de-DE" sz="800" b="0" strike="noStrike" spc="-1">
                <a:solidFill>
                  <a:srgbClr val="000000"/>
                </a:solidFill>
                <a:latin typeface="Arial"/>
                <a:ea typeface="DejaVu Sans"/>
              </a:rPr>
              <a:t> </a:t>
            </a:r>
            <a:endParaRPr lang="en-GB" sz="800" b="0" strike="noStrike" spc="-1">
              <a:latin typeface="Arial"/>
            </a:endParaRPr>
          </a:p>
        </p:txBody>
      </p:sp>
      <p:sp>
        <p:nvSpPr>
          <p:cNvPr id="197" name="CustomShape 3"/>
          <p:cNvSpPr/>
          <p:nvPr/>
        </p:nvSpPr>
        <p:spPr>
          <a:xfrm>
            <a:off x="216000" y="1980000"/>
            <a:ext cx="1150920" cy="43092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100" b="0" strike="noStrike" spc="-1">
                <a:solidFill>
                  <a:srgbClr val="000000"/>
                </a:solidFill>
                <a:latin typeface="Arial"/>
                <a:ea typeface="DejaVu Sans"/>
              </a:rPr>
              <a:t>Current</a:t>
            </a:r>
            <a:br/>
            <a:r>
              <a:rPr lang="en-GB" sz="1100" b="0" strike="noStrike" spc="-1">
                <a:solidFill>
                  <a:srgbClr val="000000"/>
                </a:solidFill>
                <a:latin typeface="Arial"/>
                <a:ea typeface="DejaVu Sans"/>
              </a:rPr>
              <a:t>Lifestyle</a:t>
            </a:r>
            <a:endParaRPr lang="en-GB" sz="1100" b="0" strike="noStrike" spc="-1">
              <a:latin typeface="Arial"/>
            </a:endParaRPr>
          </a:p>
        </p:txBody>
      </p:sp>
      <p:sp>
        <p:nvSpPr>
          <p:cNvPr id="198" name="CustomShape 4"/>
          <p:cNvSpPr/>
          <p:nvPr/>
        </p:nvSpPr>
        <p:spPr>
          <a:xfrm>
            <a:off x="216000" y="2520000"/>
            <a:ext cx="1150920" cy="43092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100" b="0" strike="noStrike" spc="-1">
                <a:solidFill>
                  <a:srgbClr val="000000"/>
                </a:solidFill>
                <a:latin typeface="Arial"/>
                <a:ea typeface="DejaVu Sans"/>
              </a:rPr>
              <a:t>Current</a:t>
            </a:r>
            <a:br/>
            <a:r>
              <a:rPr lang="en-GB" sz="1100" b="0" strike="noStrike" spc="-1">
                <a:solidFill>
                  <a:srgbClr val="000000"/>
                </a:solidFill>
                <a:latin typeface="Arial"/>
                <a:ea typeface="DejaVu Sans"/>
              </a:rPr>
              <a:t>Wealth</a:t>
            </a:r>
            <a:endParaRPr lang="en-GB" sz="1100" b="0" strike="noStrike" spc="-1">
              <a:latin typeface="Arial"/>
            </a:endParaRPr>
          </a:p>
        </p:txBody>
      </p:sp>
      <p:sp>
        <p:nvSpPr>
          <p:cNvPr id="199" name="CustomShape 5"/>
          <p:cNvSpPr/>
          <p:nvPr/>
        </p:nvSpPr>
        <p:spPr>
          <a:xfrm>
            <a:off x="216000" y="3096000"/>
            <a:ext cx="1150920" cy="35892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100" b="0" strike="noStrike" spc="-1">
                <a:solidFill>
                  <a:srgbClr val="000000"/>
                </a:solidFill>
                <a:latin typeface="Arial"/>
                <a:ea typeface="DejaVu Sans"/>
              </a:rPr>
              <a:t>Dependents</a:t>
            </a:r>
            <a:endParaRPr lang="en-GB" sz="1100" b="0" strike="noStrike" spc="-1">
              <a:latin typeface="Arial"/>
            </a:endParaRPr>
          </a:p>
        </p:txBody>
      </p:sp>
      <p:sp>
        <p:nvSpPr>
          <p:cNvPr id="200" name="CustomShape 6"/>
          <p:cNvSpPr/>
          <p:nvPr/>
        </p:nvSpPr>
        <p:spPr>
          <a:xfrm>
            <a:off x="216000" y="3600000"/>
            <a:ext cx="1150920" cy="35892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100" b="0" strike="noStrike" spc="-1">
                <a:solidFill>
                  <a:srgbClr val="000000"/>
                </a:solidFill>
                <a:latin typeface="Arial"/>
                <a:ea typeface="DejaVu Sans"/>
              </a:rPr>
              <a:t>Time Horizon</a:t>
            </a:r>
            <a:endParaRPr lang="en-GB" sz="1100" b="0" strike="noStrike" spc="-1">
              <a:latin typeface="Arial"/>
            </a:endParaRPr>
          </a:p>
        </p:txBody>
      </p:sp>
      <p:sp>
        <p:nvSpPr>
          <p:cNvPr id="201" name="CustomShape 7"/>
          <p:cNvSpPr/>
          <p:nvPr/>
        </p:nvSpPr>
        <p:spPr>
          <a:xfrm>
            <a:off x="216000" y="1440000"/>
            <a:ext cx="1150920" cy="43092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100" b="0" strike="noStrike" spc="-1">
                <a:solidFill>
                  <a:srgbClr val="000000"/>
                </a:solidFill>
                <a:latin typeface="Arial"/>
                <a:ea typeface="DejaVu Sans"/>
              </a:rPr>
              <a:t>Investment</a:t>
            </a:r>
            <a:endParaRPr lang="en-GB" sz="1100" b="0" strike="noStrike" spc="-1">
              <a:latin typeface="Arial"/>
            </a:endParaRPr>
          </a:p>
          <a:p>
            <a:pPr algn="ctr">
              <a:lnSpc>
                <a:spcPct val="100000"/>
              </a:lnSpc>
            </a:pPr>
            <a:r>
              <a:rPr lang="en-GB" sz="1100" b="0" strike="noStrike" spc="-1">
                <a:solidFill>
                  <a:srgbClr val="000000"/>
                </a:solidFill>
                <a:latin typeface="Arial"/>
                <a:ea typeface="DejaVu Sans"/>
              </a:rPr>
              <a:t>Knowledge</a:t>
            </a:r>
            <a:endParaRPr lang="en-GB" sz="1100" b="0" strike="noStrike" spc="-1">
              <a:latin typeface="Arial"/>
            </a:endParaRPr>
          </a:p>
        </p:txBody>
      </p:sp>
      <p:sp>
        <p:nvSpPr>
          <p:cNvPr id="202" name="CustomShape 8"/>
          <p:cNvSpPr/>
          <p:nvPr/>
        </p:nvSpPr>
        <p:spPr>
          <a:xfrm>
            <a:off x="216000" y="4104000"/>
            <a:ext cx="1150920" cy="43092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100" b="0" strike="noStrike" spc="-1">
                <a:solidFill>
                  <a:srgbClr val="000000"/>
                </a:solidFill>
                <a:latin typeface="Arial"/>
                <a:ea typeface="DejaVu Sans"/>
              </a:rPr>
              <a:t>Individual</a:t>
            </a:r>
            <a:br/>
            <a:r>
              <a:rPr lang="en-GB" sz="1100" b="0" strike="noStrike" spc="-1">
                <a:solidFill>
                  <a:srgbClr val="000000"/>
                </a:solidFill>
                <a:latin typeface="Arial"/>
                <a:ea typeface="DejaVu Sans"/>
              </a:rPr>
              <a:t>Goals</a:t>
            </a:r>
            <a:endParaRPr lang="en-GB" sz="1100" b="0" strike="noStrike" spc="-1">
              <a:latin typeface="Arial"/>
            </a:endParaRPr>
          </a:p>
        </p:txBody>
      </p:sp>
      <p:sp>
        <p:nvSpPr>
          <p:cNvPr id="203" name="CustomShape 9"/>
          <p:cNvSpPr/>
          <p:nvPr/>
        </p:nvSpPr>
        <p:spPr>
          <a:xfrm>
            <a:off x="1944000" y="1440000"/>
            <a:ext cx="1728000" cy="792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oAutofit/>
          </a:bodyPr>
          <a:lstStyle/>
          <a:p>
            <a:pPr algn="ctr"/>
            <a:r>
              <a:rPr lang="en-GB" sz="1100" b="0" strike="noStrike" spc="-1">
                <a:latin typeface="Arial"/>
              </a:rPr>
              <a:t>Confirmation Bias</a:t>
            </a:r>
            <a:br/>
            <a:r>
              <a:rPr lang="en-GB" sz="1100" b="0" strike="noStrike" spc="-1">
                <a:latin typeface="Arial"/>
              </a:rPr>
              <a:t>→ Are you looking for stock info that </a:t>
            </a:r>
            <a:br/>
            <a:r>
              <a:rPr lang="en-GB" sz="1100" b="0" strike="noStrike" spc="-1">
                <a:latin typeface="Arial"/>
              </a:rPr>
              <a:t>supports your guess?</a:t>
            </a:r>
          </a:p>
        </p:txBody>
      </p:sp>
      <p:sp>
        <p:nvSpPr>
          <p:cNvPr id="204" name="Line 10"/>
          <p:cNvSpPr/>
          <p:nvPr/>
        </p:nvSpPr>
        <p:spPr>
          <a:xfrm>
            <a:off x="1872000" y="936000"/>
            <a:ext cx="0" cy="352800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205" name="CustomShape 11"/>
          <p:cNvSpPr/>
          <p:nvPr/>
        </p:nvSpPr>
        <p:spPr>
          <a:xfrm>
            <a:off x="149760" y="648000"/>
            <a:ext cx="1506240" cy="26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GB" sz="1200" b="0" strike="noStrike" spc="-1">
                <a:latin typeface="Arial"/>
              </a:rPr>
              <a:t>Acquire Information</a:t>
            </a:r>
          </a:p>
        </p:txBody>
      </p:sp>
      <p:sp>
        <p:nvSpPr>
          <p:cNvPr id="206" name="CustomShape 12"/>
          <p:cNvSpPr/>
          <p:nvPr/>
        </p:nvSpPr>
        <p:spPr>
          <a:xfrm>
            <a:off x="2021400" y="648000"/>
            <a:ext cx="1650600" cy="26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GB" sz="1200" b="0" strike="noStrike" spc="-1">
                <a:latin typeface="Arial"/>
              </a:rPr>
              <a:t>Generally explain cognitive biases</a:t>
            </a:r>
          </a:p>
        </p:txBody>
      </p:sp>
      <p:sp>
        <p:nvSpPr>
          <p:cNvPr id="207" name="Line 13"/>
          <p:cNvSpPr/>
          <p:nvPr/>
        </p:nvSpPr>
        <p:spPr>
          <a:xfrm>
            <a:off x="3744000" y="936000"/>
            <a:ext cx="0" cy="352800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208" name="CustomShape 14"/>
          <p:cNvSpPr/>
          <p:nvPr/>
        </p:nvSpPr>
        <p:spPr>
          <a:xfrm>
            <a:off x="3744000" y="648000"/>
            <a:ext cx="2663640" cy="77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GB" sz="1200" b="0" strike="noStrike" spc="-1">
                <a:latin typeface="Arial"/>
              </a:rPr>
              <a:t>Weight &amp; match biases according to user information</a:t>
            </a:r>
          </a:p>
        </p:txBody>
      </p:sp>
      <p:sp>
        <p:nvSpPr>
          <p:cNvPr id="209" name="CustomShape 15"/>
          <p:cNvSpPr/>
          <p:nvPr/>
        </p:nvSpPr>
        <p:spPr>
          <a:xfrm>
            <a:off x="3888000" y="1944000"/>
            <a:ext cx="2303640" cy="431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100" b="0" strike="noStrike" spc="-1">
                <a:solidFill>
                  <a:srgbClr val="000000"/>
                </a:solidFill>
                <a:latin typeface="Arial"/>
                <a:ea typeface="DejaVu Sans"/>
              </a:rPr>
              <a:t>“I have no idea of stocks”</a:t>
            </a:r>
            <a:br/>
            <a:r>
              <a:rPr lang="en-GB" sz="1100" b="0" strike="noStrike" spc="-1">
                <a:solidFill>
                  <a:srgbClr val="000000"/>
                </a:solidFill>
                <a:latin typeface="Arial"/>
                <a:ea typeface="DejaVu Sans"/>
              </a:rPr>
              <a:t>→ Dunning-Kruger effect</a:t>
            </a:r>
            <a:endParaRPr lang="en-GB" sz="1100" b="0" strike="noStrike" spc="-1">
              <a:latin typeface="Arial"/>
            </a:endParaRPr>
          </a:p>
        </p:txBody>
      </p:sp>
      <p:sp>
        <p:nvSpPr>
          <p:cNvPr id="210" name="Line 16"/>
          <p:cNvSpPr/>
          <p:nvPr/>
        </p:nvSpPr>
        <p:spPr>
          <a:xfrm>
            <a:off x="6408000" y="792000"/>
            <a:ext cx="0" cy="352800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211" name="CustomShape 17"/>
          <p:cNvSpPr/>
          <p:nvPr/>
        </p:nvSpPr>
        <p:spPr>
          <a:xfrm>
            <a:off x="6480000" y="648000"/>
            <a:ext cx="2591640" cy="71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GB" sz="1200" b="0" strike="noStrike" spc="-1">
                <a:latin typeface="Arial"/>
              </a:rPr>
              <a:t>Recommend Tools / Techniques for</a:t>
            </a:r>
            <a:br/>
            <a:r>
              <a:rPr lang="en-GB" sz="1200" b="0" strike="noStrike" spc="-1">
                <a:latin typeface="Arial"/>
              </a:rPr>
              <a:t>a given user</a:t>
            </a:r>
          </a:p>
        </p:txBody>
      </p:sp>
      <p:sp>
        <p:nvSpPr>
          <p:cNvPr id="212" name="CustomShape 18"/>
          <p:cNvSpPr/>
          <p:nvPr/>
        </p:nvSpPr>
        <p:spPr>
          <a:xfrm>
            <a:off x="3888000" y="1440000"/>
            <a:ext cx="2303640" cy="431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100" b="0" strike="noStrike" spc="-1">
                <a:solidFill>
                  <a:srgbClr val="000000"/>
                </a:solidFill>
                <a:latin typeface="Arial"/>
                <a:ea typeface="DejaVu Sans"/>
              </a:rPr>
              <a:t>”I want to get rich asap”</a:t>
            </a:r>
            <a:endParaRPr lang="en-GB" sz="1100" b="0" strike="noStrike" spc="-1">
              <a:latin typeface="Arial"/>
            </a:endParaRPr>
          </a:p>
          <a:p>
            <a:pPr algn="ctr">
              <a:lnSpc>
                <a:spcPct val="100000"/>
              </a:lnSpc>
            </a:pPr>
            <a:r>
              <a:rPr lang="en-GB" sz="1100" b="0" strike="noStrike" spc="-1">
                <a:solidFill>
                  <a:srgbClr val="000000"/>
                </a:solidFill>
                <a:latin typeface="Arial"/>
                <a:ea typeface="DejaVu Sans"/>
              </a:rPr>
              <a:t>→ Deferred Gratification</a:t>
            </a:r>
            <a:endParaRPr lang="en-GB" sz="1100" b="0" strike="noStrike" spc="-1">
              <a:latin typeface="Arial"/>
            </a:endParaRPr>
          </a:p>
        </p:txBody>
      </p:sp>
      <p:sp>
        <p:nvSpPr>
          <p:cNvPr id="213" name="CustomShape 19"/>
          <p:cNvSpPr/>
          <p:nvPr/>
        </p:nvSpPr>
        <p:spPr>
          <a:xfrm>
            <a:off x="6552360" y="1440360"/>
            <a:ext cx="2447640" cy="791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100" b="0" strike="noStrike" spc="-1">
                <a:solidFill>
                  <a:srgbClr val="000000"/>
                </a:solidFill>
                <a:latin typeface="Arial"/>
                <a:ea typeface="DejaVu Sans"/>
              </a:rPr>
              <a:t>Impatient people get no-interaction</a:t>
            </a:r>
            <a:br/>
            <a:r>
              <a:rPr lang="en-GB" sz="1100" b="0" strike="noStrike" spc="-1">
                <a:solidFill>
                  <a:srgbClr val="000000"/>
                </a:solidFill>
                <a:latin typeface="Arial"/>
                <a:ea typeface="DejaVu Sans"/>
              </a:rPr>
              <a:t>robo advisors, that force them to </a:t>
            </a:r>
            <a:br/>
            <a:r>
              <a:rPr lang="en-GB" sz="1100" b="0" strike="noStrike" spc="-1">
                <a:solidFill>
                  <a:srgbClr val="000000"/>
                </a:solidFill>
                <a:latin typeface="Arial"/>
                <a:ea typeface="DejaVu Sans"/>
              </a:rPr>
              <a:t>keep their hands off</a:t>
            </a:r>
            <a:endParaRPr lang="en-GB" sz="1100" b="0" strike="noStrike" spc="-1">
              <a:latin typeface="Arial"/>
            </a:endParaRPr>
          </a:p>
        </p:txBody>
      </p:sp>
      <p:sp>
        <p:nvSpPr>
          <p:cNvPr id="214" name="CustomShape 20"/>
          <p:cNvSpPr/>
          <p:nvPr/>
        </p:nvSpPr>
        <p:spPr>
          <a:xfrm>
            <a:off x="3888000" y="2448000"/>
            <a:ext cx="2303640" cy="431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100" b="0" strike="noStrike" spc="-1">
                <a:solidFill>
                  <a:srgbClr val="000000"/>
                </a:solidFill>
                <a:latin typeface="Arial"/>
                <a:ea typeface="DejaVu Sans"/>
              </a:rPr>
              <a:t>“Celebrity XY is so successful”</a:t>
            </a:r>
            <a:br/>
            <a:r>
              <a:rPr lang="en-GB" sz="1100" b="0" strike="noStrike" spc="-1">
                <a:solidFill>
                  <a:srgbClr val="000000"/>
                </a:solidFill>
                <a:latin typeface="Arial"/>
                <a:ea typeface="DejaVu Sans"/>
              </a:rPr>
              <a:t>→ Survivorship Bias</a:t>
            </a:r>
            <a:endParaRPr lang="en-GB" sz="1100" b="0" strike="noStrike" spc="-1">
              <a:latin typeface="Arial"/>
            </a:endParaRPr>
          </a:p>
        </p:txBody>
      </p:sp>
      <p:sp>
        <p:nvSpPr>
          <p:cNvPr id="215" name="CustomShape 21"/>
          <p:cNvSpPr/>
          <p:nvPr/>
        </p:nvSpPr>
        <p:spPr>
          <a:xfrm>
            <a:off x="3888000" y="2952000"/>
            <a:ext cx="2303640" cy="431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100" b="0" strike="noStrike" spc="-1">
                <a:solidFill>
                  <a:srgbClr val="000000"/>
                </a:solidFill>
                <a:latin typeface="Arial"/>
                <a:ea typeface="DejaVu Sans"/>
              </a:rPr>
              <a:t>“I don’t need retirement planning”</a:t>
            </a:r>
            <a:br/>
            <a:r>
              <a:rPr lang="en-GB" sz="1100" b="0" strike="noStrike" spc="-1">
                <a:solidFill>
                  <a:srgbClr val="000000"/>
                </a:solidFill>
                <a:latin typeface="Arial"/>
                <a:ea typeface="DejaVu Sans"/>
              </a:rPr>
              <a:t>→ Plan continuation fallacy</a:t>
            </a:r>
            <a:endParaRPr lang="en-GB" sz="1100" b="0" strike="noStrike" spc="-1">
              <a:latin typeface="Arial"/>
            </a:endParaRPr>
          </a:p>
        </p:txBody>
      </p:sp>
      <p:sp>
        <p:nvSpPr>
          <p:cNvPr id="216" name="CustomShape 22"/>
          <p:cNvSpPr/>
          <p:nvPr/>
        </p:nvSpPr>
        <p:spPr>
          <a:xfrm>
            <a:off x="3888000" y="3456000"/>
            <a:ext cx="2303640" cy="503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100" b="0" strike="noStrike" spc="-1">
                <a:solidFill>
                  <a:srgbClr val="000000"/>
                </a:solidFill>
                <a:latin typeface="Arial"/>
                <a:ea typeface="DejaVu Sans"/>
              </a:rPr>
              <a:t>“My investment strategy doesn’t </a:t>
            </a:r>
            <a:br/>
            <a:r>
              <a:rPr lang="en-GB" sz="1100" b="0" strike="noStrike" spc="-1">
                <a:solidFill>
                  <a:srgbClr val="000000"/>
                </a:solidFill>
                <a:latin typeface="Arial"/>
                <a:ea typeface="DejaVu Sans"/>
              </a:rPr>
              <a:t>need an update”</a:t>
            </a:r>
            <a:br/>
            <a:r>
              <a:rPr lang="en-GB" sz="1100" b="0" strike="noStrike" spc="-1">
                <a:solidFill>
                  <a:srgbClr val="000000"/>
                </a:solidFill>
                <a:latin typeface="Arial"/>
                <a:ea typeface="DejaVu Sans"/>
              </a:rPr>
              <a:t>→ Hot-hand fallacy</a:t>
            </a:r>
            <a:endParaRPr lang="en-GB" sz="1100" b="0" strike="noStrike" spc="-1">
              <a:latin typeface="Arial"/>
            </a:endParaRPr>
          </a:p>
        </p:txBody>
      </p:sp>
      <p:sp>
        <p:nvSpPr>
          <p:cNvPr id="217" name="CustomShape 23"/>
          <p:cNvSpPr/>
          <p:nvPr/>
        </p:nvSpPr>
        <p:spPr>
          <a:xfrm>
            <a:off x="3888000" y="4032000"/>
            <a:ext cx="2303640" cy="503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100" b="0" strike="noStrike" spc="-1">
                <a:solidFill>
                  <a:srgbClr val="000000"/>
                </a:solidFill>
                <a:latin typeface="Arial"/>
                <a:ea typeface="DejaVu Sans"/>
              </a:rPr>
              <a:t>“I always hold”</a:t>
            </a:r>
            <a:br/>
            <a:r>
              <a:rPr lang="en-GB" sz="1100" b="0" strike="noStrike" spc="-1">
                <a:solidFill>
                  <a:srgbClr val="000000"/>
                </a:solidFill>
                <a:latin typeface="Arial"/>
                <a:ea typeface="DejaVu Sans"/>
              </a:rPr>
              <a:t>→Disposition effect</a:t>
            </a:r>
            <a:endParaRPr lang="en-GB" sz="1100" b="0" strike="noStrike" spc="-1">
              <a:latin typeface="Arial"/>
            </a:endParaRPr>
          </a:p>
        </p:txBody>
      </p:sp>
      <p:sp>
        <p:nvSpPr>
          <p:cNvPr id="218" name="TextShape 24"/>
          <p:cNvSpPr txBox="1"/>
          <p:nvPr/>
        </p:nvSpPr>
        <p:spPr>
          <a:xfrm>
            <a:off x="6480000" y="1117800"/>
            <a:ext cx="1512000" cy="261000"/>
          </a:xfrm>
          <a:prstGeom prst="rect">
            <a:avLst/>
          </a:prstGeom>
          <a:noFill/>
          <a:ln>
            <a:noFill/>
          </a:ln>
        </p:spPr>
        <p:txBody>
          <a:bodyPr lIns="90000" tIns="45000" rIns="90000" bIns="45000">
            <a:noAutofit/>
          </a:bodyPr>
          <a:lstStyle/>
          <a:p>
            <a:r>
              <a:rPr lang="en-GB" sz="1200" b="0" strike="noStrike" spc="-1">
                <a:latin typeface="Arial"/>
              </a:rPr>
              <a:t>Examples:</a:t>
            </a:r>
          </a:p>
        </p:txBody>
      </p:sp>
      <p:sp>
        <p:nvSpPr>
          <p:cNvPr id="219" name="CustomShape 25"/>
          <p:cNvSpPr/>
          <p:nvPr/>
        </p:nvSpPr>
        <p:spPr>
          <a:xfrm>
            <a:off x="6552360" y="2592000"/>
            <a:ext cx="2447640" cy="791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100" b="0" strike="noStrike" spc="-1">
                <a:solidFill>
                  <a:srgbClr val="000000"/>
                </a:solidFill>
                <a:latin typeface="Arial"/>
                <a:ea typeface="DejaVu Sans"/>
              </a:rPr>
              <a:t>Extremely risk-averse are </a:t>
            </a:r>
            <a:br/>
            <a:r>
              <a:rPr lang="en-GB" sz="1100" b="0" strike="noStrike" spc="-1">
                <a:solidFill>
                  <a:srgbClr val="000000"/>
                </a:solidFill>
                <a:latin typeface="Arial"/>
                <a:ea typeface="DejaVu Sans"/>
              </a:rPr>
              <a:t>recommended an ETF portfolio</a:t>
            </a:r>
            <a:br/>
            <a:r>
              <a:rPr lang="en-GB" sz="1100" b="0" strike="noStrike" spc="-1">
                <a:solidFill>
                  <a:srgbClr val="000000"/>
                </a:solidFill>
                <a:latin typeface="Arial"/>
                <a:ea typeface="DejaVu Sans"/>
              </a:rPr>
              <a:t>in order to achieve low-risk yields</a:t>
            </a:r>
            <a:endParaRPr lang="en-GB" sz="1100" b="0" strike="noStrike" spc="-1">
              <a:latin typeface="Arial"/>
            </a:endParaRPr>
          </a:p>
        </p:txBody>
      </p:sp>
      <p:sp>
        <p:nvSpPr>
          <p:cNvPr id="220" name="CustomShape 26"/>
          <p:cNvSpPr/>
          <p:nvPr/>
        </p:nvSpPr>
        <p:spPr>
          <a:xfrm>
            <a:off x="6552360" y="3744360"/>
            <a:ext cx="2447640" cy="791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100" b="0" strike="noStrike" spc="-1">
                <a:solidFill>
                  <a:srgbClr val="000000"/>
                </a:solidFill>
                <a:latin typeface="Arial"/>
                <a:ea typeface="DejaVu Sans"/>
              </a:rPr>
              <a:t>Experienced traders may be </a:t>
            </a:r>
            <a:br/>
            <a:r>
              <a:rPr lang="en-GB" sz="1100" b="0" strike="noStrike" spc="-1">
                <a:solidFill>
                  <a:srgbClr val="000000"/>
                </a:solidFill>
                <a:latin typeface="Arial"/>
                <a:ea typeface="DejaVu Sans"/>
              </a:rPr>
              <a:t>recommended a low-fee </a:t>
            </a:r>
            <a:br/>
            <a:r>
              <a:rPr lang="en-GB" sz="1100" b="0" strike="noStrike" spc="-1">
                <a:solidFill>
                  <a:srgbClr val="000000"/>
                </a:solidFill>
                <a:latin typeface="Arial"/>
                <a:ea typeface="DejaVu Sans"/>
              </a:rPr>
              <a:t>brokerage service</a:t>
            </a:r>
            <a:endParaRPr lang="en-GB" sz="1100" b="0" strike="noStrike" spc="-1">
              <a:latin typeface="Arial"/>
            </a:endParaRPr>
          </a:p>
        </p:txBody>
      </p:sp>
      <p:sp>
        <p:nvSpPr>
          <p:cNvPr id="221" name="TextShape 27"/>
          <p:cNvSpPr txBox="1"/>
          <p:nvPr/>
        </p:nvSpPr>
        <p:spPr>
          <a:xfrm>
            <a:off x="144000" y="1080000"/>
            <a:ext cx="1512000" cy="261000"/>
          </a:xfrm>
          <a:prstGeom prst="rect">
            <a:avLst/>
          </a:prstGeom>
          <a:noFill/>
          <a:ln>
            <a:noFill/>
          </a:ln>
        </p:spPr>
        <p:txBody>
          <a:bodyPr lIns="90000" tIns="45000" rIns="90000" bIns="45000">
            <a:noAutofit/>
          </a:bodyPr>
          <a:lstStyle/>
          <a:p>
            <a:r>
              <a:rPr lang="en-GB" sz="1200" b="0" strike="noStrike" spc="-1">
                <a:latin typeface="Arial"/>
              </a:rPr>
              <a:t>Examples:</a:t>
            </a:r>
          </a:p>
        </p:txBody>
      </p:sp>
      <p:sp>
        <p:nvSpPr>
          <p:cNvPr id="222" name="TextShape 28"/>
          <p:cNvSpPr txBox="1"/>
          <p:nvPr/>
        </p:nvSpPr>
        <p:spPr>
          <a:xfrm>
            <a:off x="1944000" y="1080000"/>
            <a:ext cx="1512000" cy="261000"/>
          </a:xfrm>
          <a:prstGeom prst="rect">
            <a:avLst/>
          </a:prstGeom>
          <a:noFill/>
          <a:ln>
            <a:noFill/>
          </a:ln>
        </p:spPr>
        <p:txBody>
          <a:bodyPr lIns="90000" tIns="45000" rIns="90000" bIns="45000">
            <a:noAutofit/>
          </a:bodyPr>
          <a:lstStyle/>
          <a:p>
            <a:r>
              <a:rPr lang="en-GB" sz="1200" b="0" strike="noStrike" spc="-1">
                <a:latin typeface="Arial"/>
              </a:rPr>
              <a:t>Examples:</a:t>
            </a:r>
          </a:p>
        </p:txBody>
      </p:sp>
      <p:sp>
        <p:nvSpPr>
          <p:cNvPr id="223" name="TextShape 29"/>
          <p:cNvSpPr txBox="1"/>
          <p:nvPr/>
        </p:nvSpPr>
        <p:spPr>
          <a:xfrm>
            <a:off x="3780000" y="1080360"/>
            <a:ext cx="1512000" cy="261000"/>
          </a:xfrm>
          <a:prstGeom prst="rect">
            <a:avLst/>
          </a:prstGeom>
          <a:noFill/>
          <a:ln>
            <a:noFill/>
          </a:ln>
        </p:spPr>
        <p:txBody>
          <a:bodyPr lIns="90000" tIns="45000" rIns="90000" bIns="45000">
            <a:noAutofit/>
          </a:bodyPr>
          <a:lstStyle/>
          <a:p>
            <a:r>
              <a:rPr lang="en-GB" sz="1200" b="0" strike="noStrike" spc="-1">
                <a:latin typeface="Arial"/>
              </a:rPr>
              <a:t>Examples:</a:t>
            </a:r>
          </a:p>
        </p:txBody>
      </p:sp>
      <p:sp>
        <p:nvSpPr>
          <p:cNvPr id="224" name="CustomShape 30"/>
          <p:cNvSpPr/>
          <p:nvPr/>
        </p:nvSpPr>
        <p:spPr>
          <a:xfrm>
            <a:off x="1944000" y="2448360"/>
            <a:ext cx="1728000" cy="935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oAutofit/>
          </a:bodyPr>
          <a:lstStyle/>
          <a:p>
            <a:r>
              <a:rPr lang="en-GB" sz="1100" b="0" strike="noStrike" spc="-1">
                <a:latin typeface="Arial"/>
              </a:rPr>
              <a:t>Sunk Cost Fallacy </a:t>
            </a:r>
            <a:br/>
            <a:r>
              <a:rPr lang="en-GB" sz="1100" b="0" strike="noStrike" spc="-1">
                <a:latin typeface="Arial"/>
              </a:rPr>
              <a:t>→ Are you investing further because the stock “can only go up from here”?</a:t>
            </a:r>
          </a:p>
        </p:txBody>
      </p:sp>
      <p:sp>
        <p:nvSpPr>
          <p:cNvPr id="225" name="CustomShape 31"/>
          <p:cNvSpPr/>
          <p:nvPr/>
        </p:nvSpPr>
        <p:spPr>
          <a:xfrm>
            <a:off x="1944000" y="3600000"/>
            <a:ext cx="1728000" cy="935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oAutofit/>
          </a:bodyPr>
          <a:lstStyle/>
          <a:p>
            <a:r>
              <a:rPr lang="en-GB" sz="1100" b="0" strike="noStrike" spc="-1">
                <a:latin typeface="Arial"/>
              </a:rPr>
              <a:t>Hyperbolic Discounting </a:t>
            </a:r>
            <a:br/>
            <a:r>
              <a:rPr lang="en-GB" sz="1100" b="0" strike="noStrike" spc="-1">
                <a:latin typeface="Arial"/>
              </a:rPr>
              <a:t>→Do you value cash at hand more than future opportunities?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330840" y="231840"/>
            <a:ext cx="8487720" cy="306000"/>
          </a:xfrm>
          <a:prstGeom prst="rect">
            <a:avLst/>
          </a:prstGeom>
          <a:noFill/>
          <a:ln>
            <a:noFill/>
          </a:ln>
        </p:spPr>
        <p:style>
          <a:lnRef idx="0">
            <a:scrgbClr r="0" g="0" b="0"/>
          </a:lnRef>
          <a:fillRef idx="0">
            <a:scrgbClr r="0" g="0" b="0"/>
          </a:fillRef>
          <a:effectRef idx="0">
            <a:scrgbClr r="0" g="0" b="0"/>
          </a:effectRef>
          <a:fontRef idx="minor"/>
        </p:style>
      </p:sp>
      <p:pic>
        <p:nvPicPr>
          <p:cNvPr id="227" name="Inhaltsplatzhalter 6_2"/>
          <p:cNvPicPr/>
          <p:nvPr/>
        </p:nvPicPr>
        <p:blipFill>
          <a:blip r:embed="rId3"/>
          <a:stretch/>
        </p:blipFill>
        <p:spPr>
          <a:xfrm>
            <a:off x="1270440" y="1600200"/>
            <a:ext cx="6604920" cy="1904400"/>
          </a:xfrm>
          <a:prstGeom prst="rect">
            <a:avLst/>
          </a:prstGeom>
          <a:ln>
            <a:noFill/>
          </a:ln>
        </p:spPr>
      </p:pic>
      <p:sp>
        <p:nvSpPr>
          <p:cNvPr id="228" name="CustomShape 2"/>
          <p:cNvSpPr/>
          <p:nvPr/>
        </p:nvSpPr>
        <p:spPr>
          <a:xfrm>
            <a:off x="1990080" y="2302200"/>
            <a:ext cx="5171040" cy="55512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14000"/>
              </a:lnSpc>
            </a:pPr>
            <a:r>
              <a:rPr lang="de-DE" sz="3200" b="1" strike="noStrike" spc="-1">
                <a:solidFill>
                  <a:srgbClr val="FFFFFF"/>
                </a:solidFill>
                <a:latin typeface="Arial"/>
                <a:ea typeface="DejaVu Sans"/>
              </a:rPr>
              <a:t>The Antithesis</a:t>
            </a:r>
            <a:endParaRPr lang="en-GB" sz="3200" b="0" strike="noStrike" spc="-1">
              <a:latin typeface="Arial"/>
            </a:endParaRPr>
          </a:p>
        </p:txBody>
      </p:sp>
      <p:sp>
        <p:nvSpPr>
          <p:cNvPr id="229" name="CustomShape 3"/>
          <p:cNvSpPr/>
          <p:nvPr/>
        </p:nvSpPr>
        <p:spPr>
          <a:xfrm>
            <a:off x="324000" y="4878000"/>
            <a:ext cx="8494560" cy="2638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de-DE" sz="800" b="0" strike="noStrike" spc="-1">
                <a:solidFill>
                  <a:srgbClr val="000000"/>
                </a:solidFill>
                <a:latin typeface="Arial"/>
                <a:ea typeface="DejaVu Sans"/>
              </a:rPr>
              <a:t>Source of image: Stux from pixabay.</a:t>
            </a:r>
            <a:endParaRPr lang="en-GB" sz="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330840" y="231840"/>
            <a:ext cx="8487720" cy="306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2200" b="1" strike="noStrike" spc="-1">
                <a:solidFill>
                  <a:srgbClr val="000000"/>
                </a:solidFill>
                <a:latin typeface="Arial"/>
                <a:ea typeface="DejaVu Sans"/>
              </a:rPr>
              <a:t>Explain Bias Exploitation</a:t>
            </a:r>
            <a:endParaRPr lang="en-GB" sz="2200" b="0" strike="noStrike" spc="-1">
              <a:latin typeface="Arial"/>
            </a:endParaRPr>
          </a:p>
        </p:txBody>
      </p:sp>
      <p:sp>
        <p:nvSpPr>
          <p:cNvPr id="231" name="CustomShape 2"/>
          <p:cNvSpPr/>
          <p:nvPr/>
        </p:nvSpPr>
        <p:spPr>
          <a:xfrm>
            <a:off x="324000" y="4878000"/>
            <a:ext cx="8494560" cy="2638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800" b="0" strike="noStrike" spc="-1">
                <a:solidFill>
                  <a:srgbClr val="000000"/>
                </a:solidFill>
                <a:latin typeface="Arial"/>
                <a:ea typeface="DejaVu Sans"/>
              </a:rPr>
              <a:t>Source of content</a:t>
            </a:r>
            <a:r>
              <a:rPr lang="de-DE" sz="800" b="0" strike="noStrike" spc="-1">
                <a:solidFill>
                  <a:srgbClr val="000000"/>
                </a:solidFill>
                <a:latin typeface="Arial"/>
                <a:ea typeface="DejaVu Sans"/>
              </a:rPr>
              <a:t>: Own thoughts;</a:t>
            </a:r>
            <a:r>
              <a:rPr lang="en-US" sz="800" b="0" strike="noStrike" spc="-1">
                <a:solidFill>
                  <a:srgbClr val="000000"/>
                </a:solidFill>
                <a:latin typeface="Arial"/>
                <a:ea typeface="DejaVu Sans"/>
              </a:rPr>
              <a:t> O</a:t>
            </a:r>
            <a:r>
              <a:rPr lang="de-DE" sz="800" b="0" strike="noStrike" spc="-1">
                <a:solidFill>
                  <a:srgbClr val="000000"/>
                </a:solidFill>
                <a:latin typeface="Arial"/>
                <a:ea typeface="DejaVu Sans"/>
              </a:rPr>
              <a:t>wn illustration</a:t>
            </a:r>
            <a:endParaRPr lang="en-GB" sz="800" b="0" strike="noStrike" spc="-1">
              <a:latin typeface="Arial"/>
            </a:endParaRPr>
          </a:p>
        </p:txBody>
      </p:sp>
      <p:sp>
        <p:nvSpPr>
          <p:cNvPr id="232" name="CustomShape 3"/>
          <p:cNvSpPr/>
          <p:nvPr/>
        </p:nvSpPr>
        <p:spPr>
          <a:xfrm>
            <a:off x="144000" y="864000"/>
            <a:ext cx="1506240" cy="260640"/>
          </a:xfrm>
          <a:prstGeom prst="rect">
            <a:avLst/>
          </a:prstGeom>
          <a:noFill/>
          <a:ln>
            <a:noFill/>
          </a:ln>
        </p:spPr>
        <p:style>
          <a:lnRef idx="0">
            <a:scrgbClr r="0" g="0" b="0"/>
          </a:lnRef>
          <a:fillRef idx="0">
            <a:scrgbClr r="0" g="0" b="0"/>
          </a:fillRef>
          <a:effectRef idx="0">
            <a:scrgbClr r="0" g="0" b="0"/>
          </a:effectRef>
          <a:fontRef idx="minor"/>
        </p:style>
      </p:sp>
      <p:sp>
        <p:nvSpPr>
          <p:cNvPr id="233" name="CustomShape 4"/>
          <p:cNvSpPr/>
          <p:nvPr/>
        </p:nvSpPr>
        <p:spPr>
          <a:xfrm>
            <a:off x="2021400" y="792000"/>
            <a:ext cx="1183320" cy="260640"/>
          </a:xfrm>
          <a:prstGeom prst="rect">
            <a:avLst/>
          </a:prstGeom>
          <a:noFill/>
          <a:ln>
            <a:noFill/>
          </a:ln>
        </p:spPr>
        <p:style>
          <a:lnRef idx="0">
            <a:scrgbClr r="0" g="0" b="0"/>
          </a:lnRef>
          <a:fillRef idx="0">
            <a:scrgbClr r="0" g="0" b="0"/>
          </a:fillRef>
          <a:effectRef idx="0">
            <a:scrgbClr r="0" g="0" b="0"/>
          </a:effectRef>
          <a:fontRef idx="minor"/>
        </p:style>
      </p:sp>
      <p:sp>
        <p:nvSpPr>
          <p:cNvPr id="234" name="CustomShape 5"/>
          <p:cNvSpPr/>
          <p:nvPr/>
        </p:nvSpPr>
        <p:spPr>
          <a:xfrm>
            <a:off x="3744000" y="648000"/>
            <a:ext cx="2663640" cy="77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GB" sz="1800" b="0" strike="noStrike" spc="-1">
              <a:latin typeface="Arial"/>
            </a:endParaRPr>
          </a:p>
          <a:p>
            <a:pPr>
              <a:lnSpc>
                <a:spcPct val="100000"/>
              </a:lnSpc>
            </a:pPr>
            <a:endParaRPr lang="en-GB" sz="1800" b="0" strike="noStrike" spc="-1">
              <a:latin typeface="Arial"/>
            </a:endParaRPr>
          </a:p>
        </p:txBody>
      </p:sp>
      <p:sp>
        <p:nvSpPr>
          <p:cNvPr id="235" name="CustomShape 6"/>
          <p:cNvSpPr/>
          <p:nvPr/>
        </p:nvSpPr>
        <p:spPr>
          <a:xfrm>
            <a:off x="6480000" y="648000"/>
            <a:ext cx="2591640" cy="719640"/>
          </a:xfrm>
          <a:prstGeom prst="rect">
            <a:avLst/>
          </a:prstGeom>
          <a:noFill/>
          <a:ln>
            <a:noFill/>
          </a:ln>
        </p:spPr>
        <p:style>
          <a:lnRef idx="0">
            <a:scrgbClr r="0" g="0" b="0"/>
          </a:lnRef>
          <a:fillRef idx="0">
            <a:scrgbClr r="0" g="0" b="0"/>
          </a:fillRef>
          <a:effectRef idx="0">
            <a:scrgbClr r="0" g="0" b="0"/>
          </a:effectRef>
          <a:fontRef idx="minor"/>
        </p:style>
      </p:sp>
      <p:sp>
        <p:nvSpPr>
          <p:cNvPr id="236" name="CustomShape 7"/>
          <p:cNvSpPr/>
          <p:nvPr/>
        </p:nvSpPr>
        <p:spPr>
          <a:xfrm>
            <a:off x="360000" y="1628640"/>
            <a:ext cx="1224000" cy="45936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latin typeface="Arial"/>
              </a:rPr>
              <a:t>Acquire User</a:t>
            </a:r>
            <a:br/>
            <a:r>
              <a:rPr lang="en-GB" sz="1200" b="0" strike="noStrike" spc="-1">
                <a:latin typeface="Arial"/>
              </a:rPr>
              <a:t>Information</a:t>
            </a:r>
          </a:p>
        </p:txBody>
      </p:sp>
      <p:sp>
        <p:nvSpPr>
          <p:cNvPr id="237" name="Line 8"/>
          <p:cNvSpPr/>
          <p:nvPr/>
        </p:nvSpPr>
        <p:spPr>
          <a:xfrm>
            <a:off x="360000" y="2088000"/>
            <a:ext cx="0" cy="86400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238" name="CustomShape 9"/>
          <p:cNvSpPr/>
          <p:nvPr/>
        </p:nvSpPr>
        <p:spPr>
          <a:xfrm>
            <a:off x="2376000" y="1628640"/>
            <a:ext cx="1224000" cy="45936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latin typeface="Arial"/>
              </a:rPr>
              <a:t>Infer potential</a:t>
            </a:r>
            <a:br/>
            <a:r>
              <a:rPr lang="en-GB" sz="1200" b="0" strike="noStrike" spc="-1">
                <a:latin typeface="Arial"/>
              </a:rPr>
              <a:t>biases</a:t>
            </a:r>
          </a:p>
        </p:txBody>
      </p:sp>
      <p:sp>
        <p:nvSpPr>
          <p:cNvPr id="239" name="TextShape 10"/>
          <p:cNvSpPr txBox="1"/>
          <p:nvPr/>
        </p:nvSpPr>
        <p:spPr>
          <a:xfrm>
            <a:off x="248760" y="792000"/>
            <a:ext cx="6447240" cy="489960"/>
          </a:xfrm>
          <a:prstGeom prst="rect">
            <a:avLst/>
          </a:prstGeom>
          <a:noFill/>
          <a:ln>
            <a:noFill/>
          </a:ln>
        </p:spPr>
        <p:txBody>
          <a:bodyPr lIns="90000" tIns="45000" rIns="90000" bIns="45000">
            <a:noAutofit/>
          </a:bodyPr>
          <a:lstStyle/>
          <a:p>
            <a:r>
              <a:rPr lang="en-GB" sz="1400" b="0" strike="noStrike" spc="-1">
                <a:latin typeface="Arial"/>
              </a:rPr>
              <a:t>To emphasize the impact of (potential) biases, we build an inverse Tool selector</a:t>
            </a:r>
            <a:br/>
            <a:r>
              <a:rPr lang="en-GB" sz="1400" b="0" strike="noStrike" spc="-1">
                <a:latin typeface="Arial"/>
              </a:rPr>
              <a:t>which depicts the answer to “how to best exploit this user?”.</a:t>
            </a:r>
          </a:p>
        </p:txBody>
      </p:sp>
      <p:sp>
        <p:nvSpPr>
          <p:cNvPr id="240" name="Line 11"/>
          <p:cNvSpPr/>
          <p:nvPr/>
        </p:nvSpPr>
        <p:spPr>
          <a:xfrm>
            <a:off x="2376000" y="2088000"/>
            <a:ext cx="0" cy="86400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241" name="CustomShape 12"/>
          <p:cNvSpPr/>
          <p:nvPr/>
        </p:nvSpPr>
        <p:spPr>
          <a:xfrm>
            <a:off x="4608000" y="1628640"/>
            <a:ext cx="1224000" cy="45936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latin typeface="Arial"/>
              </a:rPr>
              <a:t>Weight potential</a:t>
            </a:r>
            <a:br/>
            <a:r>
              <a:rPr lang="en-GB" sz="1200" b="0" strike="noStrike" spc="-1">
                <a:latin typeface="Arial"/>
              </a:rPr>
              <a:t>biases</a:t>
            </a:r>
          </a:p>
        </p:txBody>
      </p:sp>
      <p:sp>
        <p:nvSpPr>
          <p:cNvPr id="242" name="CustomShape 13"/>
          <p:cNvSpPr/>
          <p:nvPr/>
        </p:nvSpPr>
        <p:spPr>
          <a:xfrm>
            <a:off x="6696000" y="1628640"/>
            <a:ext cx="1224000" cy="45936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latin typeface="Arial"/>
              </a:rPr>
              <a:t>Determine the </a:t>
            </a:r>
            <a:br/>
            <a:r>
              <a:rPr lang="en-GB" sz="1200" b="0" strike="noStrike" spc="-1">
                <a:latin typeface="Arial"/>
              </a:rPr>
              <a:t>“worst” tool</a:t>
            </a:r>
          </a:p>
        </p:txBody>
      </p:sp>
      <p:sp>
        <p:nvSpPr>
          <p:cNvPr id="243" name="Line 14"/>
          <p:cNvSpPr/>
          <p:nvPr/>
        </p:nvSpPr>
        <p:spPr>
          <a:xfrm>
            <a:off x="4608000" y="2088000"/>
            <a:ext cx="0" cy="86400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244" name="Line 15"/>
          <p:cNvSpPr/>
          <p:nvPr/>
        </p:nvSpPr>
        <p:spPr>
          <a:xfrm>
            <a:off x="6696000" y="2088000"/>
            <a:ext cx="0" cy="86400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245" name="TextShape 16"/>
          <p:cNvSpPr txBox="1"/>
          <p:nvPr/>
        </p:nvSpPr>
        <p:spPr>
          <a:xfrm>
            <a:off x="897840" y="3888000"/>
            <a:ext cx="5680800" cy="767520"/>
          </a:xfrm>
          <a:prstGeom prst="rect">
            <a:avLst/>
          </a:prstGeom>
          <a:noFill/>
          <a:ln>
            <a:noFill/>
          </a:ln>
        </p:spPr>
        <p:txBody>
          <a:bodyPr lIns="90000" tIns="45000" rIns="90000" bIns="45000">
            <a:noAutofit/>
          </a:bodyPr>
          <a:lstStyle/>
          <a:p>
            <a:r>
              <a:rPr lang="en-GB" sz="1600" b="0" strike="noStrike" spc="-1" dirty="0">
                <a:latin typeface="Arial"/>
              </a:rPr>
              <a:t>The core idea is to emphasize the “No Free Lunch Theorem”.</a:t>
            </a:r>
            <a:br>
              <a:rPr dirty="0"/>
            </a:br>
            <a:r>
              <a:rPr lang="en-GB" sz="1600" b="0" strike="noStrike" spc="-1" dirty="0">
                <a:latin typeface="Arial"/>
              </a:rPr>
              <a:t>Everyone offering something has their own agenda, which</a:t>
            </a:r>
            <a:br>
              <a:rPr dirty="0"/>
            </a:br>
            <a:r>
              <a:rPr lang="en-GB" sz="1600" b="0" strike="noStrike" spc="-1" dirty="0">
                <a:latin typeface="Arial"/>
              </a:rPr>
              <a:t>may infer with a given users goals.</a:t>
            </a:r>
          </a:p>
        </p:txBody>
      </p:sp>
      <p:sp>
        <p:nvSpPr>
          <p:cNvPr id="246" name="TextShape 17"/>
          <p:cNvSpPr txBox="1"/>
          <p:nvPr/>
        </p:nvSpPr>
        <p:spPr>
          <a:xfrm>
            <a:off x="4536000" y="2232000"/>
            <a:ext cx="1840320" cy="1366920"/>
          </a:xfrm>
          <a:prstGeom prst="rect">
            <a:avLst/>
          </a:prstGeom>
          <a:noFill/>
          <a:ln>
            <a:noFill/>
          </a:ln>
        </p:spPr>
        <p:txBody>
          <a:bodyPr lIns="90000" tIns="45000" rIns="90000" bIns="45000">
            <a:noAutofit/>
          </a:bodyPr>
          <a:lstStyle/>
          <a:p>
            <a:r>
              <a:rPr lang="en-GB" sz="1000" b="0" strike="noStrike" spc="-1">
                <a:latin typeface="Arial"/>
              </a:rPr>
              <a:t>Different biases “hit harder” </a:t>
            </a:r>
            <a:br/>
            <a:r>
              <a:rPr lang="en-GB" sz="1000" b="0" strike="noStrike" spc="-1">
                <a:latin typeface="Arial"/>
              </a:rPr>
              <a:t>depending on the business </a:t>
            </a:r>
            <a:br/>
            <a:r>
              <a:rPr lang="en-GB" sz="1000" b="0" strike="noStrike" spc="-1">
                <a:latin typeface="Arial"/>
              </a:rPr>
              <a:t>model behind an offering</a:t>
            </a:r>
            <a:br/>
            <a:endParaRPr lang="en-GB" sz="1000" b="0" strike="noStrike" spc="-1">
              <a:latin typeface="Arial"/>
            </a:endParaRPr>
          </a:p>
          <a:p>
            <a:br/>
            <a:br/>
            <a:r>
              <a:rPr lang="en-GB" sz="1000" b="0" strike="noStrike" spc="-1">
                <a:latin typeface="Arial"/>
              </a:rPr>
              <a:t>→ If I profit off selling options,</a:t>
            </a:r>
            <a:br/>
            <a:r>
              <a:rPr lang="en-GB" sz="1000" b="0" strike="noStrike" spc="-1">
                <a:latin typeface="Arial"/>
              </a:rPr>
              <a:t>I have an interest to sell to </a:t>
            </a:r>
            <a:br/>
            <a:r>
              <a:rPr lang="en-GB" sz="1000" b="0" strike="noStrike" spc="-1">
                <a:latin typeface="Arial"/>
              </a:rPr>
              <a:t>people who seek leverage.</a:t>
            </a:r>
          </a:p>
        </p:txBody>
      </p:sp>
      <p:sp>
        <p:nvSpPr>
          <p:cNvPr id="247" name="TextShape 18"/>
          <p:cNvSpPr txBox="1"/>
          <p:nvPr/>
        </p:nvSpPr>
        <p:spPr>
          <a:xfrm>
            <a:off x="2327040" y="2232000"/>
            <a:ext cx="1920960" cy="1225080"/>
          </a:xfrm>
          <a:prstGeom prst="rect">
            <a:avLst/>
          </a:prstGeom>
          <a:noFill/>
          <a:ln>
            <a:noFill/>
          </a:ln>
        </p:spPr>
        <p:txBody>
          <a:bodyPr lIns="90000" tIns="45000" rIns="90000" bIns="45000">
            <a:noAutofit/>
          </a:bodyPr>
          <a:lstStyle/>
          <a:p>
            <a:r>
              <a:rPr lang="en-GB" sz="1000" b="0" strike="noStrike" spc="-1">
                <a:latin typeface="Arial"/>
              </a:rPr>
              <a:t>User information may </a:t>
            </a:r>
            <a:br/>
            <a:r>
              <a:rPr lang="en-GB" sz="1000" b="0" strike="noStrike" spc="-1">
                <a:latin typeface="Arial"/>
              </a:rPr>
              <a:t>point to certain biases</a:t>
            </a:r>
            <a:br/>
            <a:r>
              <a:rPr lang="en-GB" sz="1000" b="0" strike="noStrike" spc="-1">
                <a:latin typeface="Arial"/>
              </a:rPr>
              <a:t>which then may point to certain</a:t>
            </a:r>
            <a:br/>
            <a:r>
              <a:rPr lang="en-GB" sz="1000" b="0" strike="noStrike" spc="-1">
                <a:latin typeface="Arial"/>
              </a:rPr>
              <a:t>investment behaviours like</a:t>
            </a:r>
            <a:br/>
            <a:r>
              <a:rPr lang="en-GB" sz="1000" b="0" strike="noStrike" spc="-1">
                <a:latin typeface="Arial"/>
              </a:rPr>
              <a:t>seeking leverage</a:t>
            </a:r>
            <a:br/>
            <a:endParaRPr lang="en-GB" sz="1000" b="0" strike="noStrike" spc="-1">
              <a:latin typeface="Arial"/>
            </a:endParaRPr>
          </a:p>
          <a:p>
            <a:r>
              <a:rPr lang="en-GB" sz="1000" b="0" strike="noStrike" spc="-1">
                <a:latin typeface="Arial"/>
              </a:rPr>
              <a:t>→ I am impatient, I seek </a:t>
            </a:r>
            <a:br/>
            <a:r>
              <a:rPr lang="en-GB" sz="1000" b="0" strike="noStrike" spc="-1">
                <a:latin typeface="Arial"/>
              </a:rPr>
              <a:t>leverage to speed things up</a:t>
            </a:r>
          </a:p>
        </p:txBody>
      </p:sp>
      <p:sp>
        <p:nvSpPr>
          <p:cNvPr id="248" name="TextShape 19"/>
          <p:cNvSpPr txBox="1"/>
          <p:nvPr/>
        </p:nvSpPr>
        <p:spPr>
          <a:xfrm>
            <a:off x="311040" y="2232000"/>
            <a:ext cx="1817640" cy="1225080"/>
          </a:xfrm>
          <a:prstGeom prst="rect">
            <a:avLst/>
          </a:prstGeom>
          <a:noFill/>
          <a:ln>
            <a:noFill/>
          </a:ln>
        </p:spPr>
        <p:txBody>
          <a:bodyPr lIns="90000" tIns="45000" rIns="90000" bIns="45000">
            <a:noAutofit/>
          </a:bodyPr>
          <a:lstStyle/>
          <a:p>
            <a:r>
              <a:rPr lang="en-GB" sz="1000" b="0" strike="noStrike" spc="-1">
                <a:latin typeface="Arial"/>
              </a:rPr>
              <a:t>Users are different, therefore</a:t>
            </a:r>
            <a:br/>
            <a:r>
              <a:rPr lang="en-GB" sz="1000" b="0" strike="noStrike" spc="-1">
                <a:latin typeface="Arial"/>
              </a:rPr>
              <a:t>it’s important to gauge which</a:t>
            </a:r>
            <a:br/>
            <a:r>
              <a:rPr lang="en-GB" sz="1000" b="0" strike="noStrike" spc="-1">
                <a:latin typeface="Arial"/>
              </a:rPr>
              <a:t>biases they may be impacted</a:t>
            </a:r>
            <a:br/>
            <a:r>
              <a:rPr lang="en-GB" sz="1000" b="0" strike="noStrike" spc="-1">
                <a:latin typeface="Arial"/>
              </a:rPr>
              <a:t>by</a:t>
            </a:r>
            <a:br/>
            <a:endParaRPr lang="en-GB" sz="1000" b="0" strike="noStrike" spc="-1">
              <a:latin typeface="Arial"/>
            </a:endParaRPr>
          </a:p>
          <a:p>
            <a:br/>
            <a:r>
              <a:rPr lang="en-GB" sz="1000" b="0" strike="noStrike" spc="-1">
                <a:latin typeface="Arial"/>
              </a:rPr>
              <a:t>→ I am young, energetic </a:t>
            </a:r>
            <a:br/>
            <a:r>
              <a:rPr lang="en-GB" sz="1000" b="0" strike="noStrike" spc="-1">
                <a:latin typeface="Arial"/>
              </a:rPr>
              <a:t>and willing to take risks</a:t>
            </a:r>
          </a:p>
        </p:txBody>
      </p:sp>
      <p:sp>
        <p:nvSpPr>
          <p:cNvPr id="249" name="TextShape 20"/>
          <p:cNvSpPr txBox="1"/>
          <p:nvPr/>
        </p:nvSpPr>
        <p:spPr>
          <a:xfrm>
            <a:off x="6727680" y="2232000"/>
            <a:ext cx="1851120" cy="1366920"/>
          </a:xfrm>
          <a:prstGeom prst="rect">
            <a:avLst/>
          </a:prstGeom>
          <a:noFill/>
          <a:ln>
            <a:noFill/>
          </a:ln>
        </p:spPr>
        <p:txBody>
          <a:bodyPr lIns="90000" tIns="45000" rIns="90000" bIns="45000">
            <a:noAutofit/>
          </a:bodyPr>
          <a:lstStyle/>
          <a:p>
            <a:r>
              <a:rPr lang="en-GB" sz="1000" b="0" strike="noStrike" spc="-1">
                <a:latin typeface="Arial"/>
              </a:rPr>
              <a:t>Contrary to the best tool,</a:t>
            </a:r>
          </a:p>
          <a:p>
            <a:r>
              <a:rPr lang="en-GB" sz="1000" b="0" strike="noStrike" spc="-1">
                <a:latin typeface="Arial"/>
              </a:rPr>
              <a:t>There is potentially also a</a:t>
            </a:r>
            <a:br/>
            <a:r>
              <a:rPr lang="en-GB" sz="1000" b="0" strike="noStrike" spc="-1">
                <a:latin typeface="Arial"/>
              </a:rPr>
              <a:t>worst tool, that perfectly</a:t>
            </a:r>
            <a:br/>
            <a:r>
              <a:rPr lang="en-GB" sz="1000" b="0" strike="noStrike" spc="-1">
                <a:latin typeface="Arial"/>
              </a:rPr>
              <a:t>exploits the users biases</a:t>
            </a:r>
            <a:br/>
            <a:endParaRPr lang="en-GB" sz="1000" b="0" strike="noStrike" spc="-1">
              <a:latin typeface="Arial"/>
            </a:endParaRPr>
          </a:p>
          <a:p>
            <a:br/>
            <a:r>
              <a:rPr lang="en-GB" sz="1000" b="0" strike="noStrike" spc="-1">
                <a:latin typeface="Arial"/>
              </a:rPr>
              <a:t>→ An impatient person may</a:t>
            </a:r>
            <a:br/>
            <a:r>
              <a:rPr lang="en-GB" sz="1000" b="0" strike="noStrike" spc="-1">
                <a:latin typeface="Arial"/>
              </a:rPr>
              <a:t>generate the most revenue</a:t>
            </a:r>
            <a:br/>
            <a:r>
              <a:rPr lang="en-GB" sz="1000" b="0" strike="noStrike" spc="-1">
                <a:latin typeface="Arial"/>
              </a:rPr>
              <a:t>if lead to very frequent trading</a:t>
            </a:r>
          </a:p>
        </p:txBody>
      </p:sp>
      <p:sp>
        <p:nvSpPr>
          <p:cNvPr id="250" name="Line 21"/>
          <p:cNvSpPr/>
          <p:nvPr/>
        </p:nvSpPr>
        <p:spPr>
          <a:xfrm>
            <a:off x="1728000" y="1872000"/>
            <a:ext cx="504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1" name="Line 22"/>
          <p:cNvSpPr/>
          <p:nvPr/>
        </p:nvSpPr>
        <p:spPr>
          <a:xfrm>
            <a:off x="3816000" y="1872000"/>
            <a:ext cx="504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2" name="Line 23"/>
          <p:cNvSpPr/>
          <p:nvPr/>
        </p:nvSpPr>
        <p:spPr>
          <a:xfrm>
            <a:off x="5976000" y="1872000"/>
            <a:ext cx="504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3" name="Line 24"/>
          <p:cNvSpPr/>
          <p:nvPr/>
        </p:nvSpPr>
        <p:spPr>
          <a:xfrm>
            <a:off x="288000" y="4248000"/>
            <a:ext cx="504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288000" y="172800"/>
            <a:ext cx="3518280" cy="403200"/>
          </a:xfrm>
          <a:prstGeom prst="rect">
            <a:avLst/>
          </a:prstGeom>
          <a:noFill/>
          <a:ln>
            <a:noFill/>
          </a:ln>
        </p:spPr>
        <p:txBody>
          <a:bodyPr lIns="90000" tIns="45000" rIns="90000" bIns="45000">
            <a:noAutofit/>
          </a:bodyPr>
          <a:lstStyle/>
          <a:p>
            <a:r>
              <a:rPr lang="de-DE" sz="2200" b="1" strike="noStrike" spc="-1">
                <a:solidFill>
                  <a:srgbClr val="000000"/>
                </a:solidFill>
                <a:latin typeface="Arial"/>
                <a:ea typeface="DejaVu Sans"/>
              </a:rPr>
              <a:t>Summary</a:t>
            </a:r>
            <a:endParaRPr lang="en-GB" sz="2200" b="0" strike="noStrike" spc="-1">
              <a:latin typeface="Arial"/>
            </a:endParaRPr>
          </a:p>
        </p:txBody>
      </p:sp>
      <p:sp>
        <p:nvSpPr>
          <p:cNvPr id="255" name="CustomShape 2"/>
          <p:cNvSpPr/>
          <p:nvPr/>
        </p:nvSpPr>
        <p:spPr>
          <a:xfrm>
            <a:off x="288000" y="1872000"/>
            <a:ext cx="1152000" cy="504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latin typeface="Arial"/>
              </a:rPr>
              <a:t>Individual</a:t>
            </a:r>
            <a:br/>
            <a:r>
              <a:rPr lang="en-GB" sz="1200" b="0" strike="noStrike" spc="-1">
                <a:latin typeface="Arial"/>
              </a:rPr>
              <a:t>User</a:t>
            </a:r>
          </a:p>
        </p:txBody>
      </p:sp>
      <p:sp>
        <p:nvSpPr>
          <p:cNvPr id="256" name="CustomShape 3"/>
          <p:cNvSpPr/>
          <p:nvPr/>
        </p:nvSpPr>
        <p:spPr>
          <a:xfrm>
            <a:off x="2160000" y="1872000"/>
            <a:ext cx="1152000" cy="504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latin typeface="Arial"/>
              </a:rPr>
              <a:t>Individual</a:t>
            </a:r>
            <a:br/>
            <a:r>
              <a:rPr lang="en-GB" sz="1200" b="0" strike="noStrike" spc="-1">
                <a:latin typeface="Arial"/>
              </a:rPr>
              <a:t>Biases</a:t>
            </a:r>
          </a:p>
        </p:txBody>
      </p:sp>
      <p:sp>
        <p:nvSpPr>
          <p:cNvPr id="257" name="CustomShape 4"/>
          <p:cNvSpPr/>
          <p:nvPr/>
        </p:nvSpPr>
        <p:spPr>
          <a:xfrm>
            <a:off x="3960000" y="1008000"/>
            <a:ext cx="72000" cy="2376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258" name="Line 5"/>
          <p:cNvSpPr/>
          <p:nvPr/>
        </p:nvSpPr>
        <p:spPr>
          <a:xfrm>
            <a:off x="3384000" y="2088000"/>
            <a:ext cx="504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9" name="Line 6"/>
          <p:cNvSpPr/>
          <p:nvPr/>
        </p:nvSpPr>
        <p:spPr>
          <a:xfrm>
            <a:off x="4176000" y="1224000"/>
            <a:ext cx="504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0" name="Line 7"/>
          <p:cNvSpPr/>
          <p:nvPr/>
        </p:nvSpPr>
        <p:spPr>
          <a:xfrm>
            <a:off x="4176000" y="3024000"/>
            <a:ext cx="504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1" name="CustomShape 8"/>
          <p:cNvSpPr/>
          <p:nvPr/>
        </p:nvSpPr>
        <p:spPr>
          <a:xfrm>
            <a:off x="4752000" y="936000"/>
            <a:ext cx="1152000" cy="576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latin typeface="Arial"/>
              </a:rPr>
              <a:t>Pro-user </a:t>
            </a:r>
            <a:br/>
            <a:r>
              <a:rPr lang="en-GB" sz="1200" b="0" strike="noStrike" spc="-1">
                <a:latin typeface="Arial"/>
              </a:rPr>
              <a:t>interpretation</a:t>
            </a:r>
          </a:p>
        </p:txBody>
      </p:sp>
      <p:sp>
        <p:nvSpPr>
          <p:cNvPr id="262" name="CustomShape 9"/>
          <p:cNvSpPr/>
          <p:nvPr/>
        </p:nvSpPr>
        <p:spPr>
          <a:xfrm>
            <a:off x="4752000" y="2736000"/>
            <a:ext cx="1152000" cy="576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latin typeface="Arial"/>
              </a:rPr>
              <a:t>Anti-user</a:t>
            </a:r>
            <a:br/>
            <a:r>
              <a:rPr lang="en-GB" sz="1200" b="0" strike="noStrike" spc="-1">
                <a:latin typeface="Arial"/>
              </a:rPr>
              <a:t> interpretation</a:t>
            </a:r>
          </a:p>
        </p:txBody>
      </p:sp>
      <p:sp>
        <p:nvSpPr>
          <p:cNvPr id="263" name="CustomShape 10"/>
          <p:cNvSpPr/>
          <p:nvPr/>
        </p:nvSpPr>
        <p:spPr>
          <a:xfrm>
            <a:off x="6696000" y="936000"/>
            <a:ext cx="72000" cy="2376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264" name="Line 11"/>
          <p:cNvSpPr/>
          <p:nvPr/>
        </p:nvSpPr>
        <p:spPr>
          <a:xfrm>
            <a:off x="6120000" y="1224000"/>
            <a:ext cx="504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5" name="Line 12"/>
          <p:cNvSpPr/>
          <p:nvPr/>
        </p:nvSpPr>
        <p:spPr>
          <a:xfrm>
            <a:off x="6048000" y="3024000"/>
            <a:ext cx="504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6" name="Line 13"/>
          <p:cNvSpPr/>
          <p:nvPr/>
        </p:nvSpPr>
        <p:spPr>
          <a:xfrm>
            <a:off x="6984000" y="2088000"/>
            <a:ext cx="504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7" name="CustomShape 14"/>
          <p:cNvSpPr/>
          <p:nvPr/>
        </p:nvSpPr>
        <p:spPr>
          <a:xfrm>
            <a:off x="7560000" y="1728000"/>
            <a:ext cx="1296000" cy="720000"/>
          </a:xfrm>
          <a:prstGeom prst="rect">
            <a:avLst/>
          </a:prstGeom>
          <a:solidFill>
            <a:srgbClr val="023F62"/>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dirty="0">
                <a:latin typeface="Arial"/>
              </a:rPr>
              <a:t>Sharpen</a:t>
            </a:r>
            <a:br>
              <a:rPr dirty="0"/>
            </a:br>
            <a:r>
              <a:rPr lang="en-GB" sz="1200" b="0" strike="noStrike" spc="-1" dirty="0">
                <a:latin typeface="Arial"/>
              </a:rPr>
              <a:t>user’s </a:t>
            </a:r>
            <a:br>
              <a:rPr dirty="0"/>
            </a:br>
            <a:r>
              <a:rPr lang="en-GB" sz="1200" b="0" strike="noStrike" spc="-1" dirty="0">
                <a:latin typeface="Arial"/>
              </a:rPr>
              <a:t>understanding</a:t>
            </a:r>
          </a:p>
        </p:txBody>
      </p:sp>
      <p:sp>
        <p:nvSpPr>
          <p:cNvPr id="268" name="Line 15"/>
          <p:cNvSpPr/>
          <p:nvPr/>
        </p:nvSpPr>
        <p:spPr>
          <a:xfrm>
            <a:off x="1584000" y="2088000"/>
            <a:ext cx="504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9" name="TextShape 16"/>
          <p:cNvSpPr txBox="1"/>
          <p:nvPr/>
        </p:nvSpPr>
        <p:spPr>
          <a:xfrm>
            <a:off x="421920" y="3744000"/>
            <a:ext cx="7354080" cy="541800"/>
          </a:xfrm>
          <a:prstGeom prst="rect">
            <a:avLst/>
          </a:prstGeom>
          <a:noFill/>
          <a:ln>
            <a:noFill/>
          </a:ln>
        </p:spPr>
        <p:txBody>
          <a:bodyPr lIns="90000" tIns="45000" rIns="90000" bIns="45000">
            <a:noAutofit/>
          </a:bodyPr>
          <a:lstStyle/>
          <a:p>
            <a:r>
              <a:rPr lang="en-GB" sz="1600" b="0" strike="noStrike" spc="-1">
                <a:latin typeface="Arial"/>
              </a:rPr>
              <a:t>By highlighting both sides of the coin, we can enhance the user’s understanding</a:t>
            </a:r>
            <a:br/>
            <a:r>
              <a:rPr lang="en-GB" sz="1600" b="0" strike="noStrike" spc="-1">
                <a:latin typeface="Arial"/>
              </a:rPr>
              <a:t>in a way that classic sales-oriented tool recommenders by design can not.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330840" y="231840"/>
            <a:ext cx="8487720" cy="306000"/>
          </a:xfrm>
          <a:prstGeom prst="rect">
            <a:avLst/>
          </a:prstGeom>
          <a:noFill/>
          <a:ln>
            <a:noFill/>
          </a:ln>
        </p:spPr>
        <p:style>
          <a:lnRef idx="0">
            <a:scrgbClr r="0" g="0" b="0"/>
          </a:lnRef>
          <a:fillRef idx="0">
            <a:scrgbClr r="0" g="0" b="0"/>
          </a:fillRef>
          <a:effectRef idx="0">
            <a:scrgbClr r="0" g="0" b="0"/>
          </a:effectRef>
          <a:fontRef idx="minor"/>
        </p:style>
      </p:sp>
      <p:pic>
        <p:nvPicPr>
          <p:cNvPr id="271" name="Inhaltsplatzhalter 6"/>
          <p:cNvPicPr/>
          <p:nvPr/>
        </p:nvPicPr>
        <p:blipFill>
          <a:blip r:embed="rId3"/>
          <a:stretch/>
        </p:blipFill>
        <p:spPr>
          <a:xfrm>
            <a:off x="1270440" y="1600200"/>
            <a:ext cx="6604920" cy="1904400"/>
          </a:xfrm>
          <a:prstGeom prst="rect">
            <a:avLst/>
          </a:prstGeom>
          <a:ln>
            <a:noFill/>
          </a:ln>
        </p:spPr>
      </p:pic>
      <p:sp>
        <p:nvSpPr>
          <p:cNvPr id="272" name="CustomShape 2"/>
          <p:cNvSpPr/>
          <p:nvPr/>
        </p:nvSpPr>
        <p:spPr>
          <a:xfrm>
            <a:off x="1990080" y="2302200"/>
            <a:ext cx="5171040" cy="55512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14000"/>
              </a:lnSpc>
            </a:pPr>
            <a:r>
              <a:rPr lang="de-DE" sz="3200" b="1" strike="noStrike" spc="-1">
                <a:solidFill>
                  <a:srgbClr val="FFFFFF"/>
                </a:solidFill>
                <a:latin typeface="Arial"/>
                <a:ea typeface="DejaVu Sans"/>
              </a:rPr>
              <a:t>Checklist</a:t>
            </a:r>
            <a:endParaRPr lang="en-GB" sz="3200" b="0" strike="noStrike" spc="-1">
              <a:latin typeface="Arial"/>
            </a:endParaRPr>
          </a:p>
        </p:txBody>
      </p:sp>
      <p:sp>
        <p:nvSpPr>
          <p:cNvPr id="273" name="CustomShape 3"/>
          <p:cNvSpPr/>
          <p:nvPr/>
        </p:nvSpPr>
        <p:spPr>
          <a:xfrm>
            <a:off x="324000" y="4878000"/>
            <a:ext cx="8494560" cy="2638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de-DE" sz="800" b="0" strike="noStrike" spc="-1">
                <a:solidFill>
                  <a:srgbClr val="000000"/>
                </a:solidFill>
                <a:latin typeface="Arial"/>
                <a:ea typeface="DejaVu Sans"/>
              </a:rPr>
              <a:t>Source of image: Stux from pixabay.</a:t>
            </a:r>
            <a:endParaRPr lang="en-GB" sz="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0" y="0"/>
            <a:ext cx="9142200" cy="5141880"/>
          </a:xfrm>
          <a:prstGeom prst="rect">
            <a:avLst/>
          </a:prstGeom>
          <a:solidFill>
            <a:srgbClr val="005293"/>
          </a:solidFill>
          <a:ln w="25560">
            <a:noFill/>
          </a:ln>
        </p:spPr>
        <p:style>
          <a:lnRef idx="0">
            <a:scrgbClr r="0" g="0" b="0"/>
          </a:lnRef>
          <a:fillRef idx="0">
            <a:scrgbClr r="0" g="0" b="0"/>
          </a:fillRef>
          <a:effectRef idx="0">
            <a:scrgbClr r="0" g="0" b="0"/>
          </a:effectRef>
          <a:fontRef idx="minor"/>
        </p:style>
      </p:sp>
      <p:sp>
        <p:nvSpPr>
          <p:cNvPr id="275" name="CustomShape 2"/>
          <p:cNvSpPr/>
          <p:nvPr/>
        </p:nvSpPr>
        <p:spPr>
          <a:xfrm>
            <a:off x="330840" y="231840"/>
            <a:ext cx="8487720" cy="306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ts val="2401"/>
              </a:lnSpc>
              <a:tabLst>
                <a:tab pos="0" algn="l"/>
              </a:tabLst>
            </a:pPr>
            <a:r>
              <a:rPr lang="en-US" sz="2200" b="1" strike="noStrike" spc="-1">
                <a:solidFill>
                  <a:srgbClr val="FFFFFF"/>
                </a:solidFill>
                <a:latin typeface="Arial"/>
                <a:ea typeface="DejaVu Sans"/>
              </a:rPr>
              <a:t>Please check the following bullet points before presenting</a:t>
            </a:r>
            <a:endParaRPr lang="en-GB" sz="2200" b="0" strike="noStrike" spc="-1">
              <a:latin typeface="Arial"/>
            </a:endParaRPr>
          </a:p>
        </p:txBody>
      </p:sp>
      <p:sp>
        <p:nvSpPr>
          <p:cNvPr id="276" name="CustomShape 3"/>
          <p:cNvSpPr/>
          <p:nvPr/>
        </p:nvSpPr>
        <p:spPr>
          <a:xfrm>
            <a:off x="324000" y="1023840"/>
            <a:ext cx="8494560" cy="37065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marL="285840" indent="-284040">
              <a:lnSpc>
                <a:spcPct val="100000"/>
              </a:lnSpc>
              <a:spcAft>
                <a:spcPts val="1199"/>
              </a:spcAft>
              <a:buClr>
                <a:srgbClr val="FFFFFF"/>
              </a:buClr>
              <a:buFont typeface="Courier New"/>
              <a:buChar char="o"/>
            </a:pPr>
            <a:r>
              <a:rPr lang="en-US" sz="1600" b="0" strike="noStrike" spc="-1">
                <a:solidFill>
                  <a:srgbClr val="FFFFFF"/>
                </a:solidFill>
                <a:latin typeface="Arial"/>
                <a:ea typeface="DejaVu Sans"/>
              </a:rPr>
              <a:t>Does every slide utilize the font type </a:t>
            </a:r>
            <a:r>
              <a:rPr lang="en-US" sz="1600" b="0" i="1" strike="noStrike" spc="-1">
                <a:solidFill>
                  <a:srgbClr val="FFFFFF"/>
                </a:solidFill>
                <a:latin typeface="Arial"/>
                <a:ea typeface="DejaVu Sans"/>
              </a:rPr>
              <a:t>Arial</a:t>
            </a:r>
            <a:r>
              <a:rPr lang="en-US" sz="1600" b="0" strike="noStrike" spc="-1">
                <a:solidFill>
                  <a:srgbClr val="FFFFFF"/>
                </a:solidFill>
                <a:latin typeface="Arial"/>
                <a:ea typeface="DejaVu Sans"/>
              </a:rPr>
              <a:t>?</a:t>
            </a:r>
            <a:endParaRPr lang="en-GB" sz="1600" b="0" strike="noStrike" spc="-1">
              <a:latin typeface="Arial"/>
            </a:endParaRPr>
          </a:p>
          <a:p>
            <a:pPr marL="285840" indent="-284040">
              <a:lnSpc>
                <a:spcPct val="100000"/>
              </a:lnSpc>
              <a:spcAft>
                <a:spcPts val="1199"/>
              </a:spcAft>
              <a:buClr>
                <a:srgbClr val="FFFFFF"/>
              </a:buClr>
              <a:buFont typeface="Courier New"/>
              <a:buChar char="o"/>
            </a:pPr>
            <a:r>
              <a:rPr lang="en-US" sz="1600" b="0" strike="noStrike" spc="-1">
                <a:solidFill>
                  <a:srgbClr val="FFFFFF"/>
                </a:solidFill>
                <a:latin typeface="Arial"/>
                <a:ea typeface="DejaVu Sans"/>
              </a:rPr>
              <a:t>Do I stick to the guidelines concerning font size etc. (see slide 2)?</a:t>
            </a:r>
            <a:endParaRPr lang="en-GB" sz="1600" b="0" strike="noStrike" spc="-1">
              <a:latin typeface="Arial"/>
            </a:endParaRPr>
          </a:p>
          <a:p>
            <a:pPr marL="285840" indent="-284040">
              <a:lnSpc>
                <a:spcPct val="100000"/>
              </a:lnSpc>
              <a:spcAft>
                <a:spcPts val="1199"/>
              </a:spcAft>
              <a:buClr>
                <a:srgbClr val="FFFFFF"/>
              </a:buClr>
              <a:buFont typeface="Courier New"/>
              <a:buChar char="o"/>
            </a:pPr>
            <a:r>
              <a:rPr lang="en-US" sz="1600" b="0" strike="noStrike" spc="-1">
                <a:solidFill>
                  <a:srgbClr val="FFFFFF"/>
                </a:solidFill>
                <a:latin typeface="Arial"/>
                <a:ea typeface="DejaVu Sans"/>
              </a:rPr>
              <a:t>If I use another background color (e.g. black, green, etc.), which we encourage, have I used an element on the slide for this and </a:t>
            </a:r>
            <a:r>
              <a:rPr lang="en-US" sz="1600" b="0" i="1" u="sng" strike="noStrike" spc="-1">
                <a:solidFill>
                  <a:srgbClr val="FFFFFF"/>
                </a:solidFill>
                <a:uFillTx/>
                <a:latin typeface="Arial"/>
                <a:ea typeface="DejaVu Sans"/>
              </a:rPr>
              <a:t>not changed </a:t>
            </a:r>
            <a:r>
              <a:rPr lang="en-US" sz="1600" b="0" strike="noStrike" spc="-1">
                <a:solidFill>
                  <a:srgbClr val="FFFFFF"/>
                </a:solidFill>
                <a:latin typeface="Arial"/>
                <a:ea typeface="DejaVu Sans"/>
              </a:rPr>
              <a:t>the background in the master?</a:t>
            </a:r>
            <a:endParaRPr lang="en-GB" sz="1600" b="0" strike="noStrike" spc="-1">
              <a:latin typeface="Arial"/>
            </a:endParaRPr>
          </a:p>
          <a:p>
            <a:pPr marL="285840" indent="-284040">
              <a:lnSpc>
                <a:spcPct val="100000"/>
              </a:lnSpc>
              <a:spcAft>
                <a:spcPts val="1199"/>
              </a:spcAft>
              <a:buClr>
                <a:srgbClr val="FFFFFF"/>
              </a:buClr>
              <a:buFont typeface="Courier New"/>
              <a:buChar char="o"/>
            </a:pPr>
            <a:r>
              <a:rPr lang="en-US" sz="1600" b="0" strike="noStrike" spc="-1">
                <a:solidFill>
                  <a:srgbClr val="FFFFFF"/>
                </a:solidFill>
                <a:latin typeface="Arial"/>
                <a:ea typeface="DejaVu Sans"/>
              </a:rPr>
              <a:t>Is all information in the footer removed (e.g., date, page number, session, presenter)?</a:t>
            </a:r>
            <a:endParaRPr lang="en-GB" sz="1600" b="0" strike="noStrike" spc="-1">
              <a:latin typeface="Arial"/>
            </a:endParaRPr>
          </a:p>
          <a:p>
            <a:pPr marL="285840" indent="-284040">
              <a:lnSpc>
                <a:spcPct val="100000"/>
              </a:lnSpc>
              <a:spcAft>
                <a:spcPts val="1199"/>
              </a:spcAft>
              <a:buClr>
                <a:srgbClr val="FFFFFF"/>
              </a:buClr>
              <a:buFont typeface="Courier New"/>
              <a:buChar char="o"/>
            </a:pPr>
            <a:r>
              <a:rPr lang="en-US" sz="1600" b="0" strike="noStrike" spc="-1">
                <a:solidFill>
                  <a:srgbClr val="FFFFFF"/>
                </a:solidFill>
                <a:latin typeface="Arial"/>
                <a:ea typeface="DejaVu Sans"/>
              </a:rPr>
              <a:t>Does every slide contain information on both image </a:t>
            </a:r>
            <a:r>
              <a:rPr lang="en-US" sz="1600" b="1" u="sng" strike="noStrike" spc="-1">
                <a:solidFill>
                  <a:srgbClr val="FFFFFF"/>
                </a:solidFill>
                <a:uFillTx/>
                <a:latin typeface="Arial"/>
                <a:ea typeface="DejaVu Sans"/>
              </a:rPr>
              <a:t>and</a:t>
            </a:r>
            <a:r>
              <a:rPr lang="en-US" sz="1600" b="0" strike="noStrike" spc="-1">
                <a:solidFill>
                  <a:srgbClr val="FFFFFF"/>
                </a:solidFill>
                <a:latin typeface="Arial"/>
                <a:ea typeface="DejaVu Sans"/>
              </a:rPr>
              <a:t> content source (i.e., each slide must name at least one source – possibly “own illustration”)?</a:t>
            </a:r>
            <a:endParaRPr lang="en-GB" sz="1600" b="0" strike="noStrike" spc="-1">
              <a:latin typeface="Arial"/>
            </a:endParaRPr>
          </a:p>
          <a:p>
            <a:pPr marL="285840" indent="-284040">
              <a:lnSpc>
                <a:spcPct val="100000"/>
              </a:lnSpc>
              <a:spcAft>
                <a:spcPts val="1199"/>
              </a:spcAft>
              <a:buClr>
                <a:srgbClr val="FFFFFF"/>
              </a:buClr>
              <a:buFont typeface="Courier New"/>
              <a:buChar char="o"/>
            </a:pPr>
            <a:r>
              <a:rPr lang="en-US" sz="1600" b="0" strike="noStrike" spc="-1">
                <a:solidFill>
                  <a:srgbClr val="FFFFFF"/>
                </a:solidFill>
                <a:latin typeface="Arial"/>
                <a:ea typeface="DejaVu Sans"/>
              </a:rPr>
              <a:t>Are all sources added to the comment section as well?</a:t>
            </a:r>
            <a:endParaRPr lang="en-GB" sz="1600" b="0" strike="noStrike" spc="-1">
              <a:latin typeface="Arial"/>
            </a:endParaRPr>
          </a:p>
          <a:p>
            <a:pPr marL="285840" indent="-284040">
              <a:lnSpc>
                <a:spcPct val="100000"/>
              </a:lnSpc>
              <a:spcAft>
                <a:spcPts val="1199"/>
              </a:spcAft>
              <a:buClr>
                <a:srgbClr val="FFFFFF"/>
              </a:buClr>
              <a:buFont typeface="Courier New"/>
              <a:buChar char="o"/>
            </a:pPr>
            <a:r>
              <a:rPr lang="en-US" sz="1600" b="0" strike="noStrike" spc="-1">
                <a:solidFill>
                  <a:srgbClr val="FFFFFF"/>
                </a:solidFill>
                <a:latin typeface="Arial"/>
                <a:ea typeface="DejaVu Sans"/>
              </a:rPr>
              <a:t>Does each slide contain several concise sentences on what you would say when explaining this slide in the comment section, i.e. the “soundtrack” of each slide?</a:t>
            </a:r>
            <a:endParaRPr lang="en-GB" sz="1600" b="0" strike="noStrike" spc="-1">
              <a:latin typeface="Arial"/>
            </a:endParaRPr>
          </a:p>
          <a:p>
            <a:pPr marL="285840" indent="-284040">
              <a:lnSpc>
                <a:spcPct val="100000"/>
              </a:lnSpc>
              <a:spcAft>
                <a:spcPts val="1199"/>
              </a:spcAft>
              <a:buClr>
                <a:srgbClr val="FFFFFF"/>
              </a:buClr>
              <a:buFont typeface="Courier New"/>
              <a:buChar char="o"/>
            </a:pPr>
            <a:r>
              <a:rPr lang="en-US" sz="1600" b="0" strike="noStrike" spc="-1">
                <a:solidFill>
                  <a:srgbClr val="FFFFFF"/>
                </a:solidFill>
                <a:latin typeface="Arial"/>
                <a:ea typeface="DejaVu Sans"/>
              </a:rPr>
              <a:t>Are all my slides visually attractive, cool and creative?</a:t>
            </a:r>
            <a:endParaRPr lang="en-GB" sz="1600" b="0" strike="noStrike" spc="-1">
              <a:latin typeface="Arial"/>
            </a:endParaRPr>
          </a:p>
          <a:p>
            <a:pPr>
              <a:lnSpc>
                <a:spcPct val="100000"/>
              </a:lnSpc>
              <a:spcAft>
                <a:spcPts val="1199"/>
              </a:spcAft>
            </a:pPr>
            <a:endParaRPr lang="en-GB" sz="1600" b="0" strike="noStrike" spc="-1">
              <a:latin typeface="Arial"/>
            </a:endParaRPr>
          </a:p>
        </p:txBody>
      </p:sp>
      <p:sp>
        <p:nvSpPr>
          <p:cNvPr id="277" name="CustomShape 4"/>
          <p:cNvSpPr/>
          <p:nvPr/>
        </p:nvSpPr>
        <p:spPr>
          <a:xfrm>
            <a:off x="324000" y="4878000"/>
            <a:ext cx="8494560" cy="2638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330840" y="231840"/>
            <a:ext cx="8487720" cy="306000"/>
          </a:xfrm>
          <a:prstGeom prst="rect">
            <a:avLst/>
          </a:prstGeom>
          <a:noFill/>
          <a:ln>
            <a:noFill/>
          </a:ln>
        </p:spPr>
        <p:style>
          <a:lnRef idx="0">
            <a:scrgbClr r="0" g="0" b="0"/>
          </a:lnRef>
          <a:fillRef idx="0">
            <a:scrgbClr r="0" g="0" b="0"/>
          </a:fillRef>
          <a:effectRef idx="0">
            <a:scrgbClr r="0" g="0" b="0"/>
          </a:effectRef>
          <a:fontRef idx="minor"/>
        </p:style>
      </p:sp>
      <p:pic>
        <p:nvPicPr>
          <p:cNvPr id="88" name="Inhaltsplatzhalter 6_6"/>
          <p:cNvPicPr/>
          <p:nvPr/>
        </p:nvPicPr>
        <p:blipFill>
          <a:blip r:embed="rId3"/>
          <a:stretch/>
        </p:blipFill>
        <p:spPr>
          <a:xfrm>
            <a:off x="1270440" y="1600200"/>
            <a:ext cx="6604920" cy="1904400"/>
          </a:xfrm>
          <a:prstGeom prst="rect">
            <a:avLst/>
          </a:prstGeom>
          <a:ln>
            <a:noFill/>
          </a:ln>
        </p:spPr>
      </p:pic>
      <p:sp>
        <p:nvSpPr>
          <p:cNvPr id="89" name="CustomShape 2"/>
          <p:cNvSpPr/>
          <p:nvPr/>
        </p:nvSpPr>
        <p:spPr>
          <a:xfrm>
            <a:off x="1990080" y="2302200"/>
            <a:ext cx="5171040" cy="55512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14000"/>
              </a:lnSpc>
            </a:pPr>
            <a:r>
              <a:rPr lang="de-DE" sz="3200" b="1" strike="noStrike" spc="-1" dirty="0" err="1">
                <a:solidFill>
                  <a:srgbClr val="FFFFFF"/>
                </a:solidFill>
                <a:latin typeface="Arial"/>
                <a:ea typeface="DejaVu Sans"/>
              </a:rPr>
              <a:t>Introduction</a:t>
            </a:r>
            <a:endParaRPr lang="en-GB" sz="3200" b="0" strike="noStrike" spc="-1" dirty="0">
              <a:latin typeface="Arial"/>
            </a:endParaRPr>
          </a:p>
        </p:txBody>
      </p:sp>
      <p:sp>
        <p:nvSpPr>
          <p:cNvPr id="90" name="CustomShape 3"/>
          <p:cNvSpPr/>
          <p:nvPr/>
        </p:nvSpPr>
        <p:spPr>
          <a:xfrm>
            <a:off x="324000" y="4878000"/>
            <a:ext cx="8494560" cy="2638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de-DE" sz="800" b="0" strike="noStrike" spc="-1" dirty="0">
                <a:solidFill>
                  <a:srgbClr val="000000"/>
                </a:solidFill>
                <a:latin typeface="Arial"/>
                <a:ea typeface="DejaVu Sans"/>
              </a:rPr>
              <a:t>Source </a:t>
            </a:r>
            <a:r>
              <a:rPr lang="de-DE" sz="800" b="0" strike="noStrike" spc="-1" dirty="0" err="1">
                <a:solidFill>
                  <a:srgbClr val="000000"/>
                </a:solidFill>
                <a:latin typeface="Arial"/>
                <a:ea typeface="DejaVu Sans"/>
              </a:rPr>
              <a:t>of</a:t>
            </a:r>
            <a:r>
              <a:rPr lang="de-DE" sz="800" b="0" strike="noStrike" spc="-1" dirty="0">
                <a:solidFill>
                  <a:srgbClr val="000000"/>
                </a:solidFill>
                <a:latin typeface="Arial"/>
                <a:ea typeface="DejaVu Sans"/>
              </a:rPr>
              <a:t> </a:t>
            </a:r>
            <a:r>
              <a:rPr lang="de-DE" sz="800" b="0" strike="noStrike" spc="-1" dirty="0" err="1">
                <a:solidFill>
                  <a:srgbClr val="000000"/>
                </a:solidFill>
                <a:latin typeface="Arial"/>
                <a:ea typeface="DejaVu Sans"/>
              </a:rPr>
              <a:t>image</a:t>
            </a:r>
            <a:r>
              <a:rPr lang="de-DE" sz="800" b="0" strike="noStrike" spc="-1" dirty="0">
                <a:solidFill>
                  <a:srgbClr val="000000"/>
                </a:solidFill>
                <a:latin typeface="Arial"/>
                <a:ea typeface="DejaVu Sans"/>
              </a:rPr>
              <a:t>: </a:t>
            </a:r>
            <a:r>
              <a:rPr lang="de-DE" sz="800" b="0" strike="noStrike" spc="-1" dirty="0" err="1">
                <a:solidFill>
                  <a:srgbClr val="000000"/>
                </a:solidFill>
                <a:latin typeface="Arial"/>
                <a:ea typeface="DejaVu Sans"/>
              </a:rPr>
              <a:t>Stux</a:t>
            </a:r>
            <a:r>
              <a:rPr lang="de-DE" sz="800" b="0" strike="noStrike" spc="-1" dirty="0">
                <a:solidFill>
                  <a:srgbClr val="000000"/>
                </a:solidFill>
                <a:latin typeface="Arial"/>
                <a:ea typeface="DejaVu Sans"/>
              </a:rPr>
              <a:t> </a:t>
            </a:r>
            <a:r>
              <a:rPr lang="de-DE" sz="800" b="0" strike="noStrike" spc="-1" dirty="0" err="1">
                <a:solidFill>
                  <a:srgbClr val="000000"/>
                </a:solidFill>
                <a:latin typeface="Arial"/>
                <a:ea typeface="DejaVu Sans"/>
              </a:rPr>
              <a:t>from</a:t>
            </a:r>
            <a:r>
              <a:rPr lang="de-DE" sz="800" b="0" strike="noStrike" spc="-1" dirty="0">
                <a:solidFill>
                  <a:srgbClr val="000000"/>
                </a:solidFill>
                <a:latin typeface="Arial"/>
                <a:ea typeface="DejaVu Sans"/>
              </a:rPr>
              <a:t> </a:t>
            </a:r>
            <a:r>
              <a:rPr lang="de-DE" sz="800" b="0" strike="noStrike" spc="-1" dirty="0" err="1">
                <a:solidFill>
                  <a:srgbClr val="000000"/>
                </a:solidFill>
                <a:latin typeface="Arial"/>
                <a:ea typeface="DejaVu Sans"/>
              </a:rPr>
              <a:t>pixabay</a:t>
            </a:r>
            <a:r>
              <a:rPr lang="de-DE" sz="800" b="0" strike="noStrike" spc="-1" dirty="0">
                <a:solidFill>
                  <a:srgbClr val="000000"/>
                </a:solidFill>
                <a:latin typeface="Arial"/>
                <a:ea typeface="DejaVu Sans"/>
              </a:rPr>
              <a:t>.</a:t>
            </a:r>
            <a:endParaRPr lang="en-GB" sz="8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330840" y="231840"/>
            <a:ext cx="8487720" cy="306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GB" sz="2200" b="1" strike="noStrike" spc="-1" dirty="0">
                <a:latin typeface="Arial"/>
              </a:rPr>
              <a:t>Transformation of the Financial world, and…</a:t>
            </a:r>
          </a:p>
        </p:txBody>
      </p:sp>
      <p:sp>
        <p:nvSpPr>
          <p:cNvPr id="92" name="CustomShape 2"/>
          <p:cNvSpPr/>
          <p:nvPr/>
        </p:nvSpPr>
        <p:spPr>
          <a:xfrm>
            <a:off x="297720" y="4729235"/>
            <a:ext cx="8494560" cy="2638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800" b="0" strike="noStrike" spc="-1" dirty="0">
                <a:solidFill>
                  <a:srgbClr val="000000"/>
                </a:solidFill>
                <a:latin typeface="Arial"/>
                <a:ea typeface="DejaVu Sans"/>
              </a:rPr>
              <a:t>Source of content</a:t>
            </a:r>
            <a:r>
              <a:rPr lang="de-DE" sz="800" b="0" strike="noStrike" spc="-1" dirty="0">
                <a:solidFill>
                  <a:srgbClr val="000000"/>
                </a:solidFill>
                <a:latin typeface="Arial"/>
                <a:ea typeface="DejaVu Sans"/>
              </a:rPr>
              <a:t>: New </a:t>
            </a:r>
            <a:r>
              <a:rPr lang="de-DE" sz="800" spc="-1" dirty="0">
                <a:solidFill>
                  <a:srgbClr val="000000"/>
                </a:solidFill>
                <a:latin typeface="Arial"/>
                <a:ea typeface="DejaVu Sans"/>
              </a:rPr>
              <a:t>York Times, Guardian, Financial Times</a:t>
            </a:r>
            <a:endParaRPr lang="en-GB" sz="800" b="0" strike="noStrike" spc="-1" dirty="0">
              <a:latin typeface="Arial"/>
            </a:endParaRPr>
          </a:p>
        </p:txBody>
      </p:sp>
      <p:sp>
        <p:nvSpPr>
          <p:cNvPr id="99" name="TextShape 3"/>
          <p:cNvSpPr txBox="1"/>
          <p:nvPr/>
        </p:nvSpPr>
        <p:spPr>
          <a:xfrm>
            <a:off x="4018680" y="4608000"/>
            <a:ext cx="2605320" cy="218520"/>
          </a:xfrm>
          <a:prstGeom prst="rect">
            <a:avLst/>
          </a:prstGeom>
          <a:noFill/>
          <a:ln>
            <a:noFill/>
          </a:ln>
        </p:spPr>
        <p:txBody>
          <a:bodyPr lIns="90000" tIns="45000" rIns="90000" bIns="45000">
            <a:noAutofit/>
          </a:bodyPr>
          <a:lstStyle/>
          <a:p>
            <a:endParaRPr lang="en-GB" sz="900" b="0" strike="noStrike" spc="-1" dirty="0">
              <a:latin typeface="Arial"/>
            </a:endParaRPr>
          </a:p>
        </p:txBody>
      </p:sp>
      <p:sp>
        <p:nvSpPr>
          <p:cNvPr id="100" name="TextShape 4"/>
          <p:cNvSpPr txBox="1"/>
          <p:nvPr/>
        </p:nvSpPr>
        <p:spPr>
          <a:xfrm>
            <a:off x="360000" y="3887280"/>
            <a:ext cx="2423880" cy="204840"/>
          </a:xfrm>
          <a:prstGeom prst="rect">
            <a:avLst/>
          </a:prstGeom>
          <a:noFill/>
          <a:ln>
            <a:noFill/>
          </a:ln>
        </p:spPr>
        <p:txBody>
          <a:bodyPr lIns="90000" tIns="45000" rIns="90000" bIns="45000">
            <a:noAutofit/>
          </a:bodyPr>
          <a:lstStyle/>
          <a:p>
            <a:endParaRPr lang="en-GB" sz="800" b="0" strike="noStrike" spc="-1" dirty="0">
              <a:latin typeface="Arial"/>
            </a:endParaRPr>
          </a:p>
        </p:txBody>
      </p:sp>
      <p:sp>
        <p:nvSpPr>
          <p:cNvPr id="101" name="TextShape 5"/>
          <p:cNvSpPr txBox="1"/>
          <p:nvPr/>
        </p:nvSpPr>
        <p:spPr>
          <a:xfrm>
            <a:off x="648000" y="2027160"/>
            <a:ext cx="1122480" cy="204840"/>
          </a:xfrm>
          <a:prstGeom prst="rect">
            <a:avLst/>
          </a:prstGeom>
          <a:noFill/>
          <a:ln>
            <a:noFill/>
          </a:ln>
        </p:spPr>
        <p:txBody>
          <a:bodyPr lIns="90000" tIns="45000" rIns="90000" bIns="45000">
            <a:noAutofit/>
          </a:bodyPr>
          <a:lstStyle/>
          <a:p>
            <a:endParaRPr lang="en-GB" sz="800" b="0" strike="noStrike" spc="-1" dirty="0">
              <a:latin typeface="Arial"/>
            </a:endParaRPr>
          </a:p>
        </p:txBody>
      </p:sp>
      <p:sp>
        <p:nvSpPr>
          <p:cNvPr id="102" name="TextShape 6"/>
          <p:cNvSpPr txBox="1"/>
          <p:nvPr/>
        </p:nvSpPr>
        <p:spPr>
          <a:xfrm>
            <a:off x="3456000" y="1885680"/>
            <a:ext cx="1089000" cy="204840"/>
          </a:xfrm>
          <a:prstGeom prst="rect">
            <a:avLst/>
          </a:prstGeom>
          <a:noFill/>
          <a:ln>
            <a:noFill/>
          </a:ln>
        </p:spPr>
        <p:txBody>
          <a:bodyPr lIns="90000" tIns="45000" rIns="90000" bIns="45000">
            <a:noAutofit/>
          </a:bodyPr>
          <a:lstStyle/>
          <a:p>
            <a:endParaRPr lang="en-GB" sz="800" b="0" strike="noStrike" spc="-1" dirty="0">
              <a:latin typeface="Arial"/>
            </a:endParaRPr>
          </a:p>
        </p:txBody>
      </p:sp>
      <p:sp>
        <p:nvSpPr>
          <p:cNvPr id="103" name="TextShape 7"/>
          <p:cNvSpPr txBox="1"/>
          <p:nvPr/>
        </p:nvSpPr>
        <p:spPr>
          <a:xfrm>
            <a:off x="4408466" y="1914444"/>
            <a:ext cx="4251068" cy="204840"/>
          </a:xfrm>
          <a:prstGeom prst="rect">
            <a:avLst/>
          </a:prstGeom>
          <a:noFill/>
          <a:ln>
            <a:noFill/>
          </a:ln>
        </p:spPr>
        <p:txBody>
          <a:bodyPr lIns="90000" tIns="45000" rIns="90000" bIns="45000">
            <a:noAutofit/>
          </a:bodyPr>
          <a:lstStyle/>
          <a:p>
            <a:r>
              <a:rPr lang="en-GB" sz="500" spc="-1" dirty="0"/>
              <a:t>https://</a:t>
            </a:r>
            <a:r>
              <a:rPr lang="en-GB" sz="500" spc="-1" dirty="0" err="1"/>
              <a:t>www.ft.com</a:t>
            </a:r>
            <a:r>
              <a:rPr lang="en-GB" sz="500" spc="-1" dirty="0"/>
              <a:t>/content/625fbd5a-d90c-434f-998d-5e0eeb4c0f71</a:t>
            </a:r>
            <a:endParaRPr lang="en-GB" sz="500" b="0" strike="noStrike" spc="-1" dirty="0">
              <a:latin typeface="Arial"/>
            </a:endParaRPr>
          </a:p>
        </p:txBody>
      </p:sp>
      <p:sp>
        <p:nvSpPr>
          <p:cNvPr id="104" name="TextShape 8"/>
          <p:cNvSpPr txBox="1"/>
          <p:nvPr/>
        </p:nvSpPr>
        <p:spPr>
          <a:xfrm>
            <a:off x="6270480" y="1811160"/>
            <a:ext cx="2297520" cy="319320"/>
          </a:xfrm>
          <a:prstGeom prst="rect">
            <a:avLst/>
          </a:prstGeom>
          <a:noFill/>
          <a:ln>
            <a:noFill/>
          </a:ln>
        </p:spPr>
        <p:txBody>
          <a:bodyPr lIns="90000" tIns="45000" rIns="90000" bIns="45000">
            <a:noAutofit/>
          </a:bodyPr>
          <a:lstStyle/>
          <a:p>
            <a:endParaRPr lang="en-GB" sz="800" b="0" strike="noStrike" spc="-1" dirty="0">
              <a:latin typeface="Arial"/>
            </a:endParaRPr>
          </a:p>
        </p:txBody>
      </p:sp>
      <p:pic>
        <p:nvPicPr>
          <p:cNvPr id="5" name="Grafik 4">
            <a:extLst>
              <a:ext uri="{FF2B5EF4-FFF2-40B4-BE49-F238E27FC236}">
                <a16:creationId xmlns:a16="http://schemas.microsoft.com/office/drawing/2014/main" id="{C9252A6A-FA06-E84C-B287-E2E74C1FD4FE}"/>
              </a:ext>
            </a:extLst>
          </p:cNvPr>
          <p:cNvPicPr>
            <a:picLocks noChangeAspect="1"/>
          </p:cNvPicPr>
          <p:nvPr/>
        </p:nvPicPr>
        <p:blipFill>
          <a:blip r:embed="rId3"/>
          <a:stretch>
            <a:fillRect/>
          </a:stretch>
        </p:blipFill>
        <p:spPr>
          <a:xfrm>
            <a:off x="330840" y="952646"/>
            <a:ext cx="2957467" cy="1279354"/>
          </a:xfrm>
          <a:prstGeom prst="rect">
            <a:avLst/>
          </a:prstGeom>
        </p:spPr>
      </p:pic>
      <p:sp>
        <p:nvSpPr>
          <p:cNvPr id="6" name="Rechteck 5">
            <a:extLst>
              <a:ext uri="{FF2B5EF4-FFF2-40B4-BE49-F238E27FC236}">
                <a16:creationId xmlns:a16="http://schemas.microsoft.com/office/drawing/2014/main" id="{521F9CEB-319C-2F4A-984F-DC517D94372F}"/>
              </a:ext>
            </a:extLst>
          </p:cNvPr>
          <p:cNvSpPr/>
          <p:nvPr/>
        </p:nvSpPr>
        <p:spPr>
          <a:xfrm>
            <a:off x="324000" y="2181960"/>
            <a:ext cx="6210000" cy="169277"/>
          </a:xfrm>
          <a:prstGeom prst="rect">
            <a:avLst/>
          </a:prstGeom>
        </p:spPr>
        <p:txBody>
          <a:bodyPr wrap="square">
            <a:spAutoFit/>
          </a:bodyPr>
          <a:lstStyle/>
          <a:p>
            <a:r>
              <a:rPr lang="en-US" sz="500" dirty="0"/>
              <a:t>https://</a:t>
            </a:r>
            <a:r>
              <a:rPr lang="en-US" sz="500" dirty="0" err="1"/>
              <a:t>www.nytimes.com</a:t>
            </a:r>
            <a:r>
              <a:rPr lang="en-US" sz="500" dirty="0"/>
              <a:t>/2020/01/23/smarter-living/does-personal-finance-still-work-in-our-changing-</a:t>
            </a:r>
            <a:r>
              <a:rPr lang="en-US" sz="500" dirty="0" err="1"/>
              <a:t>economy.html</a:t>
            </a:r>
            <a:endParaRPr lang="en-US" sz="500" dirty="0"/>
          </a:p>
        </p:txBody>
      </p:sp>
      <p:pic>
        <p:nvPicPr>
          <p:cNvPr id="7" name="Grafik 6">
            <a:extLst>
              <a:ext uri="{FF2B5EF4-FFF2-40B4-BE49-F238E27FC236}">
                <a16:creationId xmlns:a16="http://schemas.microsoft.com/office/drawing/2014/main" id="{468AA1B9-387D-BA46-A484-0619CD110281}"/>
              </a:ext>
            </a:extLst>
          </p:cNvPr>
          <p:cNvPicPr>
            <a:picLocks noChangeAspect="1"/>
          </p:cNvPicPr>
          <p:nvPr/>
        </p:nvPicPr>
        <p:blipFill>
          <a:blip r:embed="rId4"/>
          <a:stretch>
            <a:fillRect/>
          </a:stretch>
        </p:blipFill>
        <p:spPr>
          <a:xfrm>
            <a:off x="324000" y="2569610"/>
            <a:ext cx="3399450" cy="929496"/>
          </a:xfrm>
          <a:prstGeom prst="rect">
            <a:avLst/>
          </a:prstGeom>
        </p:spPr>
      </p:pic>
      <p:sp>
        <p:nvSpPr>
          <p:cNvPr id="8" name="Rechteck 7">
            <a:extLst>
              <a:ext uri="{FF2B5EF4-FFF2-40B4-BE49-F238E27FC236}">
                <a16:creationId xmlns:a16="http://schemas.microsoft.com/office/drawing/2014/main" id="{3388F110-5D4B-5246-86EC-1438AB96AE6C}"/>
              </a:ext>
            </a:extLst>
          </p:cNvPr>
          <p:cNvSpPr/>
          <p:nvPr/>
        </p:nvSpPr>
        <p:spPr>
          <a:xfrm>
            <a:off x="330840" y="3445341"/>
            <a:ext cx="6635363" cy="169277"/>
          </a:xfrm>
          <a:prstGeom prst="rect">
            <a:avLst/>
          </a:prstGeom>
        </p:spPr>
        <p:txBody>
          <a:bodyPr wrap="square">
            <a:spAutoFit/>
          </a:bodyPr>
          <a:lstStyle/>
          <a:p>
            <a:r>
              <a:rPr lang="en-US" sz="500" dirty="0"/>
              <a:t>https://</a:t>
            </a:r>
            <a:r>
              <a:rPr lang="en-US" sz="500" dirty="0" err="1"/>
              <a:t>www.nytimes.com</a:t>
            </a:r>
            <a:r>
              <a:rPr lang="en-US" sz="500" dirty="0"/>
              <a:t>/2020/12/04/business/low-interest-rates-</a:t>
            </a:r>
            <a:r>
              <a:rPr lang="en-US" sz="500" dirty="0" err="1"/>
              <a:t>puzzle.html</a:t>
            </a:r>
            <a:endParaRPr lang="en-US" sz="500" dirty="0"/>
          </a:p>
        </p:txBody>
      </p:sp>
      <p:pic>
        <p:nvPicPr>
          <p:cNvPr id="14" name="Grafik 13">
            <a:extLst>
              <a:ext uri="{FF2B5EF4-FFF2-40B4-BE49-F238E27FC236}">
                <a16:creationId xmlns:a16="http://schemas.microsoft.com/office/drawing/2014/main" id="{073C085D-CFD2-8E47-B7D6-5A695B1E19F8}"/>
              </a:ext>
            </a:extLst>
          </p:cNvPr>
          <p:cNvPicPr>
            <a:picLocks noChangeAspect="1"/>
          </p:cNvPicPr>
          <p:nvPr/>
        </p:nvPicPr>
        <p:blipFill>
          <a:blip r:embed="rId5"/>
          <a:stretch>
            <a:fillRect/>
          </a:stretch>
        </p:blipFill>
        <p:spPr>
          <a:xfrm>
            <a:off x="4424932" y="2541259"/>
            <a:ext cx="3729724" cy="1023728"/>
          </a:xfrm>
          <a:prstGeom prst="rect">
            <a:avLst/>
          </a:prstGeom>
        </p:spPr>
      </p:pic>
      <p:sp>
        <p:nvSpPr>
          <p:cNvPr id="15" name="Rechteck 14">
            <a:extLst>
              <a:ext uri="{FF2B5EF4-FFF2-40B4-BE49-F238E27FC236}">
                <a16:creationId xmlns:a16="http://schemas.microsoft.com/office/drawing/2014/main" id="{09BB63C8-4120-D741-A39E-674F31ADD656}"/>
              </a:ext>
            </a:extLst>
          </p:cNvPr>
          <p:cNvSpPr/>
          <p:nvPr/>
        </p:nvSpPr>
        <p:spPr>
          <a:xfrm>
            <a:off x="4470668" y="3560854"/>
            <a:ext cx="4572000" cy="169277"/>
          </a:xfrm>
          <a:prstGeom prst="rect">
            <a:avLst/>
          </a:prstGeom>
        </p:spPr>
        <p:txBody>
          <a:bodyPr>
            <a:spAutoFit/>
          </a:bodyPr>
          <a:lstStyle/>
          <a:p>
            <a:r>
              <a:rPr lang="en-US" sz="500" dirty="0"/>
              <a:t>https://</a:t>
            </a:r>
            <a:r>
              <a:rPr lang="en-US" sz="500" dirty="0" err="1"/>
              <a:t>www.theguardian.com</a:t>
            </a:r>
            <a:r>
              <a:rPr lang="en-US" sz="500" dirty="0"/>
              <a:t>/technology/2021/</a:t>
            </a:r>
            <a:r>
              <a:rPr lang="en-US" sz="500" dirty="0" err="1"/>
              <a:t>feb</a:t>
            </a:r>
            <a:r>
              <a:rPr lang="en-US" sz="500" dirty="0"/>
              <a:t>/01/price-of-bitcoin-jumps-after-</a:t>
            </a:r>
            <a:r>
              <a:rPr lang="en-US" sz="500" dirty="0" err="1"/>
              <a:t>elon</a:t>
            </a:r>
            <a:r>
              <a:rPr lang="en-US" sz="500" dirty="0"/>
              <a:t>-musk-says-it-is-a-good-thing</a:t>
            </a:r>
          </a:p>
        </p:txBody>
      </p:sp>
      <p:pic>
        <p:nvPicPr>
          <p:cNvPr id="18" name="Grafik 17">
            <a:extLst>
              <a:ext uri="{FF2B5EF4-FFF2-40B4-BE49-F238E27FC236}">
                <a16:creationId xmlns:a16="http://schemas.microsoft.com/office/drawing/2014/main" id="{A99324BD-8399-FA4C-AD0C-8BBD08FD627B}"/>
              </a:ext>
            </a:extLst>
          </p:cNvPr>
          <p:cNvPicPr>
            <a:picLocks noChangeAspect="1"/>
          </p:cNvPicPr>
          <p:nvPr/>
        </p:nvPicPr>
        <p:blipFill>
          <a:blip r:embed="rId6"/>
          <a:stretch>
            <a:fillRect/>
          </a:stretch>
        </p:blipFill>
        <p:spPr>
          <a:xfrm>
            <a:off x="4408466" y="901597"/>
            <a:ext cx="3659055" cy="1012774"/>
          </a:xfrm>
          <a:prstGeom prst="rect">
            <a:avLst/>
          </a:prstGeom>
        </p:spPr>
      </p:pic>
      <p:sp>
        <p:nvSpPr>
          <p:cNvPr id="19" name="Rechteck 18">
            <a:extLst>
              <a:ext uri="{FF2B5EF4-FFF2-40B4-BE49-F238E27FC236}">
                <a16:creationId xmlns:a16="http://schemas.microsoft.com/office/drawing/2014/main" id="{5EE1BF94-4E13-C04F-B507-5B5932802B7C}"/>
              </a:ext>
            </a:extLst>
          </p:cNvPr>
          <p:cNvSpPr/>
          <p:nvPr/>
        </p:nvSpPr>
        <p:spPr>
          <a:xfrm>
            <a:off x="324000" y="901597"/>
            <a:ext cx="3333600" cy="1570875"/>
          </a:xfrm>
          <a:prstGeom prst="rect">
            <a:avLst/>
          </a:prstGeom>
          <a:solidFill>
            <a:srgbClr val="FF00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hteck 33">
            <a:extLst>
              <a:ext uri="{FF2B5EF4-FFF2-40B4-BE49-F238E27FC236}">
                <a16:creationId xmlns:a16="http://schemas.microsoft.com/office/drawing/2014/main" id="{D77B9378-7FF4-174E-8A51-F2D9CAF4DC77}"/>
              </a:ext>
            </a:extLst>
          </p:cNvPr>
          <p:cNvSpPr/>
          <p:nvPr/>
        </p:nvSpPr>
        <p:spPr>
          <a:xfrm>
            <a:off x="291680" y="2585445"/>
            <a:ext cx="3399450" cy="1570875"/>
          </a:xfrm>
          <a:prstGeom prst="rect">
            <a:avLst/>
          </a:prstGeom>
          <a:solidFill>
            <a:srgbClr val="FF00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hteck 34">
            <a:extLst>
              <a:ext uri="{FF2B5EF4-FFF2-40B4-BE49-F238E27FC236}">
                <a16:creationId xmlns:a16="http://schemas.microsoft.com/office/drawing/2014/main" id="{D1D32C87-BCDB-904D-9C63-F36708F7E8D8}"/>
              </a:ext>
            </a:extLst>
          </p:cNvPr>
          <p:cNvSpPr/>
          <p:nvPr/>
        </p:nvSpPr>
        <p:spPr>
          <a:xfrm>
            <a:off x="4408466" y="890868"/>
            <a:ext cx="3659055" cy="1581604"/>
          </a:xfrm>
          <a:prstGeom prst="rect">
            <a:avLst/>
          </a:prstGeom>
          <a:solidFill>
            <a:srgbClr val="00B05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hteck 35">
            <a:extLst>
              <a:ext uri="{FF2B5EF4-FFF2-40B4-BE49-F238E27FC236}">
                <a16:creationId xmlns:a16="http://schemas.microsoft.com/office/drawing/2014/main" id="{9B50683C-2A82-6341-886C-72915BDED35C}"/>
              </a:ext>
            </a:extLst>
          </p:cNvPr>
          <p:cNvSpPr/>
          <p:nvPr/>
        </p:nvSpPr>
        <p:spPr>
          <a:xfrm>
            <a:off x="4413390" y="2585445"/>
            <a:ext cx="3654131" cy="1570875"/>
          </a:xfrm>
          <a:prstGeom prst="rect">
            <a:avLst/>
          </a:prstGeom>
          <a:solidFill>
            <a:srgbClr val="00B05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8694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330840" y="231840"/>
            <a:ext cx="8487720" cy="306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2200" b="1" spc="-1" dirty="0" err="1">
                <a:solidFill>
                  <a:srgbClr val="000000"/>
                </a:solidFill>
                <a:latin typeface="Arial"/>
              </a:rPr>
              <a:t>apparently</a:t>
            </a:r>
            <a:r>
              <a:rPr lang="de-DE" sz="2200" b="1" spc="-1" dirty="0">
                <a:solidFill>
                  <a:srgbClr val="000000"/>
                </a:solidFill>
                <a:latin typeface="Arial"/>
              </a:rPr>
              <a:t>, </a:t>
            </a:r>
            <a:r>
              <a:rPr lang="de-DE" sz="2200" b="1" spc="-1" dirty="0" err="1">
                <a:solidFill>
                  <a:srgbClr val="000000"/>
                </a:solidFill>
                <a:latin typeface="Arial"/>
              </a:rPr>
              <a:t>everybody</a:t>
            </a:r>
            <a:r>
              <a:rPr lang="de-DE" sz="2200" b="1" strike="noStrike" spc="-1" dirty="0">
                <a:solidFill>
                  <a:srgbClr val="000000"/>
                </a:solidFill>
                <a:latin typeface="Arial"/>
                <a:ea typeface="DejaVu Sans"/>
              </a:rPr>
              <a:t> wants (</a:t>
            </a:r>
            <a:r>
              <a:rPr lang="de-DE" sz="2200" b="1" strike="noStrike" spc="-1" dirty="0" err="1">
                <a:solidFill>
                  <a:srgbClr val="000000"/>
                </a:solidFill>
                <a:latin typeface="Arial"/>
                <a:ea typeface="DejaVu Sans"/>
              </a:rPr>
              <a:t>you</a:t>
            </a:r>
            <a:r>
              <a:rPr lang="de-DE" sz="2200" b="1" strike="noStrike" spc="-1" dirty="0">
                <a:solidFill>
                  <a:srgbClr val="000000"/>
                </a:solidFill>
                <a:latin typeface="Arial"/>
                <a:ea typeface="DejaVu Sans"/>
              </a:rPr>
              <a:t>) </a:t>
            </a:r>
            <a:r>
              <a:rPr lang="de-DE" sz="2200" b="1" strike="noStrike" spc="-1" dirty="0" err="1">
                <a:solidFill>
                  <a:srgbClr val="000000"/>
                </a:solidFill>
                <a:latin typeface="Arial"/>
                <a:ea typeface="DejaVu Sans"/>
              </a:rPr>
              <a:t>to</a:t>
            </a:r>
            <a:r>
              <a:rPr lang="de-DE" sz="2200" b="1" strike="noStrike" spc="-1" dirty="0">
                <a:solidFill>
                  <a:srgbClr val="000000"/>
                </a:solidFill>
                <a:latin typeface="Arial"/>
                <a:ea typeface="DejaVu Sans"/>
              </a:rPr>
              <a:t> </a:t>
            </a:r>
            <a:r>
              <a:rPr lang="de-DE" sz="2200" b="1" strike="noStrike" spc="-1" dirty="0" err="1">
                <a:solidFill>
                  <a:srgbClr val="000000"/>
                </a:solidFill>
                <a:latin typeface="Arial"/>
                <a:ea typeface="DejaVu Sans"/>
              </a:rPr>
              <a:t>get</a:t>
            </a:r>
            <a:r>
              <a:rPr lang="de-DE" sz="2200" b="1" strike="noStrike" spc="-1" dirty="0">
                <a:solidFill>
                  <a:srgbClr val="000000"/>
                </a:solidFill>
                <a:latin typeface="Arial"/>
                <a:ea typeface="DejaVu Sans"/>
              </a:rPr>
              <a:t> </a:t>
            </a:r>
            <a:r>
              <a:rPr lang="de-DE" sz="2200" b="1" strike="noStrike" spc="-1" dirty="0" err="1">
                <a:solidFill>
                  <a:srgbClr val="000000"/>
                </a:solidFill>
                <a:latin typeface="Arial"/>
                <a:ea typeface="DejaVu Sans"/>
              </a:rPr>
              <a:t>rich</a:t>
            </a:r>
            <a:endParaRPr lang="en-GB" sz="2200" b="0" strike="noStrike" spc="-1" dirty="0">
              <a:latin typeface="Arial"/>
            </a:endParaRPr>
          </a:p>
        </p:txBody>
      </p:sp>
      <p:sp>
        <p:nvSpPr>
          <p:cNvPr id="92" name="CustomShape 2"/>
          <p:cNvSpPr/>
          <p:nvPr/>
        </p:nvSpPr>
        <p:spPr>
          <a:xfrm>
            <a:off x="324000" y="4878000"/>
            <a:ext cx="8494560" cy="2638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800" b="0" strike="noStrike" spc="-1">
                <a:solidFill>
                  <a:srgbClr val="000000"/>
                </a:solidFill>
                <a:latin typeface="Arial"/>
                <a:ea typeface="DejaVu Sans"/>
              </a:rPr>
              <a:t>Source of content</a:t>
            </a:r>
            <a:r>
              <a:rPr lang="de-DE" sz="800" b="0" strike="noStrike" spc="-1">
                <a:solidFill>
                  <a:srgbClr val="000000"/>
                </a:solidFill>
                <a:latin typeface="Arial"/>
                <a:ea typeface="DejaVu Sans"/>
              </a:rPr>
              <a:t>: medium.com, forbes.com, youtube.com, businessinsider.de</a:t>
            </a:r>
            <a:endParaRPr lang="en-GB" sz="800" b="0" strike="noStrike" spc="-1">
              <a:latin typeface="Arial"/>
            </a:endParaRPr>
          </a:p>
        </p:txBody>
      </p:sp>
      <p:pic>
        <p:nvPicPr>
          <p:cNvPr id="93" name="Grafik 92"/>
          <p:cNvPicPr/>
          <p:nvPr/>
        </p:nvPicPr>
        <p:blipFill>
          <a:blip r:embed="rId3"/>
          <a:stretch/>
        </p:blipFill>
        <p:spPr>
          <a:xfrm>
            <a:off x="576000" y="1452600"/>
            <a:ext cx="2384640" cy="562680"/>
          </a:xfrm>
          <a:prstGeom prst="rect">
            <a:avLst/>
          </a:prstGeom>
          <a:ln>
            <a:noFill/>
          </a:ln>
        </p:spPr>
      </p:pic>
      <p:pic>
        <p:nvPicPr>
          <p:cNvPr id="94" name="Grafik 93"/>
          <p:cNvPicPr/>
          <p:nvPr/>
        </p:nvPicPr>
        <p:blipFill>
          <a:blip r:embed="rId4"/>
          <a:stretch/>
        </p:blipFill>
        <p:spPr>
          <a:xfrm>
            <a:off x="3456000" y="1298160"/>
            <a:ext cx="2350080" cy="572760"/>
          </a:xfrm>
          <a:prstGeom prst="rect">
            <a:avLst/>
          </a:prstGeom>
          <a:ln>
            <a:noFill/>
          </a:ln>
        </p:spPr>
      </p:pic>
      <p:pic>
        <p:nvPicPr>
          <p:cNvPr id="95" name="Grafik 94"/>
          <p:cNvPicPr/>
          <p:nvPr/>
        </p:nvPicPr>
        <p:blipFill>
          <a:blip r:embed="rId5"/>
          <a:stretch/>
        </p:blipFill>
        <p:spPr>
          <a:xfrm>
            <a:off x="6261840" y="648000"/>
            <a:ext cx="2162160" cy="1198440"/>
          </a:xfrm>
          <a:prstGeom prst="rect">
            <a:avLst/>
          </a:prstGeom>
          <a:ln>
            <a:noFill/>
          </a:ln>
        </p:spPr>
      </p:pic>
      <p:pic>
        <p:nvPicPr>
          <p:cNvPr id="96" name="Grafik 95"/>
          <p:cNvPicPr/>
          <p:nvPr/>
        </p:nvPicPr>
        <p:blipFill>
          <a:blip r:embed="rId6"/>
          <a:stretch/>
        </p:blipFill>
        <p:spPr>
          <a:xfrm>
            <a:off x="360000" y="2993760"/>
            <a:ext cx="2993040" cy="893520"/>
          </a:xfrm>
          <a:prstGeom prst="rect">
            <a:avLst/>
          </a:prstGeom>
          <a:ln>
            <a:noFill/>
          </a:ln>
        </p:spPr>
      </p:pic>
      <p:pic>
        <p:nvPicPr>
          <p:cNvPr id="97" name="Grafik 96"/>
          <p:cNvPicPr/>
          <p:nvPr/>
        </p:nvPicPr>
        <p:blipFill>
          <a:blip r:embed="rId7"/>
          <a:stretch/>
        </p:blipFill>
        <p:spPr>
          <a:xfrm>
            <a:off x="4392000" y="2171520"/>
            <a:ext cx="3795840" cy="708480"/>
          </a:xfrm>
          <a:prstGeom prst="rect">
            <a:avLst/>
          </a:prstGeom>
          <a:ln>
            <a:noFill/>
          </a:ln>
        </p:spPr>
      </p:pic>
      <p:pic>
        <p:nvPicPr>
          <p:cNvPr id="98" name="Grafik 97"/>
          <p:cNvPicPr/>
          <p:nvPr/>
        </p:nvPicPr>
        <p:blipFill>
          <a:blip r:embed="rId8"/>
          <a:stretch/>
        </p:blipFill>
        <p:spPr>
          <a:xfrm rot="20400">
            <a:off x="4023000" y="3127680"/>
            <a:ext cx="2141280" cy="1545840"/>
          </a:xfrm>
          <a:prstGeom prst="rect">
            <a:avLst/>
          </a:prstGeom>
          <a:ln>
            <a:noFill/>
          </a:ln>
        </p:spPr>
      </p:pic>
      <p:sp>
        <p:nvSpPr>
          <p:cNvPr id="99" name="TextShape 3"/>
          <p:cNvSpPr txBox="1"/>
          <p:nvPr/>
        </p:nvSpPr>
        <p:spPr>
          <a:xfrm>
            <a:off x="4018680" y="4608000"/>
            <a:ext cx="2605320" cy="218520"/>
          </a:xfrm>
          <a:prstGeom prst="rect">
            <a:avLst/>
          </a:prstGeom>
          <a:noFill/>
          <a:ln>
            <a:noFill/>
          </a:ln>
        </p:spPr>
        <p:txBody>
          <a:bodyPr lIns="90000" tIns="45000" rIns="90000" bIns="45000">
            <a:noAutofit/>
          </a:bodyPr>
          <a:lstStyle/>
          <a:p>
            <a:r>
              <a:rPr lang="en-GB" sz="900" b="0" strike="noStrike" spc="-1">
                <a:latin typeface="Arial"/>
              </a:rPr>
              <a:t>https://www.youtube.com/watch?v=rfb3gpNsy-4</a:t>
            </a:r>
          </a:p>
        </p:txBody>
      </p:sp>
      <p:sp>
        <p:nvSpPr>
          <p:cNvPr id="100" name="TextShape 4"/>
          <p:cNvSpPr txBox="1"/>
          <p:nvPr/>
        </p:nvSpPr>
        <p:spPr>
          <a:xfrm>
            <a:off x="360000" y="3887280"/>
            <a:ext cx="2423880" cy="204840"/>
          </a:xfrm>
          <a:prstGeom prst="rect">
            <a:avLst/>
          </a:prstGeom>
          <a:noFill/>
          <a:ln>
            <a:noFill/>
          </a:ln>
        </p:spPr>
        <p:txBody>
          <a:bodyPr lIns="90000" tIns="45000" rIns="90000" bIns="45000">
            <a:noAutofit/>
          </a:bodyPr>
          <a:lstStyle/>
          <a:p>
            <a:r>
              <a:rPr lang="en-GB" sz="800" b="0" strike="noStrike" spc="-1">
                <a:latin typeface="Arial"/>
              </a:rPr>
              <a:t>https://www.youtube.com/watch?v=D0oB4aZsz6c</a:t>
            </a:r>
          </a:p>
        </p:txBody>
      </p:sp>
      <p:sp>
        <p:nvSpPr>
          <p:cNvPr id="101" name="TextShape 5"/>
          <p:cNvSpPr txBox="1"/>
          <p:nvPr/>
        </p:nvSpPr>
        <p:spPr>
          <a:xfrm>
            <a:off x="648000" y="2027160"/>
            <a:ext cx="1122480" cy="204840"/>
          </a:xfrm>
          <a:prstGeom prst="rect">
            <a:avLst/>
          </a:prstGeom>
          <a:noFill/>
          <a:ln>
            <a:noFill/>
          </a:ln>
        </p:spPr>
        <p:txBody>
          <a:bodyPr lIns="90000" tIns="45000" rIns="90000" bIns="45000">
            <a:noAutofit/>
          </a:bodyPr>
          <a:lstStyle/>
          <a:p>
            <a:r>
              <a:rPr lang="en-GB" sz="800" b="0" strike="noStrike" spc="-1">
                <a:latin typeface="Arial"/>
              </a:rPr>
              <a:t>https://bit.ly/2YI89xN</a:t>
            </a:r>
          </a:p>
        </p:txBody>
      </p:sp>
      <p:sp>
        <p:nvSpPr>
          <p:cNvPr id="102" name="TextShape 6"/>
          <p:cNvSpPr txBox="1"/>
          <p:nvPr/>
        </p:nvSpPr>
        <p:spPr>
          <a:xfrm>
            <a:off x="3456000" y="1885680"/>
            <a:ext cx="1089000" cy="204840"/>
          </a:xfrm>
          <a:prstGeom prst="rect">
            <a:avLst/>
          </a:prstGeom>
          <a:noFill/>
          <a:ln>
            <a:noFill/>
          </a:ln>
        </p:spPr>
        <p:txBody>
          <a:bodyPr lIns="90000" tIns="45000" rIns="90000" bIns="45000">
            <a:noAutofit/>
          </a:bodyPr>
          <a:lstStyle/>
          <a:p>
            <a:r>
              <a:rPr lang="en-GB" sz="800" b="0" strike="noStrike" spc="-1">
                <a:latin typeface="Arial"/>
              </a:rPr>
              <a:t>https://bit.ly/2LiFhcx</a:t>
            </a:r>
          </a:p>
        </p:txBody>
      </p:sp>
      <p:sp>
        <p:nvSpPr>
          <p:cNvPr id="103" name="TextShape 7"/>
          <p:cNvSpPr txBox="1"/>
          <p:nvPr/>
        </p:nvSpPr>
        <p:spPr>
          <a:xfrm>
            <a:off x="4392000" y="2880000"/>
            <a:ext cx="1181880" cy="204840"/>
          </a:xfrm>
          <a:prstGeom prst="rect">
            <a:avLst/>
          </a:prstGeom>
          <a:noFill/>
          <a:ln>
            <a:noFill/>
          </a:ln>
        </p:spPr>
        <p:txBody>
          <a:bodyPr lIns="90000" tIns="45000" rIns="90000" bIns="45000">
            <a:noAutofit/>
          </a:bodyPr>
          <a:lstStyle/>
          <a:p>
            <a:r>
              <a:rPr lang="en-GB" sz="800" b="0" strike="noStrike" spc="-1">
                <a:latin typeface="Arial"/>
              </a:rPr>
              <a:t>https://bit.ly/2LhhHwG</a:t>
            </a:r>
          </a:p>
        </p:txBody>
      </p:sp>
      <p:sp>
        <p:nvSpPr>
          <p:cNvPr id="104" name="TextShape 8"/>
          <p:cNvSpPr txBox="1"/>
          <p:nvPr/>
        </p:nvSpPr>
        <p:spPr>
          <a:xfrm>
            <a:off x="6270480" y="1811160"/>
            <a:ext cx="2297520" cy="319320"/>
          </a:xfrm>
          <a:prstGeom prst="rect">
            <a:avLst/>
          </a:prstGeom>
          <a:noFill/>
          <a:ln>
            <a:noFill/>
          </a:ln>
        </p:spPr>
        <p:txBody>
          <a:bodyPr lIns="90000" tIns="45000" rIns="90000" bIns="45000">
            <a:noAutofit/>
          </a:bodyPr>
          <a:lstStyle/>
          <a:p>
            <a:r>
              <a:rPr lang="en-GB" sz="800" b="0" strike="noStrike" spc="-1">
                <a:latin typeface="Arial"/>
                <a:hlinkClick r:id="rId9"/>
              </a:rPr>
              <a:t>https://www.forbes.com/sites/jrose/2019/02/07/</a:t>
            </a:r>
            <a:br/>
            <a:r>
              <a:rPr lang="en-GB" sz="800" b="0" strike="noStrike" spc="-1">
                <a:latin typeface="Arial"/>
              </a:rPr>
              <a:t>passive-income-ideas-2019/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330840" y="231840"/>
            <a:ext cx="8487720" cy="306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2200" b="1" strike="noStrike" spc="-1">
                <a:solidFill>
                  <a:srgbClr val="000000"/>
                </a:solidFill>
                <a:latin typeface="Arial"/>
                <a:ea typeface="DejaVu Sans"/>
              </a:rPr>
              <a:t>You could invest your time...</a:t>
            </a:r>
            <a:endParaRPr lang="en-GB" sz="2200" b="0" strike="noStrike" spc="-1">
              <a:latin typeface="Arial"/>
            </a:endParaRPr>
          </a:p>
        </p:txBody>
      </p:sp>
      <p:sp>
        <p:nvSpPr>
          <p:cNvPr id="106" name="CustomShape 2"/>
          <p:cNvSpPr/>
          <p:nvPr/>
        </p:nvSpPr>
        <p:spPr>
          <a:xfrm>
            <a:off x="324000" y="4878000"/>
            <a:ext cx="8494560" cy="2638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1000" b="0" strike="noStrike" spc="-1">
                <a:solidFill>
                  <a:srgbClr val="000000"/>
                </a:solidFill>
                <a:latin typeface="Arial"/>
                <a:ea typeface="DejaVu Sans"/>
              </a:rPr>
              <a:t>Source of content</a:t>
            </a:r>
            <a:r>
              <a:rPr lang="de-DE" sz="1000" b="0" strike="noStrike" spc="-1">
                <a:solidFill>
                  <a:srgbClr val="000000"/>
                </a:solidFill>
                <a:latin typeface="Arial"/>
                <a:ea typeface="DejaVu Sans"/>
              </a:rPr>
              <a:t>: medium.com/earn, </a:t>
            </a:r>
            <a:r>
              <a:rPr lang="de-DE" sz="1000" b="0" u="sng" strike="noStrike" spc="-1">
                <a:solidFill>
                  <a:srgbClr val="0000FF"/>
                </a:solidFill>
                <a:uFillTx/>
                <a:latin typeface="Arial"/>
                <a:ea typeface="DejaVu Sans"/>
                <a:hlinkClick r:id="rId3"/>
              </a:rPr>
              <a:t>www.redbubble.com/about/sellin</a:t>
            </a:r>
            <a:r>
              <a:rPr lang="de-DE" sz="1000" b="0" strike="noStrike" spc="-1">
                <a:solidFill>
                  <a:srgbClr val="000000"/>
                </a:solidFill>
                <a:latin typeface="Arial"/>
                <a:ea typeface="DejaVu Sans"/>
              </a:rPr>
              <a:t>g, </a:t>
            </a:r>
            <a:r>
              <a:rPr lang="de-DE" sz="1000" b="0" u="sng" strike="noStrike" spc="-1">
                <a:solidFill>
                  <a:srgbClr val="0000FF"/>
                </a:solidFill>
                <a:uFillTx/>
                <a:latin typeface="Arial"/>
                <a:ea typeface="DejaVu Sans"/>
                <a:hlinkClick r:id="rId4"/>
              </a:rPr>
              <a:t>www.shopify.com/blog/dropshipping-niches</a:t>
            </a:r>
            <a:r>
              <a:rPr lang="de-DE" sz="1000" b="0" strike="noStrike" spc="-1">
                <a:solidFill>
                  <a:srgbClr val="000000"/>
                </a:solidFill>
                <a:latin typeface="Arial"/>
                <a:ea typeface="DejaVu Sans"/>
              </a:rPr>
              <a:t>, www.udemy.com/course</a:t>
            </a:r>
            <a:endParaRPr lang="en-GB" sz="1000" b="0" strike="noStrike" spc="-1">
              <a:latin typeface="Arial"/>
            </a:endParaRPr>
          </a:p>
        </p:txBody>
      </p:sp>
      <p:pic>
        <p:nvPicPr>
          <p:cNvPr id="107" name="Grafik 106"/>
          <p:cNvPicPr/>
          <p:nvPr/>
        </p:nvPicPr>
        <p:blipFill>
          <a:blip r:embed="rId5"/>
          <a:stretch/>
        </p:blipFill>
        <p:spPr>
          <a:xfrm>
            <a:off x="288000" y="1728000"/>
            <a:ext cx="2039400" cy="1222920"/>
          </a:xfrm>
          <a:prstGeom prst="rect">
            <a:avLst/>
          </a:prstGeom>
          <a:ln>
            <a:noFill/>
          </a:ln>
        </p:spPr>
      </p:pic>
      <p:pic>
        <p:nvPicPr>
          <p:cNvPr id="108" name="Grafik 107"/>
          <p:cNvPicPr/>
          <p:nvPr/>
        </p:nvPicPr>
        <p:blipFill>
          <a:blip r:embed="rId6"/>
          <a:stretch/>
        </p:blipFill>
        <p:spPr>
          <a:xfrm>
            <a:off x="2871720" y="936000"/>
            <a:ext cx="2167560" cy="1472040"/>
          </a:xfrm>
          <a:prstGeom prst="rect">
            <a:avLst/>
          </a:prstGeom>
          <a:ln>
            <a:noFill/>
          </a:ln>
        </p:spPr>
      </p:pic>
      <p:pic>
        <p:nvPicPr>
          <p:cNvPr id="109" name="Grafik 108"/>
          <p:cNvPicPr/>
          <p:nvPr/>
        </p:nvPicPr>
        <p:blipFill>
          <a:blip r:embed="rId7"/>
          <a:stretch/>
        </p:blipFill>
        <p:spPr>
          <a:xfrm>
            <a:off x="6048000" y="1080000"/>
            <a:ext cx="2663280" cy="1226520"/>
          </a:xfrm>
          <a:prstGeom prst="rect">
            <a:avLst/>
          </a:prstGeom>
          <a:ln>
            <a:noFill/>
          </a:ln>
        </p:spPr>
      </p:pic>
      <p:pic>
        <p:nvPicPr>
          <p:cNvPr id="110" name="Grafik 109"/>
          <p:cNvPicPr/>
          <p:nvPr/>
        </p:nvPicPr>
        <p:blipFill>
          <a:blip r:embed="rId8"/>
          <a:stretch/>
        </p:blipFill>
        <p:spPr>
          <a:xfrm>
            <a:off x="2701080" y="2808000"/>
            <a:ext cx="3670920" cy="1245960"/>
          </a:xfrm>
          <a:prstGeom prst="rect">
            <a:avLst/>
          </a:prstGeom>
          <a:ln>
            <a:noFill/>
          </a:ln>
        </p:spPr>
      </p:pic>
      <p:sp>
        <p:nvSpPr>
          <p:cNvPr id="111" name="CustomShape 3"/>
          <p:cNvSpPr/>
          <p:nvPr/>
        </p:nvSpPr>
        <p:spPr>
          <a:xfrm>
            <a:off x="2664000" y="4029480"/>
            <a:ext cx="1332000" cy="21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GB" sz="900" b="0" i="1" strike="noStrike" spc="-1">
                <a:solidFill>
                  <a:srgbClr val="000000"/>
                </a:solidFill>
                <a:latin typeface="Arial"/>
                <a:ea typeface="DejaVu Sans"/>
              </a:rPr>
              <a:t>Or both, see next slide</a:t>
            </a:r>
            <a:endParaRPr lang="en-GB" sz="9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330840" y="231840"/>
            <a:ext cx="8487720" cy="306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2200" b="1" strike="noStrike" spc="-1">
                <a:solidFill>
                  <a:srgbClr val="000000"/>
                </a:solidFill>
                <a:latin typeface="Arial"/>
                <a:ea typeface="DejaVu Sans"/>
              </a:rPr>
              <a:t>... or your money</a:t>
            </a:r>
            <a:endParaRPr lang="en-GB" sz="2200" b="0" strike="noStrike" spc="-1">
              <a:latin typeface="Arial"/>
            </a:endParaRPr>
          </a:p>
        </p:txBody>
      </p:sp>
      <p:sp>
        <p:nvSpPr>
          <p:cNvPr id="113" name="CustomShape 2"/>
          <p:cNvSpPr/>
          <p:nvPr/>
        </p:nvSpPr>
        <p:spPr>
          <a:xfrm>
            <a:off x="324000" y="4878000"/>
            <a:ext cx="8494560" cy="2638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800" b="0" strike="noStrike" spc="-1">
                <a:solidFill>
                  <a:srgbClr val="000000"/>
                </a:solidFill>
                <a:latin typeface="Arial"/>
                <a:ea typeface="DejaVu Sans"/>
              </a:rPr>
              <a:t>Source of content</a:t>
            </a:r>
            <a:r>
              <a:rPr lang="de-DE" sz="800" b="0" strike="noStrike" spc="-1">
                <a:solidFill>
                  <a:srgbClr val="000000"/>
                </a:solidFill>
                <a:latin typeface="Arial"/>
                <a:ea typeface="DejaVu Sans"/>
              </a:rPr>
              <a:t>: robinhood.com, wealthfront.com, </a:t>
            </a:r>
            <a:r>
              <a:rPr lang="de-DE" sz="800" b="0" u="sng" strike="noStrike" spc="-1">
                <a:solidFill>
                  <a:srgbClr val="0000FF"/>
                </a:solidFill>
                <a:uFillTx/>
                <a:latin typeface="Arial"/>
                <a:ea typeface="DejaVu Sans"/>
                <a:hlinkClick r:id="rId3"/>
              </a:rPr>
              <a:t>https://de.scalable.capital</a:t>
            </a:r>
            <a:r>
              <a:rPr lang="de-DE" sz="800" b="0" strike="noStrike" spc="-1">
                <a:solidFill>
                  <a:srgbClr val="000000"/>
                </a:solidFill>
                <a:latin typeface="Arial"/>
                <a:ea typeface="DejaVu Sans"/>
              </a:rPr>
              <a:t>, etoro.com, ginmon.de, deutsche-bank.de</a:t>
            </a:r>
            <a:endParaRPr lang="en-GB" sz="800" b="0" strike="noStrike" spc="-1">
              <a:latin typeface="Arial"/>
            </a:endParaRPr>
          </a:p>
        </p:txBody>
      </p:sp>
      <p:pic>
        <p:nvPicPr>
          <p:cNvPr id="114" name="Grafik 113"/>
          <p:cNvPicPr/>
          <p:nvPr/>
        </p:nvPicPr>
        <p:blipFill>
          <a:blip r:embed="rId4"/>
          <a:stretch/>
        </p:blipFill>
        <p:spPr>
          <a:xfrm rot="21596400">
            <a:off x="374760" y="938160"/>
            <a:ext cx="2575440" cy="1021320"/>
          </a:xfrm>
          <a:prstGeom prst="rect">
            <a:avLst/>
          </a:prstGeom>
          <a:ln>
            <a:noFill/>
          </a:ln>
        </p:spPr>
      </p:pic>
      <p:pic>
        <p:nvPicPr>
          <p:cNvPr id="115" name="Grafik 114"/>
          <p:cNvPicPr/>
          <p:nvPr/>
        </p:nvPicPr>
        <p:blipFill>
          <a:blip r:embed="rId5"/>
          <a:stretch/>
        </p:blipFill>
        <p:spPr>
          <a:xfrm>
            <a:off x="3240000" y="864000"/>
            <a:ext cx="1946160" cy="1724040"/>
          </a:xfrm>
          <a:prstGeom prst="rect">
            <a:avLst/>
          </a:prstGeom>
          <a:ln>
            <a:noFill/>
          </a:ln>
        </p:spPr>
      </p:pic>
      <p:pic>
        <p:nvPicPr>
          <p:cNvPr id="116" name="Grafik 115"/>
          <p:cNvPicPr/>
          <p:nvPr/>
        </p:nvPicPr>
        <p:blipFill>
          <a:blip r:embed="rId6"/>
          <a:stretch/>
        </p:blipFill>
        <p:spPr>
          <a:xfrm>
            <a:off x="5832000" y="1061280"/>
            <a:ext cx="2948040" cy="1169640"/>
          </a:xfrm>
          <a:prstGeom prst="rect">
            <a:avLst/>
          </a:prstGeom>
          <a:ln>
            <a:noFill/>
          </a:ln>
        </p:spPr>
      </p:pic>
      <p:pic>
        <p:nvPicPr>
          <p:cNvPr id="117" name="Grafik 116"/>
          <p:cNvPicPr/>
          <p:nvPr/>
        </p:nvPicPr>
        <p:blipFill>
          <a:blip r:embed="rId7"/>
          <a:stretch/>
        </p:blipFill>
        <p:spPr>
          <a:xfrm>
            <a:off x="4560120" y="2553120"/>
            <a:ext cx="17640" cy="36720"/>
          </a:xfrm>
          <a:prstGeom prst="rect">
            <a:avLst/>
          </a:prstGeom>
          <a:ln>
            <a:noFill/>
          </a:ln>
        </p:spPr>
      </p:pic>
      <p:pic>
        <p:nvPicPr>
          <p:cNvPr id="118" name="Grafik 117"/>
          <p:cNvPicPr/>
          <p:nvPr/>
        </p:nvPicPr>
        <p:blipFill>
          <a:blip r:embed="rId8"/>
          <a:stretch/>
        </p:blipFill>
        <p:spPr>
          <a:xfrm>
            <a:off x="462960" y="2273040"/>
            <a:ext cx="2271960" cy="1923840"/>
          </a:xfrm>
          <a:prstGeom prst="rect">
            <a:avLst/>
          </a:prstGeom>
          <a:ln>
            <a:noFill/>
          </a:ln>
        </p:spPr>
      </p:pic>
      <p:pic>
        <p:nvPicPr>
          <p:cNvPr id="119" name="Grafik 118"/>
          <p:cNvPicPr/>
          <p:nvPr/>
        </p:nvPicPr>
        <p:blipFill>
          <a:blip r:embed="rId9"/>
          <a:stretch/>
        </p:blipFill>
        <p:spPr>
          <a:xfrm>
            <a:off x="6120000" y="2559600"/>
            <a:ext cx="2015280" cy="1183680"/>
          </a:xfrm>
          <a:prstGeom prst="rect">
            <a:avLst/>
          </a:prstGeom>
          <a:ln>
            <a:noFill/>
          </a:ln>
        </p:spPr>
      </p:pic>
      <p:pic>
        <p:nvPicPr>
          <p:cNvPr id="120" name="Grafik 119"/>
          <p:cNvPicPr/>
          <p:nvPr/>
        </p:nvPicPr>
        <p:blipFill>
          <a:blip r:embed="rId10"/>
          <a:stretch/>
        </p:blipFill>
        <p:spPr>
          <a:xfrm>
            <a:off x="3033000" y="2810520"/>
            <a:ext cx="2150280" cy="1148760"/>
          </a:xfrm>
          <a:prstGeom prst="rect">
            <a:avLst/>
          </a:prstGeom>
          <a:ln>
            <a:noFill/>
          </a:ln>
        </p:spPr>
      </p:pic>
      <p:sp>
        <p:nvSpPr>
          <p:cNvPr id="121" name="CustomShape 3"/>
          <p:cNvSpPr/>
          <p:nvPr/>
        </p:nvSpPr>
        <p:spPr>
          <a:xfrm>
            <a:off x="360000" y="4536000"/>
            <a:ext cx="1816920" cy="3456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330840" y="231840"/>
            <a:ext cx="8487720" cy="306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2200" b="1" strike="noStrike" spc="-1">
                <a:solidFill>
                  <a:srgbClr val="000000"/>
                </a:solidFill>
                <a:latin typeface="Arial"/>
                <a:ea typeface="DejaVu Sans"/>
              </a:rPr>
              <a:t>Initial clustering of Fintech Services</a:t>
            </a:r>
            <a:endParaRPr lang="en-GB" sz="2200" b="0" strike="noStrike" spc="-1">
              <a:latin typeface="Arial"/>
            </a:endParaRPr>
          </a:p>
        </p:txBody>
      </p:sp>
      <p:sp>
        <p:nvSpPr>
          <p:cNvPr id="123" name="CustomShape 2"/>
          <p:cNvSpPr/>
          <p:nvPr/>
        </p:nvSpPr>
        <p:spPr>
          <a:xfrm>
            <a:off x="324000" y="4878000"/>
            <a:ext cx="8494560" cy="2638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800" b="0" strike="noStrike" spc="-1">
                <a:solidFill>
                  <a:srgbClr val="000000"/>
                </a:solidFill>
                <a:latin typeface="Arial"/>
                <a:ea typeface="DejaVu Sans"/>
              </a:rPr>
              <a:t>Source of content</a:t>
            </a:r>
            <a:r>
              <a:rPr lang="de-DE" sz="800" b="0" strike="noStrike" spc="-1">
                <a:solidFill>
                  <a:srgbClr val="000000"/>
                </a:solidFill>
                <a:latin typeface="Arial"/>
                <a:ea typeface="DejaVu Sans"/>
              </a:rPr>
              <a:t>: Own thoughts and memory, General internet search</a:t>
            </a:r>
            <a:endParaRPr lang="en-GB" sz="800" b="0" strike="noStrike" spc="-1">
              <a:latin typeface="Arial"/>
            </a:endParaRPr>
          </a:p>
        </p:txBody>
      </p:sp>
      <p:sp>
        <p:nvSpPr>
          <p:cNvPr id="124" name="CustomShape 3"/>
          <p:cNvSpPr/>
          <p:nvPr/>
        </p:nvSpPr>
        <p:spPr>
          <a:xfrm>
            <a:off x="144000" y="1152000"/>
            <a:ext cx="2734920" cy="206064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25" name="CustomShape 4"/>
          <p:cNvSpPr/>
          <p:nvPr/>
        </p:nvSpPr>
        <p:spPr>
          <a:xfrm>
            <a:off x="5688000" y="1296000"/>
            <a:ext cx="2878920" cy="194292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26" name="CustomShape 5"/>
          <p:cNvSpPr/>
          <p:nvPr/>
        </p:nvSpPr>
        <p:spPr>
          <a:xfrm>
            <a:off x="2880000" y="1224000"/>
            <a:ext cx="2662920" cy="199692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27" name="CustomShape 6"/>
          <p:cNvSpPr/>
          <p:nvPr/>
        </p:nvSpPr>
        <p:spPr>
          <a:xfrm>
            <a:off x="792000" y="3456000"/>
            <a:ext cx="1510200" cy="60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GB" sz="1800" b="0" strike="noStrike" spc="-1">
                <a:solidFill>
                  <a:srgbClr val="000000"/>
                </a:solidFill>
                <a:latin typeface="Arial"/>
                <a:ea typeface="DejaVu Sans"/>
              </a:rPr>
              <a:t>Portfolio</a:t>
            </a:r>
            <a:br/>
            <a:r>
              <a:rPr lang="en-GB" sz="1800" b="0" strike="noStrike" spc="-1">
                <a:solidFill>
                  <a:srgbClr val="000000"/>
                </a:solidFill>
                <a:latin typeface="Arial"/>
                <a:ea typeface="DejaVu Sans"/>
              </a:rPr>
              <a:t>Management</a:t>
            </a:r>
            <a:endParaRPr lang="en-GB" sz="1800" b="0" strike="noStrike" spc="-1">
              <a:latin typeface="Arial"/>
            </a:endParaRPr>
          </a:p>
        </p:txBody>
      </p:sp>
      <p:sp>
        <p:nvSpPr>
          <p:cNvPr id="128" name="CustomShape 7"/>
          <p:cNvSpPr/>
          <p:nvPr/>
        </p:nvSpPr>
        <p:spPr>
          <a:xfrm>
            <a:off x="3168000" y="3429720"/>
            <a:ext cx="1663920" cy="60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GB" sz="1800" b="0" strike="noStrike" spc="-1">
                <a:solidFill>
                  <a:srgbClr val="000000"/>
                </a:solidFill>
                <a:latin typeface="Arial"/>
                <a:ea typeface="DejaVu Sans"/>
              </a:rPr>
              <a:t>Market Access</a:t>
            </a:r>
            <a:endParaRPr lang="en-GB" sz="1800" b="0" strike="noStrike" spc="-1">
              <a:latin typeface="Arial"/>
            </a:endParaRPr>
          </a:p>
          <a:p>
            <a:pPr>
              <a:lnSpc>
                <a:spcPct val="100000"/>
              </a:lnSpc>
            </a:pPr>
            <a:r>
              <a:rPr lang="en-GB" sz="1800" b="0" strike="noStrike" spc="-1">
                <a:solidFill>
                  <a:srgbClr val="000000"/>
                </a:solidFill>
                <a:latin typeface="Arial"/>
                <a:ea typeface="DejaVu Sans"/>
              </a:rPr>
              <a:t>e.g. Brokers</a:t>
            </a:r>
            <a:endParaRPr lang="en-GB" sz="1800" b="0" strike="noStrike" spc="-1">
              <a:latin typeface="Arial"/>
            </a:endParaRPr>
          </a:p>
        </p:txBody>
      </p:sp>
      <p:sp>
        <p:nvSpPr>
          <p:cNvPr id="129" name="CustomShape 8"/>
          <p:cNvSpPr/>
          <p:nvPr/>
        </p:nvSpPr>
        <p:spPr>
          <a:xfrm>
            <a:off x="2520000" y="1944000"/>
            <a:ext cx="646920" cy="35892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000" b="0" strike="noStrike" spc="-1">
                <a:solidFill>
                  <a:srgbClr val="000000"/>
                </a:solidFill>
                <a:latin typeface="Arial"/>
                <a:ea typeface="DejaVu Sans"/>
              </a:rPr>
              <a:t>Scalable</a:t>
            </a:r>
            <a:br/>
            <a:r>
              <a:rPr lang="en-GB" sz="1000" b="0" strike="noStrike" spc="-1">
                <a:solidFill>
                  <a:srgbClr val="000000"/>
                </a:solidFill>
                <a:latin typeface="Arial"/>
                <a:ea typeface="DejaVu Sans"/>
              </a:rPr>
              <a:t>Capital</a:t>
            </a:r>
            <a:endParaRPr lang="en-GB" sz="1000" b="0" strike="noStrike" spc="-1">
              <a:latin typeface="Arial"/>
            </a:endParaRPr>
          </a:p>
        </p:txBody>
      </p:sp>
      <p:sp>
        <p:nvSpPr>
          <p:cNvPr id="130" name="CustomShape 9"/>
          <p:cNvSpPr/>
          <p:nvPr/>
        </p:nvSpPr>
        <p:spPr>
          <a:xfrm>
            <a:off x="2376000" y="2376000"/>
            <a:ext cx="790920" cy="35892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000" b="0" strike="noStrike" spc="-1">
                <a:solidFill>
                  <a:srgbClr val="000000"/>
                </a:solidFill>
                <a:latin typeface="Arial"/>
                <a:ea typeface="DejaVu Sans"/>
              </a:rPr>
              <a:t>WealthFront</a:t>
            </a:r>
            <a:endParaRPr lang="en-GB" sz="1000" b="0" strike="noStrike" spc="-1">
              <a:latin typeface="Arial"/>
            </a:endParaRPr>
          </a:p>
        </p:txBody>
      </p:sp>
      <p:sp>
        <p:nvSpPr>
          <p:cNvPr id="131" name="CustomShape 10"/>
          <p:cNvSpPr/>
          <p:nvPr/>
        </p:nvSpPr>
        <p:spPr>
          <a:xfrm>
            <a:off x="792000" y="1440000"/>
            <a:ext cx="790920" cy="35892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000" b="0" strike="noStrike" spc="-1">
                <a:solidFill>
                  <a:srgbClr val="000000"/>
                </a:solidFill>
                <a:latin typeface="Arial"/>
                <a:ea typeface="DejaVu Sans"/>
              </a:rPr>
              <a:t>StashAways</a:t>
            </a:r>
            <a:endParaRPr lang="en-GB" sz="1000" b="0" strike="noStrike" spc="-1">
              <a:latin typeface="Arial"/>
            </a:endParaRPr>
          </a:p>
        </p:txBody>
      </p:sp>
      <p:sp>
        <p:nvSpPr>
          <p:cNvPr id="132" name="CustomShape 11"/>
          <p:cNvSpPr/>
          <p:nvPr/>
        </p:nvSpPr>
        <p:spPr>
          <a:xfrm>
            <a:off x="6264000" y="3429720"/>
            <a:ext cx="2258280" cy="60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GB" sz="1800" b="0" strike="noStrike" spc="-1">
                <a:solidFill>
                  <a:srgbClr val="000000"/>
                </a:solidFill>
                <a:latin typeface="Arial"/>
                <a:ea typeface="DejaVu Sans"/>
              </a:rPr>
              <a:t>Non-stock exchange</a:t>
            </a:r>
            <a:br/>
            <a:r>
              <a:rPr lang="en-GB" sz="1800" b="0" strike="noStrike" spc="-1">
                <a:solidFill>
                  <a:srgbClr val="000000"/>
                </a:solidFill>
                <a:latin typeface="Arial"/>
                <a:ea typeface="DejaVu Sans"/>
              </a:rPr>
              <a:t>Passive Income</a:t>
            </a:r>
            <a:endParaRPr lang="en-GB" sz="1800" b="0" strike="noStrike" spc="-1">
              <a:latin typeface="Arial"/>
            </a:endParaRPr>
          </a:p>
        </p:txBody>
      </p:sp>
      <p:sp>
        <p:nvSpPr>
          <p:cNvPr id="133" name="CustomShape 12"/>
          <p:cNvSpPr/>
          <p:nvPr/>
        </p:nvSpPr>
        <p:spPr>
          <a:xfrm>
            <a:off x="4536000" y="1800000"/>
            <a:ext cx="646920" cy="35892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000" b="0" strike="noStrike" spc="-1">
                <a:solidFill>
                  <a:srgbClr val="000000"/>
                </a:solidFill>
                <a:latin typeface="Arial"/>
                <a:ea typeface="DejaVu Sans"/>
              </a:rPr>
              <a:t>Kraken*</a:t>
            </a:r>
            <a:endParaRPr lang="en-GB" sz="1000" b="0" strike="noStrike" spc="-1">
              <a:latin typeface="Arial"/>
            </a:endParaRPr>
          </a:p>
        </p:txBody>
      </p:sp>
      <p:sp>
        <p:nvSpPr>
          <p:cNvPr id="134" name="CustomShape 13"/>
          <p:cNvSpPr/>
          <p:nvPr/>
        </p:nvSpPr>
        <p:spPr>
          <a:xfrm>
            <a:off x="3744000" y="1368000"/>
            <a:ext cx="646920" cy="35892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000" b="0" strike="noStrike" spc="-1">
                <a:solidFill>
                  <a:srgbClr val="000000"/>
                </a:solidFill>
                <a:latin typeface="Arial"/>
                <a:ea typeface="DejaVu Sans"/>
              </a:rPr>
              <a:t>Robinhood</a:t>
            </a:r>
            <a:endParaRPr lang="en-GB" sz="1000" b="0" strike="noStrike" spc="-1">
              <a:latin typeface="Arial"/>
            </a:endParaRPr>
          </a:p>
        </p:txBody>
      </p:sp>
      <p:sp>
        <p:nvSpPr>
          <p:cNvPr id="135" name="CustomShape 14"/>
          <p:cNvSpPr/>
          <p:nvPr/>
        </p:nvSpPr>
        <p:spPr>
          <a:xfrm>
            <a:off x="3960000" y="2232000"/>
            <a:ext cx="646920" cy="35892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000" b="0" strike="noStrike" spc="-1">
                <a:solidFill>
                  <a:srgbClr val="000000"/>
                </a:solidFill>
                <a:latin typeface="Arial"/>
                <a:ea typeface="DejaVu Sans"/>
              </a:rPr>
              <a:t>Trade </a:t>
            </a:r>
            <a:br/>
            <a:r>
              <a:rPr lang="en-GB" sz="1000" b="0" strike="noStrike" spc="-1">
                <a:solidFill>
                  <a:srgbClr val="000000"/>
                </a:solidFill>
                <a:latin typeface="Arial"/>
                <a:ea typeface="DejaVu Sans"/>
              </a:rPr>
              <a:t>Republic</a:t>
            </a:r>
            <a:endParaRPr lang="en-GB" sz="1000" b="0" strike="noStrike" spc="-1">
              <a:latin typeface="Arial"/>
            </a:endParaRPr>
          </a:p>
        </p:txBody>
      </p:sp>
      <p:sp>
        <p:nvSpPr>
          <p:cNvPr id="136" name="CustomShape 15"/>
          <p:cNvSpPr/>
          <p:nvPr/>
        </p:nvSpPr>
        <p:spPr>
          <a:xfrm>
            <a:off x="7344720" y="2664720"/>
            <a:ext cx="646920" cy="35892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000" b="0" strike="noStrike" spc="-1">
                <a:solidFill>
                  <a:srgbClr val="000000"/>
                </a:solidFill>
                <a:latin typeface="Arial"/>
                <a:ea typeface="DejaVu Sans"/>
              </a:rPr>
              <a:t>Doorvest</a:t>
            </a:r>
            <a:endParaRPr lang="en-GB" sz="1000" b="0" strike="noStrike" spc="-1">
              <a:latin typeface="Arial"/>
            </a:endParaRPr>
          </a:p>
        </p:txBody>
      </p:sp>
      <p:sp>
        <p:nvSpPr>
          <p:cNvPr id="137" name="CustomShape 16"/>
          <p:cNvSpPr/>
          <p:nvPr/>
        </p:nvSpPr>
        <p:spPr>
          <a:xfrm>
            <a:off x="6696000" y="1368720"/>
            <a:ext cx="718920" cy="35892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000" b="0" strike="noStrike" spc="-1" dirty="0">
                <a:solidFill>
                  <a:srgbClr val="000000"/>
                </a:solidFill>
                <a:latin typeface="Arial"/>
                <a:ea typeface="DejaVu Sans"/>
              </a:rPr>
              <a:t>Automated</a:t>
            </a:r>
            <a:br>
              <a:rPr dirty="0"/>
            </a:br>
            <a:r>
              <a:rPr lang="en-GB" sz="1000" b="0" strike="noStrike" spc="-1" dirty="0" err="1">
                <a:solidFill>
                  <a:srgbClr val="000000"/>
                </a:solidFill>
                <a:latin typeface="Arial"/>
                <a:ea typeface="DejaVu Sans"/>
              </a:rPr>
              <a:t>AirBnb</a:t>
            </a:r>
            <a:r>
              <a:rPr lang="en-GB" sz="1000" b="0" strike="noStrike" spc="-1" dirty="0">
                <a:solidFill>
                  <a:srgbClr val="000000"/>
                </a:solidFill>
                <a:latin typeface="Arial"/>
                <a:ea typeface="DejaVu Sans"/>
              </a:rPr>
              <a:t>**</a:t>
            </a:r>
            <a:endParaRPr lang="en-GB" sz="1000" b="0" strike="noStrike" spc="-1" dirty="0">
              <a:latin typeface="Arial"/>
            </a:endParaRPr>
          </a:p>
        </p:txBody>
      </p:sp>
      <p:sp>
        <p:nvSpPr>
          <p:cNvPr id="138" name="CustomShape 17"/>
          <p:cNvSpPr/>
          <p:nvPr/>
        </p:nvSpPr>
        <p:spPr>
          <a:xfrm>
            <a:off x="7488000" y="1765080"/>
            <a:ext cx="718920" cy="35892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000" b="0" strike="noStrike" spc="-1" dirty="0">
                <a:solidFill>
                  <a:srgbClr val="000000"/>
                </a:solidFill>
                <a:latin typeface="Arial"/>
                <a:ea typeface="DejaVu Sans"/>
              </a:rPr>
              <a:t>Redbubble</a:t>
            </a:r>
            <a:endParaRPr lang="en-GB" sz="1000" b="0" strike="noStrike" spc="-1" dirty="0">
              <a:latin typeface="Arial"/>
            </a:endParaRPr>
          </a:p>
        </p:txBody>
      </p:sp>
      <p:sp>
        <p:nvSpPr>
          <p:cNvPr id="139" name="CustomShape 18"/>
          <p:cNvSpPr/>
          <p:nvPr/>
        </p:nvSpPr>
        <p:spPr>
          <a:xfrm>
            <a:off x="7776720" y="2232000"/>
            <a:ext cx="646920" cy="35892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000" b="0" strike="noStrike" spc="-1" dirty="0">
                <a:solidFill>
                  <a:srgbClr val="000000"/>
                </a:solidFill>
                <a:latin typeface="Arial"/>
                <a:ea typeface="DejaVu Sans"/>
              </a:rPr>
              <a:t>Medium</a:t>
            </a:r>
            <a:endParaRPr lang="en-GB" sz="1000" b="0" strike="noStrike" spc="-1" dirty="0">
              <a:latin typeface="Arial"/>
            </a:endParaRPr>
          </a:p>
        </p:txBody>
      </p:sp>
      <p:sp>
        <p:nvSpPr>
          <p:cNvPr id="140" name="CustomShape 19"/>
          <p:cNvSpPr/>
          <p:nvPr/>
        </p:nvSpPr>
        <p:spPr>
          <a:xfrm>
            <a:off x="6840000" y="1800000"/>
            <a:ext cx="502920" cy="35892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000" b="0" strike="noStrike" spc="-1" dirty="0">
                <a:solidFill>
                  <a:srgbClr val="000000"/>
                </a:solidFill>
                <a:latin typeface="Arial"/>
                <a:ea typeface="DejaVu Sans"/>
              </a:rPr>
              <a:t>Etsy</a:t>
            </a:r>
            <a:endParaRPr lang="en-GB" sz="1000" b="0" strike="noStrike" spc="-1" dirty="0">
              <a:latin typeface="Arial"/>
            </a:endParaRPr>
          </a:p>
        </p:txBody>
      </p:sp>
      <p:sp>
        <p:nvSpPr>
          <p:cNvPr id="141" name="CustomShape 20"/>
          <p:cNvSpPr/>
          <p:nvPr/>
        </p:nvSpPr>
        <p:spPr>
          <a:xfrm>
            <a:off x="5832000" y="1872000"/>
            <a:ext cx="935640" cy="35892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000" b="0" strike="noStrike" spc="-1">
                <a:solidFill>
                  <a:srgbClr val="000000"/>
                </a:solidFill>
                <a:latin typeface="Arial"/>
                <a:ea typeface="DejaVu Sans"/>
              </a:rPr>
              <a:t>Dropshipping**</a:t>
            </a:r>
            <a:endParaRPr lang="en-GB" sz="1000" b="0" strike="noStrike" spc="-1">
              <a:latin typeface="Arial"/>
            </a:endParaRPr>
          </a:p>
        </p:txBody>
      </p:sp>
      <p:sp>
        <p:nvSpPr>
          <p:cNvPr id="142" name="CustomShape 21"/>
          <p:cNvSpPr/>
          <p:nvPr/>
        </p:nvSpPr>
        <p:spPr>
          <a:xfrm>
            <a:off x="257760" y="4536000"/>
            <a:ext cx="2172960" cy="37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GB" sz="1000" b="0" strike="noStrike" spc="-1">
                <a:solidFill>
                  <a:srgbClr val="000000"/>
                </a:solidFill>
                <a:latin typeface="Arial"/>
                <a:ea typeface="DejaVu Sans"/>
              </a:rPr>
              <a:t>* Crypto currency broker</a:t>
            </a:r>
            <a:br/>
            <a:r>
              <a:rPr lang="en-GB" sz="1000" b="0" strike="noStrike" spc="-1">
                <a:solidFill>
                  <a:srgbClr val="000000"/>
                </a:solidFill>
                <a:latin typeface="Arial"/>
                <a:ea typeface="DejaVu Sans"/>
              </a:rPr>
              <a:t>**Technique, not a company name; </a:t>
            </a:r>
            <a:endParaRPr lang="en-GB" sz="1000" b="0" strike="noStrike" spc="-1">
              <a:latin typeface="Arial"/>
            </a:endParaRPr>
          </a:p>
        </p:txBody>
      </p:sp>
      <p:sp>
        <p:nvSpPr>
          <p:cNvPr id="143" name="CustomShape 22"/>
          <p:cNvSpPr/>
          <p:nvPr/>
        </p:nvSpPr>
        <p:spPr>
          <a:xfrm>
            <a:off x="3960000" y="2664000"/>
            <a:ext cx="718920" cy="35892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000" b="0" strike="noStrike" spc="-1">
                <a:solidFill>
                  <a:srgbClr val="000000"/>
                </a:solidFill>
                <a:latin typeface="Arial"/>
                <a:ea typeface="DejaVu Sans"/>
              </a:rPr>
              <a:t>Ameritrade</a:t>
            </a:r>
            <a:endParaRPr lang="en-GB" sz="1000" b="0" strike="noStrike" spc="-1">
              <a:latin typeface="Arial"/>
            </a:endParaRPr>
          </a:p>
        </p:txBody>
      </p:sp>
      <p:sp>
        <p:nvSpPr>
          <p:cNvPr id="144" name="CustomShape 23"/>
          <p:cNvSpPr/>
          <p:nvPr/>
        </p:nvSpPr>
        <p:spPr>
          <a:xfrm>
            <a:off x="3240000" y="2520000"/>
            <a:ext cx="646920" cy="35892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000" b="0" strike="noStrike" spc="-1" dirty="0">
                <a:solidFill>
                  <a:srgbClr val="000000"/>
                </a:solidFill>
                <a:latin typeface="Arial"/>
                <a:ea typeface="DejaVu Sans"/>
              </a:rPr>
              <a:t>Fidelity</a:t>
            </a:r>
            <a:endParaRPr lang="en-GB" sz="1000" b="0" strike="noStrike" spc="-1" dirty="0">
              <a:latin typeface="Arial"/>
            </a:endParaRPr>
          </a:p>
        </p:txBody>
      </p:sp>
      <p:sp>
        <p:nvSpPr>
          <p:cNvPr id="145" name="CustomShape 24"/>
          <p:cNvSpPr/>
          <p:nvPr/>
        </p:nvSpPr>
        <p:spPr>
          <a:xfrm>
            <a:off x="4680000" y="2232000"/>
            <a:ext cx="646920" cy="35892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000" b="0" strike="noStrike" spc="-1">
                <a:solidFill>
                  <a:srgbClr val="000000"/>
                </a:solidFill>
                <a:latin typeface="Arial"/>
                <a:ea typeface="DejaVu Sans"/>
              </a:rPr>
              <a:t>E-Trade</a:t>
            </a:r>
            <a:endParaRPr lang="en-GB" sz="1000" b="0" strike="noStrike" spc="-1">
              <a:latin typeface="Arial"/>
            </a:endParaRPr>
          </a:p>
        </p:txBody>
      </p:sp>
      <p:sp>
        <p:nvSpPr>
          <p:cNvPr id="146" name="CustomShape 25"/>
          <p:cNvSpPr/>
          <p:nvPr/>
        </p:nvSpPr>
        <p:spPr>
          <a:xfrm>
            <a:off x="2592000" y="1512000"/>
            <a:ext cx="574920" cy="35892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000" b="0" strike="noStrike" spc="-1">
                <a:solidFill>
                  <a:srgbClr val="000000"/>
                </a:solidFill>
                <a:latin typeface="Arial"/>
                <a:ea typeface="DejaVu Sans"/>
              </a:rPr>
              <a:t>eToro</a:t>
            </a:r>
            <a:endParaRPr lang="en-GB" sz="1000" b="0" strike="noStrike" spc="-1">
              <a:latin typeface="Arial"/>
            </a:endParaRPr>
          </a:p>
        </p:txBody>
      </p:sp>
      <p:sp>
        <p:nvSpPr>
          <p:cNvPr id="147" name="CustomShape 26"/>
          <p:cNvSpPr/>
          <p:nvPr/>
        </p:nvSpPr>
        <p:spPr>
          <a:xfrm>
            <a:off x="360720" y="2376000"/>
            <a:ext cx="790920" cy="35892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000" b="0" strike="noStrike" spc="-1">
                <a:solidFill>
                  <a:srgbClr val="000000"/>
                </a:solidFill>
                <a:latin typeface="Arial"/>
                <a:ea typeface="DejaVu Sans"/>
              </a:rPr>
              <a:t>Estimize</a:t>
            </a:r>
            <a:endParaRPr lang="en-GB" sz="1000" b="0" strike="noStrike" spc="-1">
              <a:latin typeface="Arial"/>
            </a:endParaRPr>
          </a:p>
        </p:txBody>
      </p:sp>
      <p:sp>
        <p:nvSpPr>
          <p:cNvPr id="148" name="CustomShape 27"/>
          <p:cNvSpPr/>
          <p:nvPr/>
        </p:nvSpPr>
        <p:spPr>
          <a:xfrm>
            <a:off x="1728000" y="1944720"/>
            <a:ext cx="718920" cy="35892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000" b="0" strike="noStrike" spc="-1">
                <a:solidFill>
                  <a:srgbClr val="000000"/>
                </a:solidFill>
                <a:latin typeface="Arial"/>
                <a:ea typeface="DejaVu Sans"/>
              </a:rPr>
              <a:t>Public.com</a:t>
            </a:r>
            <a:endParaRPr lang="en-GB" sz="1000" b="0" strike="noStrike" spc="-1">
              <a:latin typeface="Arial"/>
            </a:endParaRPr>
          </a:p>
        </p:txBody>
      </p:sp>
      <p:sp>
        <p:nvSpPr>
          <p:cNvPr id="149" name="CustomShape 28"/>
          <p:cNvSpPr/>
          <p:nvPr/>
        </p:nvSpPr>
        <p:spPr>
          <a:xfrm>
            <a:off x="5904000" y="2304000"/>
            <a:ext cx="790920" cy="35892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000" b="0" strike="noStrike" spc="-1">
                <a:solidFill>
                  <a:srgbClr val="000000"/>
                </a:solidFill>
                <a:latin typeface="Arial"/>
                <a:ea typeface="DejaVu Sans"/>
              </a:rPr>
              <a:t>Yieldstreet</a:t>
            </a:r>
            <a:endParaRPr lang="en-GB" sz="1000" b="0" strike="noStrike" spc="-1">
              <a:latin typeface="Arial"/>
            </a:endParaRPr>
          </a:p>
        </p:txBody>
      </p:sp>
      <p:sp>
        <p:nvSpPr>
          <p:cNvPr id="150" name="CustomShape 29"/>
          <p:cNvSpPr/>
          <p:nvPr/>
        </p:nvSpPr>
        <p:spPr>
          <a:xfrm>
            <a:off x="864720" y="1944720"/>
            <a:ext cx="790920" cy="35892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000" b="0" strike="noStrike" spc="-1">
                <a:solidFill>
                  <a:srgbClr val="000000"/>
                </a:solidFill>
                <a:latin typeface="Arial"/>
                <a:ea typeface="DejaVu Sans"/>
              </a:rPr>
              <a:t>Betterment</a:t>
            </a:r>
            <a:endParaRPr lang="en-GB" sz="1000" b="0" strike="noStrike" spc="-1">
              <a:latin typeface="Arial"/>
            </a:endParaRPr>
          </a:p>
        </p:txBody>
      </p:sp>
      <p:sp>
        <p:nvSpPr>
          <p:cNvPr id="151" name="CustomShape 30"/>
          <p:cNvSpPr/>
          <p:nvPr/>
        </p:nvSpPr>
        <p:spPr>
          <a:xfrm>
            <a:off x="3528000" y="1800000"/>
            <a:ext cx="646920" cy="35892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000" b="0" strike="noStrike" spc="-1">
                <a:solidFill>
                  <a:srgbClr val="000000"/>
                </a:solidFill>
                <a:latin typeface="Arial"/>
                <a:ea typeface="DejaVu Sans"/>
              </a:rPr>
              <a:t>Coinbase*</a:t>
            </a:r>
            <a:endParaRPr lang="en-GB" sz="1000" b="0" strike="noStrike" spc="-1">
              <a:latin typeface="Arial"/>
            </a:endParaRPr>
          </a:p>
        </p:txBody>
      </p:sp>
      <p:sp>
        <p:nvSpPr>
          <p:cNvPr id="152" name="CustomShape 31"/>
          <p:cNvSpPr/>
          <p:nvPr/>
        </p:nvSpPr>
        <p:spPr>
          <a:xfrm>
            <a:off x="1368000" y="2520000"/>
            <a:ext cx="790920" cy="35892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000" b="0" strike="noStrike" spc="-1" dirty="0" err="1">
                <a:solidFill>
                  <a:srgbClr val="000000"/>
                </a:solidFill>
                <a:latin typeface="Arial"/>
                <a:ea typeface="DejaVu Sans"/>
              </a:rPr>
              <a:t>growney</a:t>
            </a:r>
            <a:endParaRPr lang="en-GB" sz="1000" b="0" strike="noStrike" spc="-1" dirty="0">
              <a:latin typeface="Arial"/>
            </a:endParaRPr>
          </a:p>
        </p:txBody>
      </p:sp>
      <p:sp>
        <p:nvSpPr>
          <p:cNvPr id="153" name="CustomShape 32"/>
          <p:cNvSpPr/>
          <p:nvPr/>
        </p:nvSpPr>
        <p:spPr>
          <a:xfrm>
            <a:off x="6408000" y="2736000"/>
            <a:ext cx="790920" cy="35892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000" b="0" strike="noStrike" spc="-1" dirty="0">
                <a:solidFill>
                  <a:srgbClr val="000000"/>
                </a:solidFill>
                <a:latin typeface="Arial"/>
                <a:ea typeface="DejaVu Sans"/>
              </a:rPr>
              <a:t>Collectable</a:t>
            </a:r>
            <a:endParaRPr lang="en-GB" sz="1000" b="0" strike="noStrike" spc="-1" dirty="0">
              <a:latin typeface="Arial"/>
            </a:endParaRPr>
          </a:p>
        </p:txBody>
      </p:sp>
      <p:sp>
        <p:nvSpPr>
          <p:cNvPr id="154" name="CustomShape 33"/>
          <p:cNvSpPr/>
          <p:nvPr/>
        </p:nvSpPr>
        <p:spPr>
          <a:xfrm>
            <a:off x="1800000" y="1512360"/>
            <a:ext cx="574920" cy="35892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000" b="0" strike="noStrike" spc="-1">
                <a:solidFill>
                  <a:srgbClr val="000000"/>
                </a:solidFill>
                <a:latin typeface="Arial"/>
                <a:ea typeface="DejaVu Sans"/>
              </a:rPr>
              <a:t>ginmon</a:t>
            </a:r>
            <a:endParaRPr lang="en-GB" sz="1000" b="0" strike="noStrike" spc="-1">
              <a:latin typeface="Arial"/>
            </a:endParaRPr>
          </a:p>
        </p:txBody>
      </p:sp>
      <p:sp>
        <p:nvSpPr>
          <p:cNvPr id="155" name="CustomShape 34"/>
          <p:cNvSpPr/>
          <p:nvPr/>
        </p:nvSpPr>
        <p:spPr>
          <a:xfrm>
            <a:off x="6804000" y="2232720"/>
            <a:ext cx="718920" cy="358920"/>
          </a:xfrm>
          <a:prstGeom prst="rect">
            <a:avLst/>
          </a:prstGeom>
          <a:solidFill>
            <a:srgbClr val="63BB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GB" sz="1000" b="0" strike="noStrike" spc="-1" dirty="0">
                <a:solidFill>
                  <a:srgbClr val="000000"/>
                </a:solidFill>
                <a:latin typeface="Arial"/>
                <a:ea typeface="DejaVu Sans"/>
              </a:rPr>
              <a:t>Online </a:t>
            </a:r>
            <a:br>
              <a:rPr dirty="0"/>
            </a:br>
            <a:r>
              <a:rPr lang="en-GB" sz="1000" b="0" strike="noStrike" spc="-1" dirty="0">
                <a:solidFill>
                  <a:srgbClr val="000000"/>
                </a:solidFill>
                <a:latin typeface="Arial"/>
                <a:ea typeface="DejaVu Sans"/>
              </a:rPr>
              <a:t>Ads**</a:t>
            </a:r>
            <a:endParaRPr lang="en-GB" sz="10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330840" y="231840"/>
            <a:ext cx="8487720" cy="306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2200" b="1" strike="noStrike" spc="-1">
                <a:solidFill>
                  <a:srgbClr val="000000"/>
                </a:solidFill>
                <a:latin typeface="Arial"/>
                <a:ea typeface="DejaVu Sans"/>
              </a:rPr>
              <a:t>No Free Lunch</a:t>
            </a:r>
            <a:endParaRPr lang="en-GB" sz="2200" b="0" strike="noStrike" spc="-1">
              <a:latin typeface="Arial"/>
            </a:endParaRPr>
          </a:p>
        </p:txBody>
      </p:sp>
      <p:sp>
        <p:nvSpPr>
          <p:cNvPr id="157" name="CustomShape 2"/>
          <p:cNvSpPr/>
          <p:nvPr/>
        </p:nvSpPr>
        <p:spPr>
          <a:xfrm>
            <a:off x="324000" y="4703400"/>
            <a:ext cx="8494560" cy="2638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1000" b="0" strike="noStrike" spc="-1">
                <a:solidFill>
                  <a:srgbClr val="000000"/>
                </a:solidFill>
                <a:latin typeface="Arial"/>
                <a:ea typeface="DejaVu Sans"/>
              </a:rPr>
              <a:t>Source of content</a:t>
            </a:r>
            <a:r>
              <a:rPr lang="de-DE" sz="1000" b="0" strike="noStrike" spc="-1">
                <a:solidFill>
                  <a:srgbClr val="000000"/>
                </a:solidFill>
                <a:latin typeface="Arial"/>
                <a:ea typeface="DejaVu Sans"/>
              </a:rPr>
              <a:t>: </a:t>
            </a:r>
            <a:r>
              <a:rPr lang="de-DE" sz="1000" b="0" u="sng" strike="noStrike" spc="-1">
                <a:solidFill>
                  <a:srgbClr val="0000FF"/>
                </a:solidFill>
                <a:uFillTx/>
                <a:latin typeface="Arial"/>
                <a:ea typeface="DejaVu Sans"/>
                <a:hlinkClick r:id="rId3"/>
              </a:rPr>
              <a:t>https://www.cnbc.com/2020/08/13/how-robinhood-makes-money-on-customer-trades-despite-making-it-free.html</a:t>
            </a:r>
            <a:br/>
            <a:r>
              <a:rPr lang="de-DE" sz="1000" b="0" strike="noStrike" spc="-1">
                <a:solidFill>
                  <a:srgbClr val="000000"/>
                </a:solidFill>
                <a:latin typeface="Arial"/>
                <a:ea typeface="DejaVu Sans"/>
              </a:rPr>
              <a:t>https://blog.medium.com/october-update-from-the-partner-program-f6cf8216a6d8</a:t>
            </a:r>
            <a:endParaRPr lang="en-GB" sz="1000" b="0" strike="noStrike" spc="-1">
              <a:latin typeface="Arial"/>
            </a:endParaRPr>
          </a:p>
        </p:txBody>
      </p:sp>
      <p:pic>
        <p:nvPicPr>
          <p:cNvPr id="158" name="Grafik 157"/>
          <p:cNvPicPr/>
          <p:nvPr/>
        </p:nvPicPr>
        <p:blipFill>
          <a:blip r:embed="rId4"/>
          <a:stretch/>
        </p:blipFill>
        <p:spPr>
          <a:xfrm>
            <a:off x="4848120" y="2553120"/>
            <a:ext cx="17640" cy="36720"/>
          </a:xfrm>
          <a:prstGeom prst="rect">
            <a:avLst/>
          </a:prstGeom>
          <a:ln>
            <a:noFill/>
          </a:ln>
        </p:spPr>
      </p:pic>
      <p:pic>
        <p:nvPicPr>
          <p:cNvPr id="159" name="Grafik 158"/>
          <p:cNvPicPr/>
          <p:nvPr/>
        </p:nvPicPr>
        <p:blipFill>
          <a:blip r:embed="rId5"/>
          <a:stretch/>
        </p:blipFill>
        <p:spPr>
          <a:xfrm>
            <a:off x="720000" y="864000"/>
            <a:ext cx="2375280" cy="1634760"/>
          </a:xfrm>
          <a:prstGeom prst="rect">
            <a:avLst/>
          </a:prstGeom>
          <a:ln>
            <a:noFill/>
          </a:ln>
        </p:spPr>
      </p:pic>
      <p:pic>
        <p:nvPicPr>
          <p:cNvPr id="160" name="Grafik 159"/>
          <p:cNvPicPr/>
          <p:nvPr/>
        </p:nvPicPr>
        <p:blipFill>
          <a:blip r:embed="rId6"/>
          <a:stretch/>
        </p:blipFill>
        <p:spPr>
          <a:xfrm>
            <a:off x="5256000" y="1008000"/>
            <a:ext cx="2549520" cy="1405800"/>
          </a:xfrm>
          <a:prstGeom prst="rect">
            <a:avLst/>
          </a:prstGeom>
          <a:ln>
            <a:noFill/>
          </a:ln>
        </p:spPr>
      </p:pic>
      <p:sp>
        <p:nvSpPr>
          <p:cNvPr id="161" name="CustomShape 3"/>
          <p:cNvSpPr/>
          <p:nvPr/>
        </p:nvSpPr>
        <p:spPr>
          <a:xfrm>
            <a:off x="720000" y="2592000"/>
            <a:ext cx="3011760" cy="6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GB" sz="1800" b="0" strike="noStrike" spc="-1">
                <a:solidFill>
                  <a:srgbClr val="000000"/>
                </a:solidFill>
                <a:latin typeface="Arial"/>
                <a:ea typeface="DejaVu Sans"/>
              </a:rPr>
              <a:t>‘No direct commission’ does</a:t>
            </a:r>
            <a:br/>
            <a:r>
              <a:rPr lang="en-GB" sz="1800" b="0" strike="noStrike" spc="-1">
                <a:solidFill>
                  <a:srgbClr val="000000"/>
                </a:solidFill>
                <a:latin typeface="Arial"/>
                <a:ea typeface="DejaVu Sans"/>
              </a:rPr>
              <a:t>not mean ‘free’.</a:t>
            </a:r>
            <a:endParaRPr lang="en-GB" sz="1800" b="0" strike="noStrike" spc="-1">
              <a:latin typeface="Arial"/>
            </a:endParaRPr>
          </a:p>
        </p:txBody>
      </p:sp>
      <p:sp>
        <p:nvSpPr>
          <p:cNvPr id="162" name="CustomShape 4"/>
          <p:cNvSpPr/>
          <p:nvPr/>
        </p:nvSpPr>
        <p:spPr>
          <a:xfrm>
            <a:off x="5256000" y="2565720"/>
            <a:ext cx="2485800" cy="6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GB" sz="1800" b="0" strike="noStrike" spc="-1">
                <a:solidFill>
                  <a:srgbClr val="000000"/>
                </a:solidFill>
                <a:latin typeface="Arial"/>
                <a:ea typeface="DejaVu Sans"/>
              </a:rPr>
              <a:t>‘earning money’ does</a:t>
            </a:r>
            <a:br/>
            <a:r>
              <a:rPr lang="en-GB" sz="1800" b="0" strike="noStrike" spc="-1">
                <a:solidFill>
                  <a:srgbClr val="000000"/>
                </a:solidFill>
                <a:latin typeface="Arial"/>
                <a:ea typeface="DejaVu Sans"/>
              </a:rPr>
              <a:t>not mean ‘living wage’.</a:t>
            </a:r>
            <a:endParaRPr lang="en-GB"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330840" y="239760"/>
            <a:ext cx="8487720" cy="306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2200" b="1" strike="noStrike" spc="-1">
                <a:solidFill>
                  <a:srgbClr val="000000"/>
                </a:solidFill>
                <a:latin typeface="Arial"/>
                <a:ea typeface="DejaVu Sans"/>
              </a:rPr>
              <a:t>New tech, old biases</a:t>
            </a:r>
            <a:endParaRPr lang="en-GB" sz="2200" b="0" strike="noStrike" spc="-1">
              <a:latin typeface="Arial"/>
            </a:endParaRPr>
          </a:p>
        </p:txBody>
      </p:sp>
      <p:pic>
        <p:nvPicPr>
          <p:cNvPr id="164" name="Grafik 163"/>
          <p:cNvPicPr/>
          <p:nvPr/>
        </p:nvPicPr>
        <p:blipFill>
          <a:blip r:embed="rId2"/>
          <a:stretch/>
        </p:blipFill>
        <p:spPr>
          <a:xfrm rot="21580200">
            <a:off x="654120" y="720720"/>
            <a:ext cx="1355400" cy="2016360"/>
          </a:xfrm>
          <a:prstGeom prst="rect">
            <a:avLst/>
          </a:prstGeom>
          <a:ln>
            <a:noFill/>
          </a:ln>
        </p:spPr>
      </p:pic>
      <p:sp>
        <p:nvSpPr>
          <p:cNvPr id="165" name="CustomShape 2"/>
          <p:cNvSpPr/>
          <p:nvPr/>
        </p:nvSpPr>
        <p:spPr>
          <a:xfrm>
            <a:off x="401400" y="4104000"/>
            <a:ext cx="7518240" cy="37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00" b="0" strike="noStrike" spc="-1">
                <a:solidFill>
                  <a:srgbClr val="000000"/>
                </a:solidFill>
                <a:latin typeface="Arial"/>
                <a:ea typeface="DejaVu Sans"/>
              </a:rPr>
              <a:t>Source of content</a:t>
            </a:r>
            <a:r>
              <a:rPr lang="de-DE" sz="1000" b="0" strike="noStrike" spc="-1">
                <a:solidFill>
                  <a:srgbClr val="000000"/>
                </a:solidFill>
                <a:latin typeface="Arial"/>
                <a:ea typeface="DejaVu Sans"/>
              </a:rPr>
              <a:t>: </a:t>
            </a:r>
            <a:r>
              <a:rPr lang="de-DE" sz="1000" b="0" u="sng" strike="noStrike" spc="-1">
                <a:solidFill>
                  <a:srgbClr val="0000FF"/>
                </a:solidFill>
                <a:uFillTx/>
                <a:latin typeface="Arial"/>
                <a:ea typeface="DejaVu Sans"/>
                <a:hlinkClick r:id="rId3"/>
              </a:rPr>
              <a:t>https://xkcd.com/1827/</a:t>
            </a:r>
            <a:r>
              <a:rPr lang="de-DE" sz="1000" b="0" strike="noStrike" spc="-1">
                <a:solidFill>
                  <a:srgbClr val="000000"/>
                </a:solidFill>
                <a:latin typeface="Arial"/>
                <a:ea typeface="DejaVu Sans"/>
              </a:rPr>
              <a:t>, </a:t>
            </a:r>
            <a:r>
              <a:rPr lang="de-DE" sz="1000" b="0" u="sng" strike="noStrike" spc="-1">
                <a:solidFill>
                  <a:srgbClr val="0000FF"/>
                </a:solidFill>
                <a:uFillTx/>
                <a:latin typeface="Arial"/>
                <a:ea typeface="DejaVu Sans"/>
                <a:hlinkClick r:id="rId4"/>
              </a:rPr>
              <a:t>https://idyahive.com/2017/07/14/delayed-gratification-path-to-riches/</a:t>
            </a:r>
            <a:r>
              <a:rPr lang="de-DE" sz="1000" b="0" strike="noStrike" spc="-1">
                <a:solidFill>
                  <a:srgbClr val="000000"/>
                </a:solidFill>
                <a:latin typeface="Arial"/>
                <a:ea typeface="DejaVu Sans"/>
              </a:rPr>
              <a:t>, </a:t>
            </a:r>
            <a:br/>
            <a:r>
              <a:rPr lang="de-DE" sz="1000" b="0" u="sng" strike="noStrike" spc="-1">
                <a:solidFill>
                  <a:srgbClr val="0000FF"/>
                </a:solidFill>
                <a:uFillTx/>
                <a:latin typeface="Arial"/>
                <a:ea typeface="DejaVu Sans"/>
                <a:hlinkClick r:id="rId5"/>
              </a:rPr>
              <a:t>https://www.nytimes.com/2020/07/08/technology/robinhood-risky-trading.html</a:t>
            </a:r>
            <a:r>
              <a:rPr lang="de-DE" sz="1000" b="0" strike="noStrike" spc="-1">
                <a:solidFill>
                  <a:srgbClr val="000000"/>
                </a:solidFill>
                <a:latin typeface="Arial"/>
                <a:ea typeface="DejaVu Sans"/>
              </a:rPr>
              <a:t>,</a:t>
            </a:r>
            <a:br/>
            <a:r>
              <a:rPr lang="de-DE" sz="1000" b="0" strike="noStrike" spc="-1">
                <a:solidFill>
                  <a:srgbClr val="000000"/>
                </a:solidFill>
                <a:latin typeface="Arial"/>
                <a:ea typeface="DejaVu Sans"/>
              </a:rPr>
              <a:t>https://www.forbes.com/sites/sergeiklebnikov/2020/06/17/20-year-old-robinhood-customer-dies-by-suicide-after-seeing-a-730000-negative-balance/ </a:t>
            </a:r>
            <a:br/>
            <a:r>
              <a:rPr lang="de-DE" sz="1000" b="0" strike="noStrike" spc="-1">
                <a:solidFill>
                  <a:srgbClr val="000000"/>
                </a:solidFill>
                <a:latin typeface="Arial"/>
                <a:ea typeface="DejaVu Sans"/>
              </a:rPr>
              <a:t>Malinova, K., Park, A. &amp; Riordan, R. (2013) Shiftings Sands: High Frequency, Retail and Institutional Trading Profits over Time</a:t>
            </a:r>
            <a:br/>
            <a:r>
              <a:rPr lang="de-DE" sz="1000" b="0" strike="noStrike" spc="-1">
                <a:solidFill>
                  <a:srgbClr val="000000"/>
                </a:solidFill>
                <a:latin typeface="Arial"/>
                <a:ea typeface="DejaVu Sans"/>
              </a:rPr>
              <a:t>Barber. B.M., Lee, Y., Liu, Y., &amp; Odean, T. The cross-section of speculator skill: Evidence from day trading</a:t>
            </a:r>
            <a:endParaRPr lang="en-GB" sz="1000" b="0" strike="noStrike" spc="-1">
              <a:latin typeface="Arial"/>
            </a:endParaRPr>
          </a:p>
        </p:txBody>
      </p:sp>
      <p:sp>
        <p:nvSpPr>
          <p:cNvPr id="166" name="CustomShape 3"/>
          <p:cNvSpPr/>
          <p:nvPr/>
        </p:nvSpPr>
        <p:spPr>
          <a:xfrm>
            <a:off x="576000" y="2844000"/>
            <a:ext cx="194184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GB" sz="1200" b="0" i="1" strike="noStrike" spc="-1">
                <a:solidFill>
                  <a:srgbClr val="000000"/>
                </a:solidFill>
                <a:latin typeface="Arial"/>
                <a:ea typeface="DejaVu Sans"/>
              </a:rPr>
              <a:t>Survivorship Bias</a:t>
            </a:r>
            <a:endParaRPr lang="en-GB" sz="1200" b="0" strike="noStrike" spc="-1">
              <a:latin typeface="Arial"/>
            </a:endParaRPr>
          </a:p>
        </p:txBody>
      </p:sp>
      <p:pic>
        <p:nvPicPr>
          <p:cNvPr id="167" name="Grafik 166"/>
          <p:cNvPicPr/>
          <p:nvPr/>
        </p:nvPicPr>
        <p:blipFill>
          <a:blip r:embed="rId6"/>
          <a:stretch/>
        </p:blipFill>
        <p:spPr>
          <a:xfrm>
            <a:off x="2880000" y="936000"/>
            <a:ext cx="2015640" cy="1734480"/>
          </a:xfrm>
          <a:prstGeom prst="rect">
            <a:avLst/>
          </a:prstGeom>
          <a:ln>
            <a:noFill/>
          </a:ln>
        </p:spPr>
      </p:pic>
      <p:sp>
        <p:nvSpPr>
          <p:cNvPr id="168" name="CustomShape 4"/>
          <p:cNvSpPr/>
          <p:nvPr/>
        </p:nvSpPr>
        <p:spPr>
          <a:xfrm>
            <a:off x="2736000" y="2844000"/>
            <a:ext cx="237564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GB" sz="1200" b="0" i="1" strike="noStrike" spc="-1">
                <a:solidFill>
                  <a:srgbClr val="000000"/>
                </a:solidFill>
                <a:latin typeface="Arial"/>
                <a:ea typeface="DejaVu Sans"/>
              </a:rPr>
              <a:t>Deferred Gratification</a:t>
            </a:r>
            <a:endParaRPr lang="en-GB" sz="1200" b="0" strike="noStrike" spc="-1">
              <a:latin typeface="Arial"/>
            </a:endParaRPr>
          </a:p>
        </p:txBody>
      </p:sp>
      <p:pic>
        <p:nvPicPr>
          <p:cNvPr id="169" name="Grafik 168"/>
          <p:cNvPicPr/>
          <p:nvPr/>
        </p:nvPicPr>
        <p:blipFill>
          <a:blip r:embed="rId7"/>
          <a:stretch/>
        </p:blipFill>
        <p:spPr>
          <a:xfrm>
            <a:off x="6120000" y="648000"/>
            <a:ext cx="2231640" cy="1123200"/>
          </a:xfrm>
          <a:prstGeom prst="rect">
            <a:avLst/>
          </a:prstGeom>
          <a:ln>
            <a:noFill/>
          </a:ln>
        </p:spPr>
      </p:pic>
      <p:sp>
        <p:nvSpPr>
          <p:cNvPr id="170" name="CustomShape 5"/>
          <p:cNvSpPr/>
          <p:nvPr/>
        </p:nvSpPr>
        <p:spPr>
          <a:xfrm>
            <a:off x="2304000" y="1440000"/>
            <a:ext cx="431640" cy="431640"/>
          </a:xfrm>
          <a:custGeom>
            <a:avLst/>
            <a:gdLst/>
            <a:ahLst/>
            <a:cxnLst/>
            <a:rect l="l" t="t" r="r" b="b"/>
            <a:pathLst>
              <a:path w="1202" h="1202">
                <a:moveTo>
                  <a:pt x="557" y="0"/>
                </a:moveTo>
                <a:lnTo>
                  <a:pt x="643" y="0"/>
                </a:lnTo>
                <a:lnTo>
                  <a:pt x="643" y="557"/>
                </a:lnTo>
                <a:lnTo>
                  <a:pt x="1201" y="557"/>
                </a:lnTo>
                <a:lnTo>
                  <a:pt x="1201" y="643"/>
                </a:lnTo>
                <a:lnTo>
                  <a:pt x="643" y="643"/>
                </a:lnTo>
                <a:lnTo>
                  <a:pt x="643" y="1201"/>
                </a:lnTo>
                <a:lnTo>
                  <a:pt x="557" y="1201"/>
                </a:lnTo>
                <a:lnTo>
                  <a:pt x="557" y="643"/>
                </a:lnTo>
                <a:lnTo>
                  <a:pt x="0" y="643"/>
                </a:lnTo>
                <a:lnTo>
                  <a:pt x="0" y="557"/>
                </a:lnTo>
                <a:lnTo>
                  <a:pt x="557" y="557"/>
                </a:lnTo>
                <a:lnTo>
                  <a:pt x="557" y="0"/>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71" name="CustomShape 6"/>
          <p:cNvSpPr/>
          <p:nvPr/>
        </p:nvSpPr>
        <p:spPr>
          <a:xfrm>
            <a:off x="5328000" y="1548000"/>
            <a:ext cx="503640" cy="71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72" name="CustomShape 7"/>
          <p:cNvSpPr/>
          <p:nvPr/>
        </p:nvSpPr>
        <p:spPr>
          <a:xfrm>
            <a:off x="5328000" y="1728000"/>
            <a:ext cx="503640" cy="71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73" name="CustomShape 8"/>
          <p:cNvSpPr/>
          <p:nvPr/>
        </p:nvSpPr>
        <p:spPr>
          <a:xfrm>
            <a:off x="504000" y="3384000"/>
            <a:ext cx="649224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5640">
              <a:lnSpc>
                <a:spcPct val="100000"/>
              </a:lnSpc>
              <a:buClr>
                <a:srgbClr val="000000"/>
              </a:buClr>
              <a:buSzPct val="45000"/>
              <a:buFont typeface="Wingdings" charset="2"/>
              <a:buChar char=""/>
            </a:pPr>
            <a:r>
              <a:rPr lang="en-GB" sz="1200" b="0" strike="noStrike" spc="-1">
                <a:latin typeface="Arial"/>
              </a:rPr>
              <a:t>Retail Investors usually lose money in day-trading (Malinova et. Al 2013)</a:t>
            </a:r>
          </a:p>
          <a:p>
            <a:pPr marL="216000" indent="-215640">
              <a:lnSpc>
                <a:spcPct val="100000"/>
              </a:lnSpc>
              <a:buClr>
                <a:srgbClr val="000000"/>
              </a:buClr>
              <a:buSzPct val="45000"/>
              <a:buFont typeface="Wingdings" charset="2"/>
              <a:buChar char=""/>
            </a:pPr>
            <a:r>
              <a:rPr lang="en-GB" sz="1200" b="0" strike="noStrike" spc="-1">
                <a:latin typeface="Arial"/>
              </a:rPr>
              <a:t>A study on day traders in Taiwan found that less than 1% of traders </a:t>
            </a:r>
            <a:br/>
            <a:r>
              <a:rPr lang="en-GB" sz="1200" b="0" strike="noStrike" spc="-1">
                <a:latin typeface="Arial"/>
              </a:rPr>
              <a:t>actually can reap abnormal returns in a predictive and reliable manner (Barber et al. 2014)</a:t>
            </a:r>
          </a:p>
        </p:txBody>
      </p:sp>
      <p:pic>
        <p:nvPicPr>
          <p:cNvPr id="174" name="Grafik 173"/>
          <p:cNvPicPr/>
          <p:nvPr/>
        </p:nvPicPr>
        <p:blipFill>
          <a:blip r:embed="rId8"/>
          <a:stretch/>
        </p:blipFill>
        <p:spPr>
          <a:xfrm>
            <a:off x="6192000" y="1915560"/>
            <a:ext cx="2068560" cy="791640"/>
          </a:xfrm>
          <a:prstGeom prst="rect">
            <a:avLst/>
          </a:prstGeom>
          <a:ln>
            <a:noFill/>
          </a:ln>
        </p:spPr>
      </p:pic>
      <p:sp>
        <p:nvSpPr>
          <p:cNvPr id="175" name="CustomShape 9"/>
          <p:cNvSpPr/>
          <p:nvPr/>
        </p:nvSpPr>
        <p:spPr>
          <a:xfrm>
            <a:off x="6120000" y="2808360"/>
            <a:ext cx="2606400" cy="43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GB" sz="1200" b="0" i="1" strike="noStrike" spc="-1">
                <a:latin typeface="Arial"/>
              </a:rPr>
              <a:t>Media Coverage of unfortunate</a:t>
            </a:r>
            <a:br/>
            <a:r>
              <a:rPr lang="en-GB" sz="1200" b="0" i="1" strike="noStrike" spc="-1">
                <a:latin typeface="Arial"/>
              </a:rPr>
              <a:t>events related to Robinhood trading</a:t>
            </a:r>
            <a:endParaRPr lang="en-GB" sz="12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1406</Words>
  <Application>Microsoft Macintosh PowerPoint</Application>
  <PresentationFormat>Bildschirmpräsentation (16:9)</PresentationFormat>
  <Paragraphs>200</Paragraphs>
  <Slides>19</Slides>
  <Notes>16</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19</vt:i4>
      </vt:variant>
    </vt:vector>
  </HeadingPairs>
  <TitlesOfParts>
    <vt:vector size="26" baseType="lpstr">
      <vt:lpstr>Arial</vt:lpstr>
      <vt:lpstr>Courier New</vt:lpstr>
      <vt:lpstr>Symbol</vt:lpstr>
      <vt:lpstr>Times New Roman</vt:lpstr>
      <vt:lpstr>Wingdings</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Leibniz-Rechenzentrum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
  <dc:description/>
  <cp:lastModifiedBy>Yolo Estate</cp:lastModifiedBy>
  <cp:revision>87</cp:revision>
  <dcterms:created xsi:type="dcterms:W3CDTF">2021-01-28T18:09:57Z</dcterms:created>
  <dcterms:modified xsi:type="dcterms:W3CDTF">2021-02-05T09:43:05Z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Leibniz-Rechenzentrum</vt:lpwstr>
  </property>
  <property fmtid="{D5CDD505-2E9C-101B-9397-08002B2CF9AE}" pid="4" name="ContentTypeId">
    <vt:lpwstr>0x0101007B840FE505C1354AB6C26357C46C9EB1</vt:lpwstr>
  </property>
  <property fmtid="{D5CDD505-2E9C-101B-9397-08002B2CF9AE}" pid="5" name="HiddenSlides">
    <vt:i4>0</vt:i4>
  </property>
  <property fmtid="{D5CDD505-2E9C-101B-9397-08002B2CF9AE}" pid="6" name="HyperlinksChanged">
    <vt:bool>false</vt:bool>
  </property>
  <property fmtid="{D5CDD505-2E9C-101B-9397-08002B2CF9AE}" pid="7" name="LinksUpToDate">
    <vt:bool>false</vt:bool>
  </property>
  <property fmtid="{D5CDD505-2E9C-101B-9397-08002B2CF9AE}" pid="8" name="MMClips">
    <vt:i4>0</vt:i4>
  </property>
  <property fmtid="{D5CDD505-2E9C-101B-9397-08002B2CF9AE}" pid="9" name="Notes">
    <vt:i4>25</vt:i4>
  </property>
  <property fmtid="{D5CDD505-2E9C-101B-9397-08002B2CF9AE}" pid="10" name="PresentationFormat">
    <vt:lpwstr>Bildschirmpräsentation (16:9)</vt:lpwstr>
  </property>
  <property fmtid="{D5CDD505-2E9C-101B-9397-08002B2CF9AE}" pid="11" name="ScaleCrop">
    <vt:bool>false</vt:bool>
  </property>
  <property fmtid="{D5CDD505-2E9C-101B-9397-08002B2CF9AE}" pid="12" name="ShareDoc">
    <vt:bool>false</vt:bool>
  </property>
  <property fmtid="{D5CDD505-2E9C-101B-9397-08002B2CF9AE}" pid="13" name="Slides">
    <vt:i4>25</vt:i4>
  </property>
</Properties>
</file>