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26.png" ContentType="image/png"/>
  <Override PartName="/ppt/media/image25.png" ContentType="image/png"/>
  <Override PartName="/ppt/media/image4.png" ContentType="image/png"/>
  <Override PartName="/ppt/media/image27.png" ContentType="image/png"/>
  <Override PartName="/ppt/media/image5.png" ContentType="image/png"/>
  <Override PartName="/ppt/media/image29.jpeg" ContentType="image/jpe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jpeg" ContentType="image/jpeg"/>
  <Override PartName="/ppt/media/image3.jpeg" ContentType="image/jpeg"/>
  <Override PartName="/ppt/media/image15.png" ContentType="image/png"/>
  <Override PartName="/ppt/media/image31.jpeg" ContentType="image/jpeg"/>
  <Override PartName="/ppt/media/image2.wmf" ContentType="image/x-wmf"/>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28.jpeg" ContentType="image/jpeg"/>
  <Override PartName="/ppt/media/image19.png" ContentType="image/png"/>
  <Override PartName="/ppt/media/image21.png" ContentType="image/png"/>
  <Override PartName="/ppt/media/image22.png" ContentType="image/png"/>
  <Override PartName="/ppt/media/image2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9925050" cy="66659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80"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1"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82"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83"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69AC24C-74F5-4E65-B7AA-08E09C3918E5}"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739960" y="500040"/>
            <a:ext cx="4443120" cy="2498400"/>
          </a:xfrm>
          <a:prstGeom prst="rect">
            <a:avLst/>
          </a:prstGeom>
        </p:spPr>
      </p:sp>
      <p:sp>
        <p:nvSpPr>
          <p:cNvPr id="279"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280"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EE1BFB20-BA54-4D33-A44F-A98C31695D4C}" type="slidenum">
              <a:rPr b="0" lang="en-US" sz="1200" spc="-1" strike="noStrike">
                <a:solidFill>
                  <a:srgbClr val="000000"/>
                </a:solidFill>
                <a:latin typeface="+mn-lt"/>
              </a:rPr>
              <a:t>18</a:t>
            </a:fld>
            <a:endParaRPr b="0" lang="en-GB"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2739960" y="500040"/>
            <a:ext cx="4443120" cy="2498400"/>
          </a:xfrm>
          <a:prstGeom prst="rect">
            <a:avLst/>
          </a:prstGeom>
        </p:spPr>
      </p:sp>
      <p:sp>
        <p:nvSpPr>
          <p:cNvPr id="300"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01"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F8CC61EB-F241-42D1-BDD4-8B031995160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2739960" y="500040"/>
            <a:ext cx="4443120" cy="2498400"/>
          </a:xfrm>
          <a:prstGeom prst="rect">
            <a:avLst/>
          </a:prstGeom>
        </p:spPr>
      </p:sp>
      <p:sp>
        <p:nvSpPr>
          <p:cNvPr id="303"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304"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5145164-2F50-4C18-9EF7-573198567D4E}"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2739960" y="500040"/>
            <a:ext cx="4443120" cy="2498400"/>
          </a:xfrm>
          <a:prstGeom prst="rect">
            <a:avLst/>
          </a:prstGeom>
        </p:spPr>
      </p:sp>
      <p:sp>
        <p:nvSpPr>
          <p:cNvPr id="306"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07"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E340D019-F47F-4501-A156-84B5599F3DB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739960" y="500040"/>
            <a:ext cx="4443120" cy="2498400"/>
          </a:xfrm>
          <a:prstGeom prst="rect">
            <a:avLst/>
          </a:prstGeom>
        </p:spPr>
      </p:sp>
      <p:sp>
        <p:nvSpPr>
          <p:cNvPr id="309"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310"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63C3EE2-E5E5-4E6C-8656-DD4F106A7BE3}"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2739960" y="500040"/>
            <a:ext cx="4443120" cy="2498400"/>
          </a:xfrm>
          <a:prstGeom prst="rect">
            <a:avLst/>
          </a:prstGeom>
        </p:spPr>
      </p:sp>
      <p:sp>
        <p:nvSpPr>
          <p:cNvPr id="312"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13"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AB01C56-1336-4B2F-9161-8A6B4048F086}"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2739960" y="500040"/>
            <a:ext cx="4443120" cy="2498400"/>
          </a:xfrm>
          <a:prstGeom prst="rect">
            <a:avLst/>
          </a:prstGeom>
        </p:spPr>
      </p:sp>
      <p:sp>
        <p:nvSpPr>
          <p:cNvPr id="315"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316"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13A91AA7-C1E2-4CB4-A620-9658D624BBBF}"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2739960" y="500040"/>
            <a:ext cx="4443120" cy="2498400"/>
          </a:xfrm>
          <a:prstGeom prst="rect">
            <a:avLst/>
          </a:prstGeom>
        </p:spPr>
      </p:sp>
      <p:sp>
        <p:nvSpPr>
          <p:cNvPr id="318"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19"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299FF24F-DEA2-4A97-A781-57B8E4C7A25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2739960" y="500040"/>
            <a:ext cx="4443120" cy="2498400"/>
          </a:xfrm>
          <a:prstGeom prst="rect">
            <a:avLst/>
          </a:prstGeom>
        </p:spPr>
      </p:sp>
      <p:sp>
        <p:nvSpPr>
          <p:cNvPr id="321"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322"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D476BFA9-2821-4410-B1F2-E514D50D0AC8}" type="slidenum">
              <a:rPr b="0" lang="en-US" sz="1200" spc="-1" strike="noStrike">
                <a:solidFill>
                  <a:srgbClr val="000000"/>
                </a:solidFill>
                <a:latin typeface="+mn-lt"/>
              </a:rPr>
              <a:t>&lt;number&gt;</a:t>
            </a:fld>
            <a:endParaRPr b="0" lang="en-GB"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2739960" y="500040"/>
            <a:ext cx="4443120" cy="2498400"/>
          </a:xfrm>
          <a:prstGeom prst="rect">
            <a:avLst/>
          </a:prstGeom>
        </p:spPr>
      </p:sp>
      <p:sp>
        <p:nvSpPr>
          <p:cNvPr id="282" name="PlaceHolder 2"/>
          <p:cNvSpPr>
            <a:spLocks noGrp="1"/>
          </p:cNvSpPr>
          <p:nvPr>
            <p:ph type="body"/>
          </p:nvPr>
        </p:nvSpPr>
        <p:spPr>
          <a:xfrm>
            <a:off x="992520" y="3166200"/>
            <a:ext cx="7938360" cy="2997720"/>
          </a:xfrm>
          <a:prstGeom prst="rect">
            <a:avLst/>
          </a:prstGeom>
        </p:spPr>
        <p:txBody>
          <a:bodyPr lIns="90720" rIns="90720" tIns="45360" bIns="45360">
            <a:noAutofit/>
          </a:bodyPr>
          <a:p>
            <a:endParaRPr b="0" lang="en-GB" sz="2000" spc="-1" strike="noStrike">
              <a:latin typeface="Arial"/>
            </a:endParaRPr>
          </a:p>
        </p:txBody>
      </p:sp>
      <p:sp>
        <p:nvSpPr>
          <p:cNvPr id="283"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D960932F-5B3D-4945-BC30-BD7DDA38176D}"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739960" y="500040"/>
            <a:ext cx="4443120" cy="2498400"/>
          </a:xfrm>
          <a:prstGeom prst="rect">
            <a:avLst/>
          </a:prstGeom>
        </p:spPr>
      </p:sp>
      <p:sp>
        <p:nvSpPr>
          <p:cNvPr id="285"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The internet is full of more or less competent advice on how to get rich one way or another. The screenshots here are from </a:t>
            </a:r>
            <a:r>
              <a:rPr b="0" i="1" lang="en-US" sz="2000" spc="-1" strike="noStrike">
                <a:latin typeface="Arial"/>
              </a:rPr>
              <a:t>relatively </a:t>
            </a:r>
            <a:r>
              <a:rPr b="0" lang="en-US" sz="2000" spc="-1" strike="noStrike">
                <a:latin typeface="Arial"/>
              </a:rPr>
              <a:t>serious publications like forbes, business insider or medium. But also from YouTube.</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This spawn</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86"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C09D5314-9F71-43F8-9492-BA7A656B0D11}"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2739960" y="500040"/>
            <a:ext cx="4443120" cy="2498400"/>
          </a:xfrm>
          <a:prstGeom prst="rect">
            <a:avLst/>
          </a:prstGeom>
        </p:spPr>
      </p:sp>
      <p:sp>
        <p:nvSpPr>
          <p:cNvPr id="288"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There exist several to “earn money on the internet”. These mostly include blogging / writing, selling digital products like courses or niche physical products. The latter include print-on-demand shops, </a:t>
            </a:r>
            <a:endParaRPr b="0" lang="en-GB" sz="2000" spc="-1" strike="noStrike">
              <a:latin typeface="Arial"/>
            </a:endParaRPr>
          </a:p>
          <a:p>
            <a:pPr marL="216000" indent="-214560">
              <a:lnSpc>
                <a:spcPct val="100000"/>
              </a:lnSpc>
              <a:tabLst>
                <a:tab algn="l" pos="0"/>
              </a:tabLst>
            </a:pPr>
            <a:r>
              <a:rPr b="0" lang="en-US" sz="2000" spc="-1" strike="noStrike">
                <a:latin typeface="Arial"/>
              </a:rPr>
              <a:t>	</a:t>
            </a:r>
            <a:r>
              <a:rPr b="0" lang="en-US" sz="2000" spc="-1" strike="noStrike">
                <a:latin typeface="Arial"/>
              </a:rPr>
              <a:t>art-related things or dropshipping.</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89"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99432479-9C6F-4768-A56C-8E6F7AD7CEE2}"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2739960" y="500040"/>
            <a:ext cx="4443120" cy="2498400"/>
          </a:xfrm>
          <a:prstGeom prst="rect">
            <a:avLst/>
          </a:prstGeom>
        </p:spPr>
      </p:sp>
      <p:sp>
        <p:nvSpPr>
          <p:cNvPr id="291"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An astonishing amount of different offerings regarding personal wealth management by robo-advisory and online brokers appeared on the market in the last few years. These screenshots show a small excerpt. </a:t>
            </a:r>
            <a:br/>
            <a:endParaRPr b="0" lang="en-GB" sz="2000" spc="-1" strike="noStrike">
              <a:latin typeface="Arial"/>
            </a:endParaRPr>
          </a:p>
          <a:p>
            <a:pPr marL="216000" indent="-214560">
              <a:lnSpc>
                <a:spcPct val="100000"/>
              </a:lnSpc>
              <a:tabLst>
                <a:tab algn="l" pos="0"/>
              </a:tabLst>
            </a:pPr>
            <a:r>
              <a:rPr b="0" lang="en-GB" sz="2000" spc="-1" strike="noStrike">
                <a:latin typeface="Arial"/>
              </a:rPr>
              <a:t>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p:txBody>
      </p:sp>
      <p:sp>
        <p:nvSpPr>
          <p:cNvPr id="292"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33F955D3-2A4E-4685-8D19-26AF0EAC8B39}" type="slidenum">
              <a:rPr b="0" lang="en-GB" sz="1200" spc="-1" strike="noStrike">
                <a:solidFill>
                  <a:srgbClr val="000000"/>
                </a:solidFill>
                <a:latin typeface="+mn-lt"/>
                <a:ea typeface="+mn-ea"/>
              </a:rPr>
              <a:t>18</a:t>
            </a:fld>
            <a:endParaRPr b="0" lang="en-GB"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2739960" y="500040"/>
            <a:ext cx="4443120" cy="2498400"/>
          </a:xfrm>
          <a:prstGeom prst="rect">
            <a:avLst/>
          </a:prstGeom>
        </p:spPr>
      </p:sp>
      <p:sp>
        <p:nvSpPr>
          <p:cNvPr id="294"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In my opinion, education is changing. While, for example, in the past, and in some cases even today, degrees are still essential, in the future, credentials will become more important than degrees. Specifically, personal recommendations can be more valuable in telling whether someone is suitable for a job than degrees obtained at a university.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Source of content</a:t>
            </a:r>
            <a:r>
              <a:rPr b="0" lang="de-DE" sz="2000" spc="-1" strike="noStrike">
                <a:latin typeface="Arial"/>
              </a:rPr>
              <a:t>: Own thoughts</a:t>
            </a:r>
            <a:endParaRPr b="0" lang="en-GB" sz="2000" spc="-1" strike="noStrike">
              <a:latin typeface="Arial"/>
            </a:endParaRPr>
          </a:p>
        </p:txBody>
      </p:sp>
      <p:sp>
        <p:nvSpPr>
          <p:cNvPr id="295"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BBAD5813-ADE6-4F73-AEE0-8BFC32DA098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2739960" y="500040"/>
            <a:ext cx="4443120" cy="2498400"/>
          </a:xfrm>
          <a:prstGeom prst="rect">
            <a:avLst/>
          </a:prstGeom>
        </p:spPr>
      </p:sp>
      <p:sp>
        <p:nvSpPr>
          <p:cNvPr id="297" name="PlaceHolder 2"/>
          <p:cNvSpPr>
            <a:spLocks noGrp="1"/>
          </p:cNvSpPr>
          <p:nvPr>
            <p:ph type="body"/>
          </p:nvPr>
        </p:nvSpPr>
        <p:spPr>
          <a:xfrm>
            <a:off x="992520" y="3166200"/>
            <a:ext cx="7938360" cy="2997720"/>
          </a:xfrm>
          <a:prstGeom prst="rect">
            <a:avLst/>
          </a:prstGeom>
        </p:spPr>
        <p:txBody>
          <a:bodyPr lIns="90720" rIns="90720" tIns="45360" bIns="45360">
            <a:noAutofit/>
          </a:bodyPr>
          <a:p>
            <a:pPr marL="216000" indent="-214560">
              <a:lnSpc>
                <a:spcPct val="100000"/>
              </a:lnSpc>
              <a:tabLst>
                <a:tab algn="l" pos="0"/>
              </a:tabLst>
            </a:pPr>
            <a:r>
              <a:rPr b="0" lang="en-US" sz="2000" spc="-1" strike="noStrike">
                <a:latin typeface="Arial"/>
              </a:rPr>
              <a:t>However, there are several caveats to all of this.</a:t>
            </a:r>
            <a:endParaRPr b="0" lang="en-GB" sz="2000" spc="-1" strike="noStrike">
              <a:latin typeface="Arial"/>
            </a:endParaRPr>
          </a:p>
          <a:p>
            <a:pPr marL="216000" indent="-214560">
              <a:lnSpc>
                <a:spcPct val="100000"/>
              </a:lnSpc>
              <a:tabLst>
                <a:tab algn="l" pos="0"/>
              </a:tabLst>
            </a:pPr>
            <a:r>
              <a:rPr b="0" lang="en-US" sz="2000" spc="-1" strike="noStrike">
                <a:latin typeface="Arial"/>
              </a:rPr>
              <a:t>	</a:t>
            </a:r>
            <a:r>
              <a:rPr b="0" lang="en-US" sz="2000" spc="-1" strike="noStrike">
                <a:latin typeface="Arial"/>
              </a:rPr>
              <a:t>For example, most “commission-free” brokers earn a majority of their income through order-routing, receiving a commission from the order recipient. Therefore, the broker has a hidden incentive to promote products with hire routing commissions and the user probably pays for the service via increased quote prices.</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r>
              <a:rPr b="0" lang="en-US" sz="2000" spc="-1" strike="noStrike">
                <a:latin typeface="Arial"/>
              </a:rPr>
              <a:t>In the “invest your time”-sphere of passive income, there is a huge leap between earning a bit of cash on the side and actually living off of it. Opportunity cost may to taken into account. </a:t>
            </a:r>
            <a:endParaRPr b="0" lang="en-GB" sz="2000" spc="-1" strike="noStrike">
              <a:latin typeface="Arial"/>
            </a:endParaRPr>
          </a:p>
          <a:p>
            <a:pPr marL="216000" indent="-214560">
              <a:lnSpc>
                <a:spcPct val="100000"/>
              </a:lnSpc>
              <a:tabLst>
                <a:tab algn="l" pos="0"/>
              </a:tabLst>
            </a:pPr>
            <a:r>
              <a:rPr b="0" lang="en-GB" sz="2000" spc="-1" strike="noStrike">
                <a:latin typeface="Arial"/>
              </a:rPr>
              <a:t>  </a:t>
            </a: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a:p>
            <a:pPr marL="216000" indent="-214560">
              <a:lnSpc>
                <a:spcPct val="100000"/>
              </a:lnSpc>
              <a:tabLst>
                <a:tab algn="l" pos="0"/>
              </a:tabLst>
            </a:pPr>
            <a:endParaRPr b="0" lang="en-GB" sz="2000" spc="-1" strike="noStrike">
              <a:latin typeface="Arial"/>
            </a:endParaRPr>
          </a:p>
        </p:txBody>
      </p:sp>
      <p:sp>
        <p:nvSpPr>
          <p:cNvPr id="298" name="CustomShape 3"/>
          <p:cNvSpPr/>
          <p:nvPr/>
        </p:nvSpPr>
        <p:spPr>
          <a:xfrm>
            <a:off x="5621760" y="6331320"/>
            <a:ext cx="4299120" cy="331560"/>
          </a:xfrm>
          <a:prstGeom prst="rect">
            <a:avLst/>
          </a:prstGeom>
          <a:noFill/>
          <a:ln>
            <a:noFill/>
          </a:ln>
        </p:spPr>
        <p:style>
          <a:lnRef idx="0"/>
          <a:fillRef idx="0"/>
          <a:effectRef idx="0"/>
          <a:fontRef idx="minor"/>
        </p:style>
        <p:txBody>
          <a:bodyPr lIns="90720" rIns="90720" tIns="45360" bIns="45360" anchor="b">
            <a:noAutofit/>
          </a:bodyPr>
          <a:p>
            <a:pPr algn="r">
              <a:lnSpc>
                <a:spcPct val="100000"/>
              </a:lnSpc>
            </a:pPr>
            <a:fld id="{40F5E76D-075A-4E7F-9B05-F2BC9DF57F9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4974840" y="1476360"/>
            <a:ext cx="3819240" cy="3331800"/>
          </a:xfrm>
          <a:prstGeom prst="rect">
            <a:avLst/>
          </a:prstGeom>
          <a:ln>
            <a:noFill/>
          </a:ln>
        </p:spPr>
      </p:pic>
      <p:pic>
        <p:nvPicPr>
          <p:cNvPr id="1" name="Bild 2" descr=""/>
          <p:cNvPicPr/>
          <p:nvPr/>
        </p:nvPicPr>
        <p:blipFill>
          <a:blip r:embed="rId3"/>
          <a:stretch/>
        </p:blipFill>
        <p:spPr>
          <a:xfrm>
            <a:off x="8218440" y="324000"/>
            <a:ext cx="603000" cy="316800"/>
          </a:xfrm>
          <a:prstGeom prst="rect">
            <a:avLst/>
          </a:prstGeom>
          <a:ln>
            <a:noFill/>
          </a:ln>
        </p:spPr>
      </p:pic>
      <p:sp>
        <p:nvSpPr>
          <p:cNvPr id="2" name="CustomShape 1"/>
          <p:cNvSpPr/>
          <p:nvPr/>
        </p:nvSpPr>
        <p:spPr>
          <a:xfrm>
            <a:off x="324000" y="321480"/>
            <a:ext cx="7158600" cy="343080"/>
          </a:xfrm>
          <a:prstGeom prst="rect">
            <a:avLst/>
          </a:prstGeom>
          <a:noFill/>
          <a:ln>
            <a:noFill/>
          </a:ln>
        </p:spPr>
        <p:style>
          <a:lnRef idx="0"/>
          <a:fillRef idx="0"/>
          <a:effectRef idx="0"/>
          <a:fontRef idx="minor"/>
        </p:style>
        <p:txBody>
          <a:bodyPr lIns="0" rIns="0" tIns="0" bIns="0">
            <a:spAutoFit/>
          </a:bodyPr>
          <a:p>
            <a:pPr>
              <a:lnSpc>
                <a:spcPts val="901"/>
              </a:lnSpc>
            </a:pPr>
            <a:r>
              <a:rPr b="0" lang="en-US" sz="800" spc="-1" strike="noStrike">
                <a:solidFill>
                  <a:srgbClr val="0065bd"/>
                </a:solidFill>
                <a:latin typeface="Arial"/>
                <a:ea typeface="DejaVu Sans"/>
              </a:rPr>
              <a:t>Chair for Strategy and Organization</a:t>
            </a:r>
            <a:endParaRPr b="0" lang="en-GB" sz="800" spc="-1" strike="noStrike">
              <a:latin typeface="Arial"/>
            </a:endParaRPr>
          </a:p>
          <a:p>
            <a:pPr>
              <a:lnSpc>
                <a:spcPts val="901"/>
              </a:lnSpc>
            </a:pPr>
            <a:r>
              <a:rPr b="0" lang="en-US" sz="800" spc="-1" strike="noStrike">
                <a:solidFill>
                  <a:srgbClr val="0065bd"/>
                </a:solidFill>
                <a:latin typeface="Arial"/>
                <a:ea typeface="DejaVu Sans"/>
              </a:rPr>
              <a:t>TUM School of Management</a:t>
            </a:r>
            <a:endParaRPr b="0" lang="en-GB" sz="800" spc="-1" strike="noStrike">
              <a:latin typeface="Arial"/>
            </a:endParaRPr>
          </a:p>
          <a:p>
            <a:pPr>
              <a:lnSpc>
                <a:spcPts val="901"/>
              </a:lnSpc>
            </a:pPr>
            <a:r>
              <a:rPr b="0" lang="en-US" sz="800" spc="-1" strike="noStrike">
                <a:solidFill>
                  <a:srgbClr val="0065bd"/>
                </a:solidFill>
                <a:latin typeface="Arial"/>
                <a:ea typeface="DejaVu Sans"/>
              </a:rPr>
              <a:t>Technical University of Munich</a:t>
            </a:r>
            <a:endParaRPr b="0" lang="en-GB" sz="800" spc="-1" strike="noStrike">
              <a:latin typeface="Arial"/>
            </a:endParaRPr>
          </a:p>
        </p:txBody>
      </p:sp>
      <p:sp>
        <p:nvSpPr>
          <p:cNvPr id="3"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a:t>
            </a:r>
            <a:r>
              <a:rPr b="0" lang="en-GB" sz="4400" spc="-1" strike="noStrike">
                <a:latin typeface="Arial"/>
              </a:rPr>
              <a:t>edit the </a:t>
            </a:r>
            <a:r>
              <a:rPr b="0" lang="en-GB" sz="4400" spc="-1" strike="noStrike">
                <a:latin typeface="Arial"/>
              </a:rPr>
              <a:t>title </a:t>
            </a:r>
            <a:r>
              <a:rPr b="0" lang="en-GB" sz="4400" spc="-1" strike="noStrike">
                <a:latin typeface="Arial"/>
              </a:rPr>
              <a:t>text </a:t>
            </a:r>
            <a:r>
              <a:rPr b="0" lang="en-GB" sz="4400" spc="-1" strike="noStrike">
                <a:latin typeface="Arial"/>
              </a:rPr>
              <a:t>format</a:t>
            </a:r>
            <a:endParaRPr b="0" lang="en-GB" sz="4400" spc="-1" strike="noStrike">
              <a:latin typeface="Arial"/>
            </a:endParaRPr>
          </a:p>
        </p:txBody>
      </p:sp>
      <p:sp>
        <p:nvSpPr>
          <p:cNvPr id="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a:t>
            </a:r>
            <a:r>
              <a:rPr b="0" lang="en-GB" sz="4400" spc="-1" strike="noStrike">
                <a:latin typeface="Arial"/>
              </a:rPr>
              <a:t>to edit </a:t>
            </a:r>
            <a:r>
              <a:rPr b="0" lang="en-GB" sz="4400" spc="-1" strike="noStrike">
                <a:latin typeface="Arial"/>
              </a:rPr>
              <a:t>the </a:t>
            </a:r>
            <a:r>
              <a:rPr b="0" lang="en-GB" sz="4400" spc="-1" strike="noStrike">
                <a:latin typeface="Arial"/>
              </a:rPr>
              <a:t>title </a:t>
            </a:r>
            <a:r>
              <a:rPr b="0" lang="en-GB" sz="4400" spc="-1" strike="noStrike">
                <a:latin typeface="Arial"/>
              </a:rPr>
              <a:t>text </a:t>
            </a:r>
            <a:r>
              <a:rPr b="0" lang="en-GB" sz="4400" spc="-1" strike="noStrike">
                <a:latin typeface="Arial"/>
              </a:rPr>
              <a:t>format</a:t>
            </a:r>
            <a:endParaRPr b="0" lang="en-GB" sz="4400" spc="-1" strike="noStrike">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en.wikipedia.org/wiki/List_of_cognitive_biases" TargetMode="External"/><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s://www.forbes.com/sites/jrose/2019/02/07/" TargetMode="External"/><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www.redbubble.com/about/sellin" TargetMode="External"/><Relationship Id="rId2" Type="http://schemas.openxmlformats.org/officeDocument/2006/relationships/hyperlink" Target="http://www.shopify.com/blog/dropshipping-niches" TargetMode="Externa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de.scalable.capital/"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slideLayout" Target="../slideLayouts/slideLayout13.xml"/><Relationship Id="rId10"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www.cnbc.com/2020/08/13/how-robinhood-makes-money-on-customer-trades-despite-making-it-free.html" TargetMode="Externa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xkcd.com/1827/" TargetMode="External"/><Relationship Id="rId3" Type="http://schemas.openxmlformats.org/officeDocument/2006/relationships/hyperlink" Target="https://idyahive.com/2017/07/14/delayed-gratification-path-to-riches/" TargetMode="External"/><Relationship Id="rId4" Type="http://schemas.openxmlformats.org/officeDocument/2006/relationships/hyperlink" Target="https://www.nytimes.com/2020/07/08/technology/robinhood-risky-trading.html" TargetMode="External"/><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24000" y="1219680"/>
            <a:ext cx="8497440" cy="379080"/>
          </a:xfrm>
          <a:prstGeom prst="rect">
            <a:avLst/>
          </a:prstGeom>
          <a:noFill/>
          <a:ln w="9360">
            <a:noFill/>
          </a:ln>
        </p:spPr>
        <p:style>
          <a:lnRef idx="0"/>
          <a:fillRef idx="0"/>
          <a:effectRef idx="0"/>
          <a:fontRef idx="minor"/>
        </p:style>
        <p:txBody>
          <a:bodyPr lIns="0" rIns="0" tIns="0" bIns="0">
            <a:noAutofit/>
          </a:bodyPr>
          <a:p>
            <a:pPr>
              <a:lnSpc>
                <a:spcPts val="3200"/>
              </a:lnSpc>
              <a:tabLst>
                <a:tab algn="l" pos="0"/>
              </a:tabLst>
            </a:pPr>
            <a:r>
              <a:rPr b="1" lang="de-DE" sz="2500" spc="-1" strike="noStrike">
                <a:solidFill>
                  <a:srgbClr val="000000"/>
                </a:solidFill>
                <a:latin typeface="Arial"/>
                <a:ea typeface="DejaVu Sans"/>
              </a:rPr>
              <a:t>Never work again – Tools for financial freedom</a:t>
            </a:r>
            <a:endParaRPr b="0" lang="en-GB" sz="2500" spc="-1" strike="noStrike">
              <a:latin typeface="Arial"/>
            </a:endParaRPr>
          </a:p>
        </p:txBody>
      </p:sp>
      <p:sp>
        <p:nvSpPr>
          <p:cNvPr id="86" name="CustomShape 2"/>
          <p:cNvSpPr/>
          <p:nvPr/>
        </p:nvSpPr>
        <p:spPr>
          <a:xfrm>
            <a:off x="360360" y="2232000"/>
            <a:ext cx="4246200" cy="232920"/>
          </a:xfrm>
          <a:prstGeom prst="rect">
            <a:avLst/>
          </a:prstGeom>
          <a:noFill/>
          <a:ln>
            <a:noFill/>
          </a:ln>
        </p:spPr>
        <p:style>
          <a:lnRef idx="0"/>
          <a:fillRef idx="0"/>
          <a:effectRef idx="0"/>
          <a:fontRef idx="minor"/>
        </p:style>
        <p:txBody>
          <a:bodyPr lIns="0" rIns="0" tIns="0" bIns="0">
            <a:normAutofit/>
          </a:bodyPr>
          <a:p>
            <a:pPr marL="216000" indent="-322560">
              <a:lnSpc>
                <a:spcPct val="100000"/>
              </a:lnSpc>
              <a:buClr>
                <a:srgbClr val="000000"/>
              </a:buClr>
              <a:buFont typeface="Wingdings" charset="2"/>
              <a:buChar char=""/>
            </a:pPr>
            <a:r>
              <a:rPr b="0" lang="de-DE" sz="1600" spc="-1" strike="noStrike">
                <a:solidFill>
                  <a:srgbClr val="000000"/>
                </a:solidFill>
                <a:latin typeface="Arial"/>
                <a:ea typeface="DejaVu Sans"/>
              </a:rPr>
              <a:t>Lars von Fromberg &amp; Cornelius Koller</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0840" y="231840"/>
            <a:ext cx="8487720" cy="306000"/>
          </a:xfrm>
          <a:prstGeom prst="rect">
            <a:avLst/>
          </a:prstGeom>
          <a:noFill/>
          <a:ln>
            <a:noFill/>
          </a:ln>
        </p:spPr>
        <p:style>
          <a:lnRef idx="0"/>
          <a:fillRef idx="0"/>
          <a:effectRef idx="0"/>
          <a:fontRef idx="minor"/>
        </p:style>
      </p:sp>
      <p:pic>
        <p:nvPicPr>
          <p:cNvPr id="178" name="Inhaltsplatzhalter 6" descr=""/>
          <p:cNvPicPr/>
          <p:nvPr/>
        </p:nvPicPr>
        <p:blipFill>
          <a:blip r:embed="rId1"/>
          <a:stretch/>
        </p:blipFill>
        <p:spPr>
          <a:xfrm>
            <a:off x="1270440" y="1600200"/>
            <a:ext cx="6604920" cy="1904400"/>
          </a:xfrm>
          <a:prstGeom prst="rect">
            <a:avLst/>
          </a:prstGeom>
          <a:ln>
            <a:noFill/>
          </a:ln>
        </p:spPr>
      </p:pic>
      <p:sp>
        <p:nvSpPr>
          <p:cNvPr id="179"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Hypotheses</a:t>
            </a:r>
            <a:endParaRPr b="0" lang="en-GB" sz="3200" spc="-1" strike="noStrike">
              <a:latin typeface="Arial"/>
            </a:endParaRPr>
          </a:p>
        </p:txBody>
      </p:sp>
      <p:sp>
        <p:nvSpPr>
          <p:cNvPr id="180"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Hierarchy of Hypotheses</a:t>
            </a:r>
            <a:endParaRPr b="0" lang="en-GB" sz="2200" spc="-1" strike="noStrike">
              <a:latin typeface="Arial"/>
            </a:endParaRPr>
          </a:p>
        </p:txBody>
      </p:sp>
      <p:sp>
        <p:nvSpPr>
          <p:cNvPr id="182"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t>
            </a:r>
            <a:r>
              <a:rPr b="0" lang="en-US" sz="800" spc="-1" strike="noStrike">
                <a:solidFill>
                  <a:srgbClr val="000000"/>
                </a:solidFill>
                <a:latin typeface="Arial"/>
                <a:ea typeface="DejaVu Sans"/>
              </a:rPr>
              <a:t>Source of graphic: O</a:t>
            </a:r>
            <a:r>
              <a:rPr b="0" lang="de-DE" sz="800" spc="-1" strike="noStrike">
                <a:solidFill>
                  <a:srgbClr val="000000"/>
                </a:solidFill>
                <a:latin typeface="Arial"/>
                <a:ea typeface="DejaVu Sans"/>
              </a:rPr>
              <a:t>wn graphic</a:t>
            </a:r>
            <a:endParaRPr b="0" lang="en-GB" sz="800" spc="-1" strike="noStrike">
              <a:latin typeface="Arial"/>
            </a:endParaRPr>
          </a:p>
        </p:txBody>
      </p:sp>
      <p:sp>
        <p:nvSpPr>
          <p:cNvPr id="183" name="CustomShape 3"/>
          <p:cNvSpPr/>
          <p:nvPr/>
        </p:nvSpPr>
        <p:spPr>
          <a:xfrm>
            <a:off x="576000" y="100800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over-trade, </a:t>
            </a:r>
            <a:br/>
            <a:r>
              <a:rPr b="0" lang="en-GB" sz="1200" spc="-1" strike="noStrike">
                <a:solidFill>
                  <a:srgbClr val="000000"/>
                </a:solidFill>
                <a:latin typeface="Arial"/>
                <a:ea typeface="DejaVu Sans"/>
              </a:rPr>
              <a:t>racking up fees</a:t>
            </a:r>
            <a:endParaRPr b="0" lang="en-GB" sz="1200" spc="-1" strike="noStrike">
              <a:latin typeface="Arial"/>
            </a:endParaRPr>
          </a:p>
        </p:txBody>
      </p:sp>
      <p:sp>
        <p:nvSpPr>
          <p:cNvPr id="184" name="CustomShape 4"/>
          <p:cNvSpPr/>
          <p:nvPr/>
        </p:nvSpPr>
        <p:spPr>
          <a:xfrm>
            <a:off x="2663640" y="1008000"/>
            <a:ext cx="1798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under-diversify,</a:t>
            </a:r>
            <a:br/>
            <a:r>
              <a:rPr b="0" lang="en-GB" sz="1200" spc="-1" strike="noStrike">
                <a:solidFill>
                  <a:srgbClr val="000000"/>
                </a:solidFill>
                <a:latin typeface="Arial"/>
                <a:ea typeface="DejaVu Sans"/>
              </a:rPr>
              <a:t>racking up risk</a:t>
            </a:r>
            <a:endParaRPr b="0" lang="en-GB" sz="1200" spc="-1" strike="noStrike">
              <a:latin typeface="Arial"/>
            </a:endParaRPr>
          </a:p>
        </p:txBody>
      </p:sp>
      <p:sp>
        <p:nvSpPr>
          <p:cNvPr id="185" name="CustomShape 5"/>
          <p:cNvSpPr/>
          <p:nvPr/>
        </p:nvSpPr>
        <p:spPr>
          <a:xfrm>
            <a:off x="4608000" y="1008000"/>
            <a:ext cx="1798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choose </a:t>
            </a:r>
            <a:br/>
            <a:r>
              <a:rPr b="0" lang="en-GB" sz="1200" spc="-1" strike="noStrike">
                <a:solidFill>
                  <a:srgbClr val="000000"/>
                </a:solidFill>
                <a:latin typeface="Arial"/>
                <a:ea typeface="DejaVu Sans"/>
              </a:rPr>
              <a:t>inappropriate strategies</a:t>
            </a:r>
            <a:br/>
            <a:r>
              <a:rPr b="0" lang="en-GB" sz="1200" spc="-1" strike="noStrike">
                <a:solidFill>
                  <a:srgbClr val="000000"/>
                </a:solidFill>
                <a:latin typeface="Arial"/>
                <a:ea typeface="DejaVu Sans"/>
              </a:rPr>
              <a:t>for their specific situation</a:t>
            </a:r>
            <a:endParaRPr b="0" lang="en-GB" sz="1200" spc="-1" strike="noStrike">
              <a:latin typeface="Arial"/>
            </a:endParaRPr>
          </a:p>
        </p:txBody>
      </p:sp>
      <p:sp>
        <p:nvSpPr>
          <p:cNvPr id="186" name="CustomShape 6"/>
          <p:cNvSpPr/>
          <p:nvPr/>
        </p:nvSpPr>
        <p:spPr>
          <a:xfrm>
            <a:off x="6551640" y="1008000"/>
            <a:ext cx="1798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overestimate</a:t>
            </a:r>
            <a:br/>
            <a:r>
              <a:rPr b="0" lang="en-GB" sz="1200" spc="-1" strike="noStrike">
                <a:solidFill>
                  <a:srgbClr val="000000"/>
                </a:solidFill>
                <a:latin typeface="Arial"/>
                <a:ea typeface="DejaVu Sans"/>
              </a:rPr>
              <a:t>their understanding</a:t>
            </a:r>
            <a:br/>
            <a:r>
              <a:rPr b="0" lang="en-GB" sz="1200" spc="-1" strike="noStrike">
                <a:solidFill>
                  <a:srgbClr val="000000"/>
                </a:solidFill>
                <a:latin typeface="Arial"/>
                <a:ea typeface="DejaVu Sans"/>
              </a:rPr>
              <a:t>of markets</a:t>
            </a:r>
            <a:endParaRPr b="0" lang="en-GB" sz="1200" spc="-1" strike="noStrike">
              <a:latin typeface="Arial"/>
            </a:endParaRPr>
          </a:p>
        </p:txBody>
      </p:sp>
      <p:sp>
        <p:nvSpPr>
          <p:cNvPr id="187" name="Line 7"/>
          <p:cNvSpPr/>
          <p:nvPr/>
        </p:nvSpPr>
        <p:spPr>
          <a:xfrm>
            <a:off x="360000" y="1008000"/>
            <a:ext cx="0" cy="2664000"/>
          </a:xfrm>
          <a:prstGeom prst="line">
            <a:avLst/>
          </a:prstGeom>
          <a:ln w="72000">
            <a:solidFill>
              <a:srgbClr val="3465a4"/>
            </a:solidFill>
            <a:round/>
            <a:tailEnd len="med" type="triangle" w="med"/>
          </a:ln>
        </p:spPr>
        <p:style>
          <a:lnRef idx="0"/>
          <a:fillRef idx="0"/>
          <a:effectRef idx="0"/>
          <a:fontRef idx="minor"/>
        </p:style>
      </p:sp>
      <p:sp>
        <p:nvSpPr>
          <p:cNvPr id="188" name="CustomShape 8"/>
          <p:cNvSpPr/>
          <p:nvPr/>
        </p:nvSpPr>
        <p:spPr>
          <a:xfrm>
            <a:off x="1729440" y="201744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choose </a:t>
            </a:r>
            <a:br/>
            <a:r>
              <a:rPr b="0" lang="en-GB" sz="1200" spc="-1" strike="noStrike">
                <a:solidFill>
                  <a:srgbClr val="000000"/>
                </a:solidFill>
                <a:latin typeface="Arial"/>
                <a:ea typeface="DejaVu Sans"/>
              </a:rPr>
              <a:t>efficient-frontier </a:t>
            </a:r>
            <a:br/>
            <a:r>
              <a:rPr b="0" lang="en-GB" sz="1200" spc="-1" strike="noStrike">
                <a:solidFill>
                  <a:srgbClr val="000000"/>
                </a:solidFill>
                <a:latin typeface="Arial"/>
                <a:ea typeface="DejaVu Sans"/>
              </a:rPr>
              <a:t>portfolios</a:t>
            </a:r>
            <a:endParaRPr b="0" lang="en-GB" sz="1200" spc="-1" strike="noStrike">
              <a:latin typeface="Arial"/>
            </a:endParaRPr>
          </a:p>
        </p:txBody>
      </p:sp>
      <p:sp>
        <p:nvSpPr>
          <p:cNvPr id="189" name="CustomShape 9"/>
          <p:cNvSpPr/>
          <p:nvPr/>
        </p:nvSpPr>
        <p:spPr>
          <a:xfrm>
            <a:off x="3457440" y="309600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do not pick the </a:t>
            </a:r>
            <a:br/>
            <a:r>
              <a:rPr b="0" lang="en-GB" sz="1200" spc="-1" strike="noStrike">
                <a:solidFill>
                  <a:srgbClr val="000000"/>
                </a:solidFill>
                <a:latin typeface="Arial"/>
                <a:ea typeface="DejaVu Sans"/>
              </a:rPr>
              <a:t>right option for themselves</a:t>
            </a:r>
            <a:endParaRPr b="0" lang="en-GB" sz="1200" spc="-1" strike="noStrike">
              <a:latin typeface="Arial"/>
            </a:endParaRPr>
          </a:p>
        </p:txBody>
      </p:sp>
      <p:sp>
        <p:nvSpPr>
          <p:cNvPr id="190" name="CustomShape 10"/>
          <p:cNvSpPr/>
          <p:nvPr/>
        </p:nvSpPr>
        <p:spPr>
          <a:xfrm>
            <a:off x="5040000" y="2017440"/>
            <a:ext cx="1942560" cy="79056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200" spc="-1" strike="noStrike">
                <a:solidFill>
                  <a:srgbClr val="000000"/>
                </a:solidFill>
                <a:latin typeface="Arial"/>
                <a:ea typeface="DejaVu Sans"/>
              </a:rPr>
              <a:t>Users waste resources</a:t>
            </a:r>
            <a:br/>
            <a:r>
              <a:rPr b="0" lang="en-GB" sz="1200" spc="-1" strike="noStrike">
                <a:solidFill>
                  <a:srgbClr val="000000"/>
                </a:solidFill>
                <a:latin typeface="Arial"/>
                <a:ea typeface="DejaVu Sans"/>
              </a:rPr>
              <a:t>on ultimately unsuccessful</a:t>
            </a:r>
            <a:br/>
            <a:r>
              <a:rPr b="0" lang="en-GB" sz="1200" spc="-1" strike="noStrike">
                <a:solidFill>
                  <a:srgbClr val="000000"/>
                </a:solidFill>
                <a:latin typeface="Arial"/>
                <a:ea typeface="DejaVu Sans"/>
              </a:rPr>
              <a:t>efforts</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30840" y="231840"/>
            <a:ext cx="8487720" cy="306000"/>
          </a:xfrm>
          <a:prstGeom prst="rect">
            <a:avLst/>
          </a:prstGeom>
          <a:noFill/>
          <a:ln>
            <a:noFill/>
          </a:ln>
        </p:spPr>
        <p:style>
          <a:lnRef idx="0"/>
          <a:fillRef idx="0"/>
          <a:effectRef idx="0"/>
          <a:fontRef idx="minor"/>
        </p:style>
      </p:sp>
      <p:pic>
        <p:nvPicPr>
          <p:cNvPr id="192" name="Inhaltsplatzhalter 6_1" descr=""/>
          <p:cNvPicPr/>
          <p:nvPr/>
        </p:nvPicPr>
        <p:blipFill>
          <a:blip r:embed="rId1"/>
          <a:stretch/>
        </p:blipFill>
        <p:spPr>
          <a:xfrm>
            <a:off x="1270440" y="1600200"/>
            <a:ext cx="6604920" cy="1904400"/>
          </a:xfrm>
          <a:prstGeom prst="rect">
            <a:avLst/>
          </a:prstGeom>
          <a:ln>
            <a:noFill/>
          </a:ln>
        </p:spPr>
      </p:pic>
      <p:sp>
        <p:nvSpPr>
          <p:cNvPr id="193"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Tool &amp; Bias Navigator</a:t>
            </a:r>
            <a:endParaRPr b="0" lang="en-GB" sz="3200" spc="-1" strike="noStrike">
              <a:latin typeface="Arial"/>
            </a:endParaRPr>
          </a:p>
        </p:txBody>
      </p:sp>
      <p:sp>
        <p:nvSpPr>
          <p:cNvPr id="194"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The right tool for the job</a:t>
            </a:r>
            <a:endParaRPr b="0" lang="en-GB" sz="2200" spc="-1" strike="noStrike">
              <a:latin typeface="Arial"/>
            </a:endParaRPr>
          </a:p>
        </p:txBody>
      </p:sp>
      <p:sp>
        <p:nvSpPr>
          <p:cNvPr id="196"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Bias examples: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 Biases taken from </a:t>
            </a:r>
            <a:r>
              <a:rPr b="0" lang="de-DE" sz="800" spc="-1" strike="noStrike">
                <a:solidFill>
                  <a:srgbClr val="000000"/>
                </a:solidFill>
                <a:latin typeface="Arial"/>
                <a:ea typeface="DejaVu Sans"/>
                <a:hlinkClick r:id="rId1"/>
              </a:rPr>
              <a:t>https://en.wikipedia.org/wiki/List_of_cognitive_biases</a:t>
            </a:r>
            <a:r>
              <a:rPr b="0" lang="de-DE" sz="800" spc="-1" strike="noStrike">
                <a:solidFill>
                  <a:srgbClr val="000000"/>
                </a:solidFill>
                <a:latin typeface="Arial"/>
                <a:ea typeface="DejaVu Sans"/>
              </a:rPr>
              <a:t> </a:t>
            </a:r>
            <a:endParaRPr b="0" lang="en-GB" sz="800" spc="-1" strike="noStrike">
              <a:latin typeface="Arial"/>
            </a:endParaRPr>
          </a:p>
        </p:txBody>
      </p:sp>
      <p:sp>
        <p:nvSpPr>
          <p:cNvPr id="197" name="CustomShape 3"/>
          <p:cNvSpPr/>
          <p:nvPr/>
        </p:nvSpPr>
        <p:spPr>
          <a:xfrm>
            <a:off x="216000" y="1980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Lifestyle</a:t>
            </a:r>
            <a:endParaRPr b="0" lang="en-GB" sz="1100" spc="-1" strike="noStrike">
              <a:latin typeface="Arial"/>
            </a:endParaRPr>
          </a:p>
        </p:txBody>
      </p:sp>
      <p:sp>
        <p:nvSpPr>
          <p:cNvPr id="198" name="CustomShape 4"/>
          <p:cNvSpPr/>
          <p:nvPr/>
        </p:nvSpPr>
        <p:spPr>
          <a:xfrm>
            <a:off x="216000" y="2520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Current</a:t>
            </a:r>
            <a:br/>
            <a:r>
              <a:rPr b="0" lang="en-GB" sz="1100" spc="-1" strike="noStrike">
                <a:solidFill>
                  <a:srgbClr val="000000"/>
                </a:solidFill>
                <a:latin typeface="Arial"/>
                <a:ea typeface="DejaVu Sans"/>
              </a:rPr>
              <a:t>Wealth</a:t>
            </a:r>
            <a:endParaRPr b="0" lang="en-GB" sz="1100" spc="-1" strike="noStrike">
              <a:latin typeface="Arial"/>
            </a:endParaRPr>
          </a:p>
        </p:txBody>
      </p:sp>
      <p:sp>
        <p:nvSpPr>
          <p:cNvPr id="199" name="CustomShape 5"/>
          <p:cNvSpPr/>
          <p:nvPr/>
        </p:nvSpPr>
        <p:spPr>
          <a:xfrm>
            <a:off x="216000" y="3096000"/>
            <a:ext cx="1150920" cy="358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Dependents</a:t>
            </a:r>
            <a:endParaRPr b="0" lang="en-GB" sz="1100" spc="-1" strike="noStrike">
              <a:latin typeface="Arial"/>
            </a:endParaRPr>
          </a:p>
        </p:txBody>
      </p:sp>
      <p:sp>
        <p:nvSpPr>
          <p:cNvPr id="200" name="CustomShape 6"/>
          <p:cNvSpPr/>
          <p:nvPr/>
        </p:nvSpPr>
        <p:spPr>
          <a:xfrm>
            <a:off x="216000" y="3600000"/>
            <a:ext cx="1150920" cy="358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Time Horizon</a:t>
            </a:r>
            <a:endParaRPr b="0" lang="en-GB" sz="1100" spc="-1" strike="noStrike">
              <a:latin typeface="Arial"/>
            </a:endParaRPr>
          </a:p>
        </p:txBody>
      </p:sp>
      <p:sp>
        <p:nvSpPr>
          <p:cNvPr id="201" name="CustomShape 7"/>
          <p:cNvSpPr/>
          <p:nvPr/>
        </p:nvSpPr>
        <p:spPr>
          <a:xfrm>
            <a:off x="216000" y="1440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Investment</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Knowledge</a:t>
            </a:r>
            <a:endParaRPr b="0" lang="en-GB" sz="1100" spc="-1" strike="noStrike">
              <a:latin typeface="Arial"/>
            </a:endParaRPr>
          </a:p>
        </p:txBody>
      </p:sp>
      <p:sp>
        <p:nvSpPr>
          <p:cNvPr id="202" name="CustomShape 8"/>
          <p:cNvSpPr/>
          <p:nvPr/>
        </p:nvSpPr>
        <p:spPr>
          <a:xfrm>
            <a:off x="216000" y="4104000"/>
            <a:ext cx="115092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Individual</a:t>
            </a:r>
            <a:br/>
            <a:r>
              <a:rPr b="0" lang="en-GB" sz="1100" spc="-1" strike="noStrike">
                <a:solidFill>
                  <a:srgbClr val="000000"/>
                </a:solidFill>
                <a:latin typeface="Arial"/>
                <a:ea typeface="DejaVu Sans"/>
              </a:rPr>
              <a:t>Goals</a:t>
            </a:r>
            <a:endParaRPr b="0" lang="en-GB" sz="1100" spc="-1" strike="noStrike">
              <a:latin typeface="Arial"/>
            </a:endParaRPr>
          </a:p>
        </p:txBody>
      </p:sp>
      <p:sp>
        <p:nvSpPr>
          <p:cNvPr id="203" name="CustomShape 9"/>
          <p:cNvSpPr/>
          <p:nvPr/>
        </p:nvSpPr>
        <p:spPr>
          <a:xfrm>
            <a:off x="1944000" y="1440000"/>
            <a:ext cx="1728000" cy="79200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pPr algn="ctr"/>
            <a:r>
              <a:rPr b="0" lang="en-GB" sz="1100" spc="-1" strike="noStrike">
                <a:latin typeface="Arial"/>
              </a:rPr>
              <a:t>Confirmatio</a:t>
            </a:r>
            <a:r>
              <a:rPr b="0" lang="en-GB" sz="1100" spc="-1" strike="noStrike">
                <a:latin typeface="Arial"/>
              </a:rPr>
              <a:t>n Bias</a:t>
            </a:r>
            <a:br/>
            <a:r>
              <a:rPr b="0" lang="en-GB" sz="1100" spc="-1" strike="noStrike">
                <a:latin typeface="Arial"/>
              </a:rPr>
              <a:t>→ Are you </a:t>
            </a:r>
            <a:r>
              <a:rPr b="0" lang="en-GB" sz="1100" spc="-1" strike="noStrike">
                <a:latin typeface="Arial"/>
              </a:rPr>
              <a:t>looking for </a:t>
            </a:r>
            <a:r>
              <a:rPr b="0" lang="en-GB" sz="1100" spc="-1" strike="noStrike">
                <a:latin typeface="Arial"/>
              </a:rPr>
              <a:t>stock info </a:t>
            </a:r>
            <a:r>
              <a:rPr b="0" lang="en-GB" sz="1100" spc="-1" strike="noStrike">
                <a:latin typeface="Arial"/>
              </a:rPr>
              <a:t>that </a:t>
            </a:r>
            <a:br/>
            <a:r>
              <a:rPr b="0" lang="en-GB" sz="1100" spc="-1" strike="noStrike">
                <a:latin typeface="Arial"/>
              </a:rPr>
              <a:t>supports </a:t>
            </a:r>
            <a:r>
              <a:rPr b="0" lang="en-GB" sz="1100" spc="-1" strike="noStrike">
                <a:latin typeface="Arial"/>
              </a:rPr>
              <a:t>your </a:t>
            </a:r>
            <a:r>
              <a:rPr b="0" lang="en-GB" sz="1100" spc="-1" strike="noStrike">
                <a:latin typeface="Arial"/>
              </a:rPr>
              <a:t>guess?</a:t>
            </a:r>
            <a:endParaRPr b="0" lang="en-GB" sz="1100" spc="-1" strike="noStrike">
              <a:latin typeface="Arial"/>
            </a:endParaRPr>
          </a:p>
        </p:txBody>
      </p:sp>
      <p:sp>
        <p:nvSpPr>
          <p:cNvPr id="204" name="Line 10"/>
          <p:cNvSpPr/>
          <p:nvPr/>
        </p:nvSpPr>
        <p:spPr>
          <a:xfrm>
            <a:off x="1872000" y="936000"/>
            <a:ext cx="0" cy="3528000"/>
          </a:xfrm>
          <a:prstGeom prst="line">
            <a:avLst/>
          </a:prstGeom>
          <a:ln>
            <a:solidFill>
              <a:srgbClr val="3465a4"/>
            </a:solidFill>
          </a:ln>
        </p:spPr>
        <p:style>
          <a:lnRef idx="0"/>
          <a:fillRef idx="0"/>
          <a:effectRef idx="0"/>
          <a:fontRef idx="minor"/>
        </p:style>
      </p:sp>
      <p:sp>
        <p:nvSpPr>
          <p:cNvPr id="205" name="CustomShape 11"/>
          <p:cNvSpPr/>
          <p:nvPr/>
        </p:nvSpPr>
        <p:spPr>
          <a:xfrm>
            <a:off x="149760" y="648000"/>
            <a:ext cx="1506240" cy="26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Acquire Information</a:t>
            </a:r>
            <a:endParaRPr b="0" lang="en-GB" sz="1200" spc="-1" strike="noStrike">
              <a:latin typeface="Arial"/>
            </a:endParaRPr>
          </a:p>
        </p:txBody>
      </p:sp>
      <p:sp>
        <p:nvSpPr>
          <p:cNvPr id="206" name="CustomShape 12"/>
          <p:cNvSpPr/>
          <p:nvPr/>
        </p:nvSpPr>
        <p:spPr>
          <a:xfrm>
            <a:off x="2021400" y="648000"/>
            <a:ext cx="1650600" cy="26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Generally explain cognitive biases</a:t>
            </a:r>
            <a:endParaRPr b="0" lang="en-GB" sz="1200" spc="-1" strike="noStrike">
              <a:latin typeface="Arial"/>
            </a:endParaRPr>
          </a:p>
        </p:txBody>
      </p:sp>
      <p:sp>
        <p:nvSpPr>
          <p:cNvPr id="207" name="Line 13"/>
          <p:cNvSpPr/>
          <p:nvPr/>
        </p:nvSpPr>
        <p:spPr>
          <a:xfrm>
            <a:off x="3744000" y="936000"/>
            <a:ext cx="0" cy="3528000"/>
          </a:xfrm>
          <a:prstGeom prst="line">
            <a:avLst/>
          </a:prstGeom>
          <a:ln>
            <a:solidFill>
              <a:srgbClr val="3465a4"/>
            </a:solidFill>
          </a:ln>
        </p:spPr>
        <p:style>
          <a:lnRef idx="0"/>
          <a:fillRef idx="0"/>
          <a:effectRef idx="0"/>
          <a:fontRef idx="minor"/>
        </p:style>
      </p:sp>
      <p:sp>
        <p:nvSpPr>
          <p:cNvPr id="208" name="CustomShape 14"/>
          <p:cNvSpPr/>
          <p:nvPr/>
        </p:nvSpPr>
        <p:spPr>
          <a:xfrm>
            <a:off x="3744000" y="648000"/>
            <a:ext cx="2663640" cy="772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Weight &amp; match biases according to user information</a:t>
            </a:r>
            <a:endParaRPr b="0" lang="en-GB" sz="1200" spc="-1" strike="noStrike">
              <a:latin typeface="Arial"/>
            </a:endParaRPr>
          </a:p>
        </p:txBody>
      </p:sp>
      <p:sp>
        <p:nvSpPr>
          <p:cNvPr id="209" name="CustomShape 15"/>
          <p:cNvSpPr/>
          <p:nvPr/>
        </p:nvSpPr>
        <p:spPr>
          <a:xfrm>
            <a:off x="3888000" y="1944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have no idea of stocks”</a:t>
            </a:r>
            <a:br/>
            <a:r>
              <a:rPr b="0" lang="en-GB" sz="1100" spc="-1" strike="noStrike">
                <a:solidFill>
                  <a:srgbClr val="000000"/>
                </a:solidFill>
                <a:latin typeface="Arial"/>
                <a:ea typeface="DejaVu Sans"/>
              </a:rPr>
              <a:t>→ Dunning-Kruger effect</a:t>
            </a:r>
            <a:endParaRPr b="0" lang="en-GB" sz="1100" spc="-1" strike="noStrike">
              <a:latin typeface="Arial"/>
            </a:endParaRPr>
          </a:p>
        </p:txBody>
      </p:sp>
      <p:sp>
        <p:nvSpPr>
          <p:cNvPr id="210" name="Line 16"/>
          <p:cNvSpPr/>
          <p:nvPr/>
        </p:nvSpPr>
        <p:spPr>
          <a:xfrm>
            <a:off x="6408000" y="792000"/>
            <a:ext cx="0" cy="3528000"/>
          </a:xfrm>
          <a:prstGeom prst="line">
            <a:avLst/>
          </a:prstGeom>
          <a:ln>
            <a:solidFill>
              <a:srgbClr val="3465a4"/>
            </a:solidFill>
          </a:ln>
        </p:spPr>
        <p:style>
          <a:lnRef idx="0"/>
          <a:fillRef idx="0"/>
          <a:effectRef idx="0"/>
          <a:fontRef idx="minor"/>
        </p:style>
      </p:sp>
      <p:sp>
        <p:nvSpPr>
          <p:cNvPr id="211" name="CustomShape 17"/>
          <p:cNvSpPr/>
          <p:nvPr/>
        </p:nvSpPr>
        <p:spPr>
          <a:xfrm>
            <a:off x="6480000" y="648000"/>
            <a:ext cx="2591640" cy="719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latin typeface="Arial"/>
              </a:rPr>
              <a:t>Recommend Tools / Techniques for</a:t>
            </a:r>
            <a:br/>
            <a:r>
              <a:rPr b="0" lang="en-GB" sz="1200" spc="-1" strike="noStrike">
                <a:latin typeface="Arial"/>
              </a:rPr>
              <a:t>a given user</a:t>
            </a:r>
            <a:endParaRPr b="0" lang="en-GB" sz="1200" spc="-1" strike="noStrike">
              <a:latin typeface="Arial"/>
            </a:endParaRPr>
          </a:p>
        </p:txBody>
      </p:sp>
      <p:sp>
        <p:nvSpPr>
          <p:cNvPr id="212" name="CustomShape 18"/>
          <p:cNvSpPr/>
          <p:nvPr/>
        </p:nvSpPr>
        <p:spPr>
          <a:xfrm>
            <a:off x="3888000" y="1440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want to get rich asap”</a:t>
            </a:r>
            <a:endParaRPr b="0" lang="en-GB" sz="1100" spc="-1" strike="noStrike">
              <a:latin typeface="Arial"/>
            </a:endParaRPr>
          </a:p>
          <a:p>
            <a:pPr algn="ctr">
              <a:lnSpc>
                <a:spcPct val="100000"/>
              </a:lnSpc>
            </a:pPr>
            <a:r>
              <a:rPr b="0" lang="en-GB" sz="1100" spc="-1" strike="noStrike">
                <a:solidFill>
                  <a:srgbClr val="000000"/>
                </a:solidFill>
                <a:latin typeface="Arial"/>
                <a:ea typeface="DejaVu Sans"/>
              </a:rPr>
              <a:t>→ </a:t>
            </a:r>
            <a:r>
              <a:rPr b="0" lang="en-GB" sz="1100" spc="-1" strike="noStrike">
                <a:solidFill>
                  <a:srgbClr val="000000"/>
                </a:solidFill>
                <a:latin typeface="Arial"/>
                <a:ea typeface="DejaVu Sans"/>
              </a:rPr>
              <a:t>Deferred Gratification</a:t>
            </a:r>
            <a:endParaRPr b="0" lang="en-GB" sz="1100" spc="-1" strike="noStrike">
              <a:latin typeface="Arial"/>
            </a:endParaRPr>
          </a:p>
        </p:txBody>
      </p:sp>
      <p:sp>
        <p:nvSpPr>
          <p:cNvPr id="213" name="CustomShape 19"/>
          <p:cNvSpPr/>
          <p:nvPr/>
        </p:nvSpPr>
        <p:spPr>
          <a:xfrm>
            <a:off x="6552360" y="1440360"/>
            <a:ext cx="2447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Impatient people get no-interaction</a:t>
            </a:r>
            <a:br/>
            <a:r>
              <a:rPr b="0" lang="en-GB" sz="1100" spc="-1" strike="noStrike">
                <a:solidFill>
                  <a:srgbClr val="000000"/>
                </a:solidFill>
                <a:latin typeface="Arial"/>
                <a:ea typeface="DejaVu Sans"/>
              </a:rPr>
              <a:t>robo advisors, that force them to </a:t>
            </a:r>
            <a:br/>
            <a:r>
              <a:rPr b="0" lang="en-GB" sz="1100" spc="-1" strike="noStrike">
                <a:solidFill>
                  <a:srgbClr val="000000"/>
                </a:solidFill>
                <a:latin typeface="Arial"/>
                <a:ea typeface="DejaVu Sans"/>
              </a:rPr>
              <a:t>keep their hands off</a:t>
            </a:r>
            <a:endParaRPr b="0" lang="en-GB" sz="1100" spc="-1" strike="noStrike">
              <a:latin typeface="Arial"/>
            </a:endParaRPr>
          </a:p>
        </p:txBody>
      </p:sp>
      <p:sp>
        <p:nvSpPr>
          <p:cNvPr id="214" name="CustomShape 20"/>
          <p:cNvSpPr/>
          <p:nvPr/>
        </p:nvSpPr>
        <p:spPr>
          <a:xfrm>
            <a:off x="3888000" y="2448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Celebrity XY is so successful”</a:t>
            </a:r>
            <a:br/>
            <a:r>
              <a:rPr b="0" lang="en-GB" sz="1100" spc="-1" strike="noStrike">
                <a:solidFill>
                  <a:srgbClr val="000000"/>
                </a:solidFill>
                <a:latin typeface="Arial"/>
                <a:ea typeface="DejaVu Sans"/>
              </a:rPr>
              <a:t>→ Survivorship Bias</a:t>
            </a:r>
            <a:endParaRPr b="0" lang="en-GB" sz="1100" spc="-1" strike="noStrike">
              <a:latin typeface="Arial"/>
            </a:endParaRPr>
          </a:p>
        </p:txBody>
      </p:sp>
      <p:sp>
        <p:nvSpPr>
          <p:cNvPr id="215" name="CustomShape 21"/>
          <p:cNvSpPr/>
          <p:nvPr/>
        </p:nvSpPr>
        <p:spPr>
          <a:xfrm>
            <a:off x="3888000" y="2952000"/>
            <a:ext cx="2303640" cy="43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don’t need retirement planning”</a:t>
            </a:r>
            <a:br/>
            <a:r>
              <a:rPr b="0" lang="en-GB" sz="1100" spc="-1" strike="noStrike">
                <a:solidFill>
                  <a:srgbClr val="000000"/>
                </a:solidFill>
                <a:latin typeface="Arial"/>
                <a:ea typeface="DejaVu Sans"/>
              </a:rPr>
              <a:t>→ Plan continuation fallacy</a:t>
            </a:r>
            <a:endParaRPr b="0" lang="en-GB" sz="1100" spc="-1" strike="noStrike">
              <a:latin typeface="Arial"/>
            </a:endParaRPr>
          </a:p>
        </p:txBody>
      </p:sp>
      <p:sp>
        <p:nvSpPr>
          <p:cNvPr id="216" name="CustomShape 22"/>
          <p:cNvSpPr/>
          <p:nvPr/>
        </p:nvSpPr>
        <p:spPr>
          <a:xfrm>
            <a:off x="3888000" y="3456000"/>
            <a:ext cx="230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My investment strategy doesn’t </a:t>
            </a:r>
            <a:br/>
            <a:r>
              <a:rPr b="0" lang="en-GB" sz="1100" spc="-1" strike="noStrike">
                <a:solidFill>
                  <a:srgbClr val="000000"/>
                </a:solidFill>
                <a:latin typeface="Arial"/>
                <a:ea typeface="DejaVu Sans"/>
              </a:rPr>
              <a:t>need an update”</a:t>
            </a:r>
            <a:br/>
            <a:r>
              <a:rPr b="0" lang="en-GB" sz="1100" spc="-1" strike="noStrike">
                <a:solidFill>
                  <a:srgbClr val="000000"/>
                </a:solidFill>
                <a:latin typeface="Arial"/>
                <a:ea typeface="DejaVu Sans"/>
              </a:rPr>
              <a:t>→ Hot-hand fallacy</a:t>
            </a:r>
            <a:endParaRPr b="0" lang="en-GB" sz="1100" spc="-1" strike="noStrike">
              <a:latin typeface="Arial"/>
            </a:endParaRPr>
          </a:p>
        </p:txBody>
      </p:sp>
      <p:sp>
        <p:nvSpPr>
          <p:cNvPr id="217" name="CustomShape 23"/>
          <p:cNvSpPr/>
          <p:nvPr/>
        </p:nvSpPr>
        <p:spPr>
          <a:xfrm>
            <a:off x="3888000" y="4032000"/>
            <a:ext cx="2303640" cy="503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a:t>
            </a:r>
            <a:r>
              <a:rPr b="0" lang="en-GB" sz="1100" spc="-1" strike="noStrike">
                <a:solidFill>
                  <a:srgbClr val="000000"/>
                </a:solidFill>
                <a:latin typeface="Arial"/>
                <a:ea typeface="DejaVu Sans"/>
              </a:rPr>
              <a:t>I always hold”</a:t>
            </a:r>
            <a:br/>
            <a:r>
              <a:rPr b="0" lang="en-GB" sz="1100" spc="-1" strike="noStrike">
                <a:solidFill>
                  <a:srgbClr val="000000"/>
                </a:solidFill>
                <a:latin typeface="Arial"/>
                <a:ea typeface="DejaVu Sans"/>
              </a:rPr>
              <a:t>→Disposition effect</a:t>
            </a:r>
            <a:endParaRPr b="0" lang="en-GB" sz="1100" spc="-1" strike="noStrike">
              <a:latin typeface="Arial"/>
            </a:endParaRPr>
          </a:p>
        </p:txBody>
      </p:sp>
      <p:sp>
        <p:nvSpPr>
          <p:cNvPr id="218" name="TextShape 24"/>
          <p:cNvSpPr txBox="1"/>
          <p:nvPr/>
        </p:nvSpPr>
        <p:spPr>
          <a:xfrm>
            <a:off x="6480000" y="1117800"/>
            <a:ext cx="1512000" cy="261000"/>
          </a:xfrm>
          <a:prstGeom prst="rect">
            <a:avLst/>
          </a:prstGeom>
          <a:noFill/>
          <a:ln>
            <a:noFill/>
          </a:ln>
        </p:spPr>
        <p:txBody>
          <a:bodyPr lIns="90000" rIns="90000" tIns="45000" bIns="45000">
            <a:noAutofit/>
          </a:bodyPr>
          <a:p>
            <a:r>
              <a:rPr b="0" lang="en-GB" sz="1200" spc="-1" strike="noStrike">
                <a:latin typeface="Arial"/>
              </a:rPr>
              <a:t>Examples:</a:t>
            </a:r>
            <a:endParaRPr b="0" lang="en-GB" sz="1200" spc="-1" strike="noStrike">
              <a:latin typeface="Arial"/>
            </a:endParaRPr>
          </a:p>
        </p:txBody>
      </p:sp>
      <p:sp>
        <p:nvSpPr>
          <p:cNvPr id="219" name="CustomShape 25"/>
          <p:cNvSpPr/>
          <p:nvPr/>
        </p:nvSpPr>
        <p:spPr>
          <a:xfrm>
            <a:off x="6552360" y="2592000"/>
            <a:ext cx="2447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Extremely risk-averse are </a:t>
            </a:r>
            <a:br/>
            <a:r>
              <a:rPr b="0" lang="en-GB" sz="1100" spc="-1" strike="noStrike">
                <a:solidFill>
                  <a:srgbClr val="000000"/>
                </a:solidFill>
                <a:latin typeface="Arial"/>
                <a:ea typeface="DejaVu Sans"/>
              </a:rPr>
              <a:t>recommended an ETF portfolio</a:t>
            </a:r>
            <a:br/>
            <a:r>
              <a:rPr b="0" lang="en-GB" sz="1100" spc="-1" strike="noStrike">
                <a:solidFill>
                  <a:srgbClr val="000000"/>
                </a:solidFill>
                <a:latin typeface="Arial"/>
                <a:ea typeface="DejaVu Sans"/>
              </a:rPr>
              <a:t>in order to achieve low-risk yields</a:t>
            </a:r>
            <a:endParaRPr b="0" lang="en-GB" sz="1100" spc="-1" strike="noStrike">
              <a:latin typeface="Arial"/>
            </a:endParaRPr>
          </a:p>
        </p:txBody>
      </p:sp>
      <p:sp>
        <p:nvSpPr>
          <p:cNvPr id="220" name="CustomShape 26"/>
          <p:cNvSpPr/>
          <p:nvPr/>
        </p:nvSpPr>
        <p:spPr>
          <a:xfrm>
            <a:off x="6552360" y="3744360"/>
            <a:ext cx="2447640" cy="791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100" spc="-1" strike="noStrike">
                <a:solidFill>
                  <a:srgbClr val="000000"/>
                </a:solidFill>
                <a:latin typeface="Arial"/>
                <a:ea typeface="DejaVu Sans"/>
              </a:rPr>
              <a:t>Experienced traders may be </a:t>
            </a:r>
            <a:br/>
            <a:r>
              <a:rPr b="0" lang="en-GB" sz="1100" spc="-1" strike="noStrike">
                <a:solidFill>
                  <a:srgbClr val="000000"/>
                </a:solidFill>
                <a:latin typeface="Arial"/>
                <a:ea typeface="DejaVu Sans"/>
              </a:rPr>
              <a:t>recommended a low-fee </a:t>
            </a:r>
            <a:br/>
            <a:r>
              <a:rPr b="0" lang="en-GB" sz="1100" spc="-1" strike="noStrike">
                <a:solidFill>
                  <a:srgbClr val="000000"/>
                </a:solidFill>
                <a:latin typeface="Arial"/>
                <a:ea typeface="DejaVu Sans"/>
              </a:rPr>
              <a:t>brokerage service</a:t>
            </a:r>
            <a:endParaRPr b="0" lang="en-GB" sz="1100" spc="-1" strike="noStrike">
              <a:latin typeface="Arial"/>
            </a:endParaRPr>
          </a:p>
        </p:txBody>
      </p:sp>
      <p:sp>
        <p:nvSpPr>
          <p:cNvPr id="221" name="TextShape 27"/>
          <p:cNvSpPr txBox="1"/>
          <p:nvPr/>
        </p:nvSpPr>
        <p:spPr>
          <a:xfrm>
            <a:off x="144000" y="1080000"/>
            <a:ext cx="1512000" cy="261000"/>
          </a:xfrm>
          <a:prstGeom prst="rect">
            <a:avLst/>
          </a:prstGeom>
          <a:noFill/>
          <a:ln>
            <a:noFill/>
          </a:ln>
        </p:spPr>
        <p:txBody>
          <a:bodyPr lIns="90000" rIns="90000" tIns="45000" bIns="45000">
            <a:noAutofit/>
          </a:bodyPr>
          <a:p>
            <a:r>
              <a:rPr b="0" lang="en-GB" sz="1200" spc="-1" strike="noStrike">
                <a:latin typeface="Arial"/>
              </a:rPr>
              <a:t>Exam</a:t>
            </a:r>
            <a:r>
              <a:rPr b="0" lang="en-GB" sz="1200" spc="-1" strike="noStrike">
                <a:latin typeface="Arial"/>
              </a:rPr>
              <a:t>ples:</a:t>
            </a:r>
            <a:endParaRPr b="0" lang="en-GB" sz="1200" spc="-1" strike="noStrike">
              <a:latin typeface="Arial"/>
            </a:endParaRPr>
          </a:p>
        </p:txBody>
      </p:sp>
      <p:sp>
        <p:nvSpPr>
          <p:cNvPr id="222" name="TextShape 28"/>
          <p:cNvSpPr txBox="1"/>
          <p:nvPr/>
        </p:nvSpPr>
        <p:spPr>
          <a:xfrm>
            <a:off x="1944000" y="1080000"/>
            <a:ext cx="1512000" cy="261000"/>
          </a:xfrm>
          <a:prstGeom prst="rect">
            <a:avLst/>
          </a:prstGeom>
          <a:noFill/>
          <a:ln>
            <a:noFill/>
          </a:ln>
        </p:spPr>
        <p:txBody>
          <a:bodyPr lIns="90000" rIns="90000" tIns="45000" bIns="45000">
            <a:noAutofit/>
          </a:bodyPr>
          <a:p>
            <a:r>
              <a:rPr b="0" lang="en-GB" sz="1200" spc="-1" strike="noStrike">
                <a:latin typeface="Arial"/>
              </a:rPr>
              <a:t>Examples:</a:t>
            </a:r>
            <a:endParaRPr b="0" lang="en-GB" sz="1200" spc="-1" strike="noStrike">
              <a:latin typeface="Arial"/>
            </a:endParaRPr>
          </a:p>
        </p:txBody>
      </p:sp>
      <p:sp>
        <p:nvSpPr>
          <p:cNvPr id="223" name="TextShape 29"/>
          <p:cNvSpPr txBox="1"/>
          <p:nvPr/>
        </p:nvSpPr>
        <p:spPr>
          <a:xfrm>
            <a:off x="3780000" y="1080360"/>
            <a:ext cx="1512000" cy="261000"/>
          </a:xfrm>
          <a:prstGeom prst="rect">
            <a:avLst/>
          </a:prstGeom>
          <a:noFill/>
          <a:ln>
            <a:noFill/>
          </a:ln>
        </p:spPr>
        <p:txBody>
          <a:bodyPr lIns="90000" rIns="90000" tIns="45000" bIns="45000">
            <a:noAutofit/>
          </a:bodyPr>
          <a:p>
            <a:r>
              <a:rPr b="0" lang="en-GB" sz="1200" spc="-1" strike="noStrike">
                <a:latin typeface="Arial"/>
              </a:rPr>
              <a:t>Examples:</a:t>
            </a:r>
            <a:endParaRPr b="0" lang="en-GB" sz="1200" spc="-1" strike="noStrike">
              <a:latin typeface="Arial"/>
            </a:endParaRPr>
          </a:p>
        </p:txBody>
      </p:sp>
      <p:sp>
        <p:nvSpPr>
          <p:cNvPr id="224" name="CustomShape 30"/>
          <p:cNvSpPr/>
          <p:nvPr/>
        </p:nvSpPr>
        <p:spPr>
          <a:xfrm>
            <a:off x="1944000" y="2448360"/>
            <a:ext cx="1728000" cy="93564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r>
              <a:rPr b="0" lang="en-GB" sz="1100" spc="-1" strike="noStrike">
                <a:latin typeface="Arial"/>
              </a:rPr>
              <a:t>Sunk Cost Fallacy </a:t>
            </a:r>
            <a:br/>
            <a:r>
              <a:rPr b="0" lang="en-GB" sz="1100" spc="-1" strike="noStrike">
                <a:latin typeface="Arial"/>
              </a:rPr>
              <a:t>→ Are you investing further because the stock “can only go up from here”?</a:t>
            </a:r>
            <a:endParaRPr b="0" lang="en-GB" sz="1100" spc="-1" strike="noStrike">
              <a:latin typeface="Arial"/>
            </a:endParaRPr>
          </a:p>
        </p:txBody>
      </p:sp>
      <p:sp>
        <p:nvSpPr>
          <p:cNvPr id="225" name="CustomShape 31"/>
          <p:cNvSpPr/>
          <p:nvPr/>
        </p:nvSpPr>
        <p:spPr>
          <a:xfrm>
            <a:off x="1944000" y="3600000"/>
            <a:ext cx="1728000" cy="935640"/>
          </a:xfrm>
          <a:prstGeom prst="rect">
            <a:avLst/>
          </a:prstGeom>
          <a:solidFill>
            <a:srgbClr val="729fcf"/>
          </a:solidFill>
          <a:ln>
            <a:solidFill>
              <a:srgbClr val="3465a4"/>
            </a:solidFill>
          </a:ln>
        </p:spPr>
        <p:style>
          <a:lnRef idx="0"/>
          <a:fillRef idx="0"/>
          <a:effectRef idx="0"/>
          <a:fontRef idx="minor"/>
        </p:style>
        <p:txBody>
          <a:bodyPr lIns="90000" rIns="90000" tIns="45000" bIns="45000">
            <a:noAutofit/>
          </a:bodyPr>
          <a:p>
            <a:r>
              <a:rPr b="0" lang="en-GB" sz="1100" spc="-1" strike="noStrike">
                <a:latin typeface="Arial"/>
              </a:rPr>
              <a:t>Hyperbolic Discounting </a:t>
            </a:r>
            <a:br/>
            <a:r>
              <a:rPr b="0" lang="en-GB" sz="1100" spc="-1" strike="noStrike">
                <a:latin typeface="Arial"/>
              </a:rPr>
              <a:t>→Do you value cash at hand more than future opportunities? </a:t>
            </a:r>
            <a:endParaRPr b="0" lang="en-GB" sz="1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30840" y="231840"/>
            <a:ext cx="8487720" cy="306000"/>
          </a:xfrm>
          <a:prstGeom prst="rect">
            <a:avLst/>
          </a:prstGeom>
          <a:noFill/>
          <a:ln>
            <a:noFill/>
          </a:ln>
        </p:spPr>
        <p:style>
          <a:lnRef idx="0"/>
          <a:fillRef idx="0"/>
          <a:effectRef idx="0"/>
          <a:fontRef idx="minor"/>
        </p:style>
      </p:sp>
      <p:pic>
        <p:nvPicPr>
          <p:cNvPr id="227" name="Inhaltsplatzhalter 6_2" descr=""/>
          <p:cNvPicPr/>
          <p:nvPr/>
        </p:nvPicPr>
        <p:blipFill>
          <a:blip r:embed="rId1"/>
          <a:stretch/>
        </p:blipFill>
        <p:spPr>
          <a:xfrm>
            <a:off x="1270440" y="1600200"/>
            <a:ext cx="6604920" cy="1904400"/>
          </a:xfrm>
          <a:prstGeom prst="rect">
            <a:avLst/>
          </a:prstGeom>
          <a:ln>
            <a:noFill/>
          </a:ln>
        </p:spPr>
      </p:pic>
      <p:sp>
        <p:nvSpPr>
          <p:cNvPr id="228"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The </a:t>
            </a:r>
            <a:r>
              <a:rPr b="1" lang="de-DE" sz="3200" spc="-1" strike="noStrike">
                <a:solidFill>
                  <a:srgbClr val="ffffff"/>
                </a:solidFill>
                <a:latin typeface="Arial"/>
                <a:ea typeface="DejaVu Sans"/>
              </a:rPr>
              <a:t>Antit</a:t>
            </a:r>
            <a:r>
              <a:rPr b="1" lang="de-DE" sz="3200" spc="-1" strike="noStrike">
                <a:solidFill>
                  <a:srgbClr val="ffffff"/>
                </a:solidFill>
                <a:latin typeface="Arial"/>
                <a:ea typeface="DejaVu Sans"/>
              </a:rPr>
              <a:t>hesi</a:t>
            </a:r>
            <a:r>
              <a:rPr b="1" lang="de-DE" sz="3200" spc="-1" strike="noStrike">
                <a:solidFill>
                  <a:srgbClr val="ffffff"/>
                </a:solidFill>
                <a:latin typeface="Arial"/>
                <a:ea typeface="DejaVu Sans"/>
              </a:rPr>
              <a:t>s</a:t>
            </a:r>
            <a:endParaRPr b="0" lang="en-GB" sz="3200" spc="-1" strike="noStrike">
              <a:latin typeface="Arial"/>
            </a:endParaRPr>
          </a:p>
        </p:txBody>
      </p:sp>
      <p:sp>
        <p:nvSpPr>
          <p:cNvPr id="229"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a:t>
            </a:r>
            <a:r>
              <a:rPr b="0" lang="de-DE" sz="800" spc="-1" strike="noStrike">
                <a:solidFill>
                  <a:srgbClr val="000000"/>
                </a:solidFill>
                <a:latin typeface="Arial"/>
                <a:ea typeface="DejaVu Sans"/>
              </a:rPr>
              <a:t>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Explai</a:t>
            </a:r>
            <a:r>
              <a:rPr b="1" lang="de-DE" sz="2200" spc="-1" strike="noStrike">
                <a:solidFill>
                  <a:srgbClr val="000000"/>
                </a:solidFill>
                <a:latin typeface="Arial"/>
                <a:ea typeface="DejaVu Sans"/>
              </a:rPr>
              <a:t>n Bias </a:t>
            </a:r>
            <a:r>
              <a:rPr b="1" lang="de-DE" sz="2200" spc="-1" strike="noStrike">
                <a:solidFill>
                  <a:srgbClr val="000000"/>
                </a:solidFill>
                <a:latin typeface="Arial"/>
                <a:ea typeface="DejaVu Sans"/>
              </a:rPr>
              <a:t>Exploit</a:t>
            </a:r>
            <a:r>
              <a:rPr b="1" lang="de-DE" sz="2200" spc="-1" strike="noStrike">
                <a:solidFill>
                  <a:srgbClr val="000000"/>
                </a:solidFill>
                <a:latin typeface="Arial"/>
                <a:ea typeface="DejaVu Sans"/>
              </a:rPr>
              <a:t>ation</a:t>
            </a:r>
            <a:endParaRPr b="0" lang="en-GB" sz="2200" spc="-1" strike="noStrike">
              <a:latin typeface="Arial"/>
            </a:endParaRPr>
          </a:p>
        </p:txBody>
      </p:sp>
      <p:sp>
        <p:nvSpPr>
          <p:cNvPr id="231"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a:t>
            </a:r>
            <a:r>
              <a:rPr b="0" lang="en-US" sz="800" spc="-1" strike="noStrike">
                <a:solidFill>
                  <a:srgbClr val="000000"/>
                </a:solidFill>
                <a:latin typeface="Arial"/>
                <a:ea typeface="DejaVu Sans"/>
              </a:rPr>
              <a:t> O</a:t>
            </a:r>
            <a:r>
              <a:rPr b="0" lang="de-DE" sz="800" spc="-1" strike="noStrike">
                <a:solidFill>
                  <a:srgbClr val="000000"/>
                </a:solidFill>
                <a:latin typeface="Arial"/>
                <a:ea typeface="DejaVu Sans"/>
              </a:rPr>
              <a:t>wn illustration</a:t>
            </a:r>
            <a:endParaRPr b="0" lang="en-GB" sz="800" spc="-1" strike="noStrike">
              <a:latin typeface="Arial"/>
            </a:endParaRPr>
          </a:p>
        </p:txBody>
      </p:sp>
      <p:sp>
        <p:nvSpPr>
          <p:cNvPr id="232" name="CustomShape 3"/>
          <p:cNvSpPr/>
          <p:nvPr/>
        </p:nvSpPr>
        <p:spPr>
          <a:xfrm>
            <a:off x="144000" y="864000"/>
            <a:ext cx="1506240" cy="260640"/>
          </a:xfrm>
          <a:prstGeom prst="rect">
            <a:avLst/>
          </a:prstGeom>
          <a:noFill/>
          <a:ln>
            <a:noFill/>
          </a:ln>
        </p:spPr>
        <p:style>
          <a:lnRef idx="0"/>
          <a:fillRef idx="0"/>
          <a:effectRef idx="0"/>
          <a:fontRef idx="minor"/>
        </p:style>
      </p:sp>
      <p:sp>
        <p:nvSpPr>
          <p:cNvPr id="233" name="CustomShape 4"/>
          <p:cNvSpPr/>
          <p:nvPr/>
        </p:nvSpPr>
        <p:spPr>
          <a:xfrm>
            <a:off x="2021400" y="792000"/>
            <a:ext cx="1183320" cy="260640"/>
          </a:xfrm>
          <a:prstGeom prst="rect">
            <a:avLst/>
          </a:prstGeom>
          <a:noFill/>
          <a:ln>
            <a:noFill/>
          </a:ln>
        </p:spPr>
        <p:style>
          <a:lnRef idx="0"/>
          <a:fillRef idx="0"/>
          <a:effectRef idx="0"/>
          <a:fontRef idx="minor"/>
        </p:style>
      </p:sp>
      <p:sp>
        <p:nvSpPr>
          <p:cNvPr id="234" name="CustomShape 5"/>
          <p:cNvSpPr/>
          <p:nvPr/>
        </p:nvSpPr>
        <p:spPr>
          <a:xfrm>
            <a:off x="3744000" y="648000"/>
            <a:ext cx="2663640" cy="772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35" name="CustomShape 6"/>
          <p:cNvSpPr/>
          <p:nvPr/>
        </p:nvSpPr>
        <p:spPr>
          <a:xfrm>
            <a:off x="6480000" y="648000"/>
            <a:ext cx="2591640" cy="719640"/>
          </a:xfrm>
          <a:prstGeom prst="rect">
            <a:avLst/>
          </a:prstGeom>
          <a:noFill/>
          <a:ln>
            <a:noFill/>
          </a:ln>
        </p:spPr>
        <p:style>
          <a:lnRef idx="0"/>
          <a:fillRef idx="0"/>
          <a:effectRef idx="0"/>
          <a:fontRef idx="minor"/>
        </p:style>
      </p:sp>
      <p:sp>
        <p:nvSpPr>
          <p:cNvPr id="236" name="CustomShape 7"/>
          <p:cNvSpPr/>
          <p:nvPr/>
        </p:nvSpPr>
        <p:spPr>
          <a:xfrm>
            <a:off x="360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Acquire User</a:t>
            </a:r>
            <a:br/>
            <a:r>
              <a:rPr b="0" lang="en-GB" sz="1200" spc="-1" strike="noStrike">
                <a:latin typeface="Arial"/>
              </a:rPr>
              <a:t>Information</a:t>
            </a:r>
            <a:endParaRPr b="0" lang="en-GB" sz="1200" spc="-1" strike="noStrike">
              <a:latin typeface="Arial"/>
            </a:endParaRPr>
          </a:p>
        </p:txBody>
      </p:sp>
      <p:sp>
        <p:nvSpPr>
          <p:cNvPr id="237" name="Line 8"/>
          <p:cNvSpPr/>
          <p:nvPr/>
        </p:nvSpPr>
        <p:spPr>
          <a:xfrm>
            <a:off x="360000" y="2088000"/>
            <a:ext cx="0" cy="864000"/>
          </a:xfrm>
          <a:prstGeom prst="line">
            <a:avLst/>
          </a:prstGeom>
          <a:ln>
            <a:solidFill>
              <a:srgbClr val="3465a4"/>
            </a:solidFill>
          </a:ln>
        </p:spPr>
        <p:style>
          <a:lnRef idx="0"/>
          <a:fillRef idx="0"/>
          <a:effectRef idx="0"/>
          <a:fontRef idx="minor"/>
        </p:style>
      </p:sp>
      <p:sp>
        <p:nvSpPr>
          <p:cNvPr id="238" name="CustomShape 9"/>
          <p:cNvSpPr/>
          <p:nvPr/>
        </p:nvSpPr>
        <p:spPr>
          <a:xfrm>
            <a:off x="2376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a:t>
            </a:r>
            <a:r>
              <a:rPr b="0" lang="en-GB" sz="1200" spc="-1" strike="noStrike">
                <a:latin typeface="Arial"/>
              </a:rPr>
              <a:t>n</a:t>
            </a:r>
            <a:r>
              <a:rPr b="0" lang="en-GB" sz="1200" spc="-1" strike="noStrike">
                <a:latin typeface="Arial"/>
              </a:rPr>
              <a:t>f</a:t>
            </a:r>
            <a:r>
              <a:rPr b="0" lang="en-GB" sz="1200" spc="-1" strike="noStrike">
                <a:latin typeface="Arial"/>
              </a:rPr>
              <a:t>e</a:t>
            </a:r>
            <a:r>
              <a:rPr b="0" lang="en-GB" sz="1200" spc="-1" strike="noStrike">
                <a:latin typeface="Arial"/>
              </a:rPr>
              <a:t>r </a:t>
            </a:r>
            <a:r>
              <a:rPr b="0" lang="en-GB" sz="1200" spc="-1" strike="noStrike">
                <a:latin typeface="Arial"/>
              </a:rPr>
              <a:t>p</a:t>
            </a:r>
            <a:r>
              <a:rPr b="0" lang="en-GB" sz="1200" spc="-1" strike="noStrike">
                <a:latin typeface="Arial"/>
              </a:rPr>
              <a:t>o</a:t>
            </a:r>
            <a:r>
              <a:rPr b="0" lang="en-GB" sz="1200" spc="-1" strike="noStrike">
                <a:latin typeface="Arial"/>
              </a:rPr>
              <a:t>t</a:t>
            </a:r>
            <a:r>
              <a:rPr b="0" lang="en-GB" sz="1200" spc="-1" strike="noStrike">
                <a:latin typeface="Arial"/>
              </a:rPr>
              <a:t>e</a:t>
            </a:r>
            <a:r>
              <a:rPr b="0" lang="en-GB" sz="1200" spc="-1" strike="noStrike">
                <a:latin typeface="Arial"/>
              </a:rPr>
              <a:t>n</a:t>
            </a:r>
            <a:r>
              <a:rPr b="0" lang="en-GB" sz="1200" spc="-1" strike="noStrike">
                <a:latin typeface="Arial"/>
              </a:rPr>
              <a:t>ti</a:t>
            </a:r>
            <a:r>
              <a:rPr b="0" lang="en-GB" sz="1200" spc="-1" strike="noStrike">
                <a:latin typeface="Arial"/>
              </a:rPr>
              <a:t>a</a:t>
            </a:r>
            <a:r>
              <a:rPr b="0" lang="en-GB" sz="1200" spc="-1" strike="noStrike">
                <a:latin typeface="Arial"/>
              </a:rPr>
              <a:t>l</a:t>
            </a:r>
            <a:br/>
            <a:r>
              <a:rPr b="0" lang="en-GB" sz="1200" spc="-1" strike="noStrike">
                <a:latin typeface="Arial"/>
              </a:rPr>
              <a:t>b</a:t>
            </a:r>
            <a:r>
              <a:rPr b="0" lang="en-GB" sz="1200" spc="-1" strike="noStrike">
                <a:latin typeface="Arial"/>
              </a:rPr>
              <a:t>i</a:t>
            </a:r>
            <a:r>
              <a:rPr b="0" lang="en-GB" sz="1200" spc="-1" strike="noStrike">
                <a:latin typeface="Arial"/>
              </a:rPr>
              <a:t>a</a:t>
            </a:r>
            <a:r>
              <a:rPr b="0" lang="en-GB" sz="1200" spc="-1" strike="noStrike">
                <a:latin typeface="Arial"/>
              </a:rPr>
              <a:t>s</a:t>
            </a:r>
            <a:r>
              <a:rPr b="0" lang="en-GB" sz="1200" spc="-1" strike="noStrike">
                <a:latin typeface="Arial"/>
              </a:rPr>
              <a:t>e</a:t>
            </a:r>
            <a:r>
              <a:rPr b="0" lang="en-GB" sz="1200" spc="-1" strike="noStrike">
                <a:latin typeface="Arial"/>
              </a:rPr>
              <a:t>s</a:t>
            </a:r>
            <a:endParaRPr b="0" lang="en-GB" sz="1200" spc="-1" strike="noStrike">
              <a:latin typeface="Arial"/>
            </a:endParaRPr>
          </a:p>
        </p:txBody>
      </p:sp>
      <p:sp>
        <p:nvSpPr>
          <p:cNvPr id="239" name="TextShape 10"/>
          <p:cNvSpPr txBox="1"/>
          <p:nvPr/>
        </p:nvSpPr>
        <p:spPr>
          <a:xfrm>
            <a:off x="248760" y="792000"/>
            <a:ext cx="6447240" cy="489960"/>
          </a:xfrm>
          <a:prstGeom prst="rect">
            <a:avLst/>
          </a:prstGeom>
          <a:noFill/>
          <a:ln>
            <a:noFill/>
          </a:ln>
        </p:spPr>
        <p:txBody>
          <a:bodyPr lIns="90000" rIns="90000" tIns="45000" bIns="45000">
            <a:noAutofit/>
          </a:bodyPr>
          <a:p>
            <a:r>
              <a:rPr b="0" lang="en-GB" sz="1400" spc="-1" strike="noStrike">
                <a:latin typeface="Arial"/>
              </a:rPr>
              <a:t>To emphasize the impact </a:t>
            </a:r>
            <a:r>
              <a:rPr b="0" lang="en-GB" sz="1400" spc="-1" strike="noStrike">
                <a:latin typeface="Arial"/>
              </a:rPr>
              <a:t>of (potential) biases, we </a:t>
            </a:r>
            <a:r>
              <a:rPr b="0" lang="en-GB" sz="1400" spc="-1" strike="noStrike">
                <a:latin typeface="Arial"/>
              </a:rPr>
              <a:t>build an inverse Tool </a:t>
            </a:r>
            <a:r>
              <a:rPr b="0" lang="en-GB" sz="1400" spc="-1" strike="noStrike">
                <a:latin typeface="Arial"/>
              </a:rPr>
              <a:t>selector</a:t>
            </a:r>
            <a:br/>
            <a:r>
              <a:rPr b="0" lang="en-GB" sz="1400" spc="-1" strike="noStrike">
                <a:latin typeface="Arial"/>
              </a:rPr>
              <a:t>which depicts the answer </a:t>
            </a:r>
            <a:r>
              <a:rPr b="0" lang="en-GB" sz="1400" spc="-1" strike="noStrike">
                <a:latin typeface="Arial"/>
              </a:rPr>
              <a:t>to “how to best exploit </a:t>
            </a:r>
            <a:r>
              <a:rPr b="0" lang="en-GB" sz="1400" spc="-1" strike="noStrike">
                <a:latin typeface="Arial"/>
              </a:rPr>
              <a:t>this user?”.</a:t>
            </a:r>
            <a:endParaRPr b="0" lang="en-GB" sz="1400" spc="-1" strike="noStrike">
              <a:latin typeface="Arial"/>
            </a:endParaRPr>
          </a:p>
        </p:txBody>
      </p:sp>
      <p:sp>
        <p:nvSpPr>
          <p:cNvPr id="240" name="Line 11"/>
          <p:cNvSpPr/>
          <p:nvPr/>
        </p:nvSpPr>
        <p:spPr>
          <a:xfrm>
            <a:off x="2376000" y="2088000"/>
            <a:ext cx="0" cy="864000"/>
          </a:xfrm>
          <a:prstGeom prst="line">
            <a:avLst/>
          </a:prstGeom>
          <a:ln>
            <a:solidFill>
              <a:srgbClr val="3465a4"/>
            </a:solidFill>
          </a:ln>
        </p:spPr>
        <p:style>
          <a:lnRef idx="0"/>
          <a:fillRef idx="0"/>
          <a:effectRef idx="0"/>
          <a:fontRef idx="minor"/>
        </p:style>
      </p:sp>
      <p:sp>
        <p:nvSpPr>
          <p:cNvPr id="241" name="CustomShape 12"/>
          <p:cNvSpPr/>
          <p:nvPr/>
        </p:nvSpPr>
        <p:spPr>
          <a:xfrm>
            <a:off x="4608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Weight potential</a:t>
            </a:r>
            <a:br/>
            <a:r>
              <a:rPr b="0" lang="en-GB" sz="1200" spc="-1" strike="noStrike">
                <a:latin typeface="Arial"/>
              </a:rPr>
              <a:t>biases</a:t>
            </a:r>
            <a:endParaRPr b="0" lang="en-GB" sz="1200" spc="-1" strike="noStrike">
              <a:latin typeface="Arial"/>
            </a:endParaRPr>
          </a:p>
        </p:txBody>
      </p:sp>
      <p:sp>
        <p:nvSpPr>
          <p:cNvPr id="242" name="CustomShape 13"/>
          <p:cNvSpPr/>
          <p:nvPr/>
        </p:nvSpPr>
        <p:spPr>
          <a:xfrm>
            <a:off x="6696000" y="1628640"/>
            <a:ext cx="1224000" cy="4593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Determine the </a:t>
            </a:r>
            <a:br/>
            <a:r>
              <a:rPr b="0" lang="en-GB" sz="1200" spc="-1" strike="noStrike">
                <a:latin typeface="Arial"/>
              </a:rPr>
              <a:t>“worst” tool</a:t>
            </a:r>
            <a:endParaRPr b="0" lang="en-GB" sz="1200" spc="-1" strike="noStrike">
              <a:latin typeface="Arial"/>
            </a:endParaRPr>
          </a:p>
        </p:txBody>
      </p:sp>
      <p:sp>
        <p:nvSpPr>
          <p:cNvPr id="243" name="Line 14"/>
          <p:cNvSpPr/>
          <p:nvPr/>
        </p:nvSpPr>
        <p:spPr>
          <a:xfrm>
            <a:off x="4608000" y="2088000"/>
            <a:ext cx="0" cy="864000"/>
          </a:xfrm>
          <a:prstGeom prst="line">
            <a:avLst/>
          </a:prstGeom>
          <a:ln>
            <a:solidFill>
              <a:srgbClr val="3465a4"/>
            </a:solidFill>
          </a:ln>
        </p:spPr>
        <p:style>
          <a:lnRef idx="0"/>
          <a:fillRef idx="0"/>
          <a:effectRef idx="0"/>
          <a:fontRef idx="minor"/>
        </p:style>
      </p:sp>
      <p:sp>
        <p:nvSpPr>
          <p:cNvPr id="244" name="Line 15"/>
          <p:cNvSpPr/>
          <p:nvPr/>
        </p:nvSpPr>
        <p:spPr>
          <a:xfrm>
            <a:off x="6696000" y="2088000"/>
            <a:ext cx="0" cy="864000"/>
          </a:xfrm>
          <a:prstGeom prst="line">
            <a:avLst/>
          </a:prstGeom>
          <a:ln>
            <a:solidFill>
              <a:srgbClr val="3465a4"/>
            </a:solidFill>
          </a:ln>
        </p:spPr>
        <p:style>
          <a:lnRef idx="0"/>
          <a:fillRef idx="0"/>
          <a:effectRef idx="0"/>
          <a:fontRef idx="minor"/>
        </p:style>
      </p:sp>
      <p:sp>
        <p:nvSpPr>
          <p:cNvPr id="245" name="TextShape 16"/>
          <p:cNvSpPr txBox="1"/>
          <p:nvPr/>
        </p:nvSpPr>
        <p:spPr>
          <a:xfrm>
            <a:off x="897840" y="3888000"/>
            <a:ext cx="5680800" cy="767520"/>
          </a:xfrm>
          <a:prstGeom prst="rect">
            <a:avLst/>
          </a:prstGeom>
          <a:noFill/>
          <a:ln>
            <a:noFill/>
          </a:ln>
        </p:spPr>
        <p:txBody>
          <a:bodyPr lIns="90000" rIns="90000" tIns="45000" bIns="45000">
            <a:noAutofit/>
          </a:bodyPr>
          <a:p>
            <a:r>
              <a:rPr b="0" lang="en-GB" sz="1600" spc="-1" strike="noStrike">
                <a:latin typeface="Arial"/>
              </a:rPr>
              <a:t>The core idea is to emphasize the “No Free Lunch Theorem”.</a:t>
            </a:r>
            <a:br/>
            <a:r>
              <a:rPr b="0" lang="en-GB" sz="1600" spc="-1" strike="noStrike">
                <a:latin typeface="Arial"/>
              </a:rPr>
              <a:t>Everyone offering something has their own agenda, which</a:t>
            </a:r>
            <a:br/>
            <a:r>
              <a:rPr b="0" lang="en-GB" sz="1600" spc="-1" strike="noStrike">
                <a:latin typeface="Arial"/>
              </a:rPr>
              <a:t>may infer with a given users goals.</a:t>
            </a:r>
            <a:endParaRPr b="0" lang="en-GB" sz="1600" spc="-1" strike="noStrike">
              <a:latin typeface="Arial"/>
            </a:endParaRPr>
          </a:p>
        </p:txBody>
      </p:sp>
      <p:sp>
        <p:nvSpPr>
          <p:cNvPr id="246" name="TextShape 17"/>
          <p:cNvSpPr txBox="1"/>
          <p:nvPr/>
        </p:nvSpPr>
        <p:spPr>
          <a:xfrm>
            <a:off x="4536000" y="2232000"/>
            <a:ext cx="1840320" cy="1366920"/>
          </a:xfrm>
          <a:prstGeom prst="rect">
            <a:avLst/>
          </a:prstGeom>
          <a:noFill/>
          <a:ln>
            <a:noFill/>
          </a:ln>
        </p:spPr>
        <p:txBody>
          <a:bodyPr lIns="90000" rIns="90000" tIns="45000" bIns="45000">
            <a:noAutofit/>
          </a:bodyPr>
          <a:p>
            <a:r>
              <a:rPr b="0" lang="en-GB" sz="1000" spc="-1" strike="noStrike">
                <a:latin typeface="Arial"/>
              </a:rPr>
              <a:t>Different biases “hit harder” </a:t>
            </a:r>
            <a:br/>
            <a:r>
              <a:rPr b="0" lang="en-GB" sz="1000" spc="-1" strike="noStrike">
                <a:latin typeface="Arial"/>
              </a:rPr>
              <a:t>depending on the business </a:t>
            </a:r>
            <a:br/>
            <a:r>
              <a:rPr b="0" lang="en-GB" sz="1000" spc="-1" strike="noStrike">
                <a:latin typeface="Arial"/>
              </a:rPr>
              <a:t>model behind an offering</a:t>
            </a:r>
            <a:br/>
            <a:endParaRPr b="0" lang="en-GB" sz="1000" spc="-1" strike="noStrike">
              <a:latin typeface="Arial"/>
            </a:endParaRPr>
          </a:p>
          <a:p>
            <a:br/>
            <a:br/>
            <a:r>
              <a:rPr b="0" lang="en-GB" sz="1000" spc="-1" strike="noStrike">
                <a:latin typeface="Arial"/>
              </a:rPr>
              <a:t>→ </a:t>
            </a:r>
            <a:r>
              <a:rPr b="0" lang="en-GB" sz="1000" spc="-1" strike="noStrike">
                <a:latin typeface="Arial"/>
              </a:rPr>
              <a:t>If I profit off selling options,</a:t>
            </a:r>
            <a:br/>
            <a:r>
              <a:rPr b="0" lang="en-GB" sz="1000" spc="-1" strike="noStrike">
                <a:latin typeface="Arial"/>
              </a:rPr>
              <a:t>I have an interest to sell to </a:t>
            </a:r>
            <a:br/>
            <a:r>
              <a:rPr b="0" lang="en-GB" sz="1000" spc="-1" strike="noStrike">
                <a:latin typeface="Arial"/>
              </a:rPr>
              <a:t>people who seek leverage.</a:t>
            </a:r>
            <a:endParaRPr b="0" lang="en-GB" sz="1000" spc="-1" strike="noStrike">
              <a:latin typeface="Arial"/>
            </a:endParaRPr>
          </a:p>
        </p:txBody>
      </p:sp>
      <p:sp>
        <p:nvSpPr>
          <p:cNvPr id="247" name="TextShape 18"/>
          <p:cNvSpPr txBox="1"/>
          <p:nvPr/>
        </p:nvSpPr>
        <p:spPr>
          <a:xfrm>
            <a:off x="2327040" y="2232000"/>
            <a:ext cx="1920960" cy="1225080"/>
          </a:xfrm>
          <a:prstGeom prst="rect">
            <a:avLst/>
          </a:prstGeom>
          <a:noFill/>
          <a:ln>
            <a:noFill/>
          </a:ln>
        </p:spPr>
        <p:txBody>
          <a:bodyPr lIns="90000" rIns="90000" tIns="45000" bIns="45000">
            <a:noAutofit/>
          </a:bodyPr>
          <a:p>
            <a:r>
              <a:rPr b="0" lang="en-GB" sz="1000" spc="-1" strike="noStrike">
                <a:latin typeface="Arial"/>
              </a:rPr>
              <a:t>User information may </a:t>
            </a:r>
            <a:br/>
            <a:r>
              <a:rPr b="0" lang="en-GB" sz="1000" spc="-1" strike="noStrike">
                <a:latin typeface="Arial"/>
              </a:rPr>
              <a:t>point to certain biases</a:t>
            </a:r>
            <a:br/>
            <a:r>
              <a:rPr b="0" lang="en-GB" sz="1000" spc="-1" strike="noStrike">
                <a:latin typeface="Arial"/>
              </a:rPr>
              <a:t>which then may point to certain</a:t>
            </a:r>
            <a:br/>
            <a:r>
              <a:rPr b="0" lang="en-GB" sz="1000" spc="-1" strike="noStrike">
                <a:latin typeface="Arial"/>
              </a:rPr>
              <a:t>investment behaviours like</a:t>
            </a:r>
            <a:br/>
            <a:r>
              <a:rPr b="0" lang="en-GB" sz="1000" spc="-1" strike="noStrike">
                <a:latin typeface="Arial"/>
              </a:rPr>
              <a:t>seeking leverage</a:t>
            </a:r>
            <a:br/>
            <a:endParaRPr b="0" lang="en-GB" sz="1000" spc="-1" strike="noStrike">
              <a:latin typeface="Arial"/>
            </a:endParaRPr>
          </a:p>
          <a:p>
            <a:r>
              <a:rPr b="0" lang="en-GB" sz="1000" spc="-1" strike="noStrike">
                <a:latin typeface="Arial"/>
              </a:rPr>
              <a:t>→ </a:t>
            </a:r>
            <a:r>
              <a:rPr b="0" lang="en-GB" sz="1000" spc="-1" strike="noStrike">
                <a:latin typeface="Arial"/>
              </a:rPr>
              <a:t>I am impatient, I seek </a:t>
            </a:r>
            <a:br/>
            <a:r>
              <a:rPr b="0" lang="en-GB" sz="1000" spc="-1" strike="noStrike">
                <a:latin typeface="Arial"/>
              </a:rPr>
              <a:t>leverage to speed things up</a:t>
            </a:r>
            <a:endParaRPr b="0" lang="en-GB" sz="1000" spc="-1" strike="noStrike">
              <a:latin typeface="Arial"/>
            </a:endParaRPr>
          </a:p>
        </p:txBody>
      </p:sp>
      <p:sp>
        <p:nvSpPr>
          <p:cNvPr id="248" name="TextShape 19"/>
          <p:cNvSpPr txBox="1"/>
          <p:nvPr/>
        </p:nvSpPr>
        <p:spPr>
          <a:xfrm>
            <a:off x="311040" y="2232000"/>
            <a:ext cx="1817640" cy="1225080"/>
          </a:xfrm>
          <a:prstGeom prst="rect">
            <a:avLst/>
          </a:prstGeom>
          <a:noFill/>
          <a:ln>
            <a:noFill/>
          </a:ln>
        </p:spPr>
        <p:txBody>
          <a:bodyPr lIns="90000" rIns="90000" tIns="45000" bIns="45000">
            <a:noAutofit/>
          </a:bodyPr>
          <a:p>
            <a:r>
              <a:rPr b="0" lang="en-GB" sz="1000" spc="-1" strike="noStrike">
                <a:latin typeface="Arial"/>
              </a:rPr>
              <a:t>Users are different, therefore</a:t>
            </a:r>
            <a:br/>
            <a:r>
              <a:rPr b="0" lang="en-GB" sz="1000" spc="-1" strike="noStrike">
                <a:latin typeface="Arial"/>
              </a:rPr>
              <a:t>it’s important to gauge which</a:t>
            </a:r>
            <a:br/>
            <a:r>
              <a:rPr b="0" lang="en-GB" sz="1000" spc="-1" strike="noStrike">
                <a:latin typeface="Arial"/>
              </a:rPr>
              <a:t>biases they may be impacted</a:t>
            </a:r>
            <a:br/>
            <a:r>
              <a:rPr b="0" lang="en-GB" sz="1000" spc="-1" strike="noStrike">
                <a:latin typeface="Arial"/>
              </a:rPr>
              <a:t>by</a:t>
            </a:r>
            <a:br/>
            <a:endParaRPr b="0" lang="en-GB" sz="1000" spc="-1" strike="noStrike">
              <a:latin typeface="Arial"/>
            </a:endParaRPr>
          </a:p>
          <a:p>
            <a:br/>
            <a:r>
              <a:rPr b="0" lang="en-GB" sz="1000" spc="-1" strike="noStrike">
                <a:latin typeface="Arial"/>
              </a:rPr>
              <a:t>→ </a:t>
            </a:r>
            <a:r>
              <a:rPr b="0" lang="en-GB" sz="1000" spc="-1" strike="noStrike">
                <a:latin typeface="Arial"/>
              </a:rPr>
              <a:t>I am young, energetic </a:t>
            </a:r>
            <a:br/>
            <a:r>
              <a:rPr b="0" lang="en-GB" sz="1000" spc="-1" strike="noStrike">
                <a:latin typeface="Arial"/>
              </a:rPr>
              <a:t>and willing to take risks</a:t>
            </a:r>
            <a:endParaRPr b="0" lang="en-GB" sz="1000" spc="-1" strike="noStrike">
              <a:latin typeface="Arial"/>
            </a:endParaRPr>
          </a:p>
        </p:txBody>
      </p:sp>
      <p:sp>
        <p:nvSpPr>
          <p:cNvPr id="249" name="TextShape 20"/>
          <p:cNvSpPr txBox="1"/>
          <p:nvPr/>
        </p:nvSpPr>
        <p:spPr>
          <a:xfrm>
            <a:off x="6727680" y="2232000"/>
            <a:ext cx="1851120" cy="1366920"/>
          </a:xfrm>
          <a:prstGeom prst="rect">
            <a:avLst/>
          </a:prstGeom>
          <a:noFill/>
          <a:ln>
            <a:noFill/>
          </a:ln>
        </p:spPr>
        <p:txBody>
          <a:bodyPr lIns="90000" rIns="90000" tIns="45000" bIns="45000">
            <a:noAutofit/>
          </a:bodyPr>
          <a:p>
            <a:r>
              <a:rPr b="0" lang="en-GB" sz="1000" spc="-1" strike="noStrike">
                <a:latin typeface="Arial"/>
              </a:rPr>
              <a:t>Contrary to the best tool,</a:t>
            </a:r>
            <a:endParaRPr b="0" lang="en-GB" sz="1000" spc="-1" strike="noStrike">
              <a:latin typeface="Arial"/>
            </a:endParaRPr>
          </a:p>
          <a:p>
            <a:r>
              <a:rPr b="0" lang="en-GB" sz="1000" spc="-1" strike="noStrike">
                <a:latin typeface="Arial"/>
              </a:rPr>
              <a:t>There is potentially also a</a:t>
            </a:r>
            <a:br/>
            <a:r>
              <a:rPr b="0" lang="en-GB" sz="1000" spc="-1" strike="noStrike">
                <a:latin typeface="Arial"/>
              </a:rPr>
              <a:t>worst tool, that perfectly</a:t>
            </a:r>
            <a:br/>
            <a:r>
              <a:rPr b="0" lang="en-GB" sz="1000" spc="-1" strike="noStrike">
                <a:latin typeface="Arial"/>
              </a:rPr>
              <a:t>exploits the users biases</a:t>
            </a:r>
            <a:br/>
            <a:endParaRPr b="0" lang="en-GB" sz="1000" spc="-1" strike="noStrike">
              <a:latin typeface="Arial"/>
            </a:endParaRPr>
          </a:p>
          <a:p>
            <a:br/>
            <a:r>
              <a:rPr b="0" lang="en-GB" sz="1000" spc="-1" strike="noStrike">
                <a:latin typeface="Arial"/>
              </a:rPr>
              <a:t>→ </a:t>
            </a:r>
            <a:r>
              <a:rPr b="0" lang="en-GB" sz="1000" spc="-1" strike="noStrike">
                <a:latin typeface="Arial"/>
              </a:rPr>
              <a:t>An impatient person may</a:t>
            </a:r>
            <a:br/>
            <a:r>
              <a:rPr b="0" lang="en-GB" sz="1000" spc="-1" strike="noStrike">
                <a:latin typeface="Arial"/>
              </a:rPr>
              <a:t>generate the most revenue</a:t>
            </a:r>
            <a:br/>
            <a:r>
              <a:rPr b="0" lang="en-GB" sz="1000" spc="-1" strike="noStrike">
                <a:latin typeface="Arial"/>
              </a:rPr>
              <a:t>if lead to very frequent trading</a:t>
            </a:r>
            <a:endParaRPr b="0" lang="en-GB" sz="1000" spc="-1" strike="noStrike">
              <a:latin typeface="Arial"/>
            </a:endParaRPr>
          </a:p>
        </p:txBody>
      </p:sp>
      <p:sp>
        <p:nvSpPr>
          <p:cNvPr id="250" name="Line 21"/>
          <p:cNvSpPr/>
          <p:nvPr/>
        </p:nvSpPr>
        <p:spPr>
          <a:xfrm>
            <a:off x="1728000" y="1872000"/>
            <a:ext cx="504000" cy="0"/>
          </a:xfrm>
          <a:prstGeom prst="line">
            <a:avLst/>
          </a:prstGeom>
          <a:ln>
            <a:solidFill>
              <a:srgbClr val="000000"/>
            </a:solidFill>
            <a:tailEnd len="med" type="triangle" w="med"/>
          </a:ln>
        </p:spPr>
        <p:style>
          <a:lnRef idx="0"/>
          <a:fillRef idx="0"/>
          <a:effectRef idx="0"/>
          <a:fontRef idx="minor"/>
        </p:style>
      </p:sp>
      <p:sp>
        <p:nvSpPr>
          <p:cNvPr id="251" name="Line 22"/>
          <p:cNvSpPr/>
          <p:nvPr/>
        </p:nvSpPr>
        <p:spPr>
          <a:xfrm>
            <a:off x="3816000" y="1872000"/>
            <a:ext cx="504000" cy="0"/>
          </a:xfrm>
          <a:prstGeom prst="line">
            <a:avLst/>
          </a:prstGeom>
          <a:ln>
            <a:solidFill>
              <a:srgbClr val="000000"/>
            </a:solidFill>
            <a:tailEnd len="med" type="triangle" w="med"/>
          </a:ln>
        </p:spPr>
        <p:style>
          <a:lnRef idx="0"/>
          <a:fillRef idx="0"/>
          <a:effectRef idx="0"/>
          <a:fontRef idx="minor"/>
        </p:style>
      </p:sp>
      <p:sp>
        <p:nvSpPr>
          <p:cNvPr id="252" name="Line 23"/>
          <p:cNvSpPr/>
          <p:nvPr/>
        </p:nvSpPr>
        <p:spPr>
          <a:xfrm>
            <a:off x="5976000" y="1872000"/>
            <a:ext cx="504000" cy="0"/>
          </a:xfrm>
          <a:prstGeom prst="line">
            <a:avLst/>
          </a:prstGeom>
          <a:ln>
            <a:solidFill>
              <a:srgbClr val="000000"/>
            </a:solidFill>
            <a:tailEnd len="med" type="triangle" w="med"/>
          </a:ln>
        </p:spPr>
        <p:style>
          <a:lnRef idx="0"/>
          <a:fillRef idx="0"/>
          <a:effectRef idx="0"/>
          <a:fontRef idx="minor"/>
        </p:style>
      </p:sp>
      <p:sp>
        <p:nvSpPr>
          <p:cNvPr id="253" name="Line 24"/>
          <p:cNvSpPr/>
          <p:nvPr/>
        </p:nvSpPr>
        <p:spPr>
          <a:xfrm>
            <a:off x="288000" y="4248000"/>
            <a:ext cx="504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288000" y="172800"/>
            <a:ext cx="3518280" cy="403200"/>
          </a:xfrm>
          <a:prstGeom prst="rect">
            <a:avLst/>
          </a:prstGeom>
          <a:noFill/>
          <a:ln>
            <a:noFill/>
          </a:ln>
        </p:spPr>
        <p:txBody>
          <a:bodyPr lIns="90000" rIns="90000" tIns="45000" bIns="45000">
            <a:noAutofit/>
          </a:bodyPr>
          <a:p>
            <a:r>
              <a:rPr b="1" lang="de-DE" sz="2200" spc="-1" strike="noStrike">
                <a:solidFill>
                  <a:srgbClr val="000000"/>
                </a:solidFill>
                <a:latin typeface="Arial"/>
                <a:ea typeface="DejaVu Sans"/>
              </a:rPr>
              <a:t>Summary</a:t>
            </a:r>
            <a:endParaRPr b="0" lang="en-GB" sz="2200" spc="-1" strike="noStrike">
              <a:latin typeface="Arial"/>
            </a:endParaRPr>
          </a:p>
        </p:txBody>
      </p:sp>
      <p:sp>
        <p:nvSpPr>
          <p:cNvPr id="255" name="CustomShape 2"/>
          <p:cNvSpPr/>
          <p:nvPr/>
        </p:nvSpPr>
        <p:spPr>
          <a:xfrm>
            <a:off x="288000" y="1872000"/>
            <a:ext cx="1152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Individual</a:t>
            </a:r>
            <a:br/>
            <a:r>
              <a:rPr b="0" lang="en-GB" sz="1200" spc="-1" strike="noStrike">
                <a:latin typeface="Arial"/>
              </a:rPr>
              <a:t>User</a:t>
            </a:r>
            <a:endParaRPr b="0" lang="en-GB" sz="1200" spc="-1" strike="noStrike">
              <a:latin typeface="Arial"/>
            </a:endParaRPr>
          </a:p>
        </p:txBody>
      </p:sp>
      <p:sp>
        <p:nvSpPr>
          <p:cNvPr id="256" name="CustomShape 3"/>
          <p:cNvSpPr/>
          <p:nvPr/>
        </p:nvSpPr>
        <p:spPr>
          <a:xfrm>
            <a:off x="2160000" y="1872000"/>
            <a:ext cx="1152000" cy="5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Individual</a:t>
            </a:r>
            <a:br/>
            <a:r>
              <a:rPr b="0" lang="en-GB" sz="1200" spc="-1" strike="noStrike">
                <a:latin typeface="Arial"/>
              </a:rPr>
              <a:t>Biases</a:t>
            </a:r>
            <a:endParaRPr b="0" lang="en-GB" sz="1200" spc="-1" strike="noStrike">
              <a:latin typeface="Arial"/>
            </a:endParaRPr>
          </a:p>
        </p:txBody>
      </p:sp>
      <p:sp>
        <p:nvSpPr>
          <p:cNvPr id="257" name="CustomShape 4"/>
          <p:cNvSpPr/>
          <p:nvPr/>
        </p:nvSpPr>
        <p:spPr>
          <a:xfrm>
            <a:off x="3960000" y="1008000"/>
            <a:ext cx="72000" cy="2376000"/>
          </a:xfrm>
          <a:prstGeom prst="rect">
            <a:avLst/>
          </a:prstGeom>
          <a:solidFill>
            <a:srgbClr val="729fcf"/>
          </a:solidFill>
          <a:ln>
            <a:solidFill>
              <a:srgbClr val="3465a4"/>
            </a:solidFill>
          </a:ln>
        </p:spPr>
        <p:style>
          <a:lnRef idx="0"/>
          <a:fillRef idx="0"/>
          <a:effectRef idx="0"/>
          <a:fontRef idx="minor"/>
        </p:style>
      </p:sp>
      <p:sp>
        <p:nvSpPr>
          <p:cNvPr id="258" name="Line 5"/>
          <p:cNvSpPr/>
          <p:nvPr/>
        </p:nvSpPr>
        <p:spPr>
          <a:xfrm>
            <a:off x="3384000" y="2088000"/>
            <a:ext cx="504000" cy="0"/>
          </a:xfrm>
          <a:prstGeom prst="line">
            <a:avLst/>
          </a:prstGeom>
          <a:ln>
            <a:solidFill>
              <a:srgbClr val="000000"/>
            </a:solidFill>
            <a:tailEnd len="med" type="triangle" w="med"/>
          </a:ln>
        </p:spPr>
        <p:style>
          <a:lnRef idx="0"/>
          <a:fillRef idx="0"/>
          <a:effectRef idx="0"/>
          <a:fontRef idx="minor"/>
        </p:style>
      </p:sp>
      <p:sp>
        <p:nvSpPr>
          <p:cNvPr id="259" name="Line 6"/>
          <p:cNvSpPr/>
          <p:nvPr/>
        </p:nvSpPr>
        <p:spPr>
          <a:xfrm>
            <a:off x="4176000" y="1224000"/>
            <a:ext cx="504000" cy="0"/>
          </a:xfrm>
          <a:prstGeom prst="line">
            <a:avLst/>
          </a:prstGeom>
          <a:ln>
            <a:solidFill>
              <a:srgbClr val="000000"/>
            </a:solidFill>
            <a:tailEnd len="med" type="triangle" w="med"/>
          </a:ln>
        </p:spPr>
        <p:style>
          <a:lnRef idx="0"/>
          <a:fillRef idx="0"/>
          <a:effectRef idx="0"/>
          <a:fontRef idx="minor"/>
        </p:style>
      </p:sp>
      <p:sp>
        <p:nvSpPr>
          <p:cNvPr id="260" name="Line 7"/>
          <p:cNvSpPr/>
          <p:nvPr/>
        </p:nvSpPr>
        <p:spPr>
          <a:xfrm>
            <a:off x="4176000" y="3024000"/>
            <a:ext cx="504000" cy="0"/>
          </a:xfrm>
          <a:prstGeom prst="line">
            <a:avLst/>
          </a:prstGeom>
          <a:ln>
            <a:solidFill>
              <a:srgbClr val="000000"/>
            </a:solidFill>
            <a:tailEnd len="med" type="triangle" w="med"/>
          </a:ln>
        </p:spPr>
        <p:style>
          <a:lnRef idx="0"/>
          <a:fillRef idx="0"/>
          <a:effectRef idx="0"/>
          <a:fontRef idx="minor"/>
        </p:style>
      </p:sp>
      <p:sp>
        <p:nvSpPr>
          <p:cNvPr id="261" name="CustomShape 8"/>
          <p:cNvSpPr/>
          <p:nvPr/>
        </p:nvSpPr>
        <p:spPr>
          <a:xfrm>
            <a:off x="4752000" y="936000"/>
            <a:ext cx="1152000" cy="57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Pro-user </a:t>
            </a:r>
            <a:br/>
            <a:r>
              <a:rPr b="0" lang="en-GB" sz="1200" spc="-1" strike="noStrike">
                <a:latin typeface="Arial"/>
              </a:rPr>
              <a:t>interpretation</a:t>
            </a:r>
            <a:endParaRPr b="0" lang="en-GB" sz="1200" spc="-1" strike="noStrike">
              <a:latin typeface="Arial"/>
            </a:endParaRPr>
          </a:p>
        </p:txBody>
      </p:sp>
      <p:sp>
        <p:nvSpPr>
          <p:cNvPr id="262" name="CustomShape 9"/>
          <p:cNvSpPr/>
          <p:nvPr/>
        </p:nvSpPr>
        <p:spPr>
          <a:xfrm>
            <a:off x="4752000" y="2736000"/>
            <a:ext cx="1152000" cy="57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Anti-user</a:t>
            </a:r>
            <a:br/>
            <a:r>
              <a:rPr b="0" lang="en-GB" sz="1200" spc="-1" strike="noStrike">
                <a:latin typeface="Arial"/>
              </a:rPr>
              <a:t> interpretation</a:t>
            </a:r>
            <a:endParaRPr b="0" lang="en-GB" sz="1200" spc="-1" strike="noStrike">
              <a:latin typeface="Arial"/>
            </a:endParaRPr>
          </a:p>
        </p:txBody>
      </p:sp>
      <p:sp>
        <p:nvSpPr>
          <p:cNvPr id="263" name="CustomShape 10"/>
          <p:cNvSpPr/>
          <p:nvPr/>
        </p:nvSpPr>
        <p:spPr>
          <a:xfrm>
            <a:off x="6696000" y="936000"/>
            <a:ext cx="72000" cy="2376000"/>
          </a:xfrm>
          <a:prstGeom prst="rect">
            <a:avLst/>
          </a:prstGeom>
          <a:solidFill>
            <a:srgbClr val="729fcf"/>
          </a:solidFill>
          <a:ln>
            <a:solidFill>
              <a:srgbClr val="3465a4"/>
            </a:solidFill>
          </a:ln>
        </p:spPr>
        <p:style>
          <a:lnRef idx="0"/>
          <a:fillRef idx="0"/>
          <a:effectRef idx="0"/>
          <a:fontRef idx="minor"/>
        </p:style>
      </p:sp>
      <p:sp>
        <p:nvSpPr>
          <p:cNvPr id="264" name="Line 11"/>
          <p:cNvSpPr/>
          <p:nvPr/>
        </p:nvSpPr>
        <p:spPr>
          <a:xfrm>
            <a:off x="6120000" y="1224000"/>
            <a:ext cx="504000" cy="0"/>
          </a:xfrm>
          <a:prstGeom prst="line">
            <a:avLst/>
          </a:prstGeom>
          <a:ln>
            <a:solidFill>
              <a:srgbClr val="000000"/>
            </a:solidFill>
            <a:tailEnd len="med" type="triangle" w="med"/>
          </a:ln>
        </p:spPr>
        <p:style>
          <a:lnRef idx="0"/>
          <a:fillRef idx="0"/>
          <a:effectRef idx="0"/>
          <a:fontRef idx="minor"/>
        </p:style>
      </p:sp>
      <p:sp>
        <p:nvSpPr>
          <p:cNvPr id="265" name="Line 12"/>
          <p:cNvSpPr/>
          <p:nvPr/>
        </p:nvSpPr>
        <p:spPr>
          <a:xfrm>
            <a:off x="6048000" y="3024000"/>
            <a:ext cx="504000" cy="0"/>
          </a:xfrm>
          <a:prstGeom prst="line">
            <a:avLst/>
          </a:prstGeom>
          <a:ln>
            <a:solidFill>
              <a:srgbClr val="000000"/>
            </a:solidFill>
            <a:tailEnd len="med" type="triangle" w="med"/>
          </a:ln>
        </p:spPr>
        <p:style>
          <a:lnRef idx="0"/>
          <a:fillRef idx="0"/>
          <a:effectRef idx="0"/>
          <a:fontRef idx="minor"/>
        </p:style>
      </p:sp>
      <p:sp>
        <p:nvSpPr>
          <p:cNvPr id="266" name="Line 13"/>
          <p:cNvSpPr/>
          <p:nvPr/>
        </p:nvSpPr>
        <p:spPr>
          <a:xfrm>
            <a:off x="6984000" y="2016000"/>
            <a:ext cx="504000" cy="0"/>
          </a:xfrm>
          <a:prstGeom prst="line">
            <a:avLst/>
          </a:prstGeom>
          <a:ln>
            <a:solidFill>
              <a:srgbClr val="000000"/>
            </a:solidFill>
            <a:tailEnd len="med" type="triangle" w="med"/>
          </a:ln>
        </p:spPr>
        <p:style>
          <a:lnRef idx="0"/>
          <a:fillRef idx="0"/>
          <a:effectRef idx="0"/>
          <a:fontRef idx="minor"/>
        </p:style>
      </p:sp>
      <p:sp>
        <p:nvSpPr>
          <p:cNvPr id="267" name="CustomShape 14"/>
          <p:cNvSpPr/>
          <p:nvPr/>
        </p:nvSpPr>
        <p:spPr>
          <a:xfrm>
            <a:off x="7560000" y="1656000"/>
            <a:ext cx="1296000" cy="720000"/>
          </a:xfrm>
          <a:prstGeom prst="rect">
            <a:avLst/>
          </a:prstGeom>
          <a:solidFill>
            <a:srgbClr val="023f62"/>
          </a:solidFill>
          <a:ln>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Arial"/>
              </a:rPr>
              <a:t>Sharpen</a:t>
            </a:r>
            <a:br/>
            <a:r>
              <a:rPr b="0" lang="en-GB" sz="1200" spc="-1" strike="noStrike">
                <a:latin typeface="Arial"/>
              </a:rPr>
              <a:t>user’s </a:t>
            </a:r>
            <a:br/>
            <a:r>
              <a:rPr b="0" lang="en-GB" sz="1200" spc="-1" strike="noStrike">
                <a:latin typeface="Arial"/>
              </a:rPr>
              <a:t>understanding</a:t>
            </a:r>
            <a:endParaRPr b="0" lang="en-GB" sz="1200" spc="-1" strike="noStrike">
              <a:latin typeface="Arial"/>
            </a:endParaRPr>
          </a:p>
        </p:txBody>
      </p:sp>
      <p:sp>
        <p:nvSpPr>
          <p:cNvPr id="268" name="Line 15"/>
          <p:cNvSpPr/>
          <p:nvPr/>
        </p:nvSpPr>
        <p:spPr>
          <a:xfrm>
            <a:off x="1584000" y="2088000"/>
            <a:ext cx="504000" cy="0"/>
          </a:xfrm>
          <a:prstGeom prst="line">
            <a:avLst/>
          </a:prstGeom>
          <a:ln>
            <a:solidFill>
              <a:srgbClr val="000000"/>
            </a:solidFill>
            <a:tailEnd len="med" type="triangle" w="med"/>
          </a:ln>
        </p:spPr>
        <p:style>
          <a:lnRef idx="0"/>
          <a:fillRef idx="0"/>
          <a:effectRef idx="0"/>
          <a:fontRef idx="minor"/>
        </p:style>
      </p:sp>
      <p:sp>
        <p:nvSpPr>
          <p:cNvPr id="269" name="TextShape 16"/>
          <p:cNvSpPr txBox="1"/>
          <p:nvPr/>
        </p:nvSpPr>
        <p:spPr>
          <a:xfrm>
            <a:off x="421920" y="3744000"/>
            <a:ext cx="7354080" cy="541800"/>
          </a:xfrm>
          <a:prstGeom prst="rect">
            <a:avLst/>
          </a:prstGeom>
          <a:noFill/>
          <a:ln>
            <a:noFill/>
          </a:ln>
        </p:spPr>
        <p:txBody>
          <a:bodyPr lIns="90000" rIns="90000" tIns="45000" bIns="45000">
            <a:noAutofit/>
          </a:bodyPr>
          <a:p>
            <a:r>
              <a:rPr b="0" lang="en-GB" sz="1600" spc="-1" strike="noStrike">
                <a:latin typeface="Arial"/>
              </a:rPr>
              <a:t>By highlighting both sides of the coin, we can enhance the user’s understanding</a:t>
            </a:r>
            <a:br/>
            <a:r>
              <a:rPr b="0" lang="en-GB" sz="1600" spc="-1" strike="noStrike">
                <a:latin typeface="Arial"/>
              </a:rPr>
              <a:t>in a way that classic sales-oriented tool recommenders by design can not.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30840" y="231840"/>
            <a:ext cx="8487720" cy="306000"/>
          </a:xfrm>
          <a:prstGeom prst="rect">
            <a:avLst/>
          </a:prstGeom>
          <a:noFill/>
          <a:ln>
            <a:noFill/>
          </a:ln>
        </p:spPr>
        <p:style>
          <a:lnRef idx="0"/>
          <a:fillRef idx="0"/>
          <a:effectRef idx="0"/>
          <a:fontRef idx="minor"/>
        </p:style>
      </p:sp>
      <p:pic>
        <p:nvPicPr>
          <p:cNvPr id="271" name="Inhaltsplatzhalter 6" descr=""/>
          <p:cNvPicPr/>
          <p:nvPr/>
        </p:nvPicPr>
        <p:blipFill>
          <a:blip r:embed="rId1"/>
          <a:stretch/>
        </p:blipFill>
        <p:spPr>
          <a:xfrm>
            <a:off x="1270440" y="1600200"/>
            <a:ext cx="6604920" cy="1904400"/>
          </a:xfrm>
          <a:prstGeom prst="rect">
            <a:avLst/>
          </a:prstGeom>
          <a:ln>
            <a:noFill/>
          </a:ln>
        </p:spPr>
      </p:pic>
      <p:sp>
        <p:nvSpPr>
          <p:cNvPr id="272"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Checklist</a:t>
            </a:r>
            <a:endParaRPr b="0" lang="en-GB" sz="3200" spc="-1" strike="noStrike">
              <a:latin typeface="Arial"/>
            </a:endParaRPr>
          </a:p>
        </p:txBody>
      </p:sp>
      <p:sp>
        <p:nvSpPr>
          <p:cNvPr id="273"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0" y="0"/>
            <a:ext cx="9142200" cy="5141880"/>
          </a:xfrm>
          <a:prstGeom prst="rect">
            <a:avLst/>
          </a:prstGeom>
          <a:solidFill>
            <a:srgbClr val="005293"/>
          </a:solidFill>
          <a:ln w="25560">
            <a:noFill/>
          </a:ln>
        </p:spPr>
        <p:style>
          <a:lnRef idx="0"/>
          <a:fillRef idx="0"/>
          <a:effectRef idx="0"/>
          <a:fontRef idx="minor"/>
        </p:style>
      </p:sp>
      <p:sp>
        <p:nvSpPr>
          <p:cNvPr id="275" name="CustomShape 2"/>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ts val="2401"/>
              </a:lnSpc>
              <a:tabLst>
                <a:tab algn="l" pos="0"/>
              </a:tabLst>
            </a:pPr>
            <a:r>
              <a:rPr b="1" lang="en-US" sz="2200" spc="-1" strike="noStrike">
                <a:solidFill>
                  <a:srgbClr val="ffffff"/>
                </a:solidFill>
                <a:latin typeface="Arial"/>
                <a:ea typeface="DejaVu Sans"/>
              </a:rPr>
              <a:t>Please check the following bullet points before presenting</a:t>
            </a:r>
            <a:endParaRPr b="0" lang="en-GB" sz="2200" spc="-1" strike="noStrike">
              <a:latin typeface="Arial"/>
            </a:endParaRPr>
          </a:p>
        </p:txBody>
      </p:sp>
      <p:sp>
        <p:nvSpPr>
          <p:cNvPr id="276" name="CustomShape 3"/>
          <p:cNvSpPr/>
          <p:nvPr/>
        </p:nvSpPr>
        <p:spPr>
          <a:xfrm>
            <a:off x="324000" y="1023840"/>
            <a:ext cx="8494560" cy="3706560"/>
          </a:xfrm>
          <a:prstGeom prst="rect">
            <a:avLst/>
          </a:prstGeom>
          <a:noFill/>
          <a:ln>
            <a:noFill/>
          </a:ln>
        </p:spPr>
        <p:style>
          <a:lnRef idx="0"/>
          <a:fillRef idx="0"/>
          <a:effectRef idx="0"/>
          <a:fontRef idx="minor"/>
        </p:style>
        <p:txBody>
          <a:bodyPr lIns="0" rIns="0" tIns="0" bIns="0">
            <a:normAutofit/>
          </a:bodyPr>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utilize the font type </a:t>
            </a:r>
            <a:r>
              <a:rPr b="0" i="1" lang="en-US" sz="1600" spc="-1" strike="noStrike">
                <a:solidFill>
                  <a:srgbClr val="ffffff"/>
                </a:solidFill>
                <a:latin typeface="Arial"/>
                <a:ea typeface="DejaVu Sans"/>
              </a:rPr>
              <a:t>Arial</a:t>
            </a:r>
            <a:r>
              <a:rPr b="0" lang="en-US" sz="1600" spc="-1" strike="noStrike">
                <a:solidFill>
                  <a:srgbClr val="ffffff"/>
                </a:solidFill>
                <a:latin typeface="Arial"/>
                <a:ea typeface="DejaVu Sans"/>
              </a:rPr>
              <a:t>?</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 I stick to the guidelines concerning font size etc. (see slide 2)?</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If I use another background color (e.g. black, green, etc.), which we encourage, have I used an element on the slide for this and </a:t>
            </a:r>
            <a:r>
              <a:rPr b="0" i="1" lang="en-US" sz="1600" spc="-1" strike="noStrike" u="sng">
                <a:solidFill>
                  <a:srgbClr val="ffffff"/>
                </a:solidFill>
                <a:uFillTx/>
                <a:latin typeface="Arial"/>
                <a:ea typeface="DejaVu Sans"/>
              </a:rPr>
              <a:t>not changed </a:t>
            </a:r>
            <a:r>
              <a:rPr b="0" lang="en-US" sz="1600" spc="-1" strike="noStrike">
                <a:solidFill>
                  <a:srgbClr val="ffffff"/>
                </a:solidFill>
                <a:latin typeface="Arial"/>
                <a:ea typeface="DejaVu Sans"/>
              </a:rPr>
              <a:t>the background in the master?</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Is all information in the footer removed (e.g., date, page number, session, presenter)?</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every slide contain information on both image </a:t>
            </a:r>
            <a:r>
              <a:rPr b="1" lang="en-US" sz="1600" spc="-1" strike="noStrike" u="sng">
                <a:solidFill>
                  <a:srgbClr val="ffffff"/>
                </a:solidFill>
                <a:uFillTx/>
                <a:latin typeface="Arial"/>
                <a:ea typeface="DejaVu Sans"/>
              </a:rPr>
              <a:t>and</a:t>
            </a:r>
            <a:r>
              <a:rPr b="0" lang="en-US" sz="1600" spc="-1" strike="noStrike">
                <a:solidFill>
                  <a:srgbClr val="ffffff"/>
                </a:solidFill>
                <a:latin typeface="Arial"/>
                <a:ea typeface="DejaVu Sans"/>
              </a:rPr>
              <a:t> content source (i.e., each slide must name at least one source – possibly “own illustration”)?</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sources added to the comment section as well?</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Does each slide contain several concise sentences on what you would say when explaining this slide in the comment section, i.e. the “soundtrack” of each slide?</a:t>
            </a:r>
            <a:endParaRPr b="0" lang="en-GB" sz="1600" spc="-1" strike="noStrike">
              <a:latin typeface="Arial"/>
            </a:endParaRPr>
          </a:p>
          <a:p>
            <a:pPr marL="285840" indent="-284040">
              <a:lnSpc>
                <a:spcPct val="100000"/>
              </a:lnSpc>
              <a:spcAft>
                <a:spcPts val="1199"/>
              </a:spcAft>
              <a:buClr>
                <a:srgbClr val="ffffff"/>
              </a:buClr>
              <a:buFont typeface="Courier New"/>
              <a:buChar char="o"/>
            </a:pPr>
            <a:r>
              <a:rPr b="0" lang="en-US" sz="1600" spc="-1" strike="noStrike">
                <a:solidFill>
                  <a:srgbClr val="ffffff"/>
                </a:solidFill>
                <a:latin typeface="Arial"/>
                <a:ea typeface="DejaVu Sans"/>
              </a:rPr>
              <a:t>Are all my slides visually attractive, cool and creative?</a:t>
            </a:r>
            <a:endParaRPr b="0" lang="en-GB" sz="1600" spc="-1" strike="noStrike">
              <a:latin typeface="Arial"/>
            </a:endParaRPr>
          </a:p>
          <a:p>
            <a:pPr>
              <a:lnSpc>
                <a:spcPct val="100000"/>
              </a:lnSpc>
              <a:spcAft>
                <a:spcPts val="1199"/>
              </a:spcAft>
            </a:pPr>
            <a:endParaRPr b="0" lang="en-GB" sz="1600" spc="-1" strike="noStrike">
              <a:latin typeface="Arial"/>
            </a:endParaRPr>
          </a:p>
        </p:txBody>
      </p:sp>
      <p:sp>
        <p:nvSpPr>
          <p:cNvPr id="277" name="CustomShape 4"/>
          <p:cNvSpPr/>
          <p:nvPr/>
        </p:nvSpPr>
        <p:spPr>
          <a:xfrm>
            <a:off x="324000" y="4878000"/>
            <a:ext cx="8494560" cy="263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0840" y="231840"/>
            <a:ext cx="8487720" cy="306000"/>
          </a:xfrm>
          <a:prstGeom prst="rect">
            <a:avLst/>
          </a:prstGeom>
          <a:noFill/>
          <a:ln>
            <a:noFill/>
          </a:ln>
        </p:spPr>
        <p:style>
          <a:lnRef idx="0"/>
          <a:fillRef idx="0"/>
          <a:effectRef idx="0"/>
          <a:fontRef idx="minor"/>
        </p:style>
      </p:sp>
      <p:pic>
        <p:nvPicPr>
          <p:cNvPr id="88" name="Inhaltsplatzhalter 6_6" descr=""/>
          <p:cNvPicPr/>
          <p:nvPr/>
        </p:nvPicPr>
        <p:blipFill>
          <a:blip r:embed="rId1"/>
          <a:stretch/>
        </p:blipFill>
        <p:spPr>
          <a:xfrm>
            <a:off x="1270440" y="1600200"/>
            <a:ext cx="6604920" cy="1904400"/>
          </a:xfrm>
          <a:prstGeom prst="rect">
            <a:avLst/>
          </a:prstGeom>
          <a:ln>
            <a:noFill/>
          </a:ln>
        </p:spPr>
      </p:pic>
      <p:sp>
        <p:nvSpPr>
          <p:cNvPr id="89" name="CustomShape 2"/>
          <p:cNvSpPr/>
          <p:nvPr/>
        </p:nvSpPr>
        <p:spPr>
          <a:xfrm>
            <a:off x="1990080" y="2302200"/>
            <a:ext cx="5171040" cy="555120"/>
          </a:xfrm>
          <a:prstGeom prst="rect">
            <a:avLst/>
          </a:prstGeom>
          <a:noFill/>
          <a:ln>
            <a:noFill/>
          </a:ln>
        </p:spPr>
        <p:style>
          <a:lnRef idx="0"/>
          <a:fillRef idx="0"/>
          <a:effectRef idx="0"/>
          <a:fontRef idx="minor"/>
        </p:style>
        <p:txBody>
          <a:bodyPr lIns="0" rIns="0" tIns="0" bIns="0">
            <a:spAutoFit/>
          </a:bodyPr>
          <a:p>
            <a:pPr algn="ctr">
              <a:lnSpc>
                <a:spcPct val="114000"/>
              </a:lnSpc>
            </a:pPr>
            <a:r>
              <a:rPr b="1" lang="de-DE" sz="3200" spc="-1" strike="noStrike">
                <a:solidFill>
                  <a:srgbClr val="ffffff"/>
                </a:solidFill>
                <a:latin typeface="Arial"/>
                <a:ea typeface="DejaVu Sans"/>
              </a:rPr>
              <a:t>Introduction</a:t>
            </a:r>
            <a:endParaRPr b="0" lang="en-GB" sz="3200" spc="-1" strike="noStrike">
              <a:latin typeface="Arial"/>
            </a:endParaRPr>
          </a:p>
        </p:txBody>
      </p:sp>
      <p:sp>
        <p:nvSpPr>
          <p:cNvPr id="90" name="CustomShape 3"/>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de-DE" sz="800" spc="-1" strike="noStrike">
                <a:solidFill>
                  <a:srgbClr val="000000"/>
                </a:solidFill>
                <a:latin typeface="Arial"/>
                <a:ea typeface="DejaVu Sans"/>
              </a:rPr>
              <a:t>Source of image: Stux from pixabay.</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Apparently, everybody wants (you) to get rich</a:t>
            </a:r>
            <a:endParaRPr b="0" lang="en-GB" sz="2200" spc="-1" strike="noStrike">
              <a:latin typeface="Arial"/>
            </a:endParaRPr>
          </a:p>
        </p:txBody>
      </p:sp>
      <p:sp>
        <p:nvSpPr>
          <p:cNvPr id="92"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medium.com, forbes.com, youtube.com, businessinsider.de</a:t>
            </a:r>
            <a:endParaRPr b="0" lang="en-GB" sz="800" spc="-1" strike="noStrike">
              <a:latin typeface="Arial"/>
            </a:endParaRPr>
          </a:p>
        </p:txBody>
      </p:sp>
      <p:pic>
        <p:nvPicPr>
          <p:cNvPr id="93" name="" descr=""/>
          <p:cNvPicPr/>
          <p:nvPr/>
        </p:nvPicPr>
        <p:blipFill>
          <a:blip r:embed="rId1"/>
          <a:stretch/>
        </p:blipFill>
        <p:spPr>
          <a:xfrm>
            <a:off x="576000" y="1452600"/>
            <a:ext cx="2384640" cy="562680"/>
          </a:xfrm>
          <a:prstGeom prst="rect">
            <a:avLst/>
          </a:prstGeom>
          <a:ln>
            <a:noFill/>
          </a:ln>
        </p:spPr>
      </p:pic>
      <p:pic>
        <p:nvPicPr>
          <p:cNvPr id="94" name="" descr=""/>
          <p:cNvPicPr/>
          <p:nvPr/>
        </p:nvPicPr>
        <p:blipFill>
          <a:blip r:embed="rId2"/>
          <a:stretch/>
        </p:blipFill>
        <p:spPr>
          <a:xfrm>
            <a:off x="3456000" y="1298160"/>
            <a:ext cx="2350080" cy="572760"/>
          </a:xfrm>
          <a:prstGeom prst="rect">
            <a:avLst/>
          </a:prstGeom>
          <a:ln>
            <a:noFill/>
          </a:ln>
        </p:spPr>
      </p:pic>
      <p:pic>
        <p:nvPicPr>
          <p:cNvPr id="95" name="" descr=""/>
          <p:cNvPicPr/>
          <p:nvPr/>
        </p:nvPicPr>
        <p:blipFill>
          <a:blip r:embed="rId3"/>
          <a:stretch/>
        </p:blipFill>
        <p:spPr>
          <a:xfrm>
            <a:off x="6261840" y="648000"/>
            <a:ext cx="2162160" cy="1198440"/>
          </a:xfrm>
          <a:prstGeom prst="rect">
            <a:avLst/>
          </a:prstGeom>
          <a:ln>
            <a:noFill/>
          </a:ln>
        </p:spPr>
      </p:pic>
      <p:pic>
        <p:nvPicPr>
          <p:cNvPr id="96" name="" descr=""/>
          <p:cNvPicPr/>
          <p:nvPr/>
        </p:nvPicPr>
        <p:blipFill>
          <a:blip r:embed="rId4"/>
          <a:stretch/>
        </p:blipFill>
        <p:spPr>
          <a:xfrm>
            <a:off x="360000" y="2993760"/>
            <a:ext cx="2993040" cy="893520"/>
          </a:xfrm>
          <a:prstGeom prst="rect">
            <a:avLst/>
          </a:prstGeom>
          <a:ln>
            <a:noFill/>
          </a:ln>
        </p:spPr>
      </p:pic>
      <p:pic>
        <p:nvPicPr>
          <p:cNvPr id="97" name="" descr=""/>
          <p:cNvPicPr/>
          <p:nvPr/>
        </p:nvPicPr>
        <p:blipFill>
          <a:blip r:embed="rId5"/>
          <a:stretch/>
        </p:blipFill>
        <p:spPr>
          <a:xfrm>
            <a:off x="4392000" y="2171520"/>
            <a:ext cx="3795840" cy="708480"/>
          </a:xfrm>
          <a:prstGeom prst="rect">
            <a:avLst/>
          </a:prstGeom>
          <a:ln>
            <a:noFill/>
          </a:ln>
        </p:spPr>
      </p:pic>
      <p:pic>
        <p:nvPicPr>
          <p:cNvPr id="98" name="" descr=""/>
          <p:cNvPicPr/>
          <p:nvPr/>
        </p:nvPicPr>
        <p:blipFill>
          <a:blip r:embed="rId6"/>
          <a:stretch/>
        </p:blipFill>
        <p:spPr>
          <a:xfrm rot="20400">
            <a:off x="4023000" y="3127680"/>
            <a:ext cx="2141280" cy="1545840"/>
          </a:xfrm>
          <a:prstGeom prst="rect">
            <a:avLst/>
          </a:prstGeom>
          <a:ln>
            <a:noFill/>
          </a:ln>
        </p:spPr>
      </p:pic>
      <p:sp>
        <p:nvSpPr>
          <p:cNvPr id="99" name="TextShape 3"/>
          <p:cNvSpPr txBox="1"/>
          <p:nvPr/>
        </p:nvSpPr>
        <p:spPr>
          <a:xfrm>
            <a:off x="4018680" y="4608000"/>
            <a:ext cx="2605320" cy="218520"/>
          </a:xfrm>
          <a:prstGeom prst="rect">
            <a:avLst/>
          </a:prstGeom>
          <a:noFill/>
          <a:ln>
            <a:noFill/>
          </a:ln>
        </p:spPr>
        <p:txBody>
          <a:bodyPr lIns="90000" rIns="90000" tIns="45000" bIns="45000">
            <a:noAutofit/>
          </a:bodyPr>
          <a:p>
            <a:r>
              <a:rPr b="0" lang="en-GB" sz="900" spc="-1" strike="noStrike">
                <a:latin typeface="Arial"/>
              </a:rPr>
              <a:t>https://www.youtube.com/watch?v=rfb3gpNsy-4</a:t>
            </a:r>
            <a:endParaRPr b="0" lang="en-GB" sz="900" spc="-1" strike="noStrike">
              <a:latin typeface="Arial"/>
            </a:endParaRPr>
          </a:p>
        </p:txBody>
      </p:sp>
      <p:sp>
        <p:nvSpPr>
          <p:cNvPr id="100" name="TextShape 4"/>
          <p:cNvSpPr txBox="1"/>
          <p:nvPr/>
        </p:nvSpPr>
        <p:spPr>
          <a:xfrm>
            <a:off x="360000" y="3887280"/>
            <a:ext cx="2423880" cy="204840"/>
          </a:xfrm>
          <a:prstGeom prst="rect">
            <a:avLst/>
          </a:prstGeom>
          <a:noFill/>
          <a:ln>
            <a:noFill/>
          </a:ln>
        </p:spPr>
        <p:txBody>
          <a:bodyPr lIns="90000" rIns="90000" tIns="45000" bIns="45000">
            <a:noAutofit/>
          </a:bodyPr>
          <a:p>
            <a:r>
              <a:rPr b="0" lang="en-GB" sz="800" spc="-1" strike="noStrike">
                <a:latin typeface="Arial"/>
              </a:rPr>
              <a:t>h</a:t>
            </a:r>
            <a:r>
              <a:rPr b="0" lang="en-GB" sz="800" spc="-1" strike="noStrike">
                <a:latin typeface="Arial"/>
              </a:rPr>
              <a:t>t</a:t>
            </a:r>
            <a:r>
              <a:rPr b="0" lang="en-GB" sz="800" spc="-1" strike="noStrike">
                <a:latin typeface="Arial"/>
              </a:rPr>
              <a:t>t</a:t>
            </a:r>
            <a:r>
              <a:rPr b="0" lang="en-GB" sz="800" spc="-1" strike="noStrike">
                <a:latin typeface="Arial"/>
              </a:rPr>
              <a:t>p</a:t>
            </a:r>
            <a:r>
              <a:rPr b="0" lang="en-GB" sz="800" spc="-1" strike="noStrike">
                <a:latin typeface="Arial"/>
              </a:rPr>
              <a:t>s</a:t>
            </a:r>
            <a:r>
              <a:rPr b="0" lang="en-GB" sz="800" spc="-1" strike="noStrike">
                <a:latin typeface="Arial"/>
              </a:rPr>
              <a:t>:</a:t>
            </a:r>
            <a:r>
              <a:rPr b="0" lang="en-GB" sz="800" spc="-1" strike="noStrike">
                <a:latin typeface="Arial"/>
              </a:rPr>
              <a:t>/</a:t>
            </a:r>
            <a:r>
              <a:rPr b="0" lang="en-GB" sz="800" spc="-1" strike="noStrike">
                <a:latin typeface="Arial"/>
              </a:rPr>
              <a:t>/</a:t>
            </a:r>
            <a:r>
              <a:rPr b="0" lang="en-GB" sz="800" spc="-1" strike="noStrike">
                <a:latin typeface="Arial"/>
              </a:rPr>
              <a:t>w</a:t>
            </a:r>
            <a:r>
              <a:rPr b="0" lang="en-GB" sz="800" spc="-1" strike="noStrike">
                <a:latin typeface="Arial"/>
              </a:rPr>
              <a:t>w</a:t>
            </a:r>
            <a:r>
              <a:rPr b="0" lang="en-GB" sz="800" spc="-1" strike="noStrike">
                <a:latin typeface="Arial"/>
              </a:rPr>
              <a:t>w</a:t>
            </a:r>
            <a:r>
              <a:rPr b="0" lang="en-GB" sz="800" spc="-1" strike="noStrike">
                <a:latin typeface="Arial"/>
              </a:rPr>
              <a:t>.</a:t>
            </a:r>
            <a:r>
              <a:rPr b="0" lang="en-GB" sz="800" spc="-1" strike="noStrike">
                <a:latin typeface="Arial"/>
              </a:rPr>
              <a:t>y</a:t>
            </a:r>
            <a:r>
              <a:rPr b="0" lang="en-GB" sz="800" spc="-1" strike="noStrike">
                <a:latin typeface="Arial"/>
              </a:rPr>
              <a:t>o</a:t>
            </a:r>
            <a:r>
              <a:rPr b="0" lang="en-GB" sz="800" spc="-1" strike="noStrike">
                <a:latin typeface="Arial"/>
              </a:rPr>
              <a:t>u</a:t>
            </a:r>
            <a:r>
              <a:rPr b="0" lang="en-GB" sz="800" spc="-1" strike="noStrike">
                <a:latin typeface="Arial"/>
              </a:rPr>
              <a:t>t</a:t>
            </a:r>
            <a:r>
              <a:rPr b="0" lang="en-GB" sz="800" spc="-1" strike="noStrike">
                <a:latin typeface="Arial"/>
              </a:rPr>
              <a:t>u</a:t>
            </a:r>
            <a:r>
              <a:rPr b="0" lang="en-GB" sz="800" spc="-1" strike="noStrike">
                <a:latin typeface="Arial"/>
              </a:rPr>
              <a:t>b</a:t>
            </a:r>
            <a:r>
              <a:rPr b="0" lang="en-GB" sz="800" spc="-1" strike="noStrike">
                <a:latin typeface="Arial"/>
              </a:rPr>
              <a:t>e</a:t>
            </a:r>
            <a:r>
              <a:rPr b="0" lang="en-GB" sz="800" spc="-1" strike="noStrike">
                <a:latin typeface="Arial"/>
              </a:rPr>
              <a:t>.</a:t>
            </a:r>
            <a:r>
              <a:rPr b="0" lang="en-GB" sz="800" spc="-1" strike="noStrike">
                <a:latin typeface="Arial"/>
              </a:rPr>
              <a:t>c</a:t>
            </a:r>
            <a:r>
              <a:rPr b="0" lang="en-GB" sz="800" spc="-1" strike="noStrike">
                <a:latin typeface="Arial"/>
              </a:rPr>
              <a:t>o</a:t>
            </a:r>
            <a:r>
              <a:rPr b="0" lang="en-GB" sz="800" spc="-1" strike="noStrike">
                <a:latin typeface="Arial"/>
              </a:rPr>
              <a:t>m</a:t>
            </a:r>
            <a:r>
              <a:rPr b="0" lang="en-GB" sz="800" spc="-1" strike="noStrike">
                <a:latin typeface="Arial"/>
              </a:rPr>
              <a:t>/</a:t>
            </a:r>
            <a:r>
              <a:rPr b="0" lang="en-GB" sz="800" spc="-1" strike="noStrike">
                <a:latin typeface="Arial"/>
              </a:rPr>
              <a:t>w</a:t>
            </a:r>
            <a:r>
              <a:rPr b="0" lang="en-GB" sz="800" spc="-1" strike="noStrike">
                <a:latin typeface="Arial"/>
              </a:rPr>
              <a:t>a</a:t>
            </a:r>
            <a:r>
              <a:rPr b="0" lang="en-GB" sz="800" spc="-1" strike="noStrike">
                <a:latin typeface="Arial"/>
              </a:rPr>
              <a:t>t</a:t>
            </a:r>
            <a:r>
              <a:rPr b="0" lang="en-GB" sz="800" spc="-1" strike="noStrike">
                <a:latin typeface="Arial"/>
              </a:rPr>
              <a:t>c</a:t>
            </a:r>
            <a:r>
              <a:rPr b="0" lang="en-GB" sz="800" spc="-1" strike="noStrike">
                <a:latin typeface="Arial"/>
              </a:rPr>
              <a:t>h</a:t>
            </a:r>
            <a:r>
              <a:rPr b="0" lang="en-GB" sz="800" spc="-1" strike="noStrike">
                <a:latin typeface="Arial"/>
              </a:rPr>
              <a:t>?</a:t>
            </a:r>
            <a:r>
              <a:rPr b="0" lang="en-GB" sz="800" spc="-1" strike="noStrike">
                <a:latin typeface="Arial"/>
              </a:rPr>
              <a:t>v</a:t>
            </a:r>
            <a:r>
              <a:rPr b="0" lang="en-GB" sz="800" spc="-1" strike="noStrike">
                <a:latin typeface="Arial"/>
              </a:rPr>
              <a:t>=</a:t>
            </a:r>
            <a:r>
              <a:rPr b="0" lang="en-GB" sz="800" spc="-1" strike="noStrike">
                <a:latin typeface="Arial"/>
              </a:rPr>
              <a:t>D</a:t>
            </a:r>
            <a:r>
              <a:rPr b="0" lang="en-GB" sz="800" spc="-1" strike="noStrike">
                <a:latin typeface="Arial"/>
              </a:rPr>
              <a:t>0</a:t>
            </a:r>
            <a:r>
              <a:rPr b="0" lang="en-GB" sz="800" spc="-1" strike="noStrike">
                <a:latin typeface="Arial"/>
              </a:rPr>
              <a:t>o</a:t>
            </a:r>
            <a:r>
              <a:rPr b="0" lang="en-GB" sz="800" spc="-1" strike="noStrike">
                <a:latin typeface="Arial"/>
              </a:rPr>
              <a:t>B</a:t>
            </a:r>
            <a:r>
              <a:rPr b="0" lang="en-GB" sz="800" spc="-1" strike="noStrike">
                <a:latin typeface="Arial"/>
              </a:rPr>
              <a:t>4</a:t>
            </a:r>
            <a:r>
              <a:rPr b="0" lang="en-GB" sz="800" spc="-1" strike="noStrike">
                <a:latin typeface="Arial"/>
              </a:rPr>
              <a:t>a</a:t>
            </a:r>
            <a:r>
              <a:rPr b="0" lang="en-GB" sz="800" spc="-1" strike="noStrike">
                <a:latin typeface="Arial"/>
              </a:rPr>
              <a:t>Z</a:t>
            </a:r>
            <a:r>
              <a:rPr b="0" lang="en-GB" sz="800" spc="-1" strike="noStrike">
                <a:latin typeface="Arial"/>
              </a:rPr>
              <a:t>s</a:t>
            </a:r>
            <a:r>
              <a:rPr b="0" lang="en-GB" sz="800" spc="-1" strike="noStrike">
                <a:latin typeface="Arial"/>
              </a:rPr>
              <a:t>z</a:t>
            </a:r>
            <a:r>
              <a:rPr b="0" lang="en-GB" sz="800" spc="-1" strike="noStrike">
                <a:latin typeface="Arial"/>
              </a:rPr>
              <a:t>6</a:t>
            </a:r>
            <a:r>
              <a:rPr b="0" lang="en-GB" sz="800" spc="-1" strike="noStrike">
                <a:latin typeface="Arial"/>
              </a:rPr>
              <a:t>c</a:t>
            </a:r>
            <a:endParaRPr b="0" lang="en-GB" sz="800" spc="-1" strike="noStrike">
              <a:latin typeface="Arial"/>
            </a:endParaRPr>
          </a:p>
        </p:txBody>
      </p:sp>
      <p:sp>
        <p:nvSpPr>
          <p:cNvPr id="101" name="TextShape 5"/>
          <p:cNvSpPr txBox="1"/>
          <p:nvPr/>
        </p:nvSpPr>
        <p:spPr>
          <a:xfrm>
            <a:off x="648000" y="2027160"/>
            <a:ext cx="1122480" cy="204840"/>
          </a:xfrm>
          <a:prstGeom prst="rect">
            <a:avLst/>
          </a:prstGeom>
          <a:noFill/>
          <a:ln>
            <a:noFill/>
          </a:ln>
        </p:spPr>
        <p:txBody>
          <a:bodyPr lIns="90000" rIns="90000" tIns="45000" bIns="45000">
            <a:noAutofit/>
          </a:bodyPr>
          <a:p>
            <a:r>
              <a:rPr b="0" lang="en-GB" sz="800" spc="-1" strike="noStrike">
                <a:latin typeface="Arial"/>
              </a:rPr>
              <a:t>https://bit.ly/2YI89xN</a:t>
            </a:r>
            <a:endParaRPr b="0" lang="en-GB" sz="800" spc="-1" strike="noStrike">
              <a:latin typeface="Arial"/>
            </a:endParaRPr>
          </a:p>
        </p:txBody>
      </p:sp>
      <p:sp>
        <p:nvSpPr>
          <p:cNvPr id="102" name="TextShape 6"/>
          <p:cNvSpPr txBox="1"/>
          <p:nvPr/>
        </p:nvSpPr>
        <p:spPr>
          <a:xfrm>
            <a:off x="3456000" y="1885680"/>
            <a:ext cx="1089000" cy="204840"/>
          </a:xfrm>
          <a:prstGeom prst="rect">
            <a:avLst/>
          </a:prstGeom>
          <a:noFill/>
          <a:ln>
            <a:noFill/>
          </a:ln>
        </p:spPr>
        <p:txBody>
          <a:bodyPr lIns="90000" rIns="90000" tIns="45000" bIns="45000">
            <a:noAutofit/>
          </a:bodyPr>
          <a:p>
            <a:r>
              <a:rPr b="0" lang="en-GB" sz="800" spc="-1" strike="noStrike">
                <a:latin typeface="Arial"/>
              </a:rPr>
              <a:t>https://bit.ly/2LiFhcx</a:t>
            </a:r>
            <a:endParaRPr b="0" lang="en-GB" sz="800" spc="-1" strike="noStrike">
              <a:latin typeface="Arial"/>
            </a:endParaRPr>
          </a:p>
        </p:txBody>
      </p:sp>
      <p:sp>
        <p:nvSpPr>
          <p:cNvPr id="103" name="TextShape 7"/>
          <p:cNvSpPr txBox="1"/>
          <p:nvPr/>
        </p:nvSpPr>
        <p:spPr>
          <a:xfrm>
            <a:off x="4392000" y="2880000"/>
            <a:ext cx="1181880" cy="204840"/>
          </a:xfrm>
          <a:prstGeom prst="rect">
            <a:avLst/>
          </a:prstGeom>
          <a:noFill/>
          <a:ln>
            <a:noFill/>
          </a:ln>
        </p:spPr>
        <p:txBody>
          <a:bodyPr lIns="90000" rIns="90000" tIns="45000" bIns="45000">
            <a:noAutofit/>
          </a:bodyPr>
          <a:p>
            <a:r>
              <a:rPr b="0" lang="en-GB" sz="800" spc="-1" strike="noStrike">
                <a:latin typeface="Arial"/>
              </a:rPr>
              <a:t>https://bit.ly/2LhhHwG</a:t>
            </a:r>
            <a:endParaRPr b="0" lang="en-GB" sz="800" spc="-1" strike="noStrike">
              <a:latin typeface="Arial"/>
            </a:endParaRPr>
          </a:p>
        </p:txBody>
      </p:sp>
      <p:sp>
        <p:nvSpPr>
          <p:cNvPr id="104" name="TextShape 8"/>
          <p:cNvSpPr txBox="1"/>
          <p:nvPr/>
        </p:nvSpPr>
        <p:spPr>
          <a:xfrm>
            <a:off x="6270480" y="1811160"/>
            <a:ext cx="2297520" cy="319320"/>
          </a:xfrm>
          <a:prstGeom prst="rect">
            <a:avLst/>
          </a:prstGeom>
          <a:noFill/>
          <a:ln>
            <a:noFill/>
          </a:ln>
        </p:spPr>
        <p:txBody>
          <a:bodyPr lIns="90000" rIns="90000" tIns="45000" bIns="45000">
            <a:noAutofit/>
          </a:bodyPr>
          <a:p>
            <a:r>
              <a:rPr b="0" lang="en-GB" sz="800" spc="-1" strike="noStrike">
                <a:latin typeface="Arial"/>
                <a:hlinkClick r:id="rId7"/>
              </a:rPr>
              <a:t>https://www.forbes.com/sites/jrose/2019/02/07/</a:t>
            </a:r>
            <a:br/>
            <a:r>
              <a:rPr b="0" lang="en-GB" sz="800" spc="-1" strike="noStrike">
                <a:latin typeface="Arial"/>
              </a:rPr>
              <a:t>passive-</a:t>
            </a:r>
            <a:r>
              <a:rPr b="0" lang="en-GB" sz="800" spc="-1" strike="noStrike">
                <a:latin typeface="Arial"/>
              </a:rPr>
              <a:t>income-</a:t>
            </a:r>
            <a:r>
              <a:rPr b="0" lang="en-GB" sz="800" spc="-1" strike="noStrike">
                <a:latin typeface="Arial"/>
              </a:rPr>
              <a:t>ideas-2019/</a:t>
            </a:r>
            <a:endParaRPr b="0" lang="en-GB" sz="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You could invest your time...</a:t>
            </a:r>
            <a:endParaRPr b="0" lang="en-GB" sz="2200" spc="-1" strike="noStrike">
              <a:latin typeface="Arial"/>
            </a:endParaRPr>
          </a:p>
        </p:txBody>
      </p:sp>
      <p:sp>
        <p:nvSpPr>
          <p:cNvPr id="106"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medium.com/earn, </a:t>
            </a:r>
            <a:r>
              <a:rPr b="0" lang="de-DE" sz="1000" spc="-1" strike="noStrike" u="sng">
                <a:solidFill>
                  <a:srgbClr val="0000ff"/>
                </a:solidFill>
                <a:uFillTx/>
                <a:latin typeface="Arial"/>
                <a:ea typeface="DejaVu Sans"/>
                <a:hlinkClick r:id="rId1"/>
              </a:rPr>
              <a:t>www.redbubble.com/about/sellin</a:t>
            </a:r>
            <a:r>
              <a:rPr b="0" lang="de-DE" sz="1000" spc="-1" strike="noStrike">
                <a:solidFill>
                  <a:srgbClr val="000000"/>
                </a:solidFill>
                <a:latin typeface="Arial"/>
                <a:ea typeface="DejaVu Sans"/>
              </a:rPr>
              <a:t>g, </a:t>
            </a:r>
            <a:r>
              <a:rPr b="0" lang="de-DE" sz="1000" spc="-1" strike="noStrike" u="sng">
                <a:solidFill>
                  <a:srgbClr val="0000ff"/>
                </a:solidFill>
                <a:uFillTx/>
                <a:latin typeface="Arial"/>
                <a:ea typeface="DejaVu Sans"/>
                <a:hlinkClick r:id="rId2"/>
              </a:rPr>
              <a:t>www.shopify.com/blog/dropshipping-niches</a:t>
            </a:r>
            <a:r>
              <a:rPr b="0" lang="de-DE" sz="1000" spc="-1" strike="noStrike">
                <a:solidFill>
                  <a:srgbClr val="000000"/>
                </a:solidFill>
                <a:latin typeface="Arial"/>
                <a:ea typeface="DejaVu Sans"/>
              </a:rPr>
              <a:t>, www.udemy.com/course</a:t>
            </a:r>
            <a:endParaRPr b="0" lang="en-GB" sz="1000" spc="-1" strike="noStrike">
              <a:latin typeface="Arial"/>
            </a:endParaRPr>
          </a:p>
        </p:txBody>
      </p:sp>
      <p:pic>
        <p:nvPicPr>
          <p:cNvPr id="107" name="" descr=""/>
          <p:cNvPicPr/>
          <p:nvPr/>
        </p:nvPicPr>
        <p:blipFill>
          <a:blip r:embed="rId3"/>
          <a:stretch/>
        </p:blipFill>
        <p:spPr>
          <a:xfrm>
            <a:off x="288000" y="1728000"/>
            <a:ext cx="2039400" cy="1222920"/>
          </a:xfrm>
          <a:prstGeom prst="rect">
            <a:avLst/>
          </a:prstGeom>
          <a:ln>
            <a:noFill/>
          </a:ln>
        </p:spPr>
      </p:pic>
      <p:pic>
        <p:nvPicPr>
          <p:cNvPr id="108" name="" descr=""/>
          <p:cNvPicPr/>
          <p:nvPr/>
        </p:nvPicPr>
        <p:blipFill>
          <a:blip r:embed="rId4"/>
          <a:stretch/>
        </p:blipFill>
        <p:spPr>
          <a:xfrm>
            <a:off x="2871720" y="936000"/>
            <a:ext cx="2167560" cy="1472040"/>
          </a:xfrm>
          <a:prstGeom prst="rect">
            <a:avLst/>
          </a:prstGeom>
          <a:ln>
            <a:noFill/>
          </a:ln>
        </p:spPr>
      </p:pic>
      <p:pic>
        <p:nvPicPr>
          <p:cNvPr id="109" name="" descr=""/>
          <p:cNvPicPr/>
          <p:nvPr/>
        </p:nvPicPr>
        <p:blipFill>
          <a:blip r:embed="rId5"/>
          <a:stretch/>
        </p:blipFill>
        <p:spPr>
          <a:xfrm>
            <a:off x="6048000" y="1080000"/>
            <a:ext cx="2663280" cy="1226520"/>
          </a:xfrm>
          <a:prstGeom prst="rect">
            <a:avLst/>
          </a:prstGeom>
          <a:ln>
            <a:noFill/>
          </a:ln>
        </p:spPr>
      </p:pic>
      <p:pic>
        <p:nvPicPr>
          <p:cNvPr id="110" name="" descr=""/>
          <p:cNvPicPr/>
          <p:nvPr/>
        </p:nvPicPr>
        <p:blipFill>
          <a:blip r:embed="rId6"/>
          <a:stretch/>
        </p:blipFill>
        <p:spPr>
          <a:xfrm>
            <a:off x="2701080" y="2808000"/>
            <a:ext cx="3670920" cy="1245960"/>
          </a:xfrm>
          <a:prstGeom prst="rect">
            <a:avLst/>
          </a:prstGeom>
          <a:ln>
            <a:noFill/>
          </a:ln>
        </p:spPr>
      </p:pic>
      <p:sp>
        <p:nvSpPr>
          <p:cNvPr id="111" name="CustomShape 3"/>
          <p:cNvSpPr/>
          <p:nvPr/>
        </p:nvSpPr>
        <p:spPr>
          <a:xfrm>
            <a:off x="2664000" y="4029480"/>
            <a:ext cx="1332000" cy="21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900" spc="-1" strike="noStrike">
                <a:solidFill>
                  <a:srgbClr val="000000"/>
                </a:solidFill>
                <a:latin typeface="Arial"/>
                <a:ea typeface="DejaVu Sans"/>
              </a:rPr>
              <a:t>Or both, see next slide</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 or your money</a:t>
            </a:r>
            <a:endParaRPr b="0" lang="en-GB" sz="2200" spc="-1" strike="noStrike">
              <a:latin typeface="Arial"/>
            </a:endParaRPr>
          </a:p>
        </p:txBody>
      </p:sp>
      <p:sp>
        <p:nvSpPr>
          <p:cNvPr id="113"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robinhood.com, wealthfront.com, </a:t>
            </a:r>
            <a:r>
              <a:rPr b="0" lang="de-DE" sz="800" spc="-1" strike="noStrike" u="sng">
                <a:solidFill>
                  <a:srgbClr val="0000ff"/>
                </a:solidFill>
                <a:uFillTx/>
                <a:latin typeface="Arial"/>
                <a:ea typeface="DejaVu Sans"/>
                <a:hlinkClick r:id="rId1"/>
              </a:rPr>
              <a:t>https://de.scalable.capital</a:t>
            </a:r>
            <a:r>
              <a:rPr b="0" lang="de-DE" sz="800" spc="-1" strike="noStrike">
                <a:solidFill>
                  <a:srgbClr val="000000"/>
                </a:solidFill>
                <a:latin typeface="Arial"/>
                <a:ea typeface="DejaVu Sans"/>
              </a:rPr>
              <a:t>, etoro.com, ginmon.de, deutsche-bank.de</a:t>
            </a:r>
            <a:endParaRPr b="0" lang="en-GB" sz="800" spc="-1" strike="noStrike">
              <a:latin typeface="Arial"/>
            </a:endParaRPr>
          </a:p>
        </p:txBody>
      </p:sp>
      <p:pic>
        <p:nvPicPr>
          <p:cNvPr id="114" name="" descr=""/>
          <p:cNvPicPr/>
          <p:nvPr/>
        </p:nvPicPr>
        <p:blipFill>
          <a:blip r:embed="rId2"/>
          <a:stretch/>
        </p:blipFill>
        <p:spPr>
          <a:xfrm rot="21596400">
            <a:off x="374760" y="938160"/>
            <a:ext cx="2575440" cy="1021320"/>
          </a:xfrm>
          <a:prstGeom prst="rect">
            <a:avLst/>
          </a:prstGeom>
          <a:ln>
            <a:noFill/>
          </a:ln>
        </p:spPr>
      </p:pic>
      <p:pic>
        <p:nvPicPr>
          <p:cNvPr id="115" name="" descr=""/>
          <p:cNvPicPr/>
          <p:nvPr/>
        </p:nvPicPr>
        <p:blipFill>
          <a:blip r:embed="rId3"/>
          <a:stretch/>
        </p:blipFill>
        <p:spPr>
          <a:xfrm>
            <a:off x="3240000" y="864000"/>
            <a:ext cx="1946160" cy="1724040"/>
          </a:xfrm>
          <a:prstGeom prst="rect">
            <a:avLst/>
          </a:prstGeom>
          <a:ln>
            <a:noFill/>
          </a:ln>
        </p:spPr>
      </p:pic>
      <p:pic>
        <p:nvPicPr>
          <p:cNvPr id="116" name="" descr=""/>
          <p:cNvPicPr/>
          <p:nvPr/>
        </p:nvPicPr>
        <p:blipFill>
          <a:blip r:embed="rId4"/>
          <a:stretch/>
        </p:blipFill>
        <p:spPr>
          <a:xfrm>
            <a:off x="5832000" y="1061280"/>
            <a:ext cx="2948040" cy="1169640"/>
          </a:xfrm>
          <a:prstGeom prst="rect">
            <a:avLst/>
          </a:prstGeom>
          <a:ln>
            <a:noFill/>
          </a:ln>
        </p:spPr>
      </p:pic>
      <p:pic>
        <p:nvPicPr>
          <p:cNvPr id="117" name="" descr=""/>
          <p:cNvPicPr/>
          <p:nvPr/>
        </p:nvPicPr>
        <p:blipFill>
          <a:blip r:embed="rId5"/>
          <a:stretch/>
        </p:blipFill>
        <p:spPr>
          <a:xfrm>
            <a:off x="4560120" y="2553120"/>
            <a:ext cx="17640" cy="36720"/>
          </a:xfrm>
          <a:prstGeom prst="rect">
            <a:avLst/>
          </a:prstGeom>
          <a:ln>
            <a:noFill/>
          </a:ln>
        </p:spPr>
      </p:pic>
      <p:pic>
        <p:nvPicPr>
          <p:cNvPr id="118" name="" descr=""/>
          <p:cNvPicPr/>
          <p:nvPr/>
        </p:nvPicPr>
        <p:blipFill>
          <a:blip r:embed="rId6"/>
          <a:stretch/>
        </p:blipFill>
        <p:spPr>
          <a:xfrm>
            <a:off x="462960" y="2273040"/>
            <a:ext cx="2271960" cy="1923840"/>
          </a:xfrm>
          <a:prstGeom prst="rect">
            <a:avLst/>
          </a:prstGeom>
          <a:ln>
            <a:noFill/>
          </a:ln>
        </p:spPr>
      </p:pic>
      <p:pic>
        <p:nvPicPr>
          <p:cNvPr id="119" name="" descr=""/>
          <p:cNvPicPr/>
          <p:nvPr/>
        </p:nvPicPr>
        <p:blipFill>
          <a:blip r:embed="rId7"/>
          <a:stretch/>
        </p:blipFill>
        <p:spPr>
          <a:xfrm>
            <a:off x="6120000" y="2559600"/>
            <a:ext cx="2015280" cy="1183680"/>
          </a:xfrm>
          <a:prstGeom prst="rect">
            <a:avLst/>
          </a:prstGeom>
          <a:ln>
            <a:noFill/>
          </a:ln>
        </p:spPr>
      </p:pic>
      <p:pic>
        <p:nvPicPr>
          <p:cNvPr id="120" name="" descr=""/>
          <p:cNvPicPr/>
          <p:nvPr/>
        </p:nvPicPr>
        <p:blipFill>
          <a:blip r:embed="rId8"/>
          <a:stretch/>
        </p:blipFill>
        <p:spPr>
          <a:xfrm>
            <a:off x="3033000" y="2810520"/>
            <a:ext cx="2150280" cy="1148760"/>
          </a:xfrm>
          <a:prstGeom prst="rect">
            <a:avLst/>
          </a:prstGeom>
          <a:ln>
            <a:noFill/>
          </a:ln>
        </p:spPr>
      </p:pic>
      <p:sp>
        <p:nvSpPr>
          <p:cNvPr id="121" name="CustomShape 3"/>
          <p:cNvSpPr/>
          <p:nvPr/>
        </p:nvSpPr>
        <p:spPr>
          <a:xfrm>
            <a:off x="360000" y="4536000"/>
            <a:ext cx="1816920" cy="345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Initial clustering of Fintech Services</a:t>
            </a:r>
            <a:endParaRPr b="0" lang="en-GB" sz="2200" spc="-1" strike="noStrike">
              <a:latin typeface="Arial"/>
            </a:endParaRPr>
          </a:p>
        </p:txBody>
      </p:sp>
      <p:sp>
        <p:nvSpPr>
          <p:cNvPr id="123" name="CustomShape 2"/>
          <p:cNvSpPr/>
          <p:nvPr/>
        </p:nvSpPr>
        <p:spPr>
          <a:xfrm>
            <a:off x="324000" y="48780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800" spc="-1" strike="noStrike">
                <a:solidFill>
                  <a:srgbClr val="000000"/>
                </a:solidFill>
                <a:latin typeface="Arial"/>
                <a:ea typeface="DejaVu Sans"/>
              </a:rPr>
              <a:t>Source of content</a:t>
            </a:r>
            <a:r>
              <a:rPr b="0" lang="de-DE" sz="800" spc="-1" strike="noStrike">
                <a:solidFill>
                  <a:srgbClr val="000000"/>
                </a:solidFill>
                <a:latin typeface="Arial"/>
                <a:ea typeface="DejaVu Sans"/>
              </a:rPr>
              <a:t>: Own thoughts and memory, General internet search</a:t>
            </a:r>
            <a:endParaRPr b="0" lang="en-GB" sz="800" spc="-1" strike="noStrike">
              <a:latin typeface="Arial"/>
            </a:endParaRPr>
          </a:p>
        </p:txBody>
      </p:sp>
      <p:sp>
        <p:nvSpPr>
          <p:cNvPr id="124" name="CustomShape 3"/>
          <p:cNvSpPr/>
          <p:nvPr/>
        </p:nvSpPr>
        <p:spPr>
          <a:xfrm>
            <a:off x="144000" y="1152000"/>
            <a:ext cx="2734920" cy="2060640"/>
          </a:xfrm>
          <a:prstGeom prst="ellipse">
            <a:avLst/>
          </a:prstGeom>
          <a:solidFill>
            <a:srgbClr val="729fcf"/>
          </a:solidFill>
          <a:ln>
            <a:solidFill>
              <a:srgbClr val="3465a4"/>
            </a:solidFill>
          </a:ln>
        </p:spPr>
        <p:style>
          <a:lnRef idx="0"/>
          <a:fillRef idx="0"/>
          <a:effectRef idx="0"/>
          <a:fontRef idx="minor"/>
        </p:style>
      </p:sp>
      <p:sp>
        <p:nvSpPr>
          <p:cNvPr id="125" name="CustomShape 4"/>
          <p:cNvSpPr/>
          <p:nvPr/>
        </p:nvSpPr>
        <p:spPr>
          <a:xfrm>
            <a:off x="5688000" y="1296000"/>
            <a:ext cx="2878920" cy="1942920"/>
          </a:xfrm>
          <a:prstGeom prst="ellipse">
            <a:avLst/>
          </a:prstGeom>
          <a:solidFill>
            <a:srgbClr val="729fcf"/>
          </a:solidFill>
          <a:ln>
            <a:solidFill>
              <a:srgbClr val="3465a4"/>
            </a:solidFill>
          </a:ln>
        </p:spPr>
        <p:style>
          <a:lnRef idx="0"/>
          <a:fillRef idx="0"/>
          <a:effectRef idx="0"/>
          <a:fontRef idx="minor"/>
        </p:style>
      </p:sp>
      <p:sp>
        <p:nvSpPr>
          <p:cNvPr id="126" name="CustomShape 5"/>
          <p:cNvSpPr/>
          <p:nvPr/>
        </p:nvSpPr>
        <p:spPr>
          <a:xfrm>
            <a:off x="2880000" y="1224000"/>
            <a:ext cx="2662920" cy="1996920"/>
          </a:xfrm>
          <a:prstGeom prst="ellipse">
            <a:avLst/>
          </a:prstGeom>
          <a:solidFill>
            <a:srgbClr val="729fcf"/>
          </a:solidFill>
          <a:ln>
            <a:solidFill>
              <a:srgbClr val="3465a4"/>
            </a:solidFill>
          </a:ln>
        </p:spPr>
        <p:style>
          <a:lnRef idx="0"/>
          <a:fillRef idx="0"/>
          <a:effectRef idx="0"/>
          <a:fontRef idx="minor"/>
        </p:style>
      </p:sp>
      <p:sp>
        <p:nvSpPr>
          <p:cNvPr id="127" name="CustomShape 6"/>
          <p:cNvSpPr/>
          <p:nvPr/>
        </p:nvSpPr>
        <p:spPr>
          <a:xfrm>
            <a:off x="792000" y="3456000"/>
            <a:ext cx="151020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Portfolio</a:t>
            </a:r>
            <a:br/>
            <a:r>
              <a:rPr b="0" lang="en-GB" sz="1800" spc="-1" strike="noStrike">
                <a:solidFill>
                  <a:srgbClr val="000000"/>
                </a:solidFill>
                <a:latin typeface="Arial"/>
                <a:ea typeface="DejaVu Sans"/>
              </a:rPr>
              <a:t>Management</a:t>
            </a:r>
            <a:endParaRPr b="0" lang="en-GB" sz="1800" spc="-1" strike="noStrike">
              <a:latin typeface="Arial"/>
            </a:endParaRPr>
          </a:p>
        </p:txBody>
      </p:sp>
      <p:sp>
        <p:nvSpPr>
          <p:cNvPr id="128" name="CustomShape 7"/>
          <p:cNvSpPr/>
          <p:nvPr/>
        </p:nvSpPr>
        <p:spPr>
          <a:xfrm>
            <a:off x="3168000" y="3429720"/>
            <a:ext cx="1663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Market Access</a:t>
            </a:r>
            <a:endParaRPr b="0" lang="en-GB" sz="1800" spc="-1" strike="noStrike">
              <a:latin typeface="Arial"/>
            </a:endParaRPr>
          </a:p>
          <a:p>
            <a:pPr>
              <a:lnSpc>
                <a:spcPct val="100000"/>
              </a:lnSpc>
            </a:pPr>
            <a:r>
              <a:rPr b="0" lang="en-GB" sz="1800" spc="-1" strike="noStrike">
                <a:solidFill>
                  <a:srgbClr val="000000"/>
                </a:solidFill>
                <a:latin typeface="Arial"/>
                <a:ea typeface="DejaVu Sans"/>
              </a:rPr>
              <a:t>e.g. Brokers</a:t>
            </a:r>
            <a:endParaRPr b="0" lang="en-GB" sz="1800" spc="-1" strike="noStrike">
              <a:latin typeface="Arial"/>
            </a:endParaRPr>
          </a:p>
        </p:txBody>
      </p:sp>
      <p:sp>
        <p:nvSpPr>
          <p:cNvPr id="129" name="CustomShape 8"/>
          <p:cNvSpPr/>
          <p:nvPr/>
        </p:nvSpPr>
        <p:spPr>
          <a:xfrm>
            <a:off x="2520000" y="1944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Scalable</a:t>
            </a:r>
            <a:br/>
            <a:r>
              <a:rPr b="0" lang="en-GB" sz="1000" spc="-1" strike="noStrike">
                <a:solidFill>
                  <a:srgbClr val="000000"/>
                </a:solidFill>
                <a:latin typeface="Arial"/>
                <a:ea typeface="DejaVu Sans"/>
              </a:rPr>
              <a:t>Capital</a:t>
            </a:r>
            <a:endParaRPr b="0" lang="en-GB" sz="1000" spc="-1" strike="noStrike">
              <a:latin typeface="Arial"/>
            </a:endParaRPr>
          </a:p>
        </p:txBody>
      </p:sp>
      <p:sp>
        <p:nvSpPr>
          <p:cNvPr id="130" name="CustomShape 9"/>
          <p:cNvSpPr/>
          <p:nvPr/>
        </p:nvSpPr>
        <p:spPr>
          <a:xfrm>
            <a:off x="2376000" y="2376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WealthFront</a:t>
            </a:r>
            <a:endParaRPr b="0" lang="en-GB" sz="1000" spc="-1" strike="noStrike">
              <a:latin typeface="Arial"/>
            </a:endParaRPr>
          </a:p>
        </p:txBody>
      </p:sp>
      <p:sp>
        <p:nvSpPr>
          <p:cNvPr id="131" name="CustomShape 10"/>
          <p:cNvSpPr/>
          <p:nvPr/>
        </p:nvSpPr>
        <p:spPr>
          <a:xfrm>
            <a:off x="792000" y="1440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StashAways</a:t>
            </a:r>
            <a:endParaRPr b="0" lang="en-GB" sz="1000" spc="-1" strike="noStrike">
              <a:latin typeface="Arial"/>
            </a:endParaRPr>
          </a:p>
        </p:txBody>
      </p:sp>
      <p:sp>
        <p:nvSpPr>
          <p:cNvPr id="132" name="CustomShape 11"/>
          <p:cNvSpPr/>
          <p:nvPr/>
        </p:nvSpPr>
        <p:spPr>
          <a:xfrm>
            <a:off x="6264000" y="3429720"/>
            <a:ext cx="225828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Non-stock exchange</a:t>
            </a:r>
            <a:br/>
            <a:r>
              <a:rPr b="0" lang="en-GB" sz="1800" spc="-1" strike="noStrike">
                <a:solidFill>
                  <a:srgbClr val="000000"/>
                </a:solidFill>
                <a:latin typeface="Arial"/>
                <a:ea typeface="DejaVu Sans"/>
              </a:rPr>
              <a:t>Passive Income</a:t>
            </a:r>
            <a:endParaRPr b="0" lang="en-GB" sz="1800" spc="-1" strike="noStrike">
              <a:latin typeface="Arial"/>
            </a:endParaRPr>
          </a:p>
        </p:txBody>
      </p:sp>
      <p:sp>
        <p:nvSpPr>
          <p:cNvPr id="133" name="CustomShape 12"/>
          <p:cNvSpPr/>
          <p:nvPr/>
        </p:nvSpPr>
        <p:spPr>
          <a:xfrm>
            <a:off x="4536000" y="1800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Kraken*</a:t>
            </a:r>
            <a:endParaRPr b="0" lang="en-GB" sz="1000" spc="-1" strike="noStrike">
              <a:latin typeface="Arial"/>
            </a:endParaRPr>
          </a:p>
        </p:txBody>
      </p:sp>
      <p:sp>
        <p:nvSpPr>
          <p:cNvPr id="134" name="CustomShape 13"/>
          <p:cNvSpPr/>
          <p:nvPr/>
        </p:nvSpPr>
        <p:spPr>
          <a:xfrm>
            <a:off x="3744000" y="1368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Robinhood</a:t>
            </a:r>
            <a:endParaRPr b="0" lang="en-GB" sz="1000" spc="-1" strike="noStrike">
              <a:latin typeface="Arial"/>
            </a:endParaRPr>
          </a:p>
        </p:txBody>
      </p:sp>
      <p:sp>
        <p:nvSpPr>
          <p:cNvPr id="135" name="CustomShape 14"/>
          <p:cNvSpPr/>
          <p:nvPr/>
        </p:nvSpPr>
        <p:spPr>
          <a:xfrm>
            <a:off x="3960000" y="2232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Trade </a:t>
            </a:r>
            <a:br/>
            <a:r>
              <a:rPr b="0" lang="en-GB" sz="1000" spc="-1" strike="noStrike">
                <a:solidFill>
                  <a:srgbClr val="000000"/>
                </a:solidFill>
                <a:latin typeface="Arial"/>
                <a:ea typeface="DejaVu Sans"/>
              </a:rPr>
              <a:t>Republic</a:t>
            </a:r>
            <a:endParaRPr b="0" lang="en-GB" sz="1000" spc="-1" strike="noStrike">
              <a:latin typeface="Arial"/>
            </a:endParaRPr>
          </a:p>
        </p:txBody>
      </p:sp>
      <p:sp>
        <p:nvSpPr>
          <p:cNvPr id="136" name="CustomShape 15"/>
          <p:cNvSpPr/>
          <p:nvPr/>
        </p:nvSpPr>
        <p:spPr>
          <a:xfrm>
            <a:off x="7344720" y="266472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Doorvest</a:t>
            </a:r>
            <a:endParaRPr b="0" lang="en-GB" sz="1000" spc="-1" strike="noStrike">
              <a:latin typeface="Arial"/>
            </a:endParaRPr>
          </a:p>
        </p:txBody>
      </p:sp>
      <p:sp>
        <p:nvSpPr>
          <p:cNvPr id="137" name="CustomShape 16"/>
          <p:cNvSpPr/>
          <p:nvPr/>
        </p:nvSpPr>
        <p:spPr>
          <a:xfrm>
            <a:off x="6696000" y="136872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Automated</a:t>
            </a:r>
            <a:br/>
            <a:r>
              <a:rPr b="0" lang="en-GB" sz="1000" spc="-1" strike="noStrike">
                <a:solidFill>
                  <a:srgbClr val="000000"/>
                </a:solidFill>
                <a:latin typeface="Arial"/>
                <a:ea typeface="DejaVu Sans"/>
              </a:rPr>
              <a:t>AirBnb**</a:t>
            </a:r>
            <a:endParaRPr b="0" lang="en-GB" sz="1000" spc="-1" strike="noStrike">
              <a:latin typeface="Arial"/>
            </a:endParaRPr>
          </a:p>
        </p:txBody>
      </p:sp>
      <p:sp>
        <p:nvSpPr>
          <p:cNvPr id="138" name="CustomShape 17"/>
          <p:cNvSpPr/>
          <p:nvPr/>
        </p:nvSpPr>
        <p:spPr>
          <a:xfrm>
            <a:off x="7488000" y="176508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Redbubble</a:t>
            </a:r>
            <a:endParaRPr b="0" lang="en-GB" sz="1000" spc="-1" strike="noStrike">
              <a:latin typeface="Arial"/>
            </a:endParaRPr>
          </a:p>
        </p:txBody>
      </p:sp>
      <p:sp>
        <p:nvSpPr>
          <p:cNvPr id="139" name="CustomShape 18"/>
          <p:cNvSpPr/>
          <p:nvPr/>
        </p:nvSpPr>
        <p:spPr>
          <a:xfrm>
            <a:off x="7776720" y="2232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Medium</a:t>
            </a:r>
            <a:endParaRPr b="0" lang="en-GB" sz="1000" spc="-1" strike="noStrike">
              <a:latin typeface="Arial"/>
            </a:endParaRPr>
          </a:p>
        </p:txBody>
      </p:sp>
      <p:sp>
        <p:nvSpPr>
          <p:cNvPr id="140" name="CustomShape 19"/>
          <p:cNvSpPr/>
          <p:nvPr/>
        </p:nvSpPr>
        <p:spPr>
          <a:xfrm>
            <a:off x="6840000" y="1800000"/>
            <a:ext cx="502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Etsy</a:t>
            </a:r>
            <a:endParaRPr b="0" lang="en-GB" sz="1000" spc="-1" strike="noStrike">
              <a:latin typeface="Arial"/>
            </a:endParaRPr>
          </a:p>
        </p:txBody>
      </p:sp>
      <p:sp>
        <p:nvSpPr>
          <p:cNvPr id="141" name="CustomShape 20"/>
          <p:cNvSpPr/>
          <p:nvPr/>
        </p:nvSpPr>
        <p:spPr>
          <a:xfrm>
            <a:off x="5832000" y="1872000"/>
            <a:ext cx="93564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Dropshipping**</a:t>
            </a:r>
            <a:endParaRPr b="0" lang="en-GB" sz="1000" spc="-1" strike="noStrike">
              <a:latin typeface="Arial"/>
            </a:endParaRPr>
          </a:p>
        </p:txBody>
      </p:sp>
      <p:sp>
        <p:nvSpPr>
          <p:cNvPr id="142" name="CustomShape 21"/>
          <p:cNvSpPr/>
          <p:nvPr/>
        </p:nvSpPr>
        <p:spPr>
          <a:xfrm>
            <a:off x="257760" y="4536000"/>
            <a:ext cx="217296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Arial"/>
                <a:ea typeface="DejaVu Sans"/>
              </a:rPr>
              <a:t>* Crypto currency broker</a:t>
            </a:r>
            <a:br/>
            <a:r>
              <a:rPr b="0" lang="en-GB" sz="1000" spc="-1" strike="noStrike">
                <a:solidFill>
                  <a:srgbClr val="000000"/>
                </a:solidFill>
                <a:latin typeface="Arial"/>
                <a:ea typeface="DejaVu Sans"/>
              </a:rPr>
              <a:t>**Technique, not a company name; </a:t>
            </a:r>
            <a:endParaRPr b="0" lang="en-GB" sz="1000" spc="-1" strike="noStrike">
              <a:latin typeface="Arial"/>
            </a:endParaRPr>
          </a:p>
        </p:txBody>
      </p:sp>
      <p:sp>
        <p:nvSpPr>
          <p:cNvPr id="143" name="CustomShape 22"/>
          <p:cNvSpPr/>
          <p:nvPr/>
        </p:nvSpPr>
        <p:spPr>
          <a:xfrm>
            <a:off x="3960000" y="266400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Ameritrade</a:t>
            </a:r>
            <a:endParaRPr b="0" lang="en-GB" sz="1000" spc="-1" strike="noStrike">
              <a:latin typeface="Arial"/>
            </a:endParaRPr>
          </a:p>
        </p:txBody>
      </p:sp>
      <p:sp>
        <p:nvSpPr>
          <p:cNvPr id="144" name="CustomShape 23"/>
          <p:cNvSpPr/>
          <p:nvPr/>
        </p:nvSpPr>
        <p:spPr>
          <a:xfrm>
            <a:off x="3240000" y="2520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Fidelity</a:t>
            </a:r>
            <a:endParaRPr b="0" lang="en-GB" sz="1000" spc="-1" strike="noStrike">
              <a:latin typeface="Arial"/>
            </a:endParaRPr>
          </a:p>
        </p:txBody>
      </p:sp>
      <p:sp>
        <p:nvSpPr>
          <p:cNvPr id="145" name="CustomShape 24"/>
          <p:cNvSpPr/>
          <p:nvPr/>
        </p:nvSpPr>
        <p:spPr>
          <a:xfrm>
            <a:off x="4680000" y="2232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E-Trade</a:t>
            </a:r>
            <a:endParaRPr b="0" lang="en-GB" sz="1000" spc="-1" strike="noStrike">
              <a:latin typeface="Arial"/>
            </a:endParaRPr>
          </a:p>
        </p:txBody>
      </p:sp>
      <p:sp>
        <p:nvSpPr>
          <p:cNvPr id="146" name="CustomShape 25"/>
          <p:cNvSpPr/>
          <p:nvPr/>
        </p:nvSpPr>
        <p:spPr>
          <a:xfrm>
            <a:off x="2592000" y="1512000"/>
            <a:ext cx="574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eToro</a:t>
            </a:r>
            <a:endParaRPr b="0" lang="en-GB" sz="1000" spc="-1" strike="noStrike">
              <a:latin typeface="Arial"/>
            </a:endParaRPr>
          </a:p>
        </p:txBody>
      </p:sp>
      <p:sp>
        <p:nvSpPr>
          <p:cNvPr id="147" name="CustomShape 26"/>
          <p:cNvSpPr/>
          <p:nvPr/>
        </p:nvSpPr>
        <p:spPr>
          <a:xfrm>
            <a:off x="360720" y="2376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Estimize</a:t>
            </a:r>
            <a:endParaRPr b="0" lang="en-GB" sz="1000" spc="-1" strike="noStrike">
              <a:latin typeface="Arial"/>
            </a:endParaRPr>
          </a:p>
        </p:txBody>
      </p:sp>
      <p:sp>
        <p:nvSpPr>
          <p:cNvPr id="148" name="CustomShape 27"/>
          <p:cNvSpPr/>
          <p:nvPr/>
        </p:nvSpPr>
        <p:spPr>
          <a:xfrm>
            <a:off x="1728000" y="194472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Public.com</a:t>
            </a:r>
            <a:endParaRPr b="0" lang="en-GB" sz="1000" spc="-1" strike="noStrike">
              <a:latin typeface="Arial"/>
            </a:endParaRPr>
          </a:p>
        </p:txBody>
      </p:sp>
      <p:sp>
        <p:nvSpPr>
          <p:cNvPr id="149" name="CustomShape 28"/>
          <p:cNvSpPr/>
          <p:nvPr/>
        </p:nvSpPr>
        <p:spPr>
          <a:xfrm>
            <a:off x="5904000" y="2304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Yieldstreet</a:t>
            </a:r>
            <a:endParaRPr b="0" lang="en-GB" sz="1000" spc="-1" strike="noStrike">
              <a:latin typeface="Arial"/>
            </a:endParaRPr>
          </a:p>
        </p:txBody>
      </p:sp>
      <p:sp>
        <p:nvSpPr>
          <p:cNvPr id="150" name="CustomShape 29"/>
          <p:cNvSpPr/>
          <p:nvPr/>
        </p:nvSpPr>
        <p:spPr>
          <a:xfrm>
            <a:off x="864720" y="194472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Betterment</a:t>
            </a:r>
            <a:endParaRPr b="0" lang="en-GB" sz="1000" spc="-1" strike="noStrike">
              <a:latin typeface="Arial"/>
            </a:endParaRPr>
          </a:p>
        </p:txBody>
      </p:sp>
      <p:sp>
        <p:nvSpPr>
          <p:cNvPr id="151" name="CustomShape 30"/>
          <p:cNvSpPr/>
          <p:nvPr/>
        </p:nvSpPr>
        <p:spPr>
          <a:xfrm>
            <a:off x="3528000" y="1800000"/>
            <a:ext cx="646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Coinbase*</a:t>
            </a:r>
            <a:endParaRPr b="0" lang="en-GB" sz="1000" spc="-1" strike="noStrike">
              <a:latin typeface="Arial"/>
            </a:endParaRPr>
          </a:p>
        </p:txBody>
      </p:sp>
      <p:sp>
        <p:nvSpPr>
          <p:cNvPr id="152" name="CustomShape 31"/>
          <p:cNvSpPr/>
          <p:nvPr/>
        </p:nvSpPr>
        <p:spPr>
          <a:xfrm>
            <a:off x="1368000" y="2520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growney</a:t>
            </a:r>
            <a:endParaRPr b="0" lang="en-GB" sz="1000" spc="-1" strike="noStrike">
              <a:latin typeface="Arial"/>
            </a:endParaRPr>
          </a:p>
        </p:txBody>
      </p:sp>
      <p:sp>
        <p:nvSpPr>
          <p:cNvPr id="153" name="CustomShape 32"/>
          <p:cNvSpPr/>
          <p:nvPr/>
        </p:nvSpPr>
        <p:spPr>
          <a:xfrm>
            <a:off x="6408000" y="2736000"/>
            <a:ext cx="790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Collectable</a:t>
            </a:r>
            <a:endParaRPr b="0" lang="en-GB" sz="1000" spc="-1" strike="noStrike">
              <a:latin typeface="Arial"/>
            </a:endParaRPr>
          </a:p>
        </p:txBody>
      </p:sp>
      <p:sp>
        <p:nvSpPr>
          <p:cNvPr id="154" name="CustomShape 33"/>
          <p:cNvSpPr/>
          <p:nvPr/>
        </p:nvSpPr>
        <p:spPr>
          <a:xfrm>
            <a:off x="1800000" y="1512360"/>
            <a:ext cx="574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ginmon</a:t>
            </a:r>
            <a:endParaRPr b="0" lang="en-GB" sz="1000" spc="-1" strike="noStrike">
              <a:latin typeface="Arial"/>
            </a:endParaRPr>
          </a:p>
        </p:txBody>
      </p:sp>
      <p:sp>
        <p:nvSpPr>
          <p:cNvPr id="155" name="CustomShape 34"/>
          <p:cNvSpPr/>
          <p:nvPr/>
        </p:nvSpPr>
        <p:spPr>
          <a:xfrm>
            <a:off x="6804000" y="2232720"/>
            <a:ext cx="718920" cy="358920"/>
          </a:xfrm>
          <a:prstGeom prst="rect">
            <a:avLst/>
          </a:prstGeom>
          <a:solidFill>
            <a:srgbClr val="63bb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GB" sz="1000" spc="-1" strike="noStrike">
                <a:solidFill>
                  <a:srgbClr val="000000"/>
                </a:solidFill>
                <a:latin typeface="Arial"/>
                <a:ea typeface="DejaVu Sans"/>
              </a:rPr>
              <a:t>Online </a:t>
            </a:r>
            <a:br/>
            <a:r>
              <a:rPr b="0" lang="en-GB" sz="1000" spc="-1" strike="noStrike">
                <a:solidFill>
                  <a:srgbClr val="000000"/>
                </a:solidFill>
                <a:latin typeface="Arial"/>
                <a:ea typeface="DejaVu Sans"/>
              </a:rPr>
              <a:t>Ads**</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0840" y="23184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No Free Lunch</a:t>
            </a:r>
            <a:endParaRPr b="0" lang="en-GB" sz="2200" spc="-1" strike="noStrike">
              <a:latin typeface="Arial"/>
            </a:endParaRPr>
          </a:p>
        </p:txBody>
      </p:sp>
      <p:sp>
        <p:nvSpPr>
          <p:cNvPr id="157" name="CustomShape 2"/>
          <p:cNvSpPr/>
          <p:nvPr/>
        </p:nvSpPr>
        <p:spPr>
          <a:xfrm>
            <a:off x="324000" y="4703400"/>
            <a:ext cx="8494560" cy="263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1"/>
              </a:rPr>
              <a:t>https://www.cnbc.com/2020/08/13/how-robinhood-makes-money-on-customer-trades-despite-making-it-free.html</a:t>
            </a:r>
            <a:br/>
            <a:r>
              <a:rPr b="0" lang="de-DE" sz="1000" spc="-1" strike="noStrike">
                <a:solidFill>
                  <a:srgbClr val="000000"/>
                </a:solidFill>
                <a:latin typeface="Arial"/>
                <a:ea typeface="DejaVu Sans"/>
              </a:rPr>
              <a:t>https://blog.medium.com/october-update-from-the-partner-program-f6cf8216a6d8</a:t>
            </a:r>
            <a:endParaRPr b="0" lang="en-GB" sz="1000" spc="-1" strike="noStrike">
              <a:latin typeface="Arial"/>
            </a:endParaRPr>
          </a:p>
        </p:txBody>
      </p:sp>
      <p:pic>
        <p:nvPicPr>
          <p:cNvPr id="158" name="" descr=""/>
          <p:cNvPicPr/>
          <p:nvPr/>
        </p:nvPicPr>
        <p:blipFill>
          <a:blip r:embed="rId2"/>
          <a:stretch/>
        </p:blipFill>
        <p:spPr>
          <a:xfrm>
            <a:off x="4848120" y="2553120"/>
            <a:ext cx="17640" cy="36720"/>
          </a:xfrm>
          <a:prstGeom prst="rect">
            <a:avLst/>
          </a:prstGeom>
          <a:ln>
            <a:noFill/>
          </a:ln>
        </p:spPr>
      </p:pic>
      <p:pic>
        <p:nvPicPr>
          <p:cNvPr id="159" name="" descr=""/>
          <p:cNvPicPr/>
          <p:nvPr/>
        </p:nvPicPr>
        <p:blipFill>
          <a:blip r:embed="rId3"/>
          <a:stretch/>
        </p:blipFill>
        <p:spPr>
          <a:xfrm>
            <a:off x="720000" y="864000"/>
            <a:ext cx="2375280" cy="1634760"/>
          </a:xfrm>
          <a:prstGeom prst="rect">
            <a:avLst/>
          </a:prstGeom>
          <a:ln>
            <a:noFill/>
          </a:ln>
        </p:spPr>
      </p:pic>
      <p:pic>
        <p:nvPicPr>
          <p:cNvPr id="160" name="" descr=""/>
          <p:cNvPicPr/>
          <p:nvPr/>
        </p:nvPicPr>
        <p:blipFill>
          <a:blip r:embed="rId4"/>
          <a:stretch/>
        </p:blipFill>
        <p:spPr>
          <a:xfrm>
            <a:off x="5256000" y="1008000"/>
            <a:ext cx="2549520" cy="1405800"/>
          </a:xfrm>
          <a:prstGeom prst="rect">
            <a:avLst/>
          </a:prstGeom>
          <a:ln>
            <a:noFill/>
          </a:ln>
        </p:spPr>
      </p:pic>
      <p:sp>
        <p:nvSpPr>
          <p:cNvPr id="161" name="CustomShape 3"/>
          <p:cNvSpPr/>
          <p:nvPr/>
        </p:nvSpPr>
        <p:spPr>
          <a:xfrm>
            <a:off x="720000" y="2592000"/>
            <a:ext cx="301176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No direct commission’ does</a:t>
            </a:r>
            <a:br/>
            <a:r>
              <a:rPr b="0" lang="en-GB" sz="1800" spc="-1" strike="noStrike">
                <a:solidFill>
                  <a:srgbClr val="000000"/>
                </a:solidFill>
                <a:latin typeface="Arial"/>
                <a:ea typeface="DejaVu Sans"/>
              </a:rPr>
              <a:t>not mean ‘free’.</a:t>
            </a:r>
            <a:endParaRPr b="0" lang="en-GB" sz="1800" spc="-1" strike="noStrike">
              <a:latin typeface="Arial"/>
            </a:endParaRPr>
          </a:p>
        </p:txBody>
      </p:sp>
      <p:sp>
        <p:nvSpPr>
          <p:cNvPr id="162" name="CustomShape 4"/>
          <p:cNvSpPr/>
          <p:nvPr/>
        </p:nvSpPr>
        <p:spPr>
          <a:xfrm>
            <a:off x="5256000" y="2565720"/>
            <a:ext cx="248580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earning money’ does</a:t>
            </a:r>
            <a:br/>
            <a:r>
              <a:rPr b="0" lang="en-GB" sz="1800" spc="-1" strike="noStrike">
                <a:solidFill>
                  <a:srgbClr val="000000"/>
                </a:solidFill>
                <a:latin typeface="Arial"/>
                <a:ea typeface="DejaVu Sans"/>
              </a:rPr>
              <a:t>not mean ‘living wage’.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30840" y="23976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New tech, old biases</a:t>
            </a:r>
            <a:endParaRPr b="0" lang="en-GB" sz="2200" spc="-1" strike="noStrike">
              <a:latin typeface="Arial"/>
            </a:endParaRPr>
          </a:p>
        </p:txBody>
      </p:sp>
      <p:pic>
        <p:nvPicPr>
          <p:cNvPr id="164" name="" descr=""/>
          <p:cNvPicPr/>
          <p:nvPr/>
        </p:nvPicPr>
        <p:blipFill>
          <a:blip r:embed="rId1"/>
          <a:stretch/>
        </p:blipFill>
        <p:spPr>
          <a:xfrm rot="21580200">
            <a:off x="654120" y="720720"/>
            <a:ext cx="1355400" cy="2016360"/>
          </a:xfrm>
          <a:prstGeom prst="rect">
            <a:avLst/>
          </a:prstGeom>
          <a:ln>
            <a:noFill/>
          </a:ln>
        </p:spPr>
      </p:pic>
      <p:sp>
        <p:nvSpPr>
          <p:cNvPr id="165" name="CustomShape 2"/>
          <p:cNvSpPr/>
          <p:nvPr/>
        </p:nvSpPr>
        <p:spPr>
          <a:xfrm>
            <a:off x="401400" y="4104000"/>
            <a:ext cx="7518240" cy="3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Arial"/>
                <a:ea typeface="DejaVu Sans"/>
              </a:rPr>
              <a:t>Source of content</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2"/>
              </a:rPr>
              <a:t>https://xkcd.com/1827/</a:t>
            </a:r>
            <a:r>
              <a:rPr b="0" lang="de-DE" sz="1000" spc="-1" strike="noStrike">
                <a:solidFill>
                  <a:srgbClr val="000000"/>
                </a:solidFill>
                <a:latin typeface="Arial"/>
                <a:ea typeface="DejaVu Sans"/>
              </a:rPr>
              <a:t>, </a:t>
            </a:r>
            <a:r>
              <a:rPr b="0" lang="de-DE" sz="1000" spc="-1" strike="noStrike" u="sng">
                <a:solidFill>
                  <a:srgbClr val="0000ff"/>
                </a:solidFill>
                <a:uFillTx/>
                <a:latin typeface="Arial"/>
                <a:ea typeface="DejaVu Sans"/>
                <a:hlinkClick r:id="rId3"/>
              </a:rPr>
              <a:t>https://idyahive.com/2017/07/14/delayed-gratification-path-to-riches/</a:t>
            </a:r>
            <a:r>
              <a:rPr b="0" lang="de-DE" sz="1000" spc="-1" strike="noStrike">
                <a:solidFill>
                  <a:srgbClr val="000000"/>
                </a:solidFill>
                <a:latin typeface="Arial"/>
                <a:ea typeface="DejaVu Sans"/>
              </a:rPr>
              <a:t>, </a:t>
            </a:r>
            <a:br/>
            <a:r>
              <a:rPr b="0" lang="de-DE" sz="1000" spc="-1" strike="noStrike" u="sng">
                <a:solidFill>
                  <a:srgbClr val="0000ff"/>
                </a:solidFill>
                <a:uFillTx/>
                <a:latin typeface="Arial"/>
                <a:ea typeface="DejaVu Sans"/>
                <a:hlinkClick r:id="rId4"/>
              </a:rPr>
              <a:t>https://www.nytimes.com/2020/07/08/technology/robinhood-risky-trading.html</a:t>
            </a:r>
            <a:r>
              <a:rPr b="0" lang="de-DE" sz="1000" spc="-1" strike="noStrike">
                <a:solidFill>
                  <a:srgbClr val="000000"/>
                </a:solidFill>
                <a:latin typeface="Arial"/>
                <a:ea typeface="DejaVu Sans"/>
              </a:rPr>
              <a:t>,</a:t>
            </a:r>
            <a:br/>
            <a:r>
              <a:rPr b="0" lang="de-DE" sz="1000" spc="-1" strike="noStrike">
                <a:solidFill>
                  <a:srgbClr val="000000"/>
                </a:solidFill>
                <a:latin typeface="Arial"/>
                <a:ea typeface="DejaVu Sans"/>
              </a:rPr>
              <a:t>https://www.forbes.com/sites/sergeiklebnikov/2020/06/17/20-year-old-robinhood-customer-dies-by-suicide-after-seeing-a-730000-negative-balance/ </a:t>
            </a:r>
            <a:br/>
            <a:r>
              <a:rPr b="0" lang="de-DE" sz="1000" spc="-1" strike="noStrike">
                <a:solidFill>
                  <a:srgbClr val="000000"/>
                </a:solidFill>
                <a:latin typeface="Arial"/>
                <a:ea typeface="DejaVu Sans"/>
              </a:rPr>
              <a:t>Malinova, K., Park, A. &amp; Riordan, R. (2013) Shiftings Sands: High Frequency, Retail and Institutional Trading Profits over Time</a:t>
            </a:r>
            <a:br/>
            <a:r>
              <a:rPr b="0" lang="de-DE" sz="1000" spc="-1" strike="noStrike">
                <a:solidFill>
                  <a:srgbClr val="000000"/>
                </a:solidFill>
                <a:latin typeface="Arial"/>
                <a:ea typeface="DejaVu Sans"/>
              </a:rPr>
              <a:t>Barber. B.M., Lee, Y., Liu, Y., &amp; Odean, T. The cross-section of speculator skill: Evidence from day trading</a:t>
            </a:r>
            <a:endParaRPr b="0" lang="en-GB" sz="1000" spc="-1" strike="noStrike">
              <a:latin typeface="Arial"/>
            </a:endParaRPr>
          </a:p>
        </p:txBody>
      </p:sp>
      <p:sp>
        <p:nvSpPr>
          <p:cNvPr id="166" name="CustomShape 3"/>
          <p:cNvSpPr/>
          <p:nvPr/>
        </p:nvSpPr>
        <p:spPr>
          <a:xfrm>
            <a:off x="576000" y="2844000"/>
            <a:ext cx="19418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200" spc="-1" strike="noStrike">
                <a:solidFill>
                  <a:srgbClr val="000000"/>
                </a:solidFill>
                <a:latin typeface="Arial"/>
                <a:ea typeface="DejaVu Sans"/>
              </a:rPr>
              <a:t>Survivorship Bias</a:t>
            </a:r>
            <a:endParaRPr b="0" lang="en-GB" sz="1200" spc="-1" strike="noStrike">
              <a:latin typeface="Arial"/>
            </a:endParaRPr>
          </a:p>
        </p:txBody>
      </p:sp>
      <p:pic>
        <p:nvPicPr>
          <p:cNvPr id="167" name="" descr=""/>
          <p:cNvPicPr/>
          <p:nvPr/>
        </p:nvPicPr>
        <p:blipFill>
          <a:blip r:embed="rId5"/>
          <a:stretch/>
        </p:blipFill>
        <p:spPr>
          <a:xfrm>
            <a:off x="2880000" y="936000"/>
            <a:ext cx="2015640" cy="1734480"/>
          </a:xfrm>
          <a:prstGeom prst="rect">
            <a:avLst/>
          </a:prstGeom>
          <a:ln>
            <a:noFill/>
          </a:ln>
        </p:spPr>
      </p:pic>
      <p:sp>
        <p:nvSpPr>
          <p:cNvPr id="168" name="CustomShape 4"/>
          <p:cNvSpPr/>
          <p:nvPr/>
        </p:nvSpPr>
        <p:spPr>
          <a:xfrm>
            <a:off x="2736000" y="2844000"/>
            <a:ext cx="23756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200" spc="-1" strike="noStrike">
                <a:solidFill>
                  <a:srgbClr val="000000"/>
                </a:solidFill>
                <a:latin typeface="Arial"/>
                <a:ea typeface="DejaVu Sans"/>
              </a:rPr>
              <a:t>Deferred Gratification</a:t>
            </a:r>
            <a:endParaRPr b="0" lang="en-GB" sz="1200" spc="-1" strike="noStrike">
              <a:latin typeface="Arial"/>
            </a:endParaRPr>
          </a:p>
        </p:txBody>
      </p:sp>
      <p:pic>
        <p:nvPicPr>
          <p:cNvPr id="169" name="" descr=""/>
          <p:cNvPicPr/>
          <p:nvPr/>
        </p:nvPicPr>
        <p:blipFill>
          <a:blip r:embed="rId6"/>
          <a:stretch/>
        </p:blipFill>
        <p:spPr>
          <a:xfrm>
            <a:off x="6120000" y="648000"/>
            <a:ext cx="2231640" cy="1123200"/>
          </a:xfrm>
          <a:prstGeom prst="rect">
            <a:avLst/>
          </a:prstGeom>
          <a:ln>
            <a:noFill/>
          </a:ln>
        </p:spPr>
      </p:pic>
      <p:sp>
        <p:nvSpPr>
          <p:cNvPr id="170" name="CustomShape 5"/>
          <p:cNvSpPr/>
          <p:nvPr/>
        </p:nvSpPr>
        <p:spPr>
          <a:xfrm>
            <a:off x="2304000" y="1440000"/>
            <a:ext cx="431640" cy="431640"/>
          </a:xfrm>
          <a:custGeom>
            <a:avLst/>
            <a:gdLst/>
            <a:ahLst/>
            <a:rect l="l" t="t" r="r" b="b"/>
            <a:pathLst>
              <a:path w="1202" h="1202">
                <a:moveTo>
                  <a:pt x="557" y="0"/>
                </a:moveTo>
                <a:lnTo>
                  <a:pt x="643" y="0"/>
                </a:lnTo>
                <a:lnTo>
                  <a:pt x="643" y="557"/>
                </a:lnTo>
                <a:lnTo>
                  <a:pt x="1201" y="557"/>
                </a:lnTo>
                <a:lnTo>
                  <a:pt x="1201" y="643"/>
                </a:lnTo>
                <a:lnTo>
                  <a:pt x="643" y="643"/>
                </a:lnTo>
                <a:lnTo>
                  <a:pt x="643" y="1201"/>
                </a:lnTo>
                <a:lnTo>
                  <a:pt x="557" y="1201"/>
                </a:lnTo>
                <a:lnTo>
                  <a:pt x="557" y="643"/>
                </a:lnTo>
                <a:lnTo>
                  <a:pt x="0" y="643"/>
                </a:lnTo>
                <a:lnTo>
                  <a:pt x="0" y="557"/>
                </a:lnTo>
                <a:lnTo>
                  <a:pt x="557" y="557"/>
                </a:lnTo>
                <a:lnTo>
                  <a:pt x="557" y="0"/>
                </a:lnTo>
              </a:path>
            </a:pathLst>
          </a:custGeom>
          <a:solidFill>
            <a:srgbClr val="729fcf"/>
          </a:solidFill>
          <a:ln>
            <a:solidFill>
              <a:srgbClr val="3465a4"/>
            </a:solidFill>
          </a:ln>
        </p:spPr>
        <p:style>
          <a:lnRef idx="0"/>
          <a:fillRef idx="0"/>
          <a:effectRef idx="0"/>
          <a:fontRef idx="minor"/>
        </p:style>
      </p:sp>
      <p:sp>
        <p:nvSpPr>
          <p:cNvPr id="171" name="CustomShape 6"/>
          <p:cNvSpPr/>
          <p:nvPr/>
        </p:nvSpPr>
        <p:spPr>
          <a:xfrm>
            <a:off x="5328000" y="1548000"/>
            <a:ext cx="503640" cy="71640"/>
          </a:xfrm>
          <a:prstGeom prst="rect">
            <a:avLst/>
          </a:prstGeom>
          <a:solidFill>
            <a:srgbClr val="729fcf"/>
          </a:solidFill>
          <a:ln>
            <a:solidFill>
              <a:srgbClr val="3465a4"/>
            </a:solidFill>
          </a:ln>
        </p:spPr>
        <p:style>
          <a:lnRef idx="0"/>
          <a:fillRef idx="0"/>
          <a:effectRef idx="0"/>
          <a:fontRef idx="minor"/>
        </p:style>
      </p:sp>
      <p:sp>
        <p:nvSpPr>
          <p:cNvPr id="172" name="CustomShape 7"/>
          <p:cNvSpPr/>
          <p:nvPr/>
        </p:nvSpPr>
        <p:spPr>
          <a:xfrm>
            <a:off x="5328000" y="1728000"/>
            <a:ext cx="503640" cy="71640"/>
          </a:xfrm>
          <a:prstGeom prst="rect">
            <a:avLst/>
          </a:prstGeom>
          <a:solidFill>
            <a:srgbClr val="729fcf"/>
          </a:solidFill>
          <a:ln>
            <a:solidFill>
              <a:srgbClr val="3465a4"/>
            </a:solidFill>
          </a:ln>
        </p:spPr>
        <p:style>
          <a:lnRef idx="0"/>
          <a:fillRef idx="0"/>
          <a:effectRef idx="0"/>
          <a:fontRef idx="minor"/>
        </p:style>
      </p:sp>
      <p:sp>
        <p:nvSpPr>
          <p:cNvPr id="173" name="CustomShape 8"/>
          <p:cNvSpPr/>
          <p:nvPr/>
        </p:nvSpPr>
        <p:spPr>
          <a:xfrm>
            <a:off x="504000" y="3384000"/>
            <a:ext cx="6492240" cy="60192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GB" sz="1200" spc="-1" strike="noStrike">
                <a:latin typeface="Arial"/>
              </a:rPr>
              <a:t>Retail Investors usually lose money in day-trading (Malinova et. Al 2013)</a:t>
            </a:r>
            <a:endParaRPr b="0" lang="en-GB" sz="1200" spc="-1" strike="noStrike">
              <a:latin typeface="Arial"/>
            </a:endParaRPr>
          </a:p>
          <a:p>
            <a:pPr marL="216000" indent="-215640">
              <a:lnSpc>
                <a:spcPct val="100000"/>
              </a:lnSpc>
              <a:buClr>
                <a:srgbClr val="000000"/>
              </a:buClr>
              <a:buSzPct val="45000"/>
              <a:buFont typeface="Wingdings" charset="2"/>
              <a:buChar char=""/>
            </a:pPr>
            <a:r>
              <a:rPr b="0" lang="en-GB" sz="1200" spc="-1" strike="noStrike">
                <a:latin typeface="Arial"/>
              </a:rPr>
              <a:t>A study on day traders in Taiwan found that less than 1% of traders </a:t>
            </a:r>
            <a:br/>
            <a:r>
              <a:rPr b="0" lang="en-GB" sz="1200" spc="-1" strike="noStrike">
                <a:latin typeface="Arial"/>
              </a:rPr>
              <a:t>actually can reap abnormal returns in a predictive and reliable manner (Barber et al. 2014)</a:t>
            </a:r>
            <a:endParaRPr b="0" lang="en-GB" sz="1200" spc="-1" strike="noStrike">
              <a:latin typeface="Arial"/>
            </a:endParaRPr>
          </a:p>
        </p:txBody>
      </p:sp>
      <p:pic>
        <p:nvPicPr>
          <p:cNvPr id="174" name="" descr=""/>
          <p:cNvPicPr/>
          <p:nvPr/>
        </p:nvPicPr>
        <p:blipFill>
          <a:blip r:embed="rId7"/>
          <a:stretch/>
        </p:blipFill>
        <p:spPr>
          <a:xfrm>
            <a:off x="6192000" y="1915560"/>
            <a:ext cx="2068560" cy="791640"/>
          </a:xfrm>
          <a:prstGeom prst="rect">
            <a:avLst/>
          </a:prstGeom>
          <a:ln>
            <a:noFill/>
          </a:ln>
        </p:spPr>
      </p:pic>
      <p:sp>
        <p:nvSpPr>
          <p:cNvPr id="175" name="CustomShape 9"/>
          <p:cNvSpPr/>
          <p:nvPr/>
        </p:nvSpPr>
        <p:spPr>
          <a:xfrm>
            <a:off x="6120000" y="2808360"/>
            <a:ext cx="2606400" cy="43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GB" sz="1200" spc="-1" strike="noStrike">
                <a:latin typeface="Arial"/>
              </a:rPr>
              <a:t>Media Coverage of unfortunate</a:t>
            </a:r>
            <a:br/>
            <a:r>
              <a:rPr b="0" i="1" lang="en-GB" sz="1200" spc="-1" strike="noStrike">
                <a:latin typeface="Arial"/>
              </a:rPr>
              <a:t>events related to Robinhood trading</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0840" y="247680"/>
            <a:ext cx="8487720" cy="306000"/>
          </a:xfrm>
          <a:prstGeom prst="rect">
            <a:avLst/>
          </a:prstGeom>
          <a:noFill/>
          <a:ln>
            <a:noFill/>
          </a:ln>
        </p:spPr>
        <p:style>
          <a:lnRef idx="0"/>
          <a:fillRef idx="0"/>
          <a:effectRef idx="0"/>
          <a:fontRef idx="minor"/>
        </p:style>
        <p:txBody>
          <a:bodyPr lIns="0" rIns="0" tIns="0" bIns="0">
            <a:noAutofit/>
          </a:bodyPr>
          <a:p>
            <a:pPr>
              <a:lnSpc>
                <a:spcPct val="100000"/>
              </a:lnSpc>
            </a:pPr>
            <a:r>
              <a:rPr b="1" lang="de-DE" sz="2200" spc="-1" strike="noStrike">
                <a:solidFill>
                  <a:srgbClr val="000000"/>
                </a:solidFill>
                <a:latin typeface="Arial"/>
                <a:ea typeface="DejaVu Sans"/>
              </a:rPr>
              <a:t>&lt;Influencer marketing, Youtube channel etc. downsides here&gt;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451</TotalTime>
  <Application>LibreOffice/6.4.7.2$Linux_X86_64 LibreOffice_project/40$Build-2</Application>
  <Company>Leibniz-Rechenzentrum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2021-01-28T18:09:57Z</dcterms:created>
  <dc:creator/>
  <dc:description/>
  <dc:language>en-GB</dc:language>
  <cp:lastModifiedBy/>
  <dcterms:modified xsi:type="dcterms:W3CDTF">2021-02-04T11:09:02Z</dcterms:modified>
  <cp:revision>81</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Leibniz-Rechenzentrum</vt:lpwstr>
  </property>
  <property fmtid="{D5CDD505-2E9C-101B-9397-08002B2CF9AE}" pid="4" name="ContentTypeId">
    <vt:lpwstr>0x0101007B840FE505C1354AB6C26357C46C9EB1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25</vt:i4>
  </property>
  <property fmtid="{D5CDD505-2E9C-101B-9397-08002B2CF9AE}" pid="10" name="PresentationFormat">
    <vt:lpwstr>Bildschirmpräsentation (16:9)</vt:lpwstr>
  </property>
  <property fmtid="{D5CDD505-2E9C-101B-9397-08002B2CF9AE}" pid="11" name="ScaleCrop">
    <vt:bool>0</vt:bool>
  </property>
  <property fmtid="{D5CDD505-2E9C-101B-9397-08002B2CF9AE}" pid="12" name="ShareDoc">
    <vt:bool>0</vt:bool>
  </property>
  <property fmtid="{D5CDD505-2E9C-101B-9397-08002B2CF9AE}" pid="13" name="Slides">
    <vt:i4>25</vt:i4>
  </property>
</Properties>
</file>