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4.png" ContentType="image/png"/>
  <Override PartName="/ppt/media/image27.png" ContentType="image/png"/>
  <Override PartName="/ppt/media/image5.png" ContentType="image/png"/>
  <Override PartName="/ppt/media/image29.jpeg" ContentType="image/jpe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3.jpeg" ContentType="image/jpeg"/>
  <Override PartName="/ppt/media/image15.png" ContentType="image/png"/>
  <Override PartName="/ppt/media/image31.jpeg" ContentType="image/jpeg"/>
  <Override PartName="/ppt/media/image2.wmf" ContentType="image/x-wmf"/>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2.png" ContentType="image/png"/>
  <Override PartName="/ppt/media/image2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818D261-1758-4E1F-A594-A139B587F6F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www.redbubble.com/about/selling" TargetMode="External"/><Relationship Id="rId2" Type="http://schemas.openxmlformats.org/officeDocument/2006/relationships/hyperlink" Target="http://www.shopify.com/blog/dropshipping-niches"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2739960" y="500040"/>
            <a:ext cx="4442400" cy="2497680"/>
          </a:xfrm>
          <a:prstGeom prst="rect">
            <a:avLst/>
          </a:prstGeom>
        </p:spPr>
      </p:sp>
      <p:sp>
        <p:nvSpPr>
          <p:cNvPr id="28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28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FC31BFD-752A-4448-B12A-634438B60D46}"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2739960" y="500040"/>
            <a:ext cx="4442400" cy="2497680"/>
          </a:xfrm>
          <a:prstGeom prst="rect">
            <a:avLst/>
          </a:prstGeom>
        </p:spPr>
      </p:sp>
      <p:sp>
        <p:nvSpPr>
          <p:cNvPr id="314"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There are several hypotheses that build on top of each other. </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Fundamentally, there baseline hypotheses about user’s sub-optimal investment behaviours and views on non-financial passvive income techniques. These hypotheses stem from the aforementioned biases impacting user thoughts.</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The middle layer depicts hypotheses related to more practical </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research (e.g. easier to decline). </a:t>
            </a:r>
            <a:br/>
            <a:endParaRPr b="0" lang="en-GB" sz="1400" spc="-1" strike="noStrike">
              <a:latin typeface="Arial"/>
            </a:endParaRPr>
          </a:p>
          <a:p>
            <a:pPr marL="216000" indent="-213840">
              <a:lnSpc>
                <a:spcPct val="100000"/>
              </a:lnSpc>
              <a:tabLst>
                <a:tab algn="l" pos="0"/>
              </a:tabLst>
            </a:pPr>
            <a:r>
              <a:rPr b="0" lang="en-US" sz="1400" spc="-1" strike="noStrike">
                <a:latin typeface="Arial"/>
              </a:rPr>
              <a:t>The last one is the ultimate consequence of everything above which leads us to our concrete prototype approach</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15"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ACE6DA0-9E3C-4D73-9E9D-6591D025CE3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2739960" y="500040"/>
            <a:ext cx="4442400" cy="2497680"/>
          </a:xfrm>
          <a:prstGeom prst="rect">
            <a:avLst/>
          </a:prstGeom>
        </p:spPr>
      </p:sp>
      <p:sp>
        <p:nvSpPr>
          <p:cNvPr id="31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1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C5C6CF24-72BC-42DE-9C15-130E4109080D}"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2739960" y="500040"/>
            <a:ext cx="4442400" cy="2497680"/>
          </a:xfrm>
          <a:prstGeom prst="rect">
            <a:avLst/>
          </a:prstGeom>
        </p:spPr>
      </p:sp>
      <p:sp>
        <p:nvSpPr>
          <p:cNvPr id="320"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To determine the right tool for a given user there are four steps required in our prospect.</a:t>
            </a:r>
            <a:endParaRPr b="0" lang="en-GB" sz="1400" spc="-1" strike="noStrike">
              <a:latin typeface="Arial"/>
            </a:endParaRPr>
          </a:p>
          <a:p>
            <a:pPr marL="216000" indent="-213840">
              <a:lnSpc>
                <a:spcPct val="100000"/>
              </a:lnSpc>
              <a:tabLst>
                <a:tab algn="l" pos="0"/>
              </a:tabLst>
            </a:pPr>
            <a:r>
              <a:rPr b="0" lang="en-US" sz="1400" spc="-1" strike="noStrike">
                <a:latin typeface="Arial"/>
              </a:rPr>
              <a:t>Firstly, we acquire user information via a questionnaire. </a:t>
            </a:r>
            <a:br/>
            <a:r>
              <a:rPr b="0" lang="en-US" sz="1400" spc="-1" strike="noStrike">
                <a:latin typeface="Arial"/>
              </a:rPr>
              <a:t>Then, we generally explain potential biases to the user by using examples, in order to achieve a common understanding of the underlying and also to highlight that this is not a classic sales-oriented product selector.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The user is guided to the understanding that this is a different approach.</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After that, we do an individual weighting / matching of the user’s answers and a database of common cognitive biases (which the aforementioned examples also stem from).</a:t>
            </a:r>
            <a:endParaRPr b="0" lang="en-GB" sz="1400" spc="-1" strike="noStrike">
              <a:latin typeface="Arial"/>
            </a:endParaRPr>
          </a:p>
          <a:p>
            <a:pPr marL="216000" indent="-213840">
              <a:lnSpc>
                <a:spcPct val="100000"/>
              </a:lnSpc>
              <a:tabLst>
                <a:tab algn="l" pos="0"/>
              </a:tabLst>
            </a:pPr>
            <a:r>
              <a:rPr b="0" lang="en-US" sz="1400" spc="-1" strike="noStrike">
                <a:latin typeface="Arial"/>
              </a:rPr>
              <a:t>The final step combines these explanations into a concrete suitable tool recommendation.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21"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74F51612-51DC-4D04-A680-4AC80586FC8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2739960" y="500040"/>
            <a:ext cx="4442400" cy="2497680"/>
          </a:xfrm>
          <a:prstGeom prst="rect">
            <a:avLst/>
          </a:prstGeom>
        </p:spPr>
      </p:sp>
      <p:sp>
        <p:nvSpPr>
          <p:cNvPr id="323"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24"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E51685FF-3763-44D1-9F06-4255BBBF84A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2739960" y="500040"/>
            <a:ext cx="4442400" cy="2497680"/>
          </a:xfrm>
          <a:prstGeom prst="rect">
            <a:avLst/>
          </a:prstGeom>
        </p:spPr>
      </p:sp>
      <p:sp>
        <p:nvSpPr>
          <p:cNvPr id="326"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 first recommendation step is relatively similar to common sales approaches based on product comparisons. In order to sharpen the users understanding, we also provide an antithesis e.g. the worst tool someone could opt in to. </a:t>
            </a:r>
            <a:br/>
            <a:r>
              <a:rPr b="0" lang="en-US" sz="1400" spc="-1" strike="noStrike">
                <a:latin typeface="Arial"/>
              </a:rPr>
              <a:t>The process is generally the same, the main difference is the exploitative characteristic, preying on sub-conscious aspects of the user information and to a lesser extent on hard facts like disposable income. </a:t>
            </a:r>
            <a:endParaRPr b="0" lang="en-GB" sz="1400" spc="-1" strike="noStrike">
              <a:latin typeface="Arial"/>
            </a:endParaRPr>
          </a:p>
          <a:p>
            <a:pPr marL="216000" indent="-213840">
              <a:lnSpc>
                <a:spcPct val="100000"/>
              </a:lnSpc>
              <a:tabLst>
                <a:tab algn="l" pos="0"/>
              </a:tabLst>
            </a:pPr>
            <a:r>
              <a:rPr b="0" lang="en-US" sz="1400" spc="-1" strike="noStrike">
                <a:latin typeface="Arial"/>
              </a:rPr>
              <a:t>It is yet to be determined whether the user questionnaire will be identical or slightly different.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a:t>
            </a:r>
            <a:endParaRPr b="0" lang="en-GB" sz="1400" spc="-1" strike="noStrike">
              <a:latin typeface="Arial"/>
            </a:endParaRPr>
          </a:p>
        </p:txBody>
      </p:sp>
      <p:sp>
        <p:nvSpPr>
          <p:cNvPr id="327"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87F933C-CE19-4EEC-B740-171A6B2C840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2741040" y="506520"/>
            <a:ext cx="4442400" cy="2498760"/>
          </a:xfrm>
          <a:prstGeom prst="rect">
            <a:avLst/>
          </a:prstGeom>
        </p:spPr>
      </p:sp>
      <p:sp>
        <p:nvSpPr>
          <p:cNvPr id="329" name="PlaceHolder 2"/>
          <p:cNvSpPr>
            <a:spLocks noGrp="1"/>
          </p:cNvSpPr>
          <p:nvPr>
            <p:ph type="body"/>
          </p:nvPr>
        </p:nvSpPr>
        <p:spPr>
          <a:xfrm>
            <a:off x="992520" y="3166200"/>
            <a:ext cx="7939440" cy="2998800"/>
          </a:xfrm>
          <a:prstGeom prst="rect">
            <a:avLst/>
          </a:prstGeom>
        </p:spPr>
        <p:txBody>
          <a:bodyPr lIns="0" rIns="0" tIns="0" bIns="0">
            <a:noAutofit/>
          </a:bodyPr>
          <a:p>
            <a:pPr marL="216000" indent="-216000">
              <a:lnSpc>
                <a:spcPct val="100000"/>
              </a:lnSpc>
            </a:pPr>
            <a:r>
              <a:rPr b="0" lang="en-GB" sz="1400" spc="-1" strike="noStrike">
                <a:latin typeface="Arial"/>
              </a:rPr>
              <a:t>By providing both views on the tools selection process, we can emphasize aspects like the seller’s position that traditional sales-oriented tool comparators, by design, can not deliver.</a:t>
            </a:r>
            <a:endParaRPr b="0" lang="en-GB" sz="1400" spc="-1" strike="noStrike">
              <a:latin typeface="Arial"/>
            </a:endParaRPr>
          </a:p>
          <a:p>
            <a:pPr marL="216000" indent="-216000">
              <a:lnSpc>
                <a:spcPct val="100000"/>
              </a:lnSpc>
            </a:pPr>
            <a:endParaRPr b="0" lang="en-GB" sz="1400" spc="-1" strike="noStrike">
              <a:latin typeface="Arial"/>
            </a:endParaRPr>
          </a:p>
          <a:p>
            <a:pPr marL="216000" indent="-216000">
              <a:lnSpc>
                <a:spcPct val="100000"/>
              </a:lnSpc>
            </a:pPr>
            <a:r>
              <a:rPr b="0" lang="en-GB" sz="1400" spc="-1" strike="noStrike">
                <a:latin typeface="Arial"/>
              </a:rPr>
              <a:t>This holistic approach enables the user with unique insights and a different perspective on themselves and the market they act in.</a:t>
            </a:r>
            <a:endParaRPr b="0" lang="en-GB" sz="1400" spc="-1" strike="noStrike">
              <a:latin typeface="Arial"/>
            </a:endParaRPr>
          </a:p>
          <a:p>
            <a:pPr marL="216000" indent="-216000">
              <a:lnSpc>
                <a:spcPct val="100000"/>
              </a:lnSpc>
            </a:pPr>
            <a:endParaRPr b="0" lang="en-GB" sz="1400" spc="-1" strike="noStrike">
              <a:latin typeface="Arial"/>
            </a:endParaRPr>
          </a:p>
          <a:p>
            <a:pPr marL="216000" indent="-216000">
              <a:lnSpc>
                <a:spcPct val="100000"/>
              </a:lnSpc>
            </a:pPr>
            <a:r>
              <a:rPr b="0" lang="en-GB" sz="1400" spc="-1" strike="noStrike">
                <a:latin typeface="Arial"/>
              </a:rPr>
              <a:t>Source of content: Own thougths</a:t>
            </a:r>
            <a:endParaRPr b="0" lang="en-GB"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2739960" y="500040"/>
            <a:ext cx="4442400" cy="2497680"/>
          </a:xfrm>
          <a:prstGeom prst="rect">
            <a:avLst/>
          </a:prstGeom>
        </p:spPr>
      </p:sp>
      <p:sp>
        <p:nvSpPr>
          <p:cNvPr id="331"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2"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AE635E31-1848-44C9-BF49-9CF4681D1451}"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2739960" y="500040"/>
            <a:ext cx="4442400" cy="2497680"/>
          </a:xfrm>
          <a:prstGeom prst="rect">
            <a:avLst/>
          </a:prstGeom>
        </p:spPr>
      </p:sp>
      <p:sp>
        <p:nvSpPr>
          <p:cNvPr id="334"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5"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5533F0F3-0C52-41DA-BDF0-D7D562642AA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2739960" y="500040"/>
            <a:ext cx="4442400" cy="2497680"/>
          </a:xfrm>
          <a:prstGeom prst="rect">
            <a:avLst/>
          </a:prstGeom>
        </p:spPr>
      </p:sp>
      <p:sp>
        <p:nvSpPr>
          <p:cNvPr id="337"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38"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A9AA68E-C40D-41C3-B2CF-FB07B67CF49F}"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2739960" y="500040"/>
            <a:ext cx="4442400" cy="2497680"/>
          </a:xfrm>
          <a:prstGeom prst="rect">
            <a:avLst/>
          </a:prstGeom>
        </p:spPr>
      </p:sp>
      <p:sp>
        <p:nvSpPr>
          <p:cNvPr id="290"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291"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D92A800C-946D-498B-8895-D197364E9C5A}"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2739960" y="500040"/>
            <a:ext cx="4442400" cy="2497680"/>
          </a:xfrm>
          <a:prstGeom prst="rect">
            <a:avLst/>
          </a:prstGeom>
        </p:spPr>
      </p:sp>
      <p:sp>
        <p:nvSpPr>
          <p:cNvPr id="293"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 internet is full of more or less competent advice on how to get rich one way or another. The screenshots here are from </a:t>
            </a:r>
            <a:r>
              <a:rPr b="0" i="1" lang="en-US" sz="1400" spc="-1" strike="noStrike">
                <a:latin typeface="Arial"/>
              </a:rPr>
              <a:t>relatively </a:t>
            </a:r>
            <a:r>
              <a:rPr b="0" lang="en-US" sz="1400" spc="-1" strike="noStrike">
                <a:latin typeface="Arial"/>
              </a:rPr>
              <a:t>serious publications like forbes, business insider or medium. But also from YouTube.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This spawns a classic signal vs. noise problem. Which techniques</a:t>
            </a:r>
            <a:br/>
            <a:r>
              <a:rPr b="0" lang="en-US" sz="1400" spc="-1" strike="noStrike">
                <a:latin typeface="Arial"/>
              </a:rPr>
              <a:t>are actually promising and which are just part of the monetization</a:t>
            </a:r>
            <a:br/>
            <a:r>
              <a:rPr b="0" lang="en-US" sz="1400" spc="-1" strike="noStrike">
                <a:latin typeface="Arial"/>
              </a:rPr>
              <a:t>strategy of someone else.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 medium.com, youtube.com </a:t>
            </a:r>
            <a:br/>
            <a:r>
              <a:rPr b="0" lang="de-DE" sz="1400" spc="-1" strike="noStrike">
                <a:latin typeface="Arial"/>
              </a:rPr>
              <a:t>businessinsider.de, forbes.com</a:t>
            </a:r>
            <a:endParaRPr b="0" lang="en-GB" sz="1400" spc="-1" strike="noStrike">
              <a:latin typeface="Arial"/>
            </a:endParaRPr>
          </a:p>
        </p:txBody>
      </p:sp>
      <p:sp>
        <p:nvSpPr>
          <p:cNvPr id="294"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CB8EFB2-769C-459A-B7CA-A819BC3E39A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2739960" y="500040"/>
            <a:ext cx="4442400" cy="2497680"/>
          </a:xfrm>
          <a:prstGeom prst="rect">
            <a:avLst/>
          </a:prstGeom>
        </p:spPr>
      </p:sp>
      <p:sp>
        <p:nvSpPr>
          <p:cNvPr id="296"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There exist several to “earn money on the internet”. These mostly include blogging / writing, selling digital products like courses or niche physical products. The latter include print-on-demand shops, art-related things or dropshipping.</a:t>
            </a:r>
            <a:endParaRPr b="0" lang="en-GB" sz="1400" spc="-1" strike="noStrike">
              <a:latin typeface="Arial"/>
            </a:endParaRPr>
          </a:p>
          <a:p>
            <a:pPr marL="216000" indent="-213840">
              <a:lnSpc>
                <a:spcPct val="100000"/>
              </a:lnSpc>
              <a:tabLst>
                <a:tab algn="l" pos="0"/>
              </a:tabLst>
            </a:pPr>
            <a:r>
              <a:rPr b="0" lang="en-GB" sz="1400" spc="-1" strike="noStrike">
                <a:latin typeface="Arial"/>
              </a:rPr>
              <a:t>	</a:t>
            </a:r>
            <a:r>
              <a:rPr b="0" lang="en-GB" sz="1400" spc="-1" strike="noStrike">
                <a:latin typeface="Arial"/>
              </a:rPr>
              <a:t>However, they all have in common that you primarily invest your time</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medium.com/earn </a:t>
            </a:r>
            <a:r>
              <a:rPr b="0" lang="de-DE" sz="1400" spc="-1" strike="noStrike" u="sng">
                <a:solidFill>
                  <a:srgbClr val="000000"/>
                </a:solidFill>
                <a:uFillTx/>
                <a:latin typeface="Arial"/>
                <a:hlinkClick r:id="rId1"/>
              </a:rPr>
              <a:t>www.redbubble.com/about/selling</a:t>
            </a:r>
            <a:r>
              <a:rPr b="0" lang="de-DE" sz="1400" spc="-1" strike="noStrike">
                <a:solidFill>
                  <a:srgbClr val="000000"/>
                </a:solidFill>
                <a:latin typeface="Arial"/>
              </a:rPr>
              <a:t> </a:t>
            </a:r>
            <a:r>
              <a:rPr b="0" lang="de-DE" sz="1400" spc="-1" strike="noStrike" u="sng">
                <a:solidFill>
                  <a:srgbClr val="000000"/>
                </a:solidFill>
                <a:uFillTx/>
                <a:latin typeface="Arial"/>
                <a:hlinkClick r:id="rId2"/>
              </a:rPr>
              <a:t>www.shopify.com/blog/dropshipping-niches</a:t>
            </a:r>
            <a:r>
              <a:rPr b="0" lang="de-DE" sz="1400" spc="-1" strike="noStrike">
                <a:solidFill>
                  <a:srgbClr val="000000"/>
                </a:solidFill>
                <a:latin typeface="Arial"/>
              </a:rPr>
              <a:t>, www.udemy.com/course</a:t>
            </a:r>
            <a:endParaRPr b="0" lang="en-GB" sz="1400" spc="-1" strike="noStrike">
              <a:latin typeface="Arial"/>
            </a:endParaRPr>
          </a:p>
        </p:txBody>
      </p:sp>
      <p:sp>
        <p:nvSpPr>
          <p:cNvPr id="297"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24C3F7F-7297-4F93-8957-2199D1068FF5}"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2739960" y="500040"/>
            <a:ext cx="4442400" cy="2497680"/>
          </a:xfrm>
          <a:prstGeom prst="rect">
            <a:avLst/>
          </a:prstGeom>
        </p:spPr>
      </p:sp>
      <p:sp>
        <p:nvSpPr>
          <p:cNvPr id="299" name="PlaceHolder 2"/>
          <p:cNvSpPr>
            <a:spLocks noGrp="1"/>
          </p:cNvSpPr>
          <p:nvPr>
            <p:ph type="body"/>
          </p:nvPr>
        </p:nvSpPr>
        <p:spPr>
          <a:xfrm>
            <a:off x="100800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2000" spc="-1" strike="noStrike">
                <a:latin typeface="Arial"/>
              </a:rPr>
              <a:t>On the other side, users can just let their money work for them. </a:t>
            </a:r>
            <a:br/>
            <a:r>
              <a:rPr b="0" lang="en-US" sz="2000" spc="-1" strike="noStrike">
                <a:latin typeface="Arial"/>
              </a:rPr>
              <a:t>An astonishing amount of different offerings regarding personal wealth management by robo-advisory and online brokers appeared on the market in the last few years. These screenshots show a small excerpt. Overall it’s safe to say that personal wealth</a:t>
            </a:r>
            <a:br/>
            <a:r>
              <a:rPr b="0" lang="en-US" sz="2000" spc="-1" strike="noStrike">
                <a:latin typeface="Arial"/>
              </a:rPr>
              <a:t>management got significantly more attainable over the last few years.</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r>
              <a:rPr b="0" lang="en-US" sz="1200" spc="-1" strike="noStrike">
                <a:latin typeface="Arial"/>
                <a:ea typeface="Noto Sans CJK SC"/>
              </a:rPr>
              <a:t>Sources: </a:t>
            </a:r>
            <a:r>
              <a:rPr b="0" lang="de-DE" sz="1200" spc="-1" strike="noStrike">
                <a:solidFill>
                  <a:srgbClr val="000000"/>
                </a:solidFill>
                <a:latin typeface="Arial"/>
                <a:ea typeface="DejaVu Sans"/>
              </a:rPr>
              <a:t>robinhood.com, wealthfront.com, </a:t>
            </a:r>
            <a:r>
              <a:rPr b="0" lang="de-DE" sz="1200" spc="-1" strike="noStrike" u="sng">
                <a:solidFill>
                  <a:srgbClr val="000000"/>
                </a:solidFill>
                <a:uFillTx/>
                <a:latin typeface="Arial"/>
                <a:ea typeface="DejaVu Sans"/>
                <a:hlinkClick r:id="rId1"/>
              </a:rPr>
              <a:t>https://de.scalable.capital</a:t>
            </a:r>
            <a:r>
              <a:rPr b="0" lang="de-DE" sz="1200" spc="-1" strike="noStrike">
                <a:solidFill>
                  <a:srgbClr val="000000"/>
                </a:solidFill>
                <a:latin typeface="Arial"/>
                <a:ea typeface="DejaVu Sans"/>
              </a:rPr>
              <a:t>, etoro.com, ginmon.de, deutsche-bank.de</a:t>
            </a:r>
            <a:br/>
            <a:endParaRPr b="0" lang="en-GB" sz="1200" spc="-1" strike="noStrike">
              <a:latin typeface="Arial"/>
            </a:endParaRPr>
          </a:p>
          <a:p>
            <a:pPr marL="216000" indent="-213840">
              <a:lnSpc>
                <a:spcPct val="100000"/>
              </a:lnSpc>
              <a:tabLst>
                <a:tab algn="l" pos="0"/>
              </a:tabLst>
            </a:pPr>
            <a:r>
              <a:rPr b="0" lang="en-GB" sz="2000" spc="-1" strike="noStrike">
                <a:solidFill>
                  <a:srgbClr val="000000"/>
                </a:solidFill>
                <a:latin typeface="Arial"/>
                <a:ea typeface="DejaVu Sans"/>
              </a:rPr>
              <a:t> </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p:txBody>
      </p:sp>
      <p:sp>
        <p:nvSpPr>
          <p:cNvPr id="300"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392D59A-C604-48CB-AE73-343C56ED2B93}"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2739960" y="500040"/>
            <a:ext cx="4442400" cy="2497680"/>
          </a:xfrm>
          <a:prstGeom prst="rect">
            <a:avLst/>
          </a:prstGeom>
        </p:spPr>
      </p:sp>
      <p:sp>
        <p:nvSpPr>
          <p:cNvPr id="302"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This is the initial clustering of companies and their respective offerings and non-stock exchange techniques. Generally speaking, this illustration is not backed by academic research and should be considered an initial best guess according to self-descriptions of companies and general information on the internet. </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Source of content</a:t>
            </a:r>
            <a:r>
              <a:rPr b="0" lang="de-DE" sz="1400" spc="-1" strike="noStrike">
                <a:latin typeface="Arial"/>
              </a:rPr>
              <a:t>: Own thoughts, couchbase.com, general internet search</a:t>
            </a:r>
            <a:endParaRPr b="0" lang="en-GB" sz="1400" spc="-1" strike="noStrike">
              <a:latin typeface="Arial"/>
            </a:endParaRPr>
          </a:p>
        </p:txBody>
      </p:sp>
      <p:sp>
        <p:nvSpPr>
          <p:cNvPr id="303"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834D3FBB-44BA-42C3-88E8-21BC0408311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2739960" y="500040"/>
            <a:ext cx="4442400" cy="2497680"/>
          </a:xfrm>
          <a:prstGeom prst="rect">
            <a:avLst/>
          </a:prstGeom>
        </p:spPr>
      </p:sp>
      <p:sp>
        <p:nvSpPr>
          <p:cNvPr id="305" name="PlaceHolder 2"/>
          <p:cNvSpPr>
            <a:spLocks noGrp="1"/>
          </p:cNvSpPr>
          <p:nvPr>
            <p:ph type="body"/>
          </p:nvPr>
        </p:nvSpPr>
        <p:spPr>
          <a:xfrm>
            <a:off x="992520" y="3166200"/>
            <a:ext cx="7937640" cy="2997000"/>
          </a:xfrm>
          <a:prstGeom prst="rect">
            <a:avLst/>
          </a:prstGeom>
        </p:spPr>
        <p:txBody>
          <a:bodyPr lIns="90720" rIns="90720" tIns="45360" bIns="45360">
            <a:noAutofit/>
          </a:bodyPr>
          <a:p>
            <a:pPr marL="216000" indent="-213840">
              <a:lnSpc>
                <a:spcPct val="100000"/>
              </a:lnSpc>
              <a:tabLst>
                <a:tab algn="l" pos="0"/>
              </a:tabLst>
            </a:pPr>
            <a:r>
              <a:rPr b="0" lang="en-US" sz="1400" spc="-1" strike="noStrike">
                <a:latin typeface="Arial"/>
              </a:rPr>
              <a:t>However, there are several caveats to all of this, which more or less boil down to “No Free Lunch”. Everything comes at a (hidden) cost:</a:t>
            </a:r>
            <a:endParaRPr b="0" lang="en-GB" sz="1400" spc="-1" strike="noStrike">
              <a:latin typeface="Arial"/>
            </a:endParaRPr>
          </a:p>
          <a:p>
            <a:pPr marL="216000" indent="-213840">
              <a:lnSpc>
                <a:spcPct val="100000"/>
              </a:lnSpc>
              <a:tabLst>
                <a:tab algn="l" pos="0"/>
              </a:tabLst>
            </a:pPr>
            <a:r>
              <a:rPr b="0" lang="en-US" sz="1400" spc="-1" strike="noStrike">
                <a:latin typeface="Arial"/>
              </a:rPr>
              <a:t>	</a:t>
            </a:r>
            <a:r>
              <a:rPr b="0" lang="en-US" sz="1400" spc="-1" strike="noStrike">
                <a:latin typeface="Arial"/>
              </a:rPr>
              <a:t>For example, most “commission-free” brokers earn a majority of their income through order-routing, receiving a commission from the order recipient. Therefore, the broker has a hidden incentive to promote products with hire routing commissions and the user probably pays for the service via increased quote prices.</a:t>
            </a:r>
            <a:endParaRPr b="0" lang="en-GB" sz="1400" spc="-1" strike="noStrike">
              <a:latin typeface="Arial"/>
            </a:endParaRPr>
          </a:p>
          <a:p>
            <a:pPr marL="216000" indent="-213840">
              <a:lnSpc>
                <a:spcPct val="100000"/>
              </a:lnSpc>
              <a:tabLst>
                <a:tab algn="l" pos="0"/>
              </a:tabLst>
            </a:pPr>
            <a:endParaRPr b="0" lang="en-GB" sz="1400" spc="-1" strike="noStrike">
              <a:latin typeface="Arial"/>
            </a:endParaRPr>
          </a:p>
          <a:p>
            <a:pPr marL="216000" indent="-213840">
              <a:lnSpc>
                <a:spcPct val="100000"/>
              </a:lnSpc>
              <a:tabLst>
                <a:tab algn="l" pos="0"/>
              </a:tabLst>
            </a:pPr>
            <a:r>
              <a:rPr b="0" lang="en-US" sz="1400" spc="-1" strike="noStrike">
                <a:latin typeface="Arial"/>
              </a:rPr>
              <a:t>In the “invest your time”-sphere of passive income, there is a huge leap between earning a bit of cash on the side and actually living off of it. Opportunity cost may have to be taken into account.</a:t>
            </a:r>
            <a:endParaRPr b="0" lang="en-GB" sz="1400" spc="-1" strike="noStrike">
              <a:latin typeface="Arial"/>
            </a:endParaRPr>
          </a:p>
          <a:p>
            <a:pPr marL="216000" indent="-213840">
              <a:lnSpc>
                <a:spcPct val="100000"/>
              </a:lnSpc>
              <a:tabLst>
                <a:tab algn="l" pos="0"/>
              </a:tabLst>
            </a:pPr>
            <a:r>
              <a:rPr b="0" lang="en-US" sz="1400" spc="-1" strike="noStrike">
                <a:solidFill>
                  <a:srgbClr val="000000"/>
                </a:solidFill>
                <a:latin typeface="Arial"/>
                <a:ea typeface="DejaVu Sans"/>
              </a:rPr>
              <a:t>Source of content</a:t>
            </a:r>
            <a:r>
              <a:rPr b="0" lang="de-DE" sz="1400" spc="-1" strike="noStrike">
                <a:solidFill>
                  <a:srgbClr val="000000"/>
                </a:solidFill>
                <a:latin typeface="Arial"/>
                <a:ea typeface="DejaVu Sans"/>
              </a:rPr>
              <a:t>: </a:t>
            </a:r>
            <a:r>
              <a:rPr b="0" lang="de-DE" sz="1400" spc="-1" strike="noStrike" u="sng">
                <a:solidFill>
                  <a:srgbClr val="000000"/>
                </a:solidFill>
                <a:uFillTx/>
                <a:latin typeface="Arial"/>
                <a:ea typeface="DejaVu Sans"/>
                <a:hlinkClick r:id="rId1"/>
              </a:rPr>
              <a:t>https://www.cnbc.com/2020/08/13/how-robinhood-makes-money-on-customer-trades-despite-making-it-free.html</a:t>
            </a:r>
            <a:br/>
            <a:r>
              <a:rPr b="0" lang="de-DE" sz="1400" spc="-1" strike="noStrike">
                <a:solidFill>
                  <a:srgbClr val="000000"/>
                </a:solidFill>
                <a:latin typeface="Arial"/>
                <a:ea typeface="DejaVu Sans"/>
              </a:rPr>
              <a:t>https://blog.medium.com/october-update-from-the-partner-program-f6cf8216a6d8</a:t>
            </a:r>
            <a:r>
              <a:rPr b="0" lang="en-US" sz="1500" spc="-1" strike="noStrike">
                <a:latin typeface="Arial"/>
              </a:rPr>
              <a:t> </a:t>
            </a:r>
            <a:endParaRPr b="0" lang="en-GB" sz="1500" spc="-1" strike="noStrike">
              <a:latin typeface="Arial"/>
            </a:endParaRPr>
          </a:p>
          <a:p>
            <a:pPr marL="216000" indent="-213840">
              <a:lnSpc>
                <a:spcPct val="100000"/>
              </a:lnSpc>
              <a:tabLst>
                <a:tab algn="l" pos="0"/>
              </a:tabLst>
            </a:pPr>
            <a:r>
              <a:rPr b="0" lang="en-GB" sz="2000" spc="-1" strike="noStrike">
                <a:latin typeface="Arial"/>
              </a:rPr>
              <a:t>  </a:t>
            </a: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a:p>
            <a:pPr marL="216000" indent="-213840">
              <a:lnSpc>
                <a:spcPct val="100000"/>
              </a:lnSpc>
              <a:tabLst>
                <a:tab algn="l" pos="0"/>
              </a:tabLst>
            </a:pPr>
            <a:endParaRPr b="0" lang="en-GB" sz="2000" spc="-1" strike="noStrike">
              <a:latin typeface="Arial"/>
            </a:endParaRPr>
          </a:p>
        </p:txBody>
      </p:sp>
      <p:sp>
        <p:nvSpPr>
          <p:cNvPr id="306"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6800505C-7F86-4DB8-A7A7-FFB914396AF9}" type="slidenum">
              <a:rPr b="0" lang="en-GB" sz="1200" spc="-1" strike="noStrike">
                <a:solidFill>
                  <a:srgbClr val="000000"/>
                </a:solidFill>
                <a:latin typeface="+mn-lt"/>
                <a:ea typeface="+mn-ea"/>
              </a:rPr>
              <a:t>&lt;number&gt;</a:t>
            </a:fld>
            <a:endParaRPr b="0" lang="en-GB" sz="1200" spc="-1" strike="noStrike">
              <a:latin typeface="Arial"/>
            </a:endParaRPr>
          </a:p>
        </p:txBody>
      </p:sp>
      <p:sp>
        <p:nvSpPr>
          <p:cNvPr id="307" name="CustomShape 4"/>
          <p:cNvSpPr/>
          <p:nvPr/>
        </p:nvSpPr>
        <p:spPr>
          <a:xfrm>
            <a:off x="792000" y="5544000"/>
            <a:ext cx="8351640" cy="77256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741040" y="506520"/>
            <a:ext cx="4442400" cy="2498760"/>
          </a:xfrm>
          <a:prstGeom prst="rect">
            <a:avLst/>
          </a:prstGeom>
        </p:spPr>
      </p:sp>
      <p:sp>
        <p:nvSpPr>
          <p:cNvPr id="309" name="PlaceHolder 2"/>
          <p:cNvSpPr>
            <a:spLocks noGrp="1"/>
          </p:cNvSpPr>
          <p:nvPr>
            <p:ph type="body"/>
          </p:nvPr>
        </p:nvSpPr>
        <p:spPr>
          <a:xfrm>
            <a:off x="992520" y="3166200"/>
            <a:ext cx="7939440" cy="2998800"/>
          </a:xfrm>
          <a:prstGeom prst="rect">
            <a:avLst/>
          </a:prstGeom>
        </p:spPr>
        <p:txBody>
          <a:bodyPr lIns="0" rIns="0" tIns="0" bIns="0">
            <a:noAutofit/>
          </a:bodyPr>
          <a:p>
            <a:pPr marL="216000" indent="-216000">
              <a:lnSpc>
                <a:spcPct val="100000"/>
              </a:lnSpc>
            </a:pPr>
            <a:r>
              <a:rPr b="0" lang="en-GB" sz="1500" spc="-1" strike="noStrike">
                <a:latin typeface="Arial"/>
              </a:rPr>
              <a:t>There is no such thing as a perfectly rational investor. People are usually suscept to common </a:t>
            </a:r>
            <a:br/>
            <a:r>
              <a:rPr b="0" lang="en-GB" sz="1500" spc="-1" strike="noStrike">
                <a:latin typeface="Arial"/>
              </a:rPr>
              <a:t>cognitive biases. Given internet and influencer culture, we assume that survivorship bias plays an important, as those who “made it” tend to communicate their success on the internet at an above-average frequency.</a:t>
            </a:r>
            <a:br/>
            <a:endParaRPr b="0" lang="en-GB" sz="1500" spc="-1" strike="noStrike">
              <a:latin typeface="Arial"/>
            </a:endParaRPr>
          </a:p>
          <a:p>
            <a:pPr marL="216000" indent="-216000">
              <a:lnSpc>
                <a:spcPct val="100000"/>
              </a:lnSpc>
            </a:pPr>
            <a:r>
              <a:rPr b="0" lang="en-GB" sz="1500" spc="-1" strike="noStrike">
                <a:latin typeface="Arial"/>
              </a:rPr>
              <a:t>Generally speaking, the statistics and prior research are not in favor of aspiring retail day traders.</a:t>
            </a:r>
            <a:endParaRPr b="0" lang="en-GB" sz="1500" spc="-1" strike="noStrike">
              <a:latin typeface="Arial"/>
            </a:endParaRPr>
          </a:p>
          <a:p>
            <a:pPr marL="216000" indent="-216000">
              <a:lnSpc>
                <a:spcPct val="100000"/>
              </a:lnSpc>
            </a:pPr>
            <a:endParaRPr b="0" lang="en-GB" sz="1500" spc="-1" strike="noStrike">
              <a:latin typeface="Arial"/>
            </a:endParaRPr>
          </a:p>
          <a:p>
            <a:pPr marL="216000" indent="-216000">
              <a:lnSpc>
                <a:spcPct val="100000"/>
              </a:lnSpc>
            </a:pPr>
            <a:r>
              <a:rPr b="0" lang="en-GB" sz="1500" spc="-1" strike="noStrike">
                <a:latin typeface="Arial"/>
              </a:rPr>
              <a:t>Furthermore, we suspect that the instant gratification culture spawned by social media could trickle down into a given user’s investment decisions, thus inducing a bias related to deferred gratification and hyperbolic discounting.</a:t>
            </a:r>
            <a:br/>
            <a:endParaRPr b="0" lang="en-GB" sz="1500" spc="-1" strike="noStrike">
              <a:latin typeface="Arial"/>
            </a:endParaRPr>
          </a:p>
          <a:p>
            <a:pPr marL="216000" indent="-216000">
              <a:lnSpc>
                <a:spcPct val="100000"/>
              </a:lnSpc>
            </a:pPr>
            <a:r>
              <a:rPr b="0" lang="en-GB" sz="1500" spc="-1" strike="noStrike">
                <a:latin typeface="Arial"/>
              </a:rPr>
              <a:t>In combination, this could have led to the events depicted on the right, which are, in the broadest sense, related to retail investors day trading without knowing what they are doing.</a:t>
            </a:r>
            <a:endParaRPr b="0" lang="en-GB" sz="15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2739960" y="500040"/>
            <a:ext cx="4442400" cy="2497680"/>
          </a:xfrm>
          <a:prstGeom prst="rect">
            <a:avLst/>
          </a:prstGeom>
        </p:spPr>
      </p:sp>
      <p:sp>
        <p:nvSpPr>
          <p:cNvPr id="311" name="PlaceHolder 2"/>
          <p:cNvSpPr>
            <a:spLocks noGrp="1"/>
          </p:cNvSpPr>
          <p:nvPr>
            <p:ph type="body"/>
          </p:nvPr>
        </p:nvSpPr>
        <p:spPr>
          <a:xfrm>
            <a:off x="992520" y="3166200"/>
            <a:ext cx="7937640" cy="2997000"/>
          </a:xfrm>
          <a:prstGeom prst="rect">
            <a:avLst/>
          </a:prstGeom>
        </p:spPr>
        <p:txBody>
          <a:bodyPr lIns="90720" rIns="90720" tIns="45360" bIns="45360">
            <a:noAutofit/>
          </a:bodyPr>
          <a:p>
            <a:endParaRPr b="0" lang="en-GB" sz="2000" spc="-1" strike="noStrike">
              <a:latin typeface="Arial"/>
            </a:endParaRPr>
          </a:p>
        </p:txBody>
      </p:sp>
      <p:sp>
        <p:nvSpPr>
          <p:cNvPr id="312" name="CustomShape 3"/>
          <p:cNvSpPr/>
          <p:nvPr/>
        </p:nvSpPr>
        <p:spPr>
          <a:xfrm>
            <a:off x="5621760" y="6331320"/>
            <a:ext cx="4298400" cy="3308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03AC620-2D64-49DD-9B77-E6C4E0B2256C}"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18520" cy="3331080"/>
          </a:xfrm>
          <a:prstGeom prst="rect">
            <a:avLst/>
          </a:prstGeom>
          <a:ln>
            <a:noFill/>
          </a:ln>
        </p:spPr>
      </p:pic>
      <p:pic>
        <p:nvPicPr>
          <p:cNvPr id="1" name="Bild 2" descr=""/>
          <p:cNvPicPr/>
          <p:nvPr/>
        </p:nvPicPr>
        <p:blipFill>
          <a:blip r:embed="rId3"/>
          <a:stretch/>
        </p:blipFill>
        <p:spPr>
          <a:xfrm>
            <a:off x="8218440" y="324000"/>
            <a:ext cx="602280" cy="316080"/>
          </a:xfrm>
          <a:prstGeom prst="rect">
            <a:avLst/>
          </a:prstGeom>
          <a:ln>
            <a:noFill/>
          </a:ln>
        </p:spPr>
      </p:pic>
      <p:sp>
        <p:nvSpPr>
          <p:cNvPr id="2" name="CustomShape 1"/>
          <p:cNvSpPr/>
          <p:nvPr/>
        </p:nvSpPr>
        <p:spPr>
          <a:xfrm>
            <a:off x="324000" y="321480"/>
            <a:ext cx="7157880" cy="34308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a:t>
            </a:r>
            <a:r>
              <a:rPr b="0" lang="en-GB" sz="4400" spc="-1" strike="noStrike">
                <a:latin typeface="Arial"/>
              </a:rPr>
              <a:t>title text format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List_of_cognitive_biases" TargetMode="External"/><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s://www.forbes.com/sites/jrose/2019/02/07/" TargetMode="External"/><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redbubble.com/about/sellin" TargetMode="External"/><Relationship Id="rId2" Type="http://schemas.openxmlformats.org/officeDocument/2006/relationships/hyperlink" Target="http://www.shopify.com/blog/dropshipping-niches" TargetMode="Externa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slideLayout" Target="../slideLayouts/slideLayout13.xml"/><Relationship Id="rId10"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xkcd.com/1827/" TargetMode="External"/><Relationship Id="rId3" Type="http://schemas.openxmlformats.org/officeDocument/2006/relationships/hyperlink" Target="https://idyahive.com/2017/07/14/delayed-gratification-path-to-riches/" TargetMode="External"/><Relationship Id="rId4" Type="http://schemas.openxmlformats.org/officeDocument/2006/relationships/hyperlink" Target="https://www.nytimes.com/2020/07/08/technology/robinhood-risky-trading.html"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Relationship Id="rId9"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6720" cy="37836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ea typeface="DejaVu Sans"/>
              </a:rPr>
              <a:t>Never work again – Tools for financial freedom</a:t>
            </a:r>
            <a:endParaRPr b="0" lang="en-GB" sz="2500" spc="-1" strike="noStrike">
              <a:latin typeface="Arial"/>
            </a:endParaRPr>
          </a:p>
        </p:txBody>
      </p:sp>
      <p:sp>
        <p:nvSpPr>
          <p:cNvPr id="86" name="CustomShape 2"/>
          <p:cNvSpPr/>
          <p:nvPr/>
        </p:nvSpPr>
        <p:spPr>
          <a:xfrm>
            <a:off x="360360" y="2232000"/>
            <a:ext cx="4245480" cy="232200"/>
          </a:xfrm>
          <a:prstGeom prst="rect">
            <a:avLst/>
          </a:prstGeom>
          <a:noFill/>
          <a:ln>
            <a:noFill/>
          </a:ln>
        </p:spPr>
        <p:style>
          <a:lnRef idx="0"/>
          <a:fillRef idx="0"/>
          <a:effectRef idx="0"/>
          <a:fontRef idx="minor"/>
        </p:style>
        <p:txBody>
          <a:bodyPr lIns="0" rIns="0" tIns="0" bIns="0">
            <a:normAutofit/>
          </a:bodyPr>
          <a:p>
            <a:pPr marL="216000" indent="-321840">
              <a:lnSpc>
                <a:spcPct val="100000"/>
              </a:lnSpc>
              <a:buClr>
                <a:srgbClr val="000000"/>
              </a:buClr>
              <a:buFont typeface="Wingdings" charset="2"/>
              <a:buChar char=""/>
            </a:pPr>
            <a:r>
              <a:rPr b="0" lang="de-DE" sz="1600" spc="-1" strike="noStrike">
                <a:solidFill>
                  <a:srgbClr val="000000"/>
                </a:solidFill>
                <a:latin typeface="Arial"/>
                <a:ea typeface="DejaVu Sans"/>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Hierarchy of Hypotheses</a:t>
            </a:r>
            <a:endParaRPr b="0" lang="en-GB" sz="2200" spc="-1" strike="noStrike">
              <a:latin typeface="Arial"/>
            </a:endParaRPr>
          </a:p>
        </p:txBody>
      </p:sp>
      <p:sp>
        <p:nvSpPr>
          <p:cNvPr id="181"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graphic: O</a:t>
            </a:r>
            <a:r>
              <a:rPr b="0" lang="de-DE" sz="800" spc="-1" strike="noStrike">
                <a:solidFill>
                  <a:srgbClr val="000000"/>
                </a:solidFill>
                <a:latin typeface="Arial"/>
                <a:ea typeface="DejaVu Sans"/>
              </a:rPr>
              <a:t>wn graphic</a:t>
            </a:r>
            <a:endParaRPr b="0" lang="en-GB" sz="800" spc="-1" strike="noStrike">
              <a:latin typeface="Arial"/>
            </a:endParaRPr>
          </a:p>
        </p:txBody>
      </p:sp>
      <p:sp>
        <p:nvSpPr>
          <p:cNvPr id="182" name="CustomShape 3"/>
          <p:cNvSpPr/>
          <p:nvPr/>
        </p:nvSpPr>
        <p:spPr>
          <a:xfrm>
            <a:off x="576000" y="100800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over-trade, </a:t>
            </a:r>
            <a:br/>
            <a:r>
              <a:rPr b="0" lang="en-GB" sz="1200" spc="-1" strike="noStrike">
                <a:solidFill>
                  <a:srgbClr val="000000"/>
                </a:solidFill>
                <a:latin typeface="Arial"/>
                <a:ea typeface="DejaVu Sans"/>
              </a:rPr>
              <a:t>racking up fees</a:t>
            </a:r>
            <a:endParaRPr b="0" lang="en-GB" sz="1200" spc="-1" strike="noStrike">
              <a:latin typeface="Arial"/>
            </a:endParaRPr>
          </a:p>
        </p:txBody>
      </p:sp>
      <p:sp>
        <p:nvSpPr>
          <p:cNvPr id="183" name="CustomShape 4"/>
          <p:cNvSpPr/>
          <p:nvPr/>
        </p:nvSpPr>
        <p:spPr>
          <a:xfrm>
            <a:off x="266364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under-diversify,</a:t>
            </a:r>
            <a:br/>
            <a:r>
              <a:rPr b="0" lang="en-GB" sz="1200" spc="-1" strike="noStrike">
                <a:solidFill>
                  <a:srgbClr val="000000"/>
                </a:solidFill>
                <a:latin typeface="Arial"/>
                <a:ea typeface="DejaVu Sans"/>
              </a:rPr>
              <a:t>racking up </a:t>
            </a:r>
            <a:br/>
            <a:r>
              <a:rPr b="0" lang="en-GB" sz="1200" spc="-1" strike="noStrike">
                <a:solidFill>
                  <a:srgbClr val="000000"/>
                </a:solidFill>
                <a:latin typeface="Arial"/>
                <a:ea typeface="DejaVu Sans"/>
              </a:rPr>
              <a:t>uncompensated risk</a:t>
            </a:r>
            <a:endParaRPr b="0" lang="en-GB" sz="1200" spc="-1" strike="noStrike">
              <a:latin typeface="Arial"/>
            </a:endParaRPr>
          </a:p>
        </p:txBody>
      </p:sp>
      <p:sp>
        <p:nvSpPr>
          <p:cNvPr id="184" name="CustomShape 5"/>
          <p:cNvSpPr/>
          <p:nvPr/>
        </p:nvSpPr>
        <p:spPr>
          <a:xfrm>
            <a:off x="460800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choose </a:t>
            </a:r>
            <a:br/>
            <a:r>
              <a:rPr b="0" lang="en-GB" sz="1200" spc="-1" strike="noStrike">
                <a:solidFill>
                  <a:srgbClr val="000000"/>
                </a:solidFill>
                <a:latin typeface="Arial"/>
                <a:ea typeface="DejaVu Sans"/>
              </a:rPr>
              <a:t>inappropriate strategies</a:t>
            </a:r>
            <a:br/>
            <a:r>
              <a:rPr b="0" lang="en-GB" sz="1200" spc="-1" strike="noStrike">
                <a:solidFill>
                  <a:srgbClr val="000000"/>
                </a:solidFill>
                <a:latin typeface="Arial"/>
                <a:ea typeface="DejaVu Sans"/>
              </a:rPr>
              <a:t>for their specific situation</a:t>
            </a:r>
            <a:endParaRPr b="0" lang="en-GB" sz="1200" spc="-1" strike="noStrike">
              <a:latin typeface="Arial"/>
            </a:endParaRPr>
          </a:p>
        </p:txBody>
      </p:sp>
      <p:sp>
        <p:nvSpPr>
          <p:cNvPr id="185" name="CustomShape 6"/>
          <p:cNvSpPr/>
          <p:nvPr/>
        </p:nvSpPr>
        <p:spPr>
          <a:xfrm>
            <a:off x="6551640" y="1008000"/>
            <a:ext cx="1797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overestimate</a:t>
            </a:r>
            <a:br/>
            <a:r>
              <a:rPr b="0" lang="en-GB" sz="1200" spc="-1" strike="noStrike">
                <a:solidFill>
                  <a:srgbClr val="000000"/>
                </a:solidFill>
                <a:latin typeface="Arial"/>
                <a:ea typeface="DejaVu Sans"/>
              </a:rPr>
              <a:t>their understanding</a:t>
            </a:r>
            <a:br/>
            <a:r>
              <a:rPr b="0" lang="en-GB" sz="1200" spc="-1" strike="noStrike">
                <a:solidFill>
                  <a:srgbClr val="000000"/>
                </a:solidFill>
                <a:latin typeface="Arial"/>
                <a:ea typeface="DejaVu Sans"/>
              </a:rPr>
              <a:t>of markets / techniques</a:t>
            </a:r>
            <a:endParaRPr b="0" lang="en-GB" sz="1200" spc="-1" strike="noStrike">
              <a:latin typeface="Arial"/>
            </a:endParaRPr>
          </a:p>
        </p:txBody>
      </p:sp>
      <p:sp>
        <p:nvSpPr>
          <p:cNvPr id="186" name="CustomShape 7"/>
          <p:cNvSpPr/>
          <p:nvPr/>
        </p:nvSpPr>
        <p:spPr>
          <a:xfrm>
            <a:off x="2017440" y="201744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choose </a:t>
            </a:r>
            <a:br/>
            <a:r>
              <a:rPr b="0" lang="en-GB" sz="1200" spc="-1" strike="noStrike">
                <a:solidFill>
                  <a:srgbClr val="000000"/>
                </a:solidFill>
                <a:latin typeface="Arial"/>
                <a:ea typeface="DejaVu Sans"/>
              </a:rPr>
              <a:t>efficient-frontier </a:t>
            </a:r>
            <a:br/>
            <a:r>
              <a:rPr b="0" lang="en-GB" sz="1200" spc="-1" strike="noStrike">
                <a:solidFill>
                  <a:srgbClr val="000000"/>
                </a:solidFill>
                <a:latin typeface="Arial"/>
                <a:ea typeface="DejaVu Sans"/>
              </a:rPr>
              <a:t>portfolios</a:t>
            </a:r>
            <a:endParaRPr b="0" lang="en-GB" sz="1200" spc="-1" strike="noStrike">
              <a:latin typeface="Arial"/>
            </a:endParaRPr>
          </a:p>
        </p:txBody>
      </p:sp>
      <p:sp>
        <p:nvSpPr>
          <p:cNvPr id="187" name="CustomShape 8"/>
          <p:cNvSpPr/>
          <p:nvPr/>
        </p:nvSpPr>
        <p:spPr>
          <a:xfrm>
            <a:off x="3601800" y="309600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pick the </a:t>
            </a:r>
            <a:br/>
            <a:r>
              <a:rPr b="0" lang="en-GB" sz="1200" spc="-1" strike="noStrike">
                <a:solidFill>
                  <a:srgbClr val="000000"/>
                </a:solidFill>
                <a:latin typeface="Arial"/>
                <a:ea typeface="DejaVu Sans"/>
              </a:rPr>
              <a:t>right option for their </a:t>
            </a:r>
            <a:br/>
            <a:r>
              <a:rPr b="0" lang="en-GB" sz="1200" spc="-1" strike="noStrike">
                <a:solidFill>
                  <a:srgbClr val="000000"/>
                </a:solidFill>
                <a:latin typeface="Arial"/>
                <a:ea typeface="DejaVu Sans"/>
              </a:rPr>
              <a:t>specific situation</a:t>
            </a:r>
            <a:endParaRPr b="0" lang="en-GB" sz="1200" spc="-1" strike="noStrike">
              <a:latin typeface="Arial"/>
            </a:endParaRPr>
          </a:p>
        </p:txBody>
      </p:sp>
      <p:sp>
        <p:nvSpPr>
          <p:cNvPr id="188" name="CustomShape 9"/>
          <p:cNvSpPr/>
          <p:nvPr/>
        </p:nvSpPr>
        <p:spPr>
          <a:xfrm>
            <a:off x="5112000" y="2017440"/>
            <a:ext cx="1941840" cy="78984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waste resources</a:t>
            </a:r>
            <a:br/>
            <a:r>
              <a:rPr b="0" lang="en-GB" sz="1200" spc="-1" strike="noStrike">
                <a:solidFill>
                  <a:srgbClr val="000000"/>
                </a:solidFill>
                <a:latin typeface="Arial"/>
                <a:ea typeface="DejaVu Sans"/>
              </a:rPr>
              <a:t>(time, money)</a:t>
            </a:r>
            <a:br/>
            <a:r>
              <a:rPr b="0" lang="en-GB" sz="1200" spc="-1" strike="noStrike">
                <a:solidFill>
                  <a:srgbClr val="000000"/>
                </a:solidFill>
                <a:latin typeface="Arial"/>
                <a:ea typeface="DejaVu Sans"/>
              </a:rPr>
              <a:t>on ultimately unsuccessful</a:t>
            </a:r>
            <a:br/>
            <a:r>
              <a:rPr b="0" lang="en-GB" sz="1200" spc="-1" strike="noStrike">
                <a:solidFill>
                  <a:srgbClr val="000000"/>
                </a:solidFill>
                <a:latin typeface="Arial"/>
                <a:ea typeface="DejaVu Sans"/>
              </a:rPr>
              <a:t>efforts</a:t>
            </a:r>
            <a:endParaRPr b="0" lang="en-GB" sz="1200" spc="-1" strike="noStrike">
              <a:latin typeface="Arial"/>
            </a:endParaRPr>
          </a:p>
        </p:txBody>
      </p:sp>
      <p:sp>
        <p:nvSpPr>
          <p:cNvPr id="189" name="Line 10"/>
          <p:cNvSpPr/>
          <p:nvPr/>
        </p:nvSpPr>
        <p:spPr>
          <a:xfrm>
            <a:off x="216000" y="4464000"/>
            <a:ext cx="1584000" cy="0"/>
          </a:xfrm>
          <a:prstGeom prst="line">
            <a:avLst/>
          </a:prstGeom>
          <a:ln>
            <a:solidFill>
              <a:srgbClr val="000000"/>
            </a:solidFill>
            <a:tailEnd len="med" type="triangle" w="med"/>
          </a:ln>
        </p:spPr>
        <p:style>
          <a:lnRef idx="0"/>
          <a:fillRef idx="0"/>
          <a:effectRef idx="0"/>
          <a:fontRef idx="minor"/>
        </p:style>
      </p:sp>
      <p:sp>
        <p:nvSpPr>
          <p:cNvPr id="190" name="Line 11"/>
          <p:cNvSpPr/>
          <p:nvPr/>
        </p:nvSpPr>
        <p:spPr>
          <a:xfrm>
            <a:off x="216000" y="1008000"/>
            <a:ext cx="0" cy="3456000"/>
          </a:xfrm>
          <a:prstGeom prst="line">
            <a:avLst/>
          </a:prstGeom>
          <a:ln>
            <a:solidFill>
              <a:srgbClr val="000000"/>
            </a:solidFill>
          </a:ln>
        </p:spPr>
        <p:style>
          <a:lnRef idx="0"/>
          <a:fillRef idx="0"/>
          <a:effectRef idx="0"/>
          <a:fontRef idx="minor"/>
        </p:style>
      </p:sp>
      <p:sp>
        <p:nvSpPr>
          <p:cNvPr id="191" name="CustomShape 12"/>
          <p:cNvSpPr/>
          <p:nvPr/>
        </p:nvSpPr>
        <p:spPr>
          <a:xfrm>
            <a:off x="1872000" y="4176000"/>
            <a:ext cx="5039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400" spc="-1" strike="noStrike">
                <a:solidFill>
                  <a:srgbClr val="000000"/>
                </a:solidFill>
                <a:latin typeface="Arial"/>
                <a:ea typeface="DejaVu Sans"/>
              </a:rPr>
              <a:t>→ </a:t>
            </a:r>
            <a:r>
              <a:rPr b="0" lang="en-GB" sz="1400" spc="-1" strike="noStrike">
                <a:solidFill>
                  <a:srgbClr val="000000"/>
                </a:solidFill>
                <a:latin typeface="Arial"/>
                <a:ea typeface="DejaVu Sans"/>
              </a:rPr>
              <a:t>Tools and Techniques can not be rated in isolation</a:t>
            </a:r>
            <a:br/>
            <a:r>
              <a:rPr b="0" lang="en-GB" sz="1400" spc="-1" strike="noStrike">
                <a:solidFill>
                  <a:srgbClr val="000000"/>
                </a:solidFill>
                <a:latin typeface="Arial"/>
                <a:ea typeface="DejaVu Sans"/>
              </a:rPr>
              <a:t>→ Requirement for a holistic approach to matching</a:t>
            </a:r>
            <a:r>
              <a:rPr b="0" lang="en-GB" sz="1800" spc="-1" strike="noStrike">
                <a:solidFill>
                  <a:srgbClr val="000000"/>
                </a:solidFill>
                <a:latin typeface="Arial"/>
                <a:ea typeface="DejaVu Sans"/>
              </a:rPr>
              <a: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30840" y="231840"/>
            <a:ext cx="8487000" cy="305280"/>
          </a:xfrm>
          <a:prstGeom prst="rect">
            <a:avLst/>
          </a:prstGeom>
          <a:noFill/>
          <a:ln>
            <a:noFill/>
          </a:ln>
        </p:spPr>
        <p:style>
          <a:lnRef idx="0"/>
          <a:fillRef idx="0"/>
          <a:effectRef idx="0"/>
          <a:fontRef idx="minor"/>
        </p:style>
      </p:sp>
      <p:pic>
        <p:nvPicPr>
          <p:cNvPr id="193" name="Inhaltsplatzhalter 6_1" descr=""/>
          <p:cNvPicPr/>
          <p:nvPr/>
        </p:nvPicPr>
        <p:blipFill>
          <a:blip r:embed="rId1"/>
          <a:stretch/>
        </p:blipFill>
        <p:spPr>
          <a:xfrm>
            <a:off x="1270440" y="1600200"/>
            <a:ext cx="6604200" cy="1903680"/>
          </a:xfrm>
          <a:prstGeom prst="rect">
            <a:avLst/>
          </a:prstGeom>
          <a:ln>
            <a:noFill/>
          </a:ln>
        </p:spPr>
      </p:pic>
      <p:sp>
        <p:nvSpPr>
          <p:cNvPr id="194"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&amp; Bias Navigator</a:t>
            </a:r>
            <a:endParaRPr b="0" lang="en-GB" sz="3200" spc="-1" strike="noStrike">
              <a:latin typeface="Arial"/>
            </a:endParaRPr>
          </a:p>
        </p:txBody>
      </p:sp>
      <p:sp>
        <p:nvSpPr>
          <p:cNvPr id="195"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The right tool for the job</a:t>
            </a:r>
            <a:endParaRPr b="0" lang="en-GB" sz="2200" spc="-1" strike="noStrike">
              <a:latin typeface="Arial"/>
            </a:endParaRPr>
          </a:p>
        </p:txBody>
      </p:sp>
      <p:sp>
        <p:nvSpPr>
          <p:cNvPr id="197"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Bias examples: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 Biases taken from </a:t>
            </a:r>
            <a:r>
              <a:rPr b="0" lang="de-DE" sz="800" spc="-1" strike="noStrike" u="sng">
                <a:solidFill>
                  <a:srgbClr val="0000ff"/>
                </a:solidFill>
                <a:uFillTx/>
                <a:latin typeface="Arial"/>
                <a:ea typeface="DejaVu Sans"/>
                <a:hlinkClick r:id="rId1"/>
              </a:rPr>
              <a:t>https://en.wikipedia.org/wiki/List_of_cognitive_biases</a:t>
            </a:r>
            <a:r>
              <a:rPr b="0" lang="de-DE" sz="800" spc="-1" strike="noStrike">
                <a:solidFill>
                  <a:srgbClr val="000000"/>
                </a:solidFill>
                <a:latin typeface="Arial"/>
                <a:ea typeface="DejaVu Sans"/>
              </a:rPr>
              <a:t> </a:t>
            </a:r>
            <a:endParaRPr b="0" lang="en-GB" sz="800" spc="-1" strike="noStrike">
              <a:latin typeface="Arial"/>
            </a:endParaRPr>
          </a:p>
        </p:txBody>
      </p:sp>
      <p:sp>
        <p:nvSpPr>
          <p:cNvPr id="198" name="CustomShape 3"/>
          <p:cNvSpPr/>
          <p:nvPr/>
        </p:nvSpPr>
        <p:spPr>
          <a:xfrm>
            <a:off x="216000" y="198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Lifestyle</a:t>
            </a:r>
            <a:endParaRPr b="0" lang="en-GB" sz="1100" spc="-1" strike="noStrike">
              <a:latin typeface="Arial"/>
            </a:endParaRPr>
          </a:p>
        </p:txBody>
      </p:sp>
      <p:sp>
        <p:nvSpPr>
          <p:cNvPr id="199" name="CustomShape 4"/>
          <p:cNvSpPr/>
          <p:nvPr/>
        </p:nvSpPr>
        <p:spPr>
          <a:xfrm>
            <a:off x="216000" y="252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Wealth</a:t>
            </a:r>
            <a:endParaRPr b="0" lang="en-GB" sz="1100" spc="-1" strike="noStrike">
              <a:latin typeface="Arial"/>
            </a:endParaRPr>
          </a:p>
        </p:txBody>
      </p:sp>
      <p:sp>
        <p:nvSpPr>
          <p:cNvPr id="200" name="CustomShape 5"/>
          <p:cNvSpPr/>
          <p:nvPr/>
        </p:nvSpPr>
        <p:spPr>
          <a:xfrm>
            <a:off x="216000" y="3096000"/>
            <a:ext cx="1150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Dependents</a:t>
            </a:r>
            <a:endParaRPr b="0" lang="en-GB" sz="1100" spc="-1" strike="noStrike">
              <a:latin typeface="Arial"/>
            </a:endParaRPr>
          </a:p>
        </p:txBody>
      </p:sp>
      <p:sp>
        <p:nvSpPr>
          <p:cNvPr id="201" name="CustomShape 6"/>
          <p:cNvSpPr/>
          <p:nvPr/>
        </p:nvSpPr>
        <p:spPr>
          <a:xfrm>
            <a:off x="216000" y="3600000"/>
            <a:ext cx="1150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Time Horizon</a:t>
            </a:r>
            <a:endParaRPr b="0" lang="en-GB" sz="1100" spc="-1" strike="noStrike">
              <a:latin typeface="Arial"/>
            </a:endParaRPr>
          </a:p>
        </p:txBody>
      </p:sp>
      <p:sp>
        <p:nvSpPr>
          <p:cNvPr id="202" name="CustomShape 7"/>
          <p:cNvSpPr/>
          <p:nvPr/>
        </p:nvSpPr>
        <p:spPr>
          <a:xfrm>
            <a:off x="216000" y="1440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Investment</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Knowledge</a:t>
            </a:r>
            <a:endParaRPr b="0" lang="en-GB" sz="1100" spc="-1" strike="noStrike">
              <a:latin typeface="Arial"/>
            </a:endParaRPr>
          </a:p>
        </p:txBody>
      </p:sp>
      <p:sp>
        <p:nvSpPr>
          <p:cNvPr id="203" name="CustomShape 8"/>
          <p:cNvSpPr/>
          <p:nvPr/>
        </p:nvSpPr>
        <p:spPr>
          <a:xfrm>
            <a:off x="216000" y="4104000"/>
            <a:ext cx="1150200" cy="430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Individual</a:t>
            </a:r>
            <a:br/>
            <a:r>
              <a:rPr b="0" lang="en-GB" sz="1100" spc="-1" strike="noStrike">
                <a:solidFill>
                  <a:srgbClr val="000000"/>
                </a:solidFill>
                <a:latin typeface="Arial"/>
                <a:ea typeface="DejaVu Sans"/>
              </a:rPr>
              <a:t>Goals</a:t>
            </a:r>
            <a:endParaRPr b="0" lang="en-GB" sz="1100" spc="-1" strike="noStrike">
              <a:latin typeface="Arial"/>
            </a:endParaRPr>
          </a:p>
        </p:txBody>
      </p:sp>
      <p:sp>
        <p:nvSpPr>
          <p:cNvPr id="204" name="CustomShape 9"/>
          <p:cNvSpPr/>
          <p:nvPr/>
        </p:nvSpPr>
        <p:spPr>
          <a:xfrm>
            <a:off x="1944000" y="1440000"/>
            <a:ext cx="1727280" cy="79128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lnSpc>
                <a:spcPct val="100000"/>
              </a:lnSpc>
            </a:pPr>
            <a:r>
              <a:rPr b="0" lang="en-GB" sz="1100" spc="-1" strike="noStrike">
                <a:solidFill>
                  <a:srgbClr val="000000"/>
                </a:solidFill>
                <a:latin typeface="Arial"/>
                <a:ea typeface="DejaVu Sans"/>
              </a:rPr>
              <a:t>Confirmation Bias</a:t>
            </a:r>
            <a:br/>
            <a:r>
              <a:rPr b="0" lang="en-GB" sz="1100" spc="-1" strike="noStrike">
                <a:solidFill>
                  <a:srgbClr val="000000"/>
                </a:solidFill>
                <a:latin typeface="Arial"/>
                <a:ea typeface="DejaVu Sans"/>
              </a:rPr>
              <a:t>→ Are you looking for stock info that </a:t>
            </a:r>
            <a:br/>
            <a:r>
              <a:rPr b="0" lang="en-GB" sz="1100" spc="-1" strike="noStrike">
                <a:solidFill>
                  <a:srgbClr val="000000"/>
                </a:solidFill>
                <a:latin typeface="Arial"/>
                <a:ea typeface="DejaVu Sans"/>
              </a:rPr>
              <a:t>supports your guess?</a:t>
            </a:r>
            <a:endParaRPr b="0" lang="en-GB" sz="1100" spc="-1" strike="noStrike">
              <a:latin typeface="Arial"/>
            </a:endParaRPr>
          </a:p>
        </p:txBody>
      </p:sp>
      <p:sp>
        <p:nvSpPr>
          <p:cNvPr id="205" name="Line 10"/>
          <p:cNvSpPr/>
          <p:nvPr/>
        </p:nvSpPr>
        <p:spPr>
          <a:xfrm>
            <a:off x="1872000" y="792000"/>
            <a:ext cx="0" cy="3672000"/>
          </a:xfrm>
          <a:prstGeom prst="line">
            <a:avLst/>
          </a:prstGeom>
          <a:ln>
            <a:solidFill>
              <a:srgbClr val="3465a4"/>
            </a:solidFill>
          </a:ln>
        </p:spPr>
        <p:style>
          <a:lnRef idx="0"/>
          <a:fillRef idx="0"/>
          <a:effectRef idx="0"/>
          <a:fontRef idx="minor"/>
        </p:style>
      </p:sp>
      <p:sp>
        <p:nvSpPr>
          <p:cNvPr id="206" name="CustomShape 11"/>
          <p:cNvSpPr/>
          <p:nvPr/>
        </p:nvSpPr>
        <p:spPr>
          <a:xfrm>
            <a:off x="149760" y="648000"/>
            <a:ext cx="150552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Acquire Information</a:t>
            </a:r>
            <a:endParaRPr b="0" lang="en-GB" sz="1200" spc="-1" strike="noStrike">
              <a:latin typeface="Arial"/>
            </a:endParaRPr>
          </a:p>
        </p:txBody>
      </p:sp>
      <p:sp>
        <p:nvSpPr>
          <p:cNvPr id="207" name="CustomShape 12"/>
          <p:cNvSpPr/>
          <p:nvPr/>
        </p:nvSpPr>
        <p:spPr>
          <a:xfrm>
            <a:off x="2021400" y="648000"/>
            <a:ext cx="164988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Generally explain cognitive biases</a:t>
            </a:r>
            <a:endParaRPr b="0" lang="en-GB" sz="1200" spc="-1" strike="noStrike">
              <a:latin typeface="Arial"/>
            </a:endParaRPr>
          </a:p>
        </p:txBody>
      </p:sp>
      <p:sp>
        <p:nvSpPr>
          <p:cNvPr id="208" name="Line 13"/>
          <p:cNvSpPr/>
          <p:nvPr/>
        </p:nvSpPr>
        <p:spPr>
          <a:xfrm>
            <a:off x="3744000" y="792000"/>
            <a:ext cx="0" cy="3672000"/>
          </a:xfrm>
          <a:prstGeom prst="line">
            <a:avLst/>
          </a:prstGeom>
          <a:ln>
            <a:solidFill>
              <a:srgbClr val="3465a4"/>
            </a:solidFill>
          </a:ln>
        </p:spPr>
        <p:style>
          <a:lnRef idx="0"/>
          <a:fillRef idx="0"/>
          <a:effectRef idx="0"/>
          <a:fontRef idx="minor"/>
        </p:style>
      </p:sp>
      <p:sp>
        <p:nvSpPr>
          <p:cNvPr id="209" name="CustomShape 14"/>
          <p:cNvSpPr/>
          <p:nvPr/>
        </p:nvSpPr>
        <p:spPr>
          <a:xfrm>
            <a:off x="3744000" y="648000"/>
            <a:ext cx="2662920" cy="77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Weight &amp; match biases according to user information</a:t>
            </a:r>
            <a:endParaRPr b="0" lang="en-GB" sz="1200" spc="-1" strike="noStrike">
              <a:latin typeface="Arial"/>
            </a:endParaRPr>
          </a:p>
        </p:txBody>
      </p:sp>
      <p:sp>
        <p:nvSpPr>
          <p:cNvPr id="210" name="CustomShape 15"/>
          <p:cNvSpPr/>
          <p:nvPr/>
        </p:nvSpPr>
        <p:spPr>
          <a:xfrm>
            <a:off x="3888000" y="1944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have no idea of stocks”</a:t>
            </a:r>
            <a:br/>
            <a:r>
              <a:rPr b="0" lang="en-GB" sz="1100" spc="-1" strike="noStrike">
                <a:solidFill>
                  <a:srgbClr val="000000"/>
                </a:solidFill>
                <a:latin typeface="Arial"/>
                <a:ea typeface="DejaVu Sans"/>
              </a:rPr>
              <a:t>→ Dunning-Kruger effect</a:t>
            </a:r>
            <a:endParaRPr b="0" lang="en-GB" sz="1100" spc="-1" strike="noStrike">
              <a:latin typeface="Arial"/>
            </a:endParaRPr>
          </a:p>
        </p:txBody>
      </p:sp>
      <p:sp>
        <p:nvSpPr>
          <p:cNvPr id="211" name="Line 16"/>
          <p:cNvSpPr/>
          <p:nvPr/>
        </p:nvSpPr>
        <p:spPr>
          <a:xfrm>
            <a:off x="6408000" y="792000"/>
            <a:ext cx="0" cy="3528000"/>
          </a:xfrm>
          <a:prstGeom prst="line">
            <a:avLst/>
          </a:prstGeom>
          <a:ln>
            <a:solidFill>
              <a:srgbClr val="3465a4"/>
            </a:solidFill>
          </a:ln>
        </p:spPr>
        <p:style>
          <a:lnRef idx="0"/>
          <a:fillRef idx="0"/>
          <a:effectRef idx="0"/>
          <a:fontRef idx="minor"/>
        </p:style>
      </p:sp>
      <p:sp>
        <p:nvSpPr>
          <p:cNvPr id="212" name="CustomShape 17"/>
          <p:cNvSpPr/>
          <p:nvPr/>
        </p:nvSpPr>
        <p:spPr>
          <a:xfrm>
            <a:off x="6480000" y="648000"/>
            <a:ext cx="2590920" cy="71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Recommend Tools / Techniques for</a:t>
            </a:r>
            <a:br/>
            <a:r>
              <a:rPr b="0" lang="en-GB" sz="1200" spc="-1" strike="noStrike">
                <a:solidFill>
                  <a:srgbClr val="000000"/>
                </a:solidFill>
                <a:latin typeface="Arial"/>
                <a:ea typeface="DejaVu Sans"/>
              </a:rPr>
              <a:t>a given user</a:t>
            </a:r>
            <a:endParaRPr b="0" lang="en-GB" sz="1200" spc="-1" strike="noStrike">
              <a:latin typeface="Arial"/>
            </a:endParaRPr>
          </a:p>
        </p:txBody>
      </p:sp>
      <p:sp>
        <p:nvSpPr>
          <p:cNvPr id="213" name="CustomShape 18"/>
          <p:cNvSpPr/>
          <p:nvPr/>
        </p:nvSpPr>
        <p:spPr>
          <a:xfrm>
            <a:off x="3888000" y="1440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want to get rich asap”</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 </a:t>
            </a:r>
            <a:r>
              <a:rPr b="0" lang="en-GB" sz="1100" spc="-1" strike="noStrike">
                <a:solidFill>
                  <a:srgbClr val="000000"/>
                </a:solidFill>
                <a:latin typeface="Arial"/>
                <a:ea typeface="DejaVu Sans"/>
              </a:rPr>
              <a:t>Deferred Gratification</a:t>
            </a:r>
            <a:endParaRPr b="0" lang="en-GB" sz="1100" spc="-1" strike="noStrike">
              <a:latin typeface="Arial"/>
            </a:endParaRPr>
          </a:p>
        </p:txBody>
      </p:sp>
      <p:sp>
        <p:nvSpPr>
          <p:cNvPr id="214" name="CustomShape 19"/>
          <p:cNvSpPr/>
          <p:nvPr/>
        </p:nvSpPr>
        <p:spPr>
          <a:xfrm>
            <a:off x="6552360" y="144036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Impatient people get no-interaction</a:t>
            </a:r>
            <a:br/>
            <a:r>
              <a:rPr b="0" lang="en-GB" sz="1100" spc="-1" strike="noStrike">
                <a:solidFill>
                  <a:srgbClr val="000000"/>
                </a:solidFill>
                <a:latin typeface="Arial"/>
                <a:ea typeface="DejaVu Sans"/>
              </a:rPr>
              <a:t>robo advisors, that force them to </a:t>
            </a:r>
            <a:br/>
            <a:r>
              <a:rPr b="0" lang="en-GB" sz="1100" spc="-1" strike="noStrike">
                <a:solidFill>
                  <a:srgbClr val="000000"/>
                </a:solidFill>
                <a:latin typeface="Arial"/>
                <a:ea typeface="DejaVu Sans"/>
              </a:rPr>
              <a:t>keep their hands off</a:t>
            </a:r>
            <a:endParaRPr b="0" lang="en-GB" sz="1100" spc="-1" strike="noStrike">
              <a:latin typeface="Arial"/>
            </a:endParaRPr>
          </a:p>
        </p:txBody>
      </p:sp>
      <p:sp>
        <p:nvSpPr>
          <p:cNvPr id="215" name="CustomShape 20"/>
          <p:cNvSpPr/>
          <p:nvPr/>
        </p:nvSpPr>
        <p:spPr>
          <a:xfrm>
            <a:off x="3888000" y="2448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Celebrity XY is so successful”</a:t>
            </a:r>
            <a:br/>
            <a:r>
              <a:rPr b="0" lang="en-GB" sz="1100" spc="-1" strike="noStrike">
                <a:solidFill>
                  <a:srgbClr val="000000"/>
                </a:solidFill>
                <a:latin typeface="Arial"/>
                <a:ea typeface="DejaVu Sans"/>
              </a:rPr>
              <a:t>→ Survivorship Bias</a:t>
            </a:r>
            <a:endParaRPr b="0" lang="en-GB" sz="1100" spc="-1" strike="noStrike">
              <a:latin typeface="Arial"/>
            </a:endParaRPr>
          </a:p>
        </p:txBody>
      </p:sp>
      <p:sp>
        <p:nvSpPr>
          <p:cNvPr id="216" name="CustomShape 21"/>
          <p:cNvSpPr/>
          <p:nvPr/>
        </p:nvSpPr>
        <p:spPr>
          <a:xfrm>
            <a:off x="3888000" y="2952000"/>
            <a:ext cx="2302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don’t need retirement planning”</a:t>
            </a:r>
            <a:br/>
            <a:r>
              <a:rPr b="0" lang="en-GB" sz="1100" spc="-1" strike="noStrike">
                <a:solidFill>
                  <a:srgbClr val="000000"/>
                </a:solidFill>
                <a:latin typeface="Arial"/>
                <a:ea typeface="DejaVu Sans"/>
              </a:rPr>
              <a:t>→ Plan continuation fallacy</a:t>
            </a:r>
            <a:endParaRPr b="0" lang="en-GB" sz="1100" spc="-1" strike="noStrike">
              <a:latin typeface="Arial"/>
            </a:endParaRPr>
          </a:p>
        </p:txBody>
      </p:sp>
      <p:sp>
        <p:nvSpPr>
          <p:cNvPr id="217" name="CustomShape 22"/>
          <p:cNvSpPr/>
          <p:nvPr/>
        </p:nvSpPr>
        <p:spPr>
          <a:xfrm>
            <a:off x="3888000" y="3456000"/>
            <a:ext cx="230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My investment strategy doesn’t </a:t>
            </a:r>
            <a:br/>
            <a:r>
              <a:rPr b="0" lang="en-GB" sz="1100" spc="-1" strike="noStrike">
                <a:solidFill>
                  <a:srgbClr val="000000"/>
                </a:solidFill>
                <a:latin typeface="Arial"/>
                <a:ea typeface="DejaVu Sans"/>
              </a:rPr>
              <a:t>need an update”</a:t>
            </a:r>
            <a:br/>
            <a:r>
              <a:rPr b="0" lang="en-GB" sz="1100" spc="-1" strike="noStrike">
                <a:solidFill>
                  <a:srgbClr val="000000"/>
                </a:solidFill>
                <a:latin typeface="Arial"/>
                <a:ea typeface="DejaVu Sans"/>
              </a:rPr>
              <a:t>→ Hot-hand fallacy</a:t>
            </a:r>
            <a:endParaRPr b="0" lang="en-GB" sz="1100" spc="-1" strike="noStrike">
              <a:latin typeface="Arial"/>
            </a:endParaRPr>
          </a:p>
        </p:txBody>
      </p:sp>
      <p:sp>
        <p:nvSpPr>
          <p:cNvPr id="218" name="CustomShape 23"/>
          <p:cNvSpPr/>
          <p:nvPr/>
        </p:nvSpPr>
        <p:spPr>
          <a:xfrm>
            <a:off x="3888000" y="4032000"/>
            <a:ext cx="230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always hold”</a:t>
            </a:r>
            <a:br/>
            <a:r>
              <a:rPr b="0" lang="en-GB" sz="1100" spc="-1" strike="noStrike">
                <a:solidFill>
                  <a:srgbClr val="000000"/>
                </a:solidFill>
                <a:latin typeface="Arial"/>
                <a:ea typeface="DejaVu Sans"/>
              </a:rPr>
              <a:t>→Disposition effect</a:t>
            </a:r>
            <a:endParaRPr b="0" lang="en-GB" sz="1100" spc="-1" strike="noStrike">
              <a:latin typeface="Arial"/>
            </a:endParaRPr>
          </a:p>
        </p:txBody>
      </p:sp>
      <p:sp>
        <p:nvSpPr>
          <p:cNvPr id="219" name="CustomShape 24"/>
          <p:cNvSpPr/>
          <p:nvPr/>
        </p:nvSpPr>
        <p:spPr>
          <a:xfrm>
            <a:off x="6480000" y="11178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0" name="CustomShape 25"/>
          <p:cNvSpPr/>
          <p:nvPr/>
        </p:nvSpPr>
        <p:spPr>
          <a:xfrm>
            <a:off x="6552360" y="259200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Extremely risk-averse are </a:t>
            </a:r>
            <a:br/>
            <a:r>
              <a:rPr b="0" lang="en-GB" sz="1100" spc="-1" strike="noStrike">
                <a:solidFill>
                  <a:srgbClr val="000000"/>
                </a:solidFill>
                <a:latin typeface="Arial"/>
                <a:ea typeface="DejaVu Sans"/>
              </a:rPr>
              <a:t>recommended an ETF portfolio</a:t>
            </a:r>
            <a:br/>
            <a:r>
              <a:rPr b="0" lang="en-GB" sz="1100" spc="-1" strike="noStrike">
                <a:solidFill>
                  <a:srgbClr val="000000"/>
                </a:solidFill>
                <a:latin typeface="Arial"/>
                <a:ea typeface="DejaVu Sans"/>
              </a:rPr>
              <a:t>in order to achieve low-risk yields</a:t>
            </a:r>
            <a:endParaRPr b="0" lang="en-GB" sz="1100" spc="-1" strike="noStrike">
              <a:latin typeface="Arial"/>
            </a:endParaRPr>
          </a:p>
        </p:txBody>
      </p:sp>
      <p:sp>
        <p:nvSpPr>
          <p:cNvPr id="221" name="CustomShape 26"/>
          <p:cNvSpPr/>
          <p:nvPr/>
        </p:nvSpPr>
        <p:spPr>
          <a:xfrm>
            <a:off x="6552360" y="3744360"/>
            <a:ext cx="2446920" cy="79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Experienced traders may be </a:t>
            </a:r>
            <a:br/>
            <a:r>
              <a:rPr b="0" lang="en-GB" sz="1100" spc="-1" strike="noStrike">
                <a:solidFill>
                  <a:srgbClr val="000000"/>
                </a:solidFill>
                <a:latin typeface="Arial"/>
                <a:ea typeface="DejaVu Sans"/>
              </a:rPr>
              <a:t>recommended a low-fee </a:t>
            </a:r>
            <a:br/>
            <a:r>
              <a:rPr b="0" lang="en-GB" sz="1100" spc="-1" strike="noStrike">
                <a:solidFill>
                  <a:srgbClr val="000000"/>
                </a:solidFill>
                <a:latin typeface="Arial"/>
                <a:ea typeface="DejaVu Sans"/>
              </a:rPr>
              <a:t>brokerage service</a:t>
            </a:r>
            <a:endParaRPr b="0" lang="en-GB" sz="1100" spc="-1" strike="noStrike">
              <a:latin typeface="Arial"/>
            </a:endParaRPr>
          </a:p>
        </p:txBody>
      </p:sp>
      <p:sp>
        <p:nvSpPr>
          <p:cNvPr id="222" name="CustomShape 27"/>
          <p:cNvSpPr/>
          <p:nvPr/>
        </p:nvSpPr>
        <p:spPr>
          <a:xfrm>
            <a:off x="144000" y="10800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3" name="CustomShape 28"/>
          <p:cNvSpPr/>
          <p:nvPr/>
        </p:nvSpPr>
        <p:spPr>
          <a:xfrm>
            <a:off x="1944000" y="108000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4" name="CustomShape 29"/>
          <p:cNvSpPr/>
          <p:nvPr/>
        </p:nvSpPr>
        <p:spPr>
          <a:xfrm>
            <a:off x="3780000" y="1080360"/>
            <a:ext cx="1511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a:ea typeface="DejaVu Sans"/>
              </a:rPr>
              <a:t>Examples:</a:t>
            </a:r>
            <a:endParaRPr b="0" lang="en-GB" sz="1200" spc="-1" strike="noStrike">
              <a:latin typeface="Arial"/>
            </a:endParaRPr>
          </a:p>
        </p:txBody>
      </p:sp>
      <p:sp>
        <p:nvSpPr>
          <p:cNvPr id="225" name="CustomShape 30"/>
          <p:cNvSpPr/>
          <p:nvPr/>
        </p:nvSpPr>
        <p:spPr>
          <a:xfrm>
            <a:off x="1944000" y="2448360"/>
            <a:ext cx="1727280" cy="93492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nSpc>
                <a:spcPct val="100000"/>
              </a:lnSpc>
            </a:pPr>
            <a:r>
              <a:rPr b="0" lang="en-GB" sz="1100" spc="-1" strike="noStrike">
                <a:solidFill>
                  <a:srgbClr val="000000"/>
                </a:solidFill>
                <a:latin typeface="Arial"/>
                <a:ea typeface="DejaVu Sans"/>
              </a:rPr>
              <a:t>Sunk Cost Fallacy </a:t>
            </a:r>
            <a:br/>
            <a:r>
              <a:rPr b="0" lang="en-GB" sz="1100" spc="-1" strike="noStrike">
                <a:solidFill>
                  <a:srgbClr val="000000"/>
                </a:solidFill>
                <a:latin typeface="Arial"/>
                <a:ea typeface="DejaVu Sans"/>
              </a:rPr>
              <a:t>→ Are you investing further because the stock “can only go up from here”?</a:t>
            </a:r>
            <a:endParaRPr b="0" lang="en-GB" sz="1100" spc="-1" strike="noStrike">
              <a:latin typeface="Arial"/>
            </a:endParaRPr>
          </a:p>
        </p:txBody>
      </p:sp>
      <p:sp>
        <p:nvSpPr>
          <p:cNvPr id="226" name="CustomShape 31"/>
          <p:cNvSpPr/>
          <p:nvPr/>
        </p:nvSpPr>
        <p:spPr>
          <a:xfrm>
            <a:off x="1944000" y="3600000"/>
            <a:ext cx="1727280" cy="93492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nSpc>
                <a:spcPct val="100000"/>
              </a:lnSpc>
            </a:pPr>
            <a:r>
              <a:rPr b="0" lang="en-GB" sz="1100" spc="-1" strike="noStrike">
                <a:solidFill>
                  <a:srgbClr val="000000"/>
                </a:solidFill>
                <a:latin typeface="Arial"/>
                <a:ea typeface="DejaVu Sans"/>
              </a:rPr>
              <a:t>Hyperbolic Discounting </a:t>
            </a:r>
            <a:br/>
            <a:r>
              <a:rPr b="0" lang="en-GB" sz="1100" spc="-1" strike="noStrike">
                <a:solidFill>
                  <a:srgbClr val="000000"/>
                </a:solidFill>
                <a:latin typeface="Arial"/>
                <a:ea typeface="DejaVu Sans"/>
              </a:rPr>
              <a:t>→Do you value cash at hand more than future opportunities? </a:t>
            </a:r>
            <a:endParaRPr b="0" lang="en-GB" sz="1100" spc="-1" strike="noStrike">
              <a:latin typeface="Arial"/>
            </a:endParaRPr>
          </a:p>
        </p:txBody>
      </p:sp>
      <p:sp>
        <p:nvSpPr>
          <p:cNvPr id="227" name="Line 32"/>
          <p:cNvSpPr/>
          <p:nvPr/>
        </p:nvSpPr>
        <p:spPr>
          <a:xfrm>
            <a:off x="288000" y="4752000"/>
            <a:ext cx="7632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30840" y="231840"/>
            <a:ext cx="8487000" cy="305280"/>
          </a:xfrm>
          <a:prstGeom prst="rect">
            <a:avLst/>
          </a:prstGeom>
          <a:noFill/>
          <a:ln>
            <a:noFill/>
          </a:ln>
        </p:spPr>
        <p:style>
          <a:lnRef idx="0"/>
          <a:fillRef idx="0"/>
          <a:effectRef idx="0"/>
          <a:fontRef idx="minor"/>
        </p:style>
      </p:sp>
      <p:pic>
        <p:nvPicPr>
          <p:cNvPr id="229" name="Inhaltsplatzhalter 6_2" descr=""/>
          <p:cNvPicPr/>
          <p:nvPr/>
        </p:nvPicPr>
        <p:blipFill>
          <a:blip r:embed="rId1"/>
          <a:stretch/>
        </p:blipFill>
        <p:spPr>
          <a:xfrm>
            <a:off x="1270440" y="1600200"/>
            <a:ext cx="6604200" cy="1903680"/>
          </a:xfrm>
          <a:prstGeom prst="rect">
            <a:avLst/>
          </a:prstGeom>
          <a:ln>
            <a:noFill/>
          </a:ln>
        </p:spPr>
      </p:pic>
      <p:sp>
        <p:nvSpPr>
          <p:cNvPr id="230"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The Antithesis</a:t>
            </a:r>
            <a:endParaRPr b="0" lang="en-GB" sz="3200" spc="-1" strike="noStrike">
              <a:latin typeface="Arial"/>
            </a:endParaRPr>
          </a:p>
        </p:txBody>
      </p:sp>
      <p:sp>
        <p:nvSpPr>
          <p:cNvPr id="231"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Explain Bias Exploitation</a:t>
            </a:r>
            <a:endParaRPr b="0" lang="en-GB" sz="2200" spc="-1" strike="noStrike">
              <a:latin typeface="Arial"/>
            </a:endParaRPr>
          </a:p>
        </p:txBody>
      </p:sp>
      <p:sp>
        <p:nvSpPr>
          <p:cNvPr id="23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234" name="CustomShape 3"/>
          <p:cNvSpPr/>
          <p:nvPr/>
        </p:nvSpPr>
        <p:spPr>
          <a:xfrm>
            <a:off x="144000" y="864000"/>
            <a:ext cx="1505520" cy="259920"/>
          </a:xfrm>
          <a:prstGeom prst="rect">
            <a:avLst/>
          </a:prstGeom>
          <a:noFill/>
          <a:ln>
            <a:noFill/>
          </a:ln>
        </p:spPr>
        <p:style>
          <a:lnRef idx="0"/>
          <a:fillRef idx="0"/>
          <a:effectRef idx="0"/>
          <a:fontRef idx="minor"/>
        </p:style>
      </p:sp>
      <p:sp>
        <p:nvSpPr>
          <p:cNvPr id="235" name="CustomShape 4"/>
          <p:cNvSpPr/>
          <p:nvPr/>
        </p:nvSpPr>
        <p:spPr>
          <a:xfrm>
            <a:off x="2021400" y="792000"/>
            <a:ext cx="1182600" cy="259920"/>
          </a:xfrm>
          <a:prstGeom prst="rect">
            <a:avLst/>
          </a:prstGeom>
          <a:noFill/>
          <a:ln>
            <a:noFill/>
          </a:ln>
        </p:spPr>
        <p:style>
          <a:lnRef idx="0"/>
          <a:fillRef idx="0"/>
          <a:effectRef idx="0"/>
          <a:fontRef idx="minor"/>
        </p:style>
      </p:sp>
      <p:sp>
        <p:nvSpPr>
          <p:cNvPr id="236" name="CustomShape 5"/>
          <p:cNvSpPr/>
          <p:nvPr/>
        </p:nvSpPr>
        <p:spPr>
          <a:xfrm>
            <a:off x="3744000" y="648000"/>
            <a:ext cx="2662920" cy="771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37" name="CustomShape 6"/>
          <p:cNvSpPr/>
          <p:nvPr/>
        </p:nvSpPr>
        <p:spPr>
          <a:xfrm>
            <a:off x="6480000" y="648000"/>
            <a:ext cx="2590920" cy="718920"/>
          </a:xfrm>
          <a:prstGeom prst="rect">
            <a:avLst/>
          </a:prstGeom>
          <a:noFill/>
          <a:ln>
            <a:noFill/>
          </a:ln>
        </p:spPr>
        <p:style>
          <a:lnRef idx="0"/>
          <a:fillRef idx="0"/>
          <a:effectRef idx="0"/>
          <a:fontRef idx="minor"/>
        </p:style>
      </p:sp>
      <p:sp>
        <p:nvSpPr>
          <p:cNvPr id="238" name="CustomShape 7"/>
          <p:cNvSpPr/>
          <p:nvPr/>
        </p:nvSpPr>
        <p:spPr>
          <a:xfrm>
            <a:off x="360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Acquire User</a:t>
            </a:r>
            <a:br/>
            <a:r>
              <a:rPr b="0" lang="en-GB" sz="1200" spc="-1" strike="noStrike">
                <a:solidFill>
                  <a:srgbClr val="000000"/>
                </a:solidFill>
                <a:latin typeface="Arial"/>
                <a:ea typeface="DejaVu Sans"/>
              </a:rPr>
              <a:t>Information</a:t>
            </a:r>
            <a:endParaRPr b="0" lang="en-GB" sz="1200" spc="-1" strike="noStrike">
              <a:latin typeface="Arial"/>
            </a:endParaRPr>
          </a:p>
        </p:txBody>
      </p:sp>
      <p:sp>
        <p:nvSpPr>
          <p:cNvPr id="239" name="Line 8"/>
          <p:cNvSpPr/>
          <p:nvPr/>
        </p:nvSpPr>
        <p:spPr>
          <a:xfrm>
            <a:off x="360000" y="2088000"/>
            <a:ext cx="0" cy="864000"/>
          </a:xfrm>
          <a:prstGeom prst="line">
            <a:avLst/>
          </a:prstGeom>
          <a:ln>
            <a:solidFill>
              <a:srgbClr val="3465a4"/>
            </a:solidFill>
          </a:ln>
        </p:spPr>
        <p:style>
          <a:lnRef idx="0"/>
          <a:fillRef idx="0"/>
          <a:effectRef idx="0"/>
          <a:fontRef idx="minor"/>
        </p:style>
      </p:sp>
      <p:sp>
        <p:nvSpPr>
          <p:cNvPr id="240" name="CustomShape 9"/>
          <p:cNvSpPr/>
          <p:nvPr/>
        </p:nvSpPr>
        <p:spPr>
          <a:xfrm>
            <a:off x="2376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Infer potential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41" name="CustomShape 10"/>
          <p:cNvSpPr/>
          <p:nvPr/>
        </p:nvSpPr>
        <p:spPr>
          <a:xfrm>
            <a:off x="248760" y="792000"/>
            <a:ext cx="6446520" cy="48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Arial"/>
                <a:ea typeface="DejaVu Sans"/>
              </a:rPr>
              <a:t>To emphasize the impact of (potential) biases, we build an inverse Tool selector</a:t>
            </a:r>
            <a:br/>
            <a:r>
              <a:rPr b="0" lang="en-GB" sz="1400" spc="-1" strike="noStrike">
                <a:solidFill>
                  <a:srgbClr val="000000"/>
                </a:solidFill>
                <a:latin typeface="Arial"/>
                <a:ea typeface="DejaVu Sans"/>
              </a:rPr>
              <a:t>which depicts the answer to “how to best exploit this user?”.</a:t>
            </a:r>
            <a:endParaRPr b="0" lang="en-GB" sz="1400" spc="-1" strike="noStrike">
              <a:latin typeface="Arial"/>
            </a:endParaRPr>
          </a:p>
        </p:txBody>
      </p:sp>
      <p:sp>
        <p:nvSpPr>
          <p:cNvPr id="242" name="Line 11"/>
          <p:cNvSpPr/>
          <p:nvPr/>
        </p:nvSpPr>
        <p:spPr>
          <a:xfrm>
            <a:off x="2376000" y="2088000"/>
            <a:ext cx="0" cy="864000"/>
          </a:xfrm>
          <a:prstGeom prst="line">
            <a:avLst/>
          </a:prstGeom>
          <a:ln>
            <a:solidFill>
              <a:srgbClr val="3465a4"/>
            </a:solidFill>
          </a:ln>
        </p:spPr>
        <p:style>
          <a:lnRef idx="0"/>
          <a:fillRef idx="0"/>
          <a:effectRef idx="0"/>
          <a:fontRef idx="minor"/>
        </p:style>
      </p:sp>
      <p:sp>
        <p:nvSpPr>
          <p:cNvPr id="243" name="CustomShape 12"/>
          <p:cNvSpPr/>
          <p:nvPr/>
        </p:nvSpPr>
        <p:spPr>
          <a:xfrm>
            <a:off x="4608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Weight potential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44" name="CustomShape 13"/>
          <p:cNvSpPr/>
          <p:nvPr/>
        </p:nvSpPr>
        <p:spPr>
          <a:xfrm>
            <a:off x="6696000" y="1628640"/>
            <a:ext cx="1223280" cy="45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Determine the </a:t>
            </a:r>
            <a:br/>
            <a:r>
              <a:rPr b="0" lang="en-GB" sz="1200" spc="-1" strike="noStrike">
                <a:solidFill>
                  <a:srgbClr val="000000"/>
                </a:solidFill>
                <a:latin typeface="Arial"/>
                <a:ea typeface="DejaVu Sans"/>
              </a:rPr>
              <a:t>“worst” tool</a:t>
            </a:r>
            <a:endParaRPr b="0" lang="en-GB" sz="1200" spc="-1" strike="noStrike">
              <a:latin typeface="Arial"/>
            </a:endParaRPr>
          </a:p>
        </p:txBody>
      </p:sp>
      <p:sp>
        <p:nvSpPr>
          <p:cNvPr id="245" name="Line 14"/>
          <p:cNvSpPr/>
          <p:nvPr/>
        </p:nvSpPr>
        <p:spPr>
          <a:xfrm>
            <a:off x="4608000" y="2088000"/>
            <a:ext cx="0" cy="864000"/>
          </a:xfrm>
          <a:prstGeom prst="line">
            <a:avLst/>
          </a:prstGeom>
          <a:ln>
            <a:solidFill>
              <a:srgbClr val="3465a4"/>
            </a:solidFill>
          </a:ln>
        </p:spPr>
        <p:style>
          <a:lnRef idx="0"/>
          <a:fillRef idx="0"/>
          <a:effectRef idx="0"/>
          <a:fontRef idx="minor"/>
        </p:style>
      </p:sp>
      <p:sp>
        <p:nvSpPr>
          <p:cNvPr id="246" name="Line 15"/>
          <p:cNvSpPr/>
          <p:nvPr/>
        </p:nvSpPr>
        <p:spPr>
          <a:xfrm>
            <a:off x="6696000" y="2088000"/>
            <a:ext cx="0" cy="864000"/>
          </a:xfrm>
          <a:prstGeom prst="line">
            <a:avLst/>
          </a:prstGeom>
          <a:ln>
            <a:solidFill>
              <a:srgbClr val="3465a4"/>
            </a:solidFill>
          </a:ln>
        </p:spPr>
        <p:style>
          <a:lnRef idx="0"/>
          <a:fillRef idx="0"/>
          <a:effectRef idx="0"/>
          <a:fontRef idx="minor"/>
        </p:style>
      </p:sp>
      <p:sp>
        <p:nvSpPr>
          <p:cNvPr id="247" name="CustomShape 16"/>
          <p:cNvSpPr/>
          <p:nvPr/>
        </p:nvSpPr>
        <p:spPr>
          <a:xfrm>
            <a:off x="897840" y="3960000"/>
            <a:ext cx="5680080" cy="76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Arial"/>
                <a:ea typeface="DejaVu Sans"/>
              </a:rPr>
              <a:t>The core idea is to emphasize the “No Free Lunch Theorem”.</a:t>
            </a:r>
            <a:endParaRPr b="0" lang="en-GB" sz="1400" spc="-1" strike="noStrike">
              <a:latin typeface="Arial"/>
            </a:endParaRPr>
          </a:p>
          <a:p>
            <a:pPr>
              <a:lnSpc>
                <a:spcPct val="100000"/>
              </a:lnSpc>
            </a:pPr>
            <a:r>
              <a:rPr b="0" lang="en-GB" sz="1400" spc="-1" strike="noStrike">
                <a:solidFill>
                  <a:srgbClr val="000000"/>
                </a:solidFill>
                <a:latin typeface="Arial"/>
                <a:ea typeface="DejaVu Sans"/>
              </a:rPr>
              <a:t>Everyone offering something has their own agenda, which</a:t>
            </a:r>
            <a:br/>
            <a:r>
              <a:rPr b="0" lang="en-GB" sz="1400" spc="-1" strike="noStrike">
                <a:solidFill>
                  <a:srgbClr val="000000"/>
                </a:solidFill>
                <a:latin typeface="Arial"/>
                <a:ea typeface="DejaVu Sans"/>
              </a:rPr>
              <a:t>may infer with a given users goals</a:t>
            </a:r>
            <a:r>
              <a:rPr b="0" lang="en-GB" sz="1600" spc="-1" strike="noStrike">
                <a:solidFill>
                  <a:srgbClr val="000000"/>
                </a:solidFill>
                <a:latin typeface="Arial"/>
                <a:ea typeface="DejaVu Sans"/>
              </a:rPr>
              <a:t>.</a:t>
            </a:r>
            <a:endParaRPr b="0" lang="en-GB" sz="1600" spc="-1" strike="noStrike">
              <a:latin typeface="Arial"/>
            </a:endParaRPr>
          </a:p>
        </p:txBody>
      </p:sp>
      <p:sp>
        <p:nvSpPr>
          <p:cNvPr id="248" name="CustomShape 17"/>
          <p:cNvSpPr/>
          <p:nvPr/>
        </p:nvSpPr>
        <p:spPr>
          <a:xfrm>
            <a:off x="4536000" y="2232000"/>
            <a:ext cx="1839600" cy="79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Different biases “hit harder” </a:t>
            </a:r>
            <a:br/>
            <a:r>
              <a:rPr b="0" lang="en-GB" sz="1000" spc="-1" strike="noStrike">
                <a:solidFill>
                  <a:srgbClr val="000000"/>
                </a:solidFill>
                <a:latin typeface="Arial"/>
                <a:ea typeface="DejaVu Sans"/>
              </a:rPr>
              <a:t>depending on the business </a:t>
            </a:r>
            <a:br/>
            <a:r>
              <a:rPr b="0" lang="en-GB" sz="1000" spc="-1" strike="noStrike">
                <a:solidFill>
                  <a:srgbClr val="000000"/>
                </a:solidFill>
                <a:latin typeface="Arial"/>
                <a:ea typeface="DejaVu Sans"/>
              </a:rPr>
              <a:t>model behind an offering</a:t>
            </a:r>
            <a:br/>
            <a:endParaRPr b="0" lang="en-GB" sz="1000" spc="-1" strike="noStrike">
              <a:latin typeface="Arial"/>
            </a:endParaRPr>
          </a:p>
          <a:p>
            <a:pPr>
              <a:lnSpc>
                <a:spcPct val="100000"/>
              </a:lnSpc>
            </a:pPr>
            <a:b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If I profit off selling options,</a:t>
            </a:r>
            <a:br/>
            <a:r>
              <a:rPr b="0" lang="en-GB" sz="1000" spc="-1" strike="noStrike">
                <a:solidFill>
                  <a:srgbClr val="000000"/>
                </a:solidFill>
                <a:latin typeface="Arial"/>
                <a:ea typeface="DejaVu Sans"/>
              </a:rPr>
              <a:t>I have an interest to sell to </a:t>
            </a:r>
            <a:br/>
            <a:r>
              <a:rPr b="0" lang="en-GB" sz="1000" spc="-1" strike="noStrike">
                <a:solidFill>
                  <a:srgbClr val="000000"/>
                </a:solidFill>
                <a:latin typeface="Arial"/>
                <a:ea typeface="DejaVu Sans"/>
              </a:rPr>
              <a:t>people who seek leverage.</a:t>
            </a:r>
            <a:endParaRPr b="0" lang="en-GB" sz="1000" spc="-1" strike="noStrike">
              <a:latin typeface="Arial"/>
            </a:endParaRPr>
          </a:p>
        </p:txBody>
      </p:sp>
      <p:sp>
        <p:nvSpPr>
          <p:cNvPr id="249" name="CustomShape 18"/>
          <p:cNvSpPr/>
          <p:nvPr/>
        </p:nvSpPr>
        <p:spPr>
          <a:xfrm>
            <a:off x="2327040" y="2232000"/>
            <a:ext cx="1920240" cy="122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User information may </a:t>
            </a:r>
            <a:br/>
            <a:r>
              <a:rPr b="0" lang="en-GB" sz="1000" spc="-1" strike="noStrike">
                <a:solidFill>
                  <a:srgbClr val="000000"/>
                </a:solidFill>
                <a:latin typeface="Arial"/>
                <a:ea typeface="DejaVu Sans"/>
              </a:rPr>
              <a:t>point to certain biases</a:t>
            </a:r>
            <a:br/>
            <a:r>
              <a:rPr b="0" lang="en-GB" sz="1000" spc="-1" strike="noStrike">
                <a:solidFill>
                  <a:srgbClr val="000000"/>
                </a:solidFill>
                <a:latin typeface="Arial"/>
                <a:ea typeface="DejaVu Sans"/>
              </a:rPr>
              <a:t>which then may point to certain</a:t>
            </a:r>
            <a:br/>
            <a:r>
              <a:rPr b="0" lang="en-GB" sz="1000" spc="-1" strike="noStrike">
                <a:solidFill>
                  <a:srgbClr val="000000"/>
                </a:solidFill>
                <a:latin typeface="Arial"/>
                <a:ea typeface="DejaVu Sans"/>
              </a:rPr>
              <a:t>investment behaviours like</a:t>
            </a:r>
            <a:br/>
            <a:r>
              <a:rPr b="0" lang="en-GB" sz="1000" spc="-1" strike="noStrike">
                <a:solidFill>
                  <a:srgbClr val="000000"/>
                </a:solidFill>
                <a:latin typeface="Arial"/>
                <a:ea typeface="DejaVu Sans"/>
              </a:rPr>
              <a:t>seeking leverage</a:t>
            </a:r>
            <a:b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 am impatient, I seek </a:t>
            </a:r>
            <a:br/>
            <a:r>
              <a:rPr b="0" lang="en-GB" sz="1000" spc="-1" strike="noStrike">
                <a:solidFill>
                  <a:srgbClr val="000000"/>
                </a:solidFill>
                <a:latin typeface="Arial"/>
                <a:ea typeface="DejaVu Sans"/>
              </a:rPr>
              <a:t>leverage to speed things up</a:t>
            </a:r>
            <a:endParaRPr b="0" lang="en-GB" sz="1000" spc="-1" strike="noStrike">
              <a:latin typeface="Arial"/>
            </a:endParaRPr>
          </a:p>
        </p:txBody>
      </p:sp>
      <p:sp>
        <p:nvSpPr>
          <p:cNvPr id="250" name="CustomShape 19"/>
          <p:cNvSpPr/>
          <p:nvPr/>
        </p:nvSpPr>
        <p:spPr>
          <a:xfrm>
            <a:off x="311040" y="2232000"/>
            <a:ext cx="1816920" cy="122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Users are different, therefore</a:t>
            </a:r>
            <a:br/>
            <a:r>
              <a:rPr b="0" lang="en-GB" sz="1000" spc="-1" strike="noStrike">
                <a:solidFill>
                  <a:srgbClr val="000000"/>
                </a:solidFill>
                <a:latin typeface="Arial"/>
                <a:ea typeface="DejaVu Sans"/>
              </a:rPr>
              <a:t>it’s important to gauge which</a:t>
            </a:r>
            <a:br/>
            <a:r>
              <a:rPr b="0" lang="en-GB" sz="1000" spc="-1" strike="noStrike">
                <a:solidFill>
                  <a:srgbClr val="000000"/>
                </a:solidFill>
                <a:latin typeface="Arial"/>
                <a:ea typeface="DejaVu Sans"/>
              </a:rPr>
              <a:t>biases they may be impacted</a:t>
            </a:r>
            <a:br/>
            <a:r>
              <a:rPr b="0" lang="en-GB" sz="1000" spc="-1" strike="noStrike">
                <a:solidFill>
                  <a:srgbClr val="000000"/>
                </a:solidFill>
                <a:latin typeface="Arial"/>
                <a:ea typeface="DejaVu Sans"/>
              </a:rPr>
              <a:t>by</a:t>
            </a:r>
            <a:b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I am young, energetic </a:t>
            </a:r>
            <a:br/>
            <a:r>
              <a:rPr b="0" lang="en-GB" sz="1000" spc="-1" strike="noStrike">
                <a:solidFill>
                  <a:srgbClr val="000000"/>
                </a:solidFill>
                <a:latin typeface="Arial"/>
                <a:ea typeface="DejaVu Sans"/>
              </a:rPr>
              <a:t>and willing to take risks</a:t>
            </a:r>
            <a:endParaRPr b="0" lang="en-GB" sz="1000" spc="-1" strike="noStrike">
              <a:latin typeface="Arial"/>
            </a:endParaRPr>
          </a:p>
        </p:txBody>
      </p:sp>
      <p:sp>
        <p:nvSpPr>
          <p:cNvPr id="251" name="CustomShape 20"/>
          <p:cNvSpPr/>
          <p:nvPr/>
        </p:nvSpPr>
        <p:spPr>
          <a:xfrm>
            <a:off x="6727680" y="2232000"/>
            <a:ext cx="1850400" cy="136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Contrary to the best tool,</a:t>
            </a:r>
            <a:endParaRPr b="0" lang="en-GB" sz="1000" spc="-1" strike="noStrike">
              <a:latin typeface="Arial"/>
            </a:endParaRPr>
          </a:p>
          <a:p>
            <a:pPr>
              <a:lnSpc>
                <a:spcPct val="100000"/>
              </a:lnSpc>
            </a:pPr>
            <a:r>
              <a:rPr b="0" lang="en-GB" sz="1000" spc="-1" strike="noStrike">
                <a:solidFill>
                  <a:srgbClr val="000000"/>
                </a:solidFill>
                <a:latin typeface="Arial"/>
                <a:ea typeface="DejaVu Sans"/>
              </a:rPr>
              <a:t>There is potentially also a</a:t>
            </a:r>
            <a:br/>
            <a:r>
              <a:rPr b="0" lang="en-GB" sz="1000" spc="-1" strike="noStrike">
                <a:solidFill>
                  <a:srgbClr val="000000"/>
                </a:solidFill>
                <a:latin typeface="Arial"/>
                <a:ea typeface="DejaVu Sans"/>
              </a:rPr>
              <a:t>worst tool, that perfectly</a:t>
            </a:r>
            <a:br/>
            <a:r>
              <a:rPr b="0" lang="en-GB" sz="1000" spc="-1" strike="noStrike">
                <a:solidFill>
                  <a:srgbClr val="000000"/>
                </a:solidFill>
                <a:latin typeface="Arial"/>
                <a:ea typeface="DejaVu Sans"/>
              </a:rPr>
              <a:t>exploits the users biases</a:t>
            </a:r>
            <a:endParaRPr b="0" lang="en-GB" sz="1000" spc="-1" strike="noStrike">
              <a:latin typeface="Arial"/>
            </a:endParaRPr>
          </a:p>
          <a:p>
            <a:pPr>
              <a:lnSpc>
                <a:spcPct val="100000"/>
              </a:lnSpc>
            </a:pP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Arial"/>
                <a:ea typeface="DejaVu Sans"/>
              </a:rPr>
              <a:t>→ </a:t>
            </a:r>
            <a:r>
              <a:rPr b="0" lang="en-GB" sz="1000" spc="-1" strike="noStrike">
                <a:solidFill>
                  <a:srgbClr val="000000"/>
                </a:solidFill>
                <a:latin typeface="Arial"/>
                <a:ea typeface="DejaVu Sans"/>
              </a:rPr>
              <a:t>An impatient person may</a:t>
            </a:r>
            <a:br/>
            <a:r>
              <a:rPr b="0" lang="en-GB" sz="1000" spc="-1" strike="noStrike">
                <a:solidFill>
                  <a:srgbClr val="000000"/>
                </a:solidFill>
                <a:latin typeface="Arial"/>
                <a:ea typeface="DejaVu Sans"/>
              </a:rPr>
              <a:t>generate the most revenue</a:t>
            </a:r>
            <a:br/>
            <a:r>
              <a:rPr b="0" lang="en-GB" sz="1000" spc="-1" strike="noStrike">
                <a:solidFill>
                  <a:srgbClr val="000000"/>
                </a:solidFill>
                <a:latin typeface="Arial"/>
                <a:ea typeface="DejaVu Sans"/>
              </a:rPr>
              <a:t>if lead to very frequent trading</a:t>
            </a:r>
            <a:endParaRPr b="0" lang="en-GB" sz="1000" spc="-1" strike="noStrike">
              <a:latin typeface="Arial"/>
            </a:endParaRPr>
          </a:p>
        </p:txBody>
      </p:sp>
      <p:sp>
        <p:nvSpPr>
          <p:cNvPr id="252" name="Line 21"/>
          <p:cNvSpPr/>
          <p:nvPr/>
        </p:nvSpPr>
        <p:spPr>
          <a:xfrm>
            <a:off x="1728000" y="1872000"/>
            <a:ext cx="504000" cy="0"/>
          </a:xfrm>
          <a:prstGeom prst="line">
            <a:avLst/>
          </a:prstGeom>
          <a:ln>
            <a:solidFill>
              <a:srgbClr val="000000"/>
            </a:solidFill>
            <a:tailEnd len="med" type="triangle" w="med"/>
          </a:ln>
        </p:spPr>
        <p:style>
          <a:lnRef idx="0"/>
          <a:fillRef idx="0"/>
          <a:effectRef idx="0"/>
          <a:fontRef idx="minor"/>
        </p:style>
      </p:sp>
      <p:sp>
        <p:nvSpPr>
          <p:cNvPr id="253" name="Line 22"/>
          <p:cNvSpPr/>
          <p:nvPr/>
        </p:nvSpPr>
        <p:spPr>
          <a:xfrm>
            <a:off x="3816000" y="1872000"/>
            <a:ext cx="504000" cy="0"/>
          </a:xfrm>
          <a:prstGeom prst="line">
            <a:avLst/>
          </a:prstGeom>
          <a:ln>
            <a:solidFill>
              <a:srgbClr val="000000"/>
            </a:solidFill>
            <a:tailEnd len="med" type="triangle" w="med"/>
          </a:ln>
        </p:spPr>
        <p:style>
          <a:lnRef idx="0"/>
          <a:fillRef idx="0"/>
          <a:effectRef idx="0"/>
          <a:fontRef idx="minor"/>
        </p:style>
      </p:sp>
      <p:sp>
        <p:nvSpPr>
          <p:cNvPr id="254" name="Line 23"/>
          <p:cNvSpPr/>
          <p:nvPr/>
        </p:nvSpPr>
        <p:spPr>
          <a:xfrm>
            <a:off x="5976000" y="1872000"/>
            <a:ext cx="504000" cy="0"/>
          </a:xfrm>
          <a:prstGeom prst="line">
            <a:avLst/>
          </a:prstGeom>
          <a:ln>
            <a:solidFill>
              <a:srgbClr val="000000"/>
            </a:solidFill>
            <a:tailEnd len="med" type="triangle" w="med"/>
          </a:ln>
        </p:spPr>
        <p:style>
          <a:lnRef idx="0"/>
          <a:fillRef idx="0"/>
          <a:effectRef idx="0"/>
          <a:fontRef idx="minor"/>
        </p:style>
      </p:sp>
      <p:sp>
        <p:nvSpPr>
          <p:cNvPr id="255" name="Line 24"/>
          <p:cNvSpPr/>
          <p:nvPr/>
        </p:nvSpPr>
        <p:spPr>
          <a:xfrm>
            <a:off x="288000" y="4248000"/>
            <a:ext cx="504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288000" y="172800"/>
            <a:ext cx="3517560" cy="40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200" spc="-1" strike="noStrike">
                <a:solidFill>
                  <a:srgbClr val="000000"/>
                </a:solidFill>
                <a:latin typeface="Arial"/>
                <a:ea typeface="DejaVu Sans"/>
              </a:rPr>
              <a:t>Summary</a:t>
            </a:r>
            <a:endParaRPr b="0" lang="en-GB" sz="2200" spc="-1" strike="noStrike">
              <a:latin typeface="Arial"/>
            </a:endParaRPr>
          </a:p>
        </p:txBody>
      </p:sp>
      <p:sp>
        <p:nvSpPr>
          <p:cNvPr id="257" name="CustomShape 2"/>
          <p:cNvSpPr/>
          <p:nvPr/>
        </p:nvSpPr>
        <p:spPr>
          <a:xfrm>
            <a:off x="288000" y="1872000"/>
            <a:ext cx="115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Individual</a:t>
            </a:r>
            <a:br/>
            <a:r>
              <a:rPr b="0" lang="en-GB" sz="1200" spc="-1" strike="noStrike">
                <a:solidFill>
                  <a:srgbClr val="000000"/>
                </a:solidFill>
                <a:latin typeface="Arial"/>
                <a:ea typeface="DejaVu Sans"/>
              </a:rPr>
              <a:t>User</a:t>
            </a:r>
            <a:endParaRPr b="0" lang="en-GB" sz="1200" spc="-1" strike="noStrike">
              <a:latin typeface="Arial"/>
            </a:endParaRPr>
          </a:p>
        </p:txBody>
      </p:sp>
      <p:sp>
        <p:nvSpPr>
          <p:cNvPr id="258" name="CustomShape 3"/>
          <p:cNvSpPr/>
          <p:nvPr/>
        </p:nvSpPr>
        <p:spPr>
          <a:xfrm>
            <a:off x="2160000" y="1872000"/>
            <a:ext cx="115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Individual</a:t>
            </a:r>
            <a:br/>
            <a:r>
              <a:rPr b="0" lang="en-GB" sz="1200" spc="-1" strike="noStrike">
                <a:solidFill>
                  <a:srgbClr val="000000"/>
                </a:solidFill>
                <a:latin typeface="Arial"/>
                <a:ea typeface="DejaVu Sans"/>
              </a:rPr>
              <a:t>Biases</a:t>
            </a:r>
            <a:endParaRPr b="0" lang="en-GB" sz="1200" spc="-1" strike="noStrike">
              <a:latin typeface="Arial"/>
            </a:endParaRPr>
          </a:p>
        </p:txBody>
      </p:sp>
      <p:sp>
        <p:nvSpPr>
          <p:cNvPr id="259" name="CustomShape 4"/>
          <p:cNvSpPr/>
          <p:nvPr/>
        </p:nvSpPr>
        <p:spPr>
          <a:xfrm>
            <a:off x="3960000" y="1008000"/>
            <a:ext cx="71280" cy="2375280"/>
          </a:xfrm>
          <a:prstGeom prst="rect">
            <a:avLst/>
          </a:prstGeom>
          <a:solidFill>
            <a:srgbClr val="729fcf"/>
          </a:solidFill>
          <a:ln>
            <a:solidFill>
              <a:srgbClr val="3465a4"/>
            </a:solidFill>
          </a:ln>
        </p:spPr>
        <p:style>
          <a:lnRef idx="0"/>
          <a:fillRef idx="0"/>
          <a:effectRef idx="0"/>
          <a:fontRef idx="minor"/>
        </p:style>
      </p:sp>
      <p:sp>
        <p:nvSpPr>
          <p:cNvPr id="260" name="Line 5"/>
          <p:cNvSpPr/>
          <p:nvPr/>
        </p:nvSpPr>
        <p:spPr>
          <a:xfrm>
            <a:off x="3384000" y="2088000"/>
            <a:ext cx="504000" cy="0"/>
          </a:xfrm>
          <a:prstGeom prst="line">
            <a:avLst/>
          </a:prstGeom>
          <a:ln>
            <a:solidFill>
              <a:srgbClr val="000000"/>
            </a:solidFill>
            <a:tailEnd len="med" type="triangle" w="med"/>
          </a:ln>
        </p:spPr>
        <p:style>
          <a:lnRef idx="0"/>
          <a:fillRef idx="0"/>
          <a:effectRef idx="0"/>
          <a:fontRef idx="minor"/>
        </p:style>
      </p:sp>
      <p:sp>
        <p:nvSpPr>
          <p:cNvPr id="261" name="Line 6"/>
          <p:cNvSpPr/>
          <p:nvPr/>
        </p:nvSpPr>
        <p:spPr>
          <a:xfrm>
            <a:off x="4176000" y="1224000"/>
            <a:ext cx="504000" cy="0"/>
          </a:xfrm>
          <a:prstGeom prst="line">
            <a:avLst/>
          </a:prstGeom>
          <a:ln>
            <a:solidFill>
              <a:srgbClr val="000000"/>
            </a:solidFill>
            <a:tailEnd len="med" type="triangle" w="med"/>
          </a:ln>
        </p:spPr>
        <p:style>
          <a:lnRef idx="0"/>
          <a:fillRef idx="0"/>
          <a:effectRef idx="0"/>
          <a:fontRef idx="minor"/>
        </p:style>
      </p:sp>
      <p:sp>
        <p:nvSpPr>
          <p:cNvPr id="262" name="Line 7"/>
          <p:cNvSpPr/>
          <p:nvPr/>
        </p:nvSpPr>
        <p:spPr>
          <a:xfrm>
            <a:off x="4176000" y="3024000"/>
            <a:ext cx="504000" cy="0"/>
          </a:xfrm>
          <a:prstGeom prst="line">
            <a:avLst/>
          </a:prstGeom>
          <a:ln>
            <a:solidFill>
              <a:srgbClr val="000000"/>
            </a:solidFill>
            <a:tailEnd len="med" type="triangle" w="med"/>
          </a:ln>
        </p:spPr>
        <p:style>
          <a:lnRef idx="0"/>
          <a:fillRef idx="0"/>
          <a:effectRef idx="0"/>
          <a:fontRef idx="minor"/>
        </p:style>
      </p:sp>
      <p:sp>
        <p:nvSpPr>
          <p:cNvPr id="263" name="CustomShape 8"/>
          <p:cNvSpPr/>
          <p:nvPr/>
        </p:nvSpPr>
        <p:spPr>
          <a:xfrm>
            <a:off x="4752000" y="936000"/>
            <a:ext cx="1151280" cy="575280"/>
          </a:xfrm>
          <a:prstGeom prst="rect">
            <a:avLst/>
          </a:prstGeom>
          <a:solidFill>
            <a:srgbClr val="18a303"/>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Pro-user </a:t>
            </a:r>
            <a:br/>
            <a:r>
              <a:rPr b="0" lang="en-GB" sz="1200" spc="-1" strike="noStrike">
                <a:solidFill>
                  <a:srgbClr val="000000"/>
                </a:solidFill>
                <a:latin typeface="Arial"/>
                <a:ea typeface="DejaVu Sans"/>
              </a:rPr>
              <a:t>interpretation</a:t>
            </a:r>
            <a:endParaRPr b="0" lang="en-GB" sz="1200" spc="-1" strike="noStrike">
              <a:latin typeface="Arial"/>
            </a:endParaRPr>
          </a:p>
        </p:txBody>
      </p:sp>
      <p:sp>
        <p:nvSpPr>
          <p:cNvPr id="264" name="CustomShape 9"/>
          <p:cNvSpPr/>
          <p:nvPr/>
        </p:nvSpPr>
        <p:spPr>
          <a:xfrm>
            <a:off x="4752000" y="2736000"/>
            <a:ext cx="1151280" cy="575280"/>
          </a:xfrm>
          <a:prstGeom prst="rect">
            <a:avLst/>
          </a:prstGeom>
          <a:solidFill>
            <a:srgbClr val="d36118"/>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Anti-user</a:t>
            </a:r>
            <a:br/>
            <a:r>
              <a:rPr b="0" lang="en-GB" sz="1200" spc="-1" strike="noStrike">
                <a:solidFill>
                  <a:srgbClr val="000000"/>
                </a:solidFill>
                <a:latin typeface="Arial"/>
                <a:ea typeface="DejaVu Sans"/>
              </a:rPr>
              <a:t> interpretation</a:t>
            </a:r>
            <a:endParaRPr b="0" lang="en-GB" sz="1200" spc="-1" strike="noStrike">
              <a:latin typeface="Arial"/>
            </a:endParaRPr>
          </a:p>
        </p:txBody>
      </p:sp>
      <p:sp>
        <p:nvSpPr>
          <p:cNvPr id="265" name="CustomShape 10"/>
          <p:cNvSpPr/>
          <p:nvPr/>
        </p:nvSpPr>
        <p:spPr>
          <a:xfrm>
            <a:off x="6696000" y="936000"/>
            <a:ext cx="71280" cy="2375280"/>
          </a:xfrm>
          <a:prstGeom prst="rect">
            <a:avLst/>
          </a:prstGeom>
          <a:solidFill>
            <a:srgbClr val="729fcf"/>
          </a:solidFill>
          <a:ln>
            <a:solidFill>
              <a:srgbClr val="3465a4"/>
            </a:solidFill>
          </a:ln>
        </p:spPr>
        <p:style>
          <a:lnRef idx="0"/>
          <a:fillRef idx="0"/>
          <a:effectRef idx="0"/>
          <a:fontRef idx="minor"/>
        </p:style>
      </p:sp>
      <p:sp>
        <p:nvSpPr>
          <p:cNvPr id="266" name="Line 11"/>
          <p:cNvSpPr/>
          <p:nvPr/>
        </p:nvSpPr>
        <p:spPr>
          <a:xfrm>
            <a:off x="6120000" y="1224000"/>
            <a:ext cx="504000" cy="0"/>
          </a:xfrm>
          <a:prstGeom prst="line">
            <a:avLst/>
          </a:prstGeom>
          <a:ln>
            <a:solidFill>
              <a:srgbClr val="000000"/>
            </a:solidFill>
            <a:tailEnd len="med" type="triangle" w="med"/>
          </a:ln>
        </p:spPr>
        <p:style>
          <a:lnRef idx="0"/>
          <a:fillRef idx="0"/>
          <a:effectRef idx="0"/>
          <a:fontRef idx="minor"/>
        </p:style>
      </p:sp>
      <p:sp>
        <p:nvSpPr>
          <p:cNvPr id="267" name="Line 12"/>
          <p:cNvSpPr/>
          <p:nvPr/>
        </p:nvSpPr>
        <p:spPr>
          <a:xfrm>
            <a:off x="6048000" y="3024000"/>
            <a:ext cx="504000" cy="0"/>
          </a:xfrm>
          <a:prstGeom prst="line">
            <a:avLst/>
          </a:prstGeom>
          <a:ln>
            <a:solidFill>
              <a:srgbClr val="000000"/>
            </a:solidFill>
            <a:tailEnd len="med" type="triangle" w="med"/>
          </a:ln>
        </p:spPr>
        <p:style>
          <a:lnRef idx="0"/>
          <a:fillRef idx="0"/>
          <a:effectRef idx="0"/>
          <a:fontRef idx="minor"/>
        </p:style>
      </p:sp>
      <p:sp>
        <p:nvSpPr>
          <p:cNvPr id="268" name="Line 13"/>
          <p:cNvSpPr/>
          <p:nvPr/>
        </p:nvSpPr>
        <p:spPr>
          <a:xfrm>
            <a:off x="6984000" y="2088000"/>
            <a:ext cx="504000" cy="0"/>
          </a:xfrm>
          <a:prstGeom prst="line">
            <a:avLst/>
          </a:prstGeom>
          <a:ln>
            <a:solidFill>
              <a:srgbClr val="000000"/>
            </a:solidFill>
            <a:tailEnd len="med" type="triangle" w="med"/>
          </a:ln>
        </p:spPr>
        <p:style>
          <a:lnRef idx="0"/>
          <a:fillRef idx="0"/>
          <a:effectRef idx="0"/>
          <a:fontRef idx="minor"/>
        </p:style>
      </p:sp>
      <p:sp>
        <p:nvSpPr>
          <p:cNvPr id="269" name="CustomShape 14"/>
          <p:cNvSpPr/>
          <p:nvPr/>
        </p:nvSpPr>
        <p:spPr>
          <a:xfrm>
            <a:off x="7560000" y="1728000"/>
            <a:ext cx="1295280" cy="719280"/>
          </a:xfrm>
          <a:prstGeom prst="rect">
            <a:avLst/>
          </a:prstGeom>
          <a:solidFill>
            <a:srgbClr val="aadcf7"/>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Sharpen</a:t>
            </a:r>
            <a:br/>
            <a:r>
              <a:rPr b="0" lang="en-GB" sz="1200" spc="-1" strike="noStrike">
                <a:solidFill>
                  <a:srgbClr val="000000"/>
                </a:solidFill>
                <a:latin typeface="Arial"/>
                <a:ea typeface="DejaVu Sans"/>
              </a:rPr>
              <a:t>user’s </a:t>
            </a:r>
            <a:br/>
            <a:r>
              <a:rPr b="0" lang="en-GB" sz="1200" spc="-1" strike="noStrike">
                <a:solidFill>
                  <a:srgbClr val="000000"/>
                </a:solidFill>
                <a:latin typeface="Arial"/>
                <a:ea typeface="DejaVu Sans"/>
              </a:rPr>
              <a:t>understanding</a:t>
            </a:r>
            <a:endParaRPr b="0" lang="en-GB" sz="1200" spc="-1" strike="noStrike">
              <a:latin typeface="Arial"/>
            </a:endParaRPr>
          </a:p>
        </p:txBody>
      </p:sp>
      <p:sp>
        <p:nvSpPr>
          <p:cNvPr id="270" name="Line 15"/>
          <p:cNvSpPr/>
          <p:nvPr/>
        </p:nvSpPr>
        <p:spPr>
          <a:xfrm>
            <a:off x="1584000" y="2088000"/>
            <a:ext cx="504000" cy="0"/>
          </a:xfrm>
          <a:prstGeom prst="line">
            <a:avLst/>
          </a:prstGeom>
          <a:ln>
            <a:solidFill>
              <a:srgbClr val="000000"/>
            </a:solidFill>
            <a:tailEnd len="med" type="triangle" w="med"/>
          </a:ln>
        </p:spPr>
        <p:style>
          <a:lnRef idx="0"/>
          <a:fillRef idx="0"/>
          <a:effectRef idx="0"/>
          <a:fontRef idx="minor"/>
        </p:style>
      </p:sp>
      <p:sp>
        <p:nvSpPr>
          <p:cNvPr id="271" name="CustomShape 16"/>
          <p:cNvSpPr/>
          <p:nvPr/>
        </p:nvSpPr>
        <p:spPr>
          <a:xfrm>
            <a:off x="864000" y="3744000"/>
            <a:ext cx="7353360" cy="54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600" spc="-1" strike="noStrike">
                <a:solidFill>
                  <a:srgbClr val="000000"/>
                </a:solidFill>
                <a:latin typeface="Arial"/>
                <a:ea typeface="DejaVu Sans"/>
              </a:rPr>
              <a:t>By highlighting both sides of the coin, we can enhance the user’s understanding</a:t>
            </a:r>
            <a:br/>
            <a:r>
              <a:rPr b="0" lang="en-GB" sz="1600" spc="-1" strike="noStrike">
                <a:solidFill>
                  <a:srgbClr val="000000"/>
                </a:solidFill>
                <a:latin typeface="Arial"/>
                <a:ea typeface="DejaVu Sans"/>
              </a:rPr>
              <a:t>in a way that classic sales-oriented tool recommenders </a:t>
            </a:r>
            <a:r>
              <a:rPr b="0" i="1" lang="en-GB" sz="1600" spc="-1" strike="noStrike">
                <a:solidFill>
                  <a:srgbClr val="000000"/>
                </a:solidFill>
                <a:latin typeface="Arial"/>
                <a:ea typeface="DejaVu Sans"/>
              </a:rPr>
              <a:t>by design</a:t>
            </a:r>
            <a:r>
              <a:rPr b="0" lang="en-GB" sz="1600" spc="-1" strike="noStrike">
                <a:solidFill>
                  <a:srgbClr val="000000"/>
                </a:solidFill>
                <a:latin typeface="Arial"/>
                <a:ea typeface="DejaVu Sans"/>
              </a:rPr>
              <a:t> can not.</a:t>
            </a:r>
            <a:endParaRPr b="0" lang="en-GB" sz="1600" spc="-1" strike="noStrike">
              <a:latin typeface="Arial"/>
            </a:endParaRPr>
          </a:p>
        </p:txBody>
      </p:sp>
      <p:sp>
        <p:nvSpPr>
          <p:cNvPr id="272" name="Line 17"/>
          <p:cNvSpPr/>
          <p:nvPr/>
        </p:nvSpPr>
        <p:spPr>
          <a:xfrm>
            <a:off x="288000" y="4032000"/>
            <a:ext cx="504000" cy="0"/>
          </a:xfrm>
          <a:prstGeom prst="line">
            <a:avLst/>
          </a:prstGeom>
          <a:ln>
            <a:solidFill>
              <a:srgbClr val="000000"/>
            </a:solidFill>
            <a:tailEnd len="med" type="triangle" w="med"/>
          </a:ln>
        </p:spPr>
        <p:style>
          <a:lnRef idx="0"/>
          <a:fillRef idx="0"/>
          <a:effectRef idx="0"/>
          <a:fontRef idx="minor"/>
        </p:style>
      </p:sp>
      <p:sp>
        <p:nvSpPr>
          <p:cNvPr id="273" name="CustomShape 18"/>
          <p:cNvSpPr/>
          <p:nvPr/>
        </p:nvSpPr>
        <p:spPr>
          <a:xfrm>
            <a:off x="237960" y="4834800"/>
            <a:ext cx="2425680" cy="204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0"/>
            <a:ext cx="9141480" cy="5141160"/>
          </a:xfrm>
          <a:prstGeom prst="rect">
            <a:avLst/>
          </a:prstGeom>
          <a:solidFill>
            <a:srgbClr val="005293"/>
          </a:solidFill>
          <a:ln w="25560">
            <a:noFill/>
          </a:ln>
        </p:spPr>
        <p:style>
          <a:lnRef idx="0"/>
          <a:fillRef idx="0"/>
          <a:effectRef idx="0"/>
          <a:fontRef idx="minor"/>
        </p:style>
      </p:sp>
      <p:sp>
        <p:nvSpPr>
          <p:cNvPr id="275" name="CustomShape 2"/>
          <p:cNvSpPr/>
          <p:nvPr/>
        </p:nvSpPr>
        <p:spPr>
          <a:xfrm>
            <a:off x="330840" y="231840"/>
            <a:ext cx="8487000" cy="305280"/>
          </a:xfrm>
          <a:prstGeom prst="rect">
            <a:avLst/>
          </a:prstGeom>
          <a:noFill/>
          <a:ln>
            <a:noFill/>
          </a:ln>
        </p:spPr>
        <p:style>
          <a:lnRef idx="0"/>
          <a:fillRef idx="0"/>
          <a:effectRef idx="0"/>
          <a:fontRef idx="minor"/>
        </p:style>
      </p:sp>
      <p:sp>
        <p:nvSpPr>
          <p:cNvPr id="276" name="CustomShape 3"/>
          <p:cNvSpPr/>
          <p:nvPr/>
        </p:nvSpPr>
        <p:spPr>
          <a:xfrm>
            <a:off x="324000" y="1023840"/>
            <a:ext cx="8493840" cy="3705840"/>
          </a:xfrm>
          <a:prstGeom prst="rect">
            <a:avLst/>
          </a:prstGeom>
          <a:noFill/>
          <a:ln>
            <a:noFill/>
          </a:ln>
        </p:spPr>
        <p:style>
          <a:lnRef idx="0"/>
          <a:fillRef idx="0"/>
          <a:effectRef idx="0"/>
          <a:fontRef idx="minor"/>
        </p:style>
        <p:txBody>
          <a:bodyPr lIns="0" rIns="0" tIns="0" bIns="0">
            <a:normAutofit/>
          </a:bodyPr>
          <a:p>
            <a:pPr>
              <a:lnSpc>
                <a:spcPct val="100000"/>
              </a:lnSpc>
              <a:spcAft>
                <a:spcPts val="1199"/>
              </a:spcAft>
            </a:pPr>
            <a:endParaRPr b="0" lang="en-GB" sz="1800" spc="-1" strike="noStrike">
              <a:latin typeface="Arial"/>
            </a:endParaRPr>
          </a:p>
          <a:p>
            <a:pPr>
              <a:lnSpc>
                <a:spcPct val="100000"/>
              </a:lnSpc>
              <a:spcAft>
                <a:spcPts val="1199"/>
              </a:spcAft>
            </a:pPr>
            <a:endParaRPr b="0" lang="en-GB" sz="1800" spc="-1" strike="noStrike">
              <a:latin typeface="Arial"/>
            </a:endParaRPr>
          </a:p>
        </p:txBody>
      </p:sp>
      <p:sp>
        <p:nvSpPr>
          <p:cNvPr id="277" name="CustomShape 4"/>
          <p:cNvSpPr/>
          <p:nvPr/>
        </p:nvSpPr>
        <p:spPr>
          <a:xfrm>
            <a:off x="324000" y="4878000"/>
            <a:ext cx="8493840" cy="263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0840" y="231840"/>
            <a:ext cx="8487000" cy="305280"/>
          </a:xfrm>
          <a:prstGeom prst="rect">
            <a:avLst/>
          </a:prstGeom>
          <a:noFill/>
          <a:ln>
            <a:noFill/>
          </a:ln>
        </p:spPr>
        <p:style>
          <a:lnRef idx="0"/>
          <a:fillRef idx="0"/>
          <a:effectRef idx="0"/>
          <a:fontRef idx="minor"/>
        </p:style>
      </p:sp>
      <p:pic>
        <p:nvPicPr>
          <p:cNvPr id="279" name="Inhaltsplatzhalter 6" descr=""/>
          <p:cNvPicPr/>
          <p:nvPr/>
        </p:nvPicPr>
        <p:blipFill>
          <a:blip r:embed="rId1"/>
          <a:stretch/>
        </p:blipFill>
        <p:spPr>
          <a:xfrm>
            <a:off x="1270440" y="1600200"/>
            <a:ext cx="6604200" cy="1903680"/>
          </a:xfrm>
          <a:prstGeom prst="rect">
            <a:avLst/>
          </a:prstGeom>
          <a:ln>
            <a:noFill/>
          </a:ln>
        </p:spPr>
      </p:pic>
      <p:sp>
        <p:nvSpPr>
          <p:cNvPr id="280"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281"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0" y="0"/>
            <a:ext cx="9141480" cy="5141160"/>
          </a:xfrm>
          <a:prstGeom prst="rect">
            <a:avLst/>
          </a:prstGeom>
          <a:solidFill>
            <a:srgbClr val="005293"/>
          </a:solidFill>
          <a:ln w="25560">
            <a:noFill/>
          </a:ln>
        </p:spPr>
        <p:style>
          <a:lnRef idx="0"/>
          <a:fillRef idx="0"/>
          <a:effectRef idx="0"/>
          <a:fontRef idx="minor"/>
        </p:style>
      </p:sp>
      <p:sp>
        <p:nvSpPr>
          <p:cNvPr id="283" name="CustomShape 2"/>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ea typeface="DejaVu Sans"/>
              </a:rPr>
              <a:t>Please check the following bullet points before presenting</a:t>
            </a:r>
            <a:endParaRPr b="0" lang="en-GB" sz="2200" spc="-1" strike="noStrike">
              <a:latin typeface="Arial"/>
            </a:endParaRPr>
          </a:p>
        </p:txBody>
      </p:sp>
      <p:sp>
        <p:nvSpPr>
          <p:cNvPr id="284" name="CustomShape 3"/>
          <p:cNvSpPr/>
          <p:nvPr/>
        </p:nvSpPr>
        <p:spPr>
          <a:xfrm>
            <a:off x="324000" y="1023840"/>
            <a:ext cx="8493840" cy="3705840"/>
          </a:xfrm>
          <a:prstGeom prst="rect">
            <a:avLst/>
          </a:prstGeom>
          <a:noFill/>
          <a:ln>
            <a:noFill/>
          </a:ln>
        </p:spPr>
        <p:style>
          <a:lnRef idx="0"/>
          <a:fillRef idx="0"/>
          <a:effectRef idx="0"/>
          <a:fontRef idx="minor"/>
        </p:style>
        <p:txBody>
          <a:bodyPr lIns="0" rIns="0" tIns="0" bIns="0">
            <a:normAutofit/>
          </a:bodyPr>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utilize the font type </a:t>
            </a:r>
            <a:r>
              <a:rPr b="0" i="1" lang="en-US" sz="1600" spc="-1" strike="noStrike">
                <a:solidFill>
                  <a:srgbClr val="ffffff"/>
                </a:solidFill>
                <a:latin typeface="Arial"/>
                <a:ea typeface="DejaVu Sans"/>
              </a:rPr>
              <a:t>Arial</a:t>
            </a:r>
            <a:r>
              <a:rPr b="0" lang="en-US" sz="1600" spc="-1" strike="noStrike">
                <a:solidFill>
                  <a:srgbClr val="ffffff"/>
                </a:solidFill>
                <a:latin typeface="Arial"/>
                <a:ea typeface="DejaVu Sans"/>
              </a:rPr>
              <a:t>?</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 I stick to the guidelines concerning font size etc. (see slide 2)?</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If I use another background color (e.g. black, green, etc.), which we encourage, have I used an element on the slide for this and </a:t>
            </a:r>
            <a:r>
              <a:rPr b="0" i="1" lang="en-US" sz="1600" spc="-1" strike="noStrike" u="sng">
                <a:solidFill>
                  <a:srgbClr val="ffffff"/>
                </a:solidFill>
                <a:uFillTx/>
                <a:latin typeface="Arial"/>
                <a:ea typeface="DejaVu Sans"/>
              </a:rPr>
              <a:t>not changed </a:t>
            </a:r>
            <a:r>
              <a:rPr b="0" lang="en-US" sz="1600" spc="-1" strike="noStrike">
                <a:solidFill>
                  <a:srgbClr val="ffffff"/>
                </a:solidFill>
                <a:latin typeface="Arial"/>
                <a:ea typeface="DejaVu Sans"/>
              </a:rPr>
              <a:t>the background in the master?</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Is all information in the footer removed (e.g., date, page number, session, presenter)?</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contain information on both image </a:t>
            </a:r>
            <a:r>
              <a:rPr b="1" lang="en-US" sz="1600" spc="-1" strike="noStrike" u="sng">
                <a:solidFill>
                  <a:srgbClr val="ffffff"/>
                </a:solidFill>
                <a:uFillTx/>
                <a:latin typeface="Arial"/>
                <a:ea typeface="DejaVu Sans"/>
              </a:rPr>
              <a:t>and</a:t>
            </a:r>
            <a:r>
              <a:rPr b="0" lang="en-US" sz="1600" spc="-1" strike="noStrike">
                <a:solidFill>
                  <a:srgbClr val="ffffff"/>
                </a:solidFill>
                <a:latin typeface="Arial"/>
                <a:ea typeface="DejaVu Sans"/>
              </a:rPr>
              <a:t> content source (i.e., each slide must name at least one source – possibly “own illustration”)?</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sources added to the comment section as well?</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each slide contain several concise sentences on what you would say when explaining this slide in the comment section, i.e. the “soundtrack” of each slide?</a:t>
            </a:r>
            <a:endParaRPr b="0" lang="en-GB" sz="1600" spc="-1" strike="noStrike">
              <a:latin typeface="Arial"/>
            </a:endParaRPr>
          </a:p>
          <a:p>
            <a:pPr marL="285840" indent="-28332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my slides visually attractive, cool and creative?</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85" name="CustomShape 4"/>
          <p:cNvSpPr/>
          <p:nvPr/>
        </p:nvSpPr>
        <p:spPr>
          <a:xfrm>
            <a:off x="324000" y="4878000"/>
            <a:ext cx="8493840" cy="263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7000" cy="305280"/>
          </a:xfrm>
          <a:prstGeom prst="rect">
            <a:avLst/>
          </a:prstGeom>
          <a:noFill/>
          <a:ln>
            <a:noFill/>
          </a:ln>
        </p:spPr>
        <p:style>
          <a:lnRef idx="0"/>
          <a:fillRef idx="0"/>
          <a:effectRef idx="0"/>
          <a:fontRef idx="minor"/>
        </p:style>
      </p:sp>
      <p:pic>
        <p:nvPicPr>
          <p:cNvPr id="88" name="Inhaltsplatzhalter 6_6" descr=""/>
          <p:cNvPicPr/>
          <p:nvPr/>
        </p:nvPicPr>
        <p:blipFill>
          <a:blip r:embed="rId1"/>
          <a:stretch/>
        </p:blipFill>
        <p:spPr>
          <a:xfrm>
            <a:off x="1270440" y="1600200"/>
            <a:ext cx="6604200" cy="1903680"/>
          </a:xfrm>
          <a:prstGeom prst="rect">
            <a:avLst/>
          </a:prstGeom>
          <a:ln>
            <a:noFill/>
          </a:ln>
        </p:spPr>
      </p:pic>
      <p:sp>
        <p:nvSpPr>
          <p:cNvPr id="89"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Introduction</a:t>
            </a:r>
            <a:endParaRPr b="0" lang="en-GB" sz="3200" spc="-1" strike="noStrike">
              <a:latin typeface="Arial"/>
            </a:endParaRPr>
          </a:p>
        </p:txBody>
      </p:sp>
      <p:sp>
        <p:nvSpPr>
          <p:cNvPr id="90"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Apparently, everybody wants (you) to get rich</a:t>
            </a:r>
            <a:endParaRPr b="0" lang="en-GB" sz="2200" spc="-1" strike="noStrike">
              <a:latin typeface="Arial"/>
            </a:endParaRPr>
          </a:p>
        </p:txBody>
      </p:sp>
      <p:sp>
        <p:nvSpPr>
          <p:cNvPr id="92"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medium.com, forbes.com, youtube.com, businessinsider.de</a:t>
            </a:r>
            <a:endParaRPr b="0" lang="en-GB" sz="800" spc="-1" strike="noStrike">
              <a:latin typeface="Arial"/>
            </a:endParaRPr>
          </a:p>
        </p:txBody>
      </p:sp>
      <p:pic>
        <p:nvPicPr>
          <p:cNvPr id="93" name="" descr=""/>
          <p:cNvPicPr/>
          <p:nvPr/>
        </p:nvPicPr>
        <p:blipFill>
          <a:blip r:embed="rId1"/>
          <a:stretch/>
        </p:blipFill>
        <p:spPr>
          <a:xfrm>
            <a:off x="576000" y="1452600"/>
            <a:ext cx="2383920" cy="561960"/>
          </a:xfrm>
          <a:prstGeom prst="rect">
            <a:avLst/>
          </a:prstGeom>
          <a:ln>
            <a:noFill/>
          </a:ln>
        </p:spPr>
      </p:pic>
      <p:pic>
        <p:nvPicPr>
          <p:cNvPr id="94" name="" descr=""/>
          <p:cNvPicPr/>
          <p:nvPr/>
        </p:nvPicPr>
        <p:blipFill>
          <a:blip r:embed="rId2"/>
          <a:stretch/>
        </p:blipFill>
        <p:spPr>
          <a:xfrm>
            <a:off x="3456000" y="1298160"/>
            <a:ext cx="2349360" cy="572040"/>
          </a:xfrm>
          <a:prstGeom prst="rect">
            <a:avLst/>
          </a:prstGeom>
          <a:ln>
            <a:noFill/>
          </a:ln>
        </p:spPr>
      </p:pic>
      <p:pic>
        <p:nvPicPr>
          <p:cNvPr id="95" name="" descr=""/>
          <p:cNvPicPr/>
          <p:nvPr/>
        </p:nvPicPr>
        <p:blipFill>
          <a:blip r:embed="rId3"/>
          <a:stretch/>
        </p:blipFill>
        <p:spPr>
          <a:xfrm>
            <a:off x="6261840" y="648000"/>
            <a:ext cx="2161440" cy="1197720"/>
          </a:xfrm>
          <a:prstGeom prst="rect">
            <a:avLst/>
          </a:prstGeom>
          <a:ln>
            <a:noFill/>
          </a:ln>
        </p:spPr>
      </p:pic>
      <p:pic>
        <p:nvPicPr>
          <p:cNvPr id="96" name="" descr=""/>
          <p:cNvPicPr/>
          <p:nvPr/>
        </p:nvPicPr>
        <p:blipFill>
          <a:blip r:embed="rId4"/>
          <a:stretch/>
        </p:blipFill>
        <p:spPr>
          <a:xfrm>
            <a:off x="360000" y="2993760"/>
            <a:ext cx="2992320" cy="892800"/>
          </a:xfrm>
          <a:prstGeom prst="rect">
            <a:avLst/>
          </a:prstGeom>
          <a:ln>
            <a:noFill/>
          </a:ln>
        </p:spPr>
      </p:pic>
      <p:pic>
        <p:nvPicPr>
          <p:cNvPr id="97" name="" descr=""/>
          <p:cNvPicPr/>
          <p:nvPr/>
        </p:nvPicPr>
        <p:blipFill>
          <a:blip r:embed="rId5"/>
          <a:stretch/>
        </p:blipFill>
        <p:spPr>
          <a:xfrm>
            <a:off x="4392000" y="2171520"/>
            <a:ext cx="3795120" cy="707760"/>
          </a:xfrm>
          <a:prstGeom prst="rect">
            <a:avLst/>
          </a:prstGeom>
          <a:ln>
            <a:noFill/>
          </a:ln>
        </p:spPr>
      </p:pic>
      <p:pic>
        <p:nvPicPr>
          <p:cNvPr id="98" name="" descr=""/>
          <p:cNvPicPr/>
          <p:nvPr/>
        </p:nvPicPr>
        <p:blipFill>
          <a:blip r:embed="rId6"/>
          <a:stretch/>
        </p:blipFill>
        <p:spPr>
          <a:xfrm rot="20400">
            <a:off x="4023000" y="3126960"/>
            <a:ext cx="2140560" cy="1545120"/>
          </a:xfrm>
          <a:prstGeom prst="rect">
            <a:avLst/>
          </a:prstGeom>
          <a:ln>
            <a:noFill/>
          </a:ln>
        </p:spPr>
      </p:pic>
      <p:sp>
        <p:nvSpPr>
          <p:cNvPr id="99" name="CustomShape 3"/>
          <p:cNvSpPr/>
          <p:nvPr/>
        </p:nvSpPr>
        <p:spPr>
          <a:xfrm>
            <a:off x="4018680" y="4608000"/>
            <a:ext cx="2604600" cy="21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900" spc="-1" strike="noStrike">
                <a:solidFill>
                  <a:srgbClr val="000000"/>
                </a:solidFill>
                <a:latin typeface="Arial"/>
                <a:ea typeface="DejaVu Sans"/>
              </a:rPr>
              <a:t>https://www.youtube.com/watch?v=rfb3gpNsy-4</a:t>
            </a:r>
            <a:endParaRPr b="0" lang="en-GB" sz="900" spc="-1" strike="noStrike">
              <a:latin typeface="Arial"/>
            </a:endParaRPr>
          </a:p>
        </p:txBody>
      </p:sp>
      <p:sp>
        <p:nvSpPr>
          <p:cNvPr id="100" name="CustomShape 4"/>
          <p:cNvSpPr/>
          <p:nvPr/>
        </p:nvSpPr>
        <p:spPr>
          <a:xfrm>
            <a:off x="360000" y="3887280"/>
            <a:ext cx="24231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https://www.youtube.com/watch?v=D0oB4aZsz6c</a:t>
            </a:r>
            <a:endParaRPr b="0" lang="en-GB" sz="800" spc="-1" strike="noStrike">
              <a:latin typeface="Arial"/>
            </a:endParaRPr>
          </a:p>
        </p:txBody>
      </p:sp>
      <p:sp>
        <p:nvSpPr>
          <p:cNvPr id="101" name="CustomShape 5"/>
          <p:cNvSpPr/>
          <p:nvPr/>
        </p:nvSpPr>
        <p:spPr>
          <a:xfrm>
            <a:off x="648000" y="2027160"/>
            <a:ext cx="11217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https://bit.ly/2YI89xN</a:t>
            </a:r>
            <a:endParaRPr b="0" lang="en-GB" sz="800" spc="-1" strike="noStrike">
              <a:latin typeface="Arial"/>
            </a:endParaRPr>
          </a:p>
        </p:txBody>
      </p:sp>
      <p:sp>
        <p:nvSpPr>
          <p:cNvPr id="102" name="CustomShape 6"/>
          <p:cNvSpPr/>
          <p:nvPr/>
        </p:nvSpPr>
        <p:spPr>
          <a:xfrm>
            <a:off x="3456000" y="1885680"/>
            <a:ext cx="108828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https://bit.ly/2LiFhcx</a:t>
            </a:r>
            <a:endParaRPr b="0" lang="en-GB" sz="800" spc="-1" strike="noStrike">
              <a:latin typeface="Arial"/>
            </a:endParaRPr>
          </a:p>
        </p:txBody>
      </p:sp>
      <p:sp>
        <p:nvSpPr>
          <p:cNvPr id="103" name="CustomShape 7"/>
          <p:cNvSpPr/>
          <p:nvPr/>
        </p:nvSpPr>
        <p:spPr>
          <a:xfrm>
            <a:off x="4392000" y="2880000"/>
            <a:ext cx="1181160" cy="2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a:solidFill>
                  <a:srgbClr val="000000"/>
                </a:solidFill>
                <a:latin typeface="Arial"/>
                <a:ea typeface="DejaVu Sans"/>
              </a:rPr>
              <a:t>https://bit.ly/2LhhHwG</a:t>
            </a:r>
            <a:endParaRPr b="0" lang="en-GB" sz="800" spc="-1" strike="noStrike">
              <a:latin typeface="Arial"/>
            </a:endParaRPr>
          </a:p>
        </p:txBody>
      </p:sp>
      <p:sp>
        <p:nvSpPr>
          <p:cNvPr id="104" name="CustomShape 8"/>
          <p:cNvSpPr/>
          <p:nvPr/>
        </p:nvSpPr>
        <p:spPr>
          <a:xfrm>
            <a:off x="6270480" y="1811160"/>
            <a:ext cx="2296800" cy="31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800" spc="-1" strike="noStrike" u="sng">
                <a:solidFill>
                  <a:srgbClr val="0000ff"/>
                </a:solidFill>
                <a:uFillTx/>
                <a:latin typeface="Arial"/>
                <a:ea typeface="DejaVu Sans"/>
                <a:hlinkClick r:id="rId7"/>
              </a:rPr>
              <a:t>https://www.forbes.com/sites/jrose/2019/02/07/</a:t>
            </a:r>
            <a:br/>
            <a:r>
              <a:rPr b="0" lang="en-GB" sz="800" spc="-1" strike="noStrike">
                <a:solidFill>
                  <a:srgbClr val="0000ff"/>
                </a:solidFill>
                <a:latin typeface="Arial"/>
                <a:ea typeface="DejaVu Sans"/>
              </a:rPr>
              <a:t>passive-income-ideas-2019/</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You could invest your time...</a:t>
            </a:r>
            <a:endParaRPr b="0" lang="en-GB" sz="2200" spc="-1" strike="noStrike">
              <a:latin typeface="Arial"/>
            </a:endParaRPr>
          </a:p>
        </p:txBody>
      </p:sp>
      <p:sp>
        <p:nvSpPr>
          <p:cNvPr id="106"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medium.com/earn, </a:t>
            </a:r>
            <a:r>
              <a:rPr b="0" lang="de-DE" sz="1000" spc="-1" strike="noStrike" u="sng">
                <a:solidFill>
                  <a:srgbClr val="0000ff"/>
                </a:solidFill>
                <a:uFillTx/>
                <a:latin typeface="Arial"/>
                <a:ea typeface="DejaVu Sans"/>
                <a:hlinkClick r:id="rId1"/>
              </a:rPr>
              <a:t>www.redbubble.com/about/sellin</a:t>
            </a:r>
            <a:r>
              <a:rPr b="0" lang="de-DE" sz="1000" spc="-1" strike="noStrike">
                <a:solidFill>
                  <a:srgbClr val="000000"/>
                </a:solidFill>
                <a:latin typeface="Arial"/>
                <a:ea typeface="DejaVu Sans"/>
              </a:rPr>
              <a:t>g, </a:t>
            </a:r>
            <a:r>
              <a:rPr b="0" lang="de-DE" sz="1000" spc="-1" strike="noStrike" u="sng">
                <a:solidFill>
                  <a:srgbClr val="0000ff"/>
                </a:solidFill>
                <a:uFillTx/>
                <a:latin typeface="Arial"/>
                <a:ea typeface="DejaVu Sans"/>
                <a:hlinkClick r:id="rId2"/>
              </a:rPr>
              <a:t>www.shopify.com/blog/dropshipping-niches</a:t>
            </a:r>
            <a:r>
              <a:rPr b="0" lang="de-DE" sz="1000" spc="-1" strike="noStrike">
                <a:solidFill>
                  <a:srgbClr val="000000"/>
                </a:solidFill>
                <a:latin typeface="Arial"/>
                <a:ea typeface="DejaVu Sans"/>
              </a:rPr>
              <a:t>, www.udemy.com/course</a:t>
            </a:r>
            <a:endParaRPr b="0" lang="en-GB" sz="1000" spc="-1" strike="noStrike">
              <a:latin typeface="Arial"/>
            </a:endParaRPr>
          </a:p>
        </p:txBody>
      </p:sp>
      <p:pic>
        <p:nvPicPr>
          <p:cNvPr id="107" name="" descr=""/>
          <p:cNvPicPr/>
          <p:nvPr/>
        </p:nvPicPr>
        <p:blipFill>
          <a:blip r:embed="rId3"/>
          <a:stretch/>
        </p:blipFill>
        <p:spPr>
          <a:xfrm>
            <a:off x="288000" y="1728000"/>
            <a:ext cx="2038680" cy="1222200"/>
          </a:xfrm>
          <a:prstGeom prst="rect">
            <a:avLst/>
          </a:prstGeom>
          <a:ln>
            <a:noFill/>
          </a:ln>
        </p:spPr>
      </p:pic>
      <p:pic>
        <p:nvPicPr>
          <p:cNvPr id="108" name="" descr=""/>
          <p:cNvPicPr/>
          <p:nvPr/>
        </p:nvPicPr>
        <p:blipFill>
          <a:blip r:embed="rId4"/>
          <a:stretch/>
        </p:blipFill>
        <p:spPr>
          <a:xfrm>
            <a:off x="2871720" y="936000"/>
            <a:ext cx="2166840" cy="1471320"/>
          </a:xfrm>
          <a:prstGeom prst="rect">
            <a:avLst/>
          </a:prstGeom>
          <a:ln>
            <a:noFill/>
          </a:ln>
        </p:spPr>
      </p:pic>
      <p:pic>
        <p:nvPicPr>
          <p:cNvPr id="109" name="" descr=""/>
          <p:cNvPicPr/>
          <p:nvPr/>
        </p:nvPicPr>
        <p:blipFill>
          <a:blip r:embed="rId5"/>
          <a:stretch/>
        </p:blipFill>
        <p:spPr>
          <a:xfrm>
            <a:off x="6048000" y="1080000"/>
            <a:ext cx="2662560" cy="1225800"/>
          </a:xfrm>
          <a:prstGeom prst="rect">
            <a:avLst/>
          </a:prstGeom>
          <a:ln>
            <a:noFill/>
          </a:ln>
        </p:spPr>
      </p:pic>
      <p:pic>
        <p:nvPicPr>
          <p:cNvPr id="110" name="" descr=""/>
          <p:cNvPicPr/>
          <p:nvPr/>
        </p:nvPicPr>
        <p:blipFill>
          <a:blip r:embed="rId6"/>
          <a:stretch/>
        </p:blipFill>
        <p:spPr>
          <a:xfrm>
            <a:off x="2701080" y="2808000"/>
            <a:ext cx="3670200" cy="1245240"/>
          </a:xfrm>
          <a:prstGeom prst="rect">
            <a:avLst/>
          </a:prstGeom>
          <a:ln>
            <a:noFill/>
          </a:ln>
        </p:spPr>
      </p:pic>
      <p:sp>
        <p:nvSpPr>
          <p:cNvPr id="111" name="CustomShape 3"/>
          <p:cNvSpPr/>
          <p:nvPr/>
        </p:nvSpPr>
        <p:spPr>
          <a:xfrm>
            <a:off x="2664000" y="4029480"/>
            <a:ext cx="1331280" cy="21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900" spc="-1" strike="noStrike">
                <a:solidFill>
                  <a:srgbClr val="000000"/>
                </a:solidFill>
                <a:latin typeface="Arial"/>
                <a:ea typeface="DejaVu Sans"/>
              </a:rPr>
              <a:t>Or both, see next slide</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 or your money</a:t>
            </a:r>
            <a:endParaRPr b="0" lang="en-GB" sz="2200" spc="-1" strike="noStrike">
              <a:latin typeface="Arial"/>
            </a:endParaRPr>
          </a:p>
        </p:txBody>
      </p:sp>
      <p:sp>
        <p:nvSpPr>
          <p:cNvPr id="11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robinhood.com, wealthfront.com, </a:t>
            </a:r>
            <a:r>
              <a:rPr b="0" lang="de-DE" sz="800" spc="-1" strike="noStrike" u="sng">
                <a:solidFill>
                  <a:srgbClr val="0000ff"/>
                </a:solidFill>
                <a:uFillTx/>
                <a:latin typeface="Arial"/>
                <a:ea typeface="DejaVu Sans"/>
                <a:hlinkClick r:id="rId1"/>
              </a:rPr>
              <a:t>https://de.scalable.capital</a:t>
            </a:r>
            <a:r>
              <a:rPr b="0" lang="de-DE" sz="800" spc="-1" strike="noStrike">
                <a:solidFill>
                  <a:srgbClr val="000000"/>
                </a:solidFill>
                <a:latin typeface="Arial"/>
                <a:ea typeface="DejaVu Sans"/>
              </a:rPr>
              <a:t>, etoro.com, ginmon.de, deutsche-bank.de</a:t>
            </a:r>
            <a:endParaRPr b="0" lang="en-GB" sz="800" spc="-1" strike="noStrike">
              <a:latin typeface="Arial"/>
            </a:endParaRPr>
          </a:p>
        </p:txBody>
      </p:sp>
      <p:pic>
        <p:nvPicPr>
          <p:cNvPr id="114" name="" descr=""/>
          <p:cNvPicPr/>
          <p:nvPr/>
        </p:nvPicPr>
        <p:blipFill>
          <a:blip r:embed="rId2"/>
          <a:stretch/>
        </p:blipFill>
        <p:spPr>
          <a:xfrm rot="21596400">
            <a:off x="374760" y="938160"/>
            <a:ext cx="2574720" cy="1020600"/>
          </a:xfrm>
          <a:prstGeom prst="rect">
            <a:avLst/>
          </a:prstGeom>
          <a:ln>
            <a:noFill/>
          </a:ln>
        </p:spPr>
      </p:pic>
      <p:pic>
        <p:nvPicPr>
          <p:cNvPr id="115" name="" descr=""/>
          <p:cNvPicPr/>
          <p:nvPr/>
        </p:nvPicPr>
        <p:blipFill>
          <a:blip r:embed="rId3"/>
          <a:stretch/>
        </p:blipFill>
        <p:spPr>
          <a:xfrm>
            <a:off x="3240000" y="864000"/>
            <a:ext cx="1945440" cy="1723320"/>
          </a:xfrm>
          <a:prstGeom prst="rect">
            <a:avLst/>
          </a:prstGeom>
          <a:ln>
            <a:noFill/>
          </a:ln>
        </p:spPr>
      </p:pic>
      <p:pic>
        <p:nvPicPr>
          <p:cNvPr id="116" name="" descr=""/>
          <p:cNvPicPr/>
          <p:nvPr/>
        </p:nvPicPr>
        <p:blipFill>
          <a:blip r:embed="rId4"/>
          <a:stretch/>
        </p:blipFill>
        <p:spPr>
          <a:xfrm>
            <a:off x="5832000" y="1061280"/>
            <a:ext cx="2947320" cy="1168920"/>
          </a:xfrm>
          <a:prstGeom prst="rect">
            <a:avLst/>
          </a:prstGeom>
          <a:ln>
            <a:noFill/>
          </a:ln>
        </p:spPr>
      </p:pic>
      <p:pic>
        <p:nvPicPr>
          <p:cNvPr id="117" name="" descr=""/>
          <p:cNvPicPr/>
          <p:nvPr/>
        </p:nvPicPr>
        <p:blipFill>
          <a:blip r:embed="rId5"/>
          <a:stretch/>
        </p:blipFill>
        <p:spPr>
          <a:xfrm>
            <a:off x="4560120" y="2553120"/>
            <a:ext cx="16920" cy="36000"/>
          </a:xfrm>
          <a:prstGeom prst="rect">
            <a:avLst/>
          </a:prstGeom>
          <a:ln>
            <a:noFill/>
          </a:ln>
        </p:spPr>
      </p:pic>
      <p:pic>
        <p:nvPicPr>
          <p:cNvPr id="118" name="" descr=""/>
          <p:cNvPicPr/>
          <p:nvPr/>
        </p:nvPicPr>
        <p:blipFill>
          <a:blip r:embed="rId6"/>
          <a:stretch/>
        </p:blipFill>
        <p:spPr>
          <a:xfrm>
            <a:off x="462960" y="2273040"/>
            <a:ext cx="2271240" cy="1923120"/>
          </a:xfrm>
          <a:prstGeom prst="rect">
            <a:avLst/>
          </a:prstGeom>
          <a:ln>
            <a:noFill/>
          </a:ln>
        </p:spPr>
      </p:pic>
      <p:pic>
        <p:nvPicPr>
          <p:cNvPr id="119" name="" descr=""/>
          <p:cNvPicPr/>
          <p:nvPr/>
        </p:nvPicPr>
        <p:blipFill>
          <a:blip r:embed="rId7"/>
          <a:stretch/>
        </p:blipFill>
        <p:spPr>
          <a:xfrm>
            <a:off x="6120000" y="2559600"/>
            <a:ext cx="2014560" cy="1182960"/>
          </a:xfrm>
          <a:prstGeom prst="rect">
            <a:avLst/>
          </a:prstGeom>
          <a:ln>
            <a:noFill/>
          </a:ln>
        </p:spPr>
      </p:pic>
      <p:pic>
        <p:nvPicPr>
          <p:cNvPr id="120" name="" descr=""/>
          <p:cNvPicPr/>
          <p:nvPr/>
        </p:nvPicPr>
        <p:blipFill>
          <a:blip r:embed="rId8"/>
          <a:stretch/>
        </p:blipFill>
        <p:spPr>
          <a:xfrm>
            <a:off x="3033000" y="2810520"/>
            <a:ext cx="2149560" cy="1148040"/>
          </a:xfrm>
          <a:prstGeom prst="rect">
            <a:avLst/>
          </a:prstGeom>
          <a:ln>
            <a:noFill/>
          </a:ln>
        </p:spPr>
      </p:pic>
      <p:sp>
        <p:nvSpPr>
          <p:cNvPr id="121" name="CustomShape 3"/>
          <p:cNvSpPr/>
          <p:nvPr/>
        </p:nvSpPr>
        <p:spPr>
          <a:xfrm>
            <a:off x="360000" y="4536000"/>
            <a:ext cx="1816200" cy="344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Initial clustering of Fintech Services</a:t>
            </a:r>
            <a:endParaRPr b="0" lang="en-GB" sz="2200" spc="-1" strike="noStrike">
              <a:latin typeface="Arial"/>
            </a:endParaRPr>
          </a:p>
        </p:txBody>
      </p:sp>
      <p:sp>
        <p:nvSpPr>
          <p:cNvPr id="123" name="CustomShape 2"/>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and memory, General internet search</a:t>
            </a:r>
            <a:endParaRPr b="0" lang="en-GB" sz="800" spc="-1" strike="noStrike">
              <a:latin typeface="Arial"/>
            </a:endParaRPr>
          </a:p>
        </p:txBody>
      </p:sp>
      <p:sp>
        <p:nvSpPr>
          <p:cNvPr id="124" name="CustomShape 3"/>
          <p:cNvSpPr/>
          <p:nvPr/>
        </p:nvSpPr>
        <p:spPr>
          <a:xfrm>
            <a:off x="144000" y="1152000"/>
            <a:ext cx="2734200" cy="2059920"/>
          </a:xfrm>
          <a:prstGeom prst="ellipse">
            <a:avLst/>
          </a:prstGeom>
          <a:solidFill>
            <a:srgbClr val="729fcf"/>
          </a:solidFill>
          <a:ln>
            <a:solidFill>
              <a:srgbClr val="3465a4"/>
            </a:solidFill>
          </a:ln>
        </p:spPr>
        <p:style>
          <a:lnRef idx="0"/>
          <a:fillRef idx="0"/>
          <a:effectRef idx="0"/>
          <a:fontRef idx="minor"/>
        </p:style>
      </p:sp>
      <p:sp>
        <p:nvSpPr>
          <p:cNvPr id="125" name="CustomShape 4"/>
          <p:cNvSpPr/>
          <p:nvPr/>
        </p:nvSpPr>
        <p:spPr>
          <a:xfrm>
            <a:off x="5688000" y="1296000"/>
            <a:ext cx="2878200" cy="1942200"/>
          </a:xfrm>
          <a:prstGeom prst="ellipse">
            <a:avLst/>
          </a:prstGeom>
          <a:solidFill>
            <a:srgbClr val="729fcf"/>
          </a:solidFill>
          <a:ln>
            <a:solidFill>
              <a:srgbClr val="3465a4"/>
            </a:solidFill>
          </a:ln>
        </p:spPr>
        <p:style>
          <a:lnRef idx="0"/>
          <a:fillRef idx="0"/>
          <a:effectRef idx="0"/>
          <a:fontRef idx="minor"/>
        </p:style>
      </p:sp>
      <p:sp>
        <p:nvSpPr>
          <p:cNvPr id="126" name="CustomShape 5"/>
          <p:cNvSpPr/>
          <p:nvPr/>
        </p:nvSpPr>
        <p:spPr>
          <a:xfrm>
            <a:off x="2880000" y="1224000"/>
            <a:ext cx="2662200" cy="1996200"/>
          </a:xfrm>
          <a:prstGeom prst="ellipse">
            <a:avLst/>
          </a:prstGeom>
          <a:solidFill>
            <a:srgbClr val="729fcf"/>
          </a:solidFill>
          <a:ln>
            <a:solidFill>
              <a:srgbClr val="3465a4"/>
            </a:solidFill>
          </a:ln>
        </p:spPr>
        <p:style>
          <a:lnRef idx="0"/>
          <a:fillRef idx="0"/>
          <a:effectRef idx="0"/>
          <a:fontRef idx="minor"/>
        </p:style>
      </p:sp>
      <p:sp>
        <p:nvSpPr>
          <p:cNvPr id="127" name="CustomShape 6"/>
          <p:cNvSpPr/>
          <p:nvPr/>
        </p:nvSpPr>
        <p:spPr>
          <a:xfrm>
            <a:off x="792000" y="3456000"/>
            <a:ext cx="150948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Portfolio</a:t>
            </a:r>
            <a:br/>
            <a:r>
              <a:rPr b="0" lang="en-GB" sz="1800" spc="-1" strike="noStrike">
                <a:solidFill>
                  <a:srgbClr val="000000"/>
                </a:solidFill>
                <a:latin typeface="Arial"/>
                <a:ea typeface="DejaVu Sans"/>
              </a:rPr>
              <a:t>Management</a:t>
            </a:r>
            <a:endParaRPr b="0" lang="en-GB" sz="1800" spc="-1" strike="noStrike">
              <a:latin typeface="Arial"/>
            </a:endParaRPr>
          </a:p>
        </p:txBody>
      </p:sp>
      <p:sp>
        <p:nvSpPr>
          <p:cNvPr id="128" name="CustomShape 7"/>
          <p:cNvSpPr/>
          <p:nvPr/>
        </p:nvSpPr>
        <p:spPr>
          <a:xfrm>
            <a:off x="3168000" y="3429720"/>
            <a:ext cx="1663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Market Access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e.g. Brokers</a:t>
            </a:r>
            <a:endParaRPr b="0" lang="en-GB" sz="1800" spc="-1" strike="noStrike">
              <a:latin typeface="Arial"/>
            </a:endParaRPr>
          </a:p>
        </p:txBody>
      </p:sp>
      <p:sp>
        <p:nvSpPr>
          <p:cNvPr id="129" name="CustomShape 8"/>
          <p:cNvSpPr/>
          <p:nvPr/>
        </p:nvSpPr>
        <p:spPr>
          <a:xfrm>
            <a:off x="2520000" y="1944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Scalable</a:t>
            </a:r>
            <a:br/>
            <a:r>
              <a:rPr b="0" lang="en-GB" sz="1000" spc="-1" strike="noStrike">
                <a:solidFill>
                  <a:srgbClr val="000000"/>
                </a:solidFill>
                <a:latin typeface="Arial"/>
                <a:ea typeface="DejaVu Sans"/>
              </a:rPr>
              <a:t>Capital</a:t>
            </a:r>
            <a:endParaRPr b="0" lang="en-GB" sz="1000" spc="-1" strike="noStrike">
              <a:latin typeface="Arial"/>
            </a:endParaRPr>
          </a:p>
        </p:txBody>
      </p:sp>
      <p:sp>
        <p:nvSpPr>
          <p:cNvPr id="130" name="CustomShape 9"/>
          <p:cNvSpPr/>
          <p:nvPr/>
        </p:nvSpPr>
        <p:spPr>
          <a:xfrm>
            <a:off x="2376000" y="237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WealthFront</a:t>
            </a:r>
            <a:endParaRPr b="0" lang="en-GB" sz="1000" spc="-1" strike="noStrike">
              <a:latin typeface="Arial"/>
            </a:endParaRPr>
          </a:p>
        </p:txBody>
      </p:sp>
      <p:sp>
        <p:nvSpPr>
          <p:cNvPr id="131" name="CustomShape 10"/>
          <p:cNvSpPr/>
          <p:nvPr/>
        </p:nvSpPr>
        <p:spPr>
          <a:xfrm>
            <a:off x="792000" y="1440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StashAways</a:t>
            </a:r>
            <a:endParaRPr b="0" lang="en-GB" sz="1000" spc="-1" strike="noStrike">
              <a:latin typeface="Arial"/>
            </a:endParaRPr>
          </a:p>
        </p:txBody>
      </p:sp>
      <p:sp>
        <p:nvSpPr>
          <p:cNvPr id="132" name="CustomShape 11"/>
          <p:cNvSpPr/>
          <p:nvPr/>
        </p:nvSpPr>
        <p:spPr>
          <a:xfrm>
            <a:off x="6264000" y="3429720"/>
            <a:ext cx="225756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Non-stock exchange</a:t>
            </a:r>
            <a:br/>
            <a:r>
              <a:rPr b="0" lang="en-GB" sz="1800" spc="-1" strike="noStrike">
                <a:solidFill>
                  <a:srgbClr val="000000"/>
                </a:solidFill>
                <a:latin typeface="Arial"/>
                <a:ea typeface="DejaVu Sans"/>
              </a:rPr>
              <a:t>Passive Income</a:t>
            </a:r>
            <a:endParaRPr b="0" lang="en-GB" sz="1800" spc="-1" strike="noStrike">
              <a:latin typeface="Arial"/>
            </a:endParaRPr>
          </a:p>
        </p:txBody>
      </p:sp>
      <p:sp>
        <p:nvSpPr>
          <p:cNvPr id="133" name="CustomShape 12"/>
          <p:cNvSpPr/>
          <p:nvPr/>
        </p:nvSpPr>
        <p:spPr>
          <a:xfrm>
            <a:off x="4536000" y="180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Kraken*</a:t>
            </a:r>
            <a:endParaRPr b="0" lang="en-GB" sz="1000" spc="-1" strike="noStrike">
              <a:latin typeface="Arial"/>
            </a:endParaRPr>
          </a:p>
        </p:txBody>
      </p:sp>
      <p:sp>
        <p:nvSpPr>
          <p:cNvPr id="134" name="CustomShape 13"/>
          <p:cNvSpPr/>
          <p:nvPr/>
        </p:nvSpPr>
        <p:spPr>
          <a:xfrm>
            <a:off x="3744000" y="1368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Robinhood</a:t>
            </a:r>
            <a:endParaRPr b="0" lang="en-GB" sz="1000" spc="-1" strike="noStrike">
              <a:latin typeface="Arial"/>
            </a:endParaRPr>
          </a:p>
        </p:txBody>
      </p:sp>
      <p:sp>
        <p:nvSpPr>
          <p:cNvPr id="135" name="CustomShape 14"/>
          <p:cNvSpPr/>
          <p:nvPr/>
        </p:nvSpPr>
        <p:spPr>
          <a:xfrm>
            <a:off x="396000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Trade </a:t>
            </a:r>
            <a:br/>
            <a:r>
              <a:rPr b="0" lang="en-GB" sz="1000" spc="-1" strike="noStrike">
                <a:solidFill>
                  <a:srgbClr val="000000"/>
                </a:solidFill>
                <a:latin typeface="Arial"/>
                <a:ea typeface="DejaVu Sans"/>
              </a:rPr>
              <a:t>Republic</a:t>
            </a:r>
            <a:endParaRPr b="0" lang="en-GB" sz="1000" spc="-1" strike="noStrike">
              <a:latin typeface="Arial"/>
            </a:endParaRPr>
          </a:p>
        </p:txBody>
      </p:sp>
      <p:sp>
        <p:nvSpPr>
          <p:cNvPr id="136" name="CustomShape 15"/>
          <p:cNvSpPr/>
          <p:nvPr/>
        </p:nvSpPr>
        <p:spPr>
          <a:xfrm>
            <a:off x="7344720" y="266472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Doorvest</a:t>
            </a:r>
            <a:endParaRPr b="0" lang="en-GB" sz="1000" spc="-1" strike="noStrike">
              <a:latin typeface="Arial"/>
            </a:endParaRPr>
          </a:p>
        </p:txBody>
      </p:sp>
      <p:sp>
        <p:nvSpPr>
          <p:cNvPr id="137" name="CustomShape 16"/>
          <p:cNvSpPr/>
          <p:nvPr/>
        </p:nvSpPr>
        <p:spPr>
          <a:xfrm>
            <a:off x="6696000" y="1368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Automated</a:t>
            </a:r>
            <a:br/>
            <a:r>
              <a:rPr b="0" lang="en-GB" sz="1000" spc="-1" strike="noStrike">
                <a:solidFill>
                  <a:srgbClr val="000000"/>
                </a:solidFill>
                <a:latin typeface="Arial"/>
                <a:ea typeface="DejaVu Sans"/>
              </a:rPr>
              <a:t>AirBnb**</a:t>
            </a:r>
            <a:endParaRPr b="0" lang="en-GB" sz="1000" spc="-1" strike="noStrike">
              <a:latin typeface="Arial"/>
            </a:endParaRPr>
          </a:p>
        </p:txBody>
      </p:sp>
      <p:sp>
        <p:nvSpPr>
          <p:cNvPr id="138" name="CustomShape 17"/>
          <p:cNvSpPr/>
          <p:nvPr/>
        </p:nvSpPr>
        <p:spPr>
          <a:xfrm>
            <a:off x="7488000" y="176508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Redbubble</a:t>
            </a:r>
            <a:endParaRPr b="0" lang="en-GB" sz="1000" spc="-1" strike="noStrike">
              <a:latin typeface="Arial"/>
            </a:endParaRPr>
          </a:p>
        </p:txBody>
      </p:sp>
      <p:sp>
        <p:nvSpPr>
          <p:cNvPr id="139" name="CustomShape 18"/>
          <p:cNvSpPr/>
          <p:nvPr/>
        </p:nvSpPr>
        <p:spPr>
          <a:xfrm>
            <a:off x="777672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Medium</a:t>
            </a:r>
            <a:endParaRPr b="0" lang="en-GB" sz="1000" spc="-1" strike="noStrike">
              <a:latin typeface="Arial"/>
            </a:endParaRPr>
          </a:p>
        </p:txBody>
      </p:sp>
      <p:sp>
        <p:nvSpPr>
          <p:cNvPr id="140" name="CustomShape 19"/>
          <p:cNvSpPr/>
          <p:nvPr/>
        </p:nvSpPr>
        <p:spPr>
          <a:xfrm>
            <a:off x="6840000" y="1800000"/>
            <a:ext cx="502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Etsy</a:t>
            </a:r>
            <a:endParaRPr b="0" lang="en-GB" sz="1000" spc="-1" strike="noStrike">
              <a:latin typeface="Arial"/>
            </a:endParaRPr>
          </a:p>
        </p:txBody>
      </p:sp>
      <p:sp>
        <p:nvSpPr>
          <p:cNvPr id="141" name="CustomShape 20"/>
          <p:cNvSpPr/>
          <p:nvPr/>
        </p:nvSpPr>
        <p:spPr>
          <a:xfrm>
            <a:off x="5832000" y="1872000"/>
            <a:ext cx="93492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Dropshipping**</a:t>
            </a:r>
            <a:endParaRPr b="0" lang="en-GB" sz="1000" spc="-1" strike="noStrike">
              <a:latin typeface="Arial"/>
            </a:endParaRPr>
          </a:p>
        </p:txBody>
      </p:sp>
      <p:sp>
        <p:nvSpPr>
          <p:cNvPr id="142" name="CustomShape 21"/>
          <p:cNvSpPr/>
          <p:nvPr/>
        </p:nvSpPr>
        <p:spPr>
          <a:xfrm>
            <a:off x="257760" y="4536000"/>
            <a:ext cx="2172240" cy="37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 Crypto currency broker</a:t>
            </a:r>
            <a:br/>
            <a:r>
              <a:rPr b="0" lang="en-GB" sz="1000" spc="-1" strike="noStrike">
                <a:solidFill>
                  <a:srgbClr val="000000"/>
                </a:solidFill>
                <a:latin typeface="Arial"/>
                <a:ea typeface="DejaVu Sans"/>
              </a:rPr>
              <a:t>**Technique, not a company name; </a:t>
            </a:r>
            <a:endParaRPr b="0" lang="en-GB" sz="1000" spc="-1" strike="noStrike">
              <a:latin typeface="Arial"/>
            </a:endParaRPr>
          </a:p>
        </p:txBody>
      </p:sp>
      <p:sp>
        <p:nvSpPr>
          <p:cNvPr id="143" name="CustomShape 22"/>
          <p:cNvSpPr/>
          <p:nvPr/>
        </p:nvSpPr>
        <p:spPr>
          <a:xfrm>
            <a:off x="3960000" y="266400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Ameritrade</a:t>
            </a:r>
            <a:endParaRPr b="0" lang="en-GB" sz="1000" spc="-1" strike="noStrike">
              <a:latin typeface="Arial"/>
            </a:endParaRPr>
          </a:p>
        </p:txBody>
      </p:sp>
      <p:sp>
        <p:nvSpPr>
          <p:cNvPr id="144" name="CustomShape 23"/>
          <p:cNvSpPr/>
          <p:nvPr/>
        </p:nvSpPr>
        <p:spPr>
          <a:xfrm>
            <a:off x="3240000" y="252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Fidelity</a:t>
            </a:r>
            <a:endParaRPr b="0" lang="en-GB" sz="1000" spc="-1" strike="noStrike">
              <a:latin typeface="Arial"/>
            </a:endParaRPr>
          </a:p>
        </p:txBody>
      </p:sp>
      <p:sp>
        <p:nvSpPr>
          <p:cNvPr id="145" name="CustomShape 24"/>
          <p:cNvSpPr/>
          <p:nvPr/>
        </p:nvSpPr>
        <p:spPr>
          <a:xfrm>
            <a:off x="4680000" y="2232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E-Trade</a:t>
            </a:r>
            <a:endParaRPr b="0" lang="en-GB" sz="1000" spc="-1" strike="noStrike">
              <a:latin typeface="Arial"/>
            </a:endParaRPr>
          </a:p>
        </p:txBody>
      </p:sp>
      <p:sp>
        <p:nvSpPr>
          <p:cNvPr id="146" name="CustomShape 25"/>
          <p:cNvSpPr/>
          <p:nvPr/>
        </p:nvSpPr>
        <p:spPr>
          <a:xfrm>
            <a:off x="2592000" y="1512000"/>
            <a:ext cx="574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eToro</a:t>
            </a:r>
            <a:endParaRPr b="0" lang="en-GB" sz="1000" spc="-1" strike="noStrike">
              <a:latin typeface="Arial"/>
            </a:endParaRPr>
          </a:p>
        </p:txBody>
      </p:sp>
      <p:sp>
        <p:nvSpPr>
          <p:cNvPr id="147" name="CustomShape 26"/>
          <p:cNvSpPr/>
          <p:nvPr/>
        </p:nvSpPr>
        <p:spPr>
          <a:xfrm>
            <a:off x="360720" y="237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Estimize</a:t>
            </a:r>
            <a:endParaRPr b="0" lang="en-GB" sz="1000" spc="-1" strike="noStrike">
              <a:latin typeface="Arial"/>
            </a:endParaRPr>
          </a:p>
        </p:txBody>
      </p:sp>
      <p:sp>
        <p:nvSpPr>
          <p:cNvPr id="148" name="CustomShape 27"/>
          <p:cNvSpPr/>
          <p:nvPr/>
        </p:nvSpPr>
        <p:spPr>
          <a:xfrm>
            <a:off x="1728000" y="1944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Public.com</a:t>
            </a:r>
            <a:endParaRPr b="0" lang="en-GB" sz="1000" spc="-1" strike="noStrike">
              <a:latin typeface="Arial"/>
            </a:endParaRPr>
          </a:p>
        </p:txBody>
      </p:sp>
      <p:sp>
        <p:nvSpPr>
          <p:cNvPr id="149" name="CustomShape 28"/>
          <p:cNvSpPr/>
          <p:nvPr/>
        </p:nvSpPr>
        <p:spPr>
          <a:xfrm>
            <a:off x="5904000" y="2304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Yieldstreet</a:t>
            </a:r>
            <a:endParaRPr b="0" lang="en-GB" sz="1000" spc="-1" strike="noStrike">
              <a:latin typeface="Arial"/>
            </a:endParaRPr>
          </a:p>
        </p:txBody>
      </p:sp>
      <p:sp>
        <p:nvSpPr>
          <p:cNvPr id="150" name="CustomShape 29"/>
          <p:cNvSpPr/>
          <p:nvPr/>
        </p:nvSpPr>
        <p:spPr>
          <a:xfrm>
            <a:off x="864720" y="194472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Betterment</a:t>
            </a:r>
            <a:endParaRPr b="0" lang="en-GB" sz="1000" spc="-1" strike="noStrike">
              <a:latin typeface="Arial"/>
            </a:endParaRPr>
          </a:p>
        </p:txBody>
      </p:sp>
      <p:sp>
        <p:nvSpPr>
          <p:cNvPr id="151" name="CustomShape 30"/>
          <p:cNvSpPr/>
          <p:nvPr/>
        </p:nvSpPr>
        <p:spPr>
          <a:xfrm>
            <a:off x="3528000" y="1800000"/>
            <a:ext cx="646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Coinbase*</a:t>
            </a:r>
            <a:endParaRPr b="0" lang="en-GB" sz="1000" spc="-1" strike="noStrike">
              <a:latin typeface="Arial"/>
            </a:endParaRPr>
          </a:p>
        </p:txBody>
      </p:sp>
      <p:sp>
        <p:nvSpPr>
          <p:cNvPr id="152" name="CustomShape 31"/>
          <p:cNvSpPr/>
          <p:nvPr/>
        </p:nvSpPr>
        <p:spPr>
          <a:xfrm>
            <a:off x="1368000" y="2520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growney</a:t>
            </a:r>
            <a:endParaRPr b="0" lang="en-GB" sz="1000" spc="-1" strike="noStrike">
              <a:latin typeface="Arial"/>
            </a:endParaRPr>
          </a:p>
        </p:txBody>
      </p:sp>
      <p:sp>
        <p:nvSpPr>
          <p:cNvPr id="153" name="CustomShape 32"/>
          <p:cNvSpPr/>
          <p:nvPr/>
        </p:nvSpPr>
        <p:spPr>
          <a:xfrm>
            <a:off x="6408000" y="2736000"/>
            <a:ext cx="790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Collectable</a:t>
            </a:r>
            <a:endParaRPr b="0" lang="en-GB" sz="1000" spc="-1" strike="noStrike">
              <a:latin typeface="Arial"/>
            </a:endParaRPr>
          </a:p>
        </p:txBody>
      </p:sp>
      <p:sp>
        <p:nvSpPr>
          <p:cNvPr id="154" name="CustomShape 33"/>
          <p:cNvSpPr/>
          <p:nvPr/>
        </p:nvSpPr>
        <p:spPr>
          <a:xfrm>
            <a:off x="1800000" y="1512360"/>
            <a:ext cx="574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ginmon</a:t>
            </a:r>
            <a:endParaRPr b="0" lang="en-GB" sz="1000" spc="-1" strike="noStrike">
              <a:latin typeface="Arial"/>
            </a:endParaRPr>
          </a:p>
        </p:txBody>
      </p:sp>
      <p:sp>
        <p:nvSpPr>
          <p:cNvPr id="155" name="CustomShape 34"/>
          <p:cNvSpPr/>
          <p:nvPr/>
        </p:nvSpPr>
        <p:spPr>
          <a:xfrm>
            <a:off x="6804000" y="2232720"/>
            <a:ext cx="718200" cy="35820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Online </a:t>
            </a:r>
            <a:br/>
            <a:r>
              <a:rPr b="0" lang="en-GB" sz="1000" spc="-1" strike="noStrike">
                <a:solidFill>
                  <a:srgbClr val="000000"/>
                </a:solidFill>
                <a:latin typeface="Arial"/>
                <a:ea typeface="DejaVu Sans"/>
              </a:rPr>
              <a:t>Ads**</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0840" y="23184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No Free Lunch</a:t>
            </a:r>
            <a:endParaRPr b="0" lang="en-GB" sz="2200" spc="-1" strike="noStrike">
              <a:latin typeface="Arial"/>
            </a:endParaRPr>
          </a:p>
        </p:txBody>
      </p:sp>
      <p:sp>
        <p:nvSpPr>
          <p:cNvPr id="157" name="CustomShape 2"/>
          <p:cNvSpPr/>
          <p:nvPr/>
        </p:nvSpPr>
        <p:spPr>
          <a:xfrm>
            <a:off x="324000" y="47034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1"/>
              </a:rPr>
              <a:t>https://www.cnbc.com/2020/08/13/how-robinhood-makes-money-on-customer-trades-despite-making-it-free.html</a:t>
            </a:r>
            <a:br/>
            <a:r>
              <a:rPr b="0" lang="de-DE" sz="1000" spc="-1" strike="noStrike">
                <a:solidFill>
                  <a:srgbClr val="000000"/>
                </a:solidFill>
                <a:latin typeface="Arial"/>
                <a:ea typeface="DejaVu Sans"/>
              </a:rPr>
              <a:t>https://blog.medium.com/october-update-from-the-partner-program-f6cf8216a6d8</a:t>
            </a:r>
            <a:endParaRPr b="0" lang="en-GB" sz="1000" spc="-1" strike="noStrike">
              <a:latin typeface="Arial"/>
            </a:endParaRPr>
          </a:p>
        </p:txBody>
      </p:sp>
      <p:pic>
        <p:nvPicPr>
          <p:cNvPr id="158" name="" descr=""/>
          <p:cNvPicPr/>
          <p:nvPr/>
        </p:nvPicPr>
        <p:blipFill>
          <a:blip r:embed="rId2"/>
          <a:stretch/>
        </p:blipFill>
        <p:spPr>
          <a:xfrm>
            <a:off x="4848120" y="2553120"/>
            <a:ext cx="16920" cy="36000"/>
          </a:xfrm>
          <a:prstGeom prst="rect">
            <a:avLst/>
          </a:prstGeom>
          <a:ln>
            <a:noFill/>
          </a:ln>
        </p:spPr>
      </p:pic>
      <p:pic>
        <p:nvPicPr>
          <p:cNvPr id="159" name="" descr=""/>
          <p:cNvPicPr/>
          <p:nvPr/>
        </p:nvPicPr>
        <p:blipFill>
          <a:blip r:embed="rId3"/>
          <a:stretch/>
        </p:blipFill>
        <p:spPr>
          <a:xfrm>
            <a:off x="720000" y="864000"/>
            <a:ext cx="2374560" cy="1634040"/>
          </a:xfrm>
          <a:prstGeom prst="rect">
            <a:avLst/>
          </a:prstGeom>
          <a:ln>
            <a:noFill/>
          </a:ln>
        </p:spPr>
      </p:pic>
      <p:pic>
        <p:nvPicPr>
          <p:cNvPr id="160" name="" descr=""/>
          <p:cNvPicPr/>
          <p:nvPr/>
        </p:nvPicPr>
        <p:blipFill>
          <a:blip r:embed="rId4"/>
          <a:stretch/>
        </p:blipFill>
        <p:spPr>
          <a:xfrm>
            <a:off x="5256000" y="1008000"/>
            <a:ext cx="2548800" cy="1405080"/>
          </a:xfrm>
          <a:prstGeom prst="rect">
            <a:avLst/>
          </a:prstGeom>
          <a:ln>
            <a:noFill/>
          </a:ln>
        </p:spPr>
      </p:pic>
      <p:sp>
        <p:nvSpPr>
          <p:cNvPr id="161" name="CustomShape 3"/>
          <p:cNvSpPr/>
          <p:nvPr/>
        </p:nvSpPr>
        <p:spPr>
          <a:xfrm>
            <a:off x="720000" y="2592000"/>
            <a:ext cx="301104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No direct commission’ does</a:t>
            </a:r>
            <a:br/>
            <a:r>
              <a:rPr b="0" lang="en-GB" sz="1800" spc="-1" strike="noStrike">
                <a:solidFill>
                  <a:srgbClr val="000000"/>
                </a:solidFill>
                <a:latin typeface="Arial"/>
                <a:ea typeface="DejaVu Sans"/>
              </a:rPr>
              <a:t>not mean ‘free’.</a:t>
            </a:r>
            <a:endParaRPr b="0" lang="en-GB" sz="1800" spc="-1" strike="noStrike">
              <a:latin typeface="Arial"/>
            </a:endParaRPr>
          </a:p>
        </p:txBody>
      </p:sp>
      <p:sp>
        <p:nvSpPr>
          <p:cNvPr id="162" name="CustomShape 4"/>
          <p:cNvSpPr/>
          <p:nvPr/>
        </p:nvSpPr>
        <p:spPr>
          <a:xfrm>
            <a:off x="5256000" y="2565720"/>
            <a:ext cx="248508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earning money’ does</a:t>
            </a:r>
            <a:br/>
            <a:r>
              <a:rPr b="0" lang="en-GB" sz="1800" spc="-1" strike="noStrike">
                <a:solidFill>
                  <a:srgbClr val="000000"/>
                </a:solidFill>
                <a:latin typeface="Arial"/>
                <a:ea typeface="DejaVu Sans"/>
              </a:rPr>
              <a:t>not mean ‘living wage’.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30840" y="239760"/>
            <a:ext cx="8487000" cy="3052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New tech, old biases</a:t>
            </a:r>
            <a:endParaRPr b="0" lang="en-GB" sz="2200" spc="-1" strike="noStrike">
              <a:latin typeface="Arial"/>
            </a:endParaRPr>
          </a:p>
        </p:txBody>
      </p:sp>
      <p:pic>
        <p:nvPicPr>
          <p:cNvPr id="164" name="" descr=""/>
          <p:cNvPicPr/>
          <p:nvPr/>
        </p:nvPicPr>
        <p:blipFill>
          <a:blip r:embed="rId1"/>
          <a:stretch/>
        </p:blipFill>
        <p:spPr>
          <a:xfrm rot="21580200">
            <a:off x="654120" y="720720"/>
            <a:ext cx="1354680" cy="2015640"/>
          </a:xfrm>
          <a:prstGeom prst="rect">
            <a:avLst/>
          </a:prstGeom>
          <a:ln>
            <a:noFill/>
          </a:ln>
        </p:spPr>
      </p:pic>
      <p:sp>
        <p:nvSpPr>
          <p:cNvPr id="165" name="CustomShape 2"/>
          <p:cNvSpPr/>
          <p:nvPr/>
        </p:nvSpPr>
        <p:spPr>
          <a:xfrm>
            <a:off x="402120" y="4450680"/>
            <a:ext cx="751752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de-DE" sz="800" spc="-1" strike="noStrike" u="sng">
                <a:solidFill>
                  <a:srgbClr val="0000ff"/>
                </a:solidFill>
                <a:uFillTx/>
                <a:latin typeface="Arial"/>
                <a:ea typeface="DejaVu Sans"/>
                <a:hlinkClick r:id="rId2"/>
              </a:rPr>
              <a:t>https://xkcd.com/1827/</a:t>
            </a:r>
            <a:r>
              <a:rPr b="0" lang="de-DE" sz="800" spc="-1" strike="noStrike">
                <a:solidFill>
                  <a:srgbClr val="000000"/>
                </a:solidFill>
                <a:latin typeface="Arial"/>
                <a:ea typeface="DejaVu Sans"/>
              </a:rPr>
              <a:t>, </a:t>
            </a:r>
            <a:r>
              <a:rPr b="0" lang="de-DE" sz="800" spc="-1" strike="noStrike" u="sng">
                <a:solidFill>
                  <a:srgbClr val="0000ff"/>
                </a:solidFill>
                <a:uFillTx/>
                <a:latin typeface="Arial"/>
                <a:ea typeface="DejaVu Sans"/>
                <a:hlinkClick r:id="rId3"/>
              </a:rPr>
              <a:t>https://idyahive.com/2017/07/14/delayed-gratification-path-to-riches/</a:t>
            </a:r>
            <a:r>
              <a:rPr b="0" lang="de-DE" sz="800" spc="-1" strike="noStrike">
                <a:solidFill>
                  <a:srgbClr val="000000"/>
                </a:solidFill>
                <a:latin typeface="Arial"/>
                <a:ea typeface="DejaVu Sans"/>
              </a:rPr>
              <a:t>, </a:t>
            </a:r>
            <a:br/>
            <a:r>
              <a:rPr b="0" lang="de-DE" sz="800" spc="-1" strike="noStrike" u="sng">
                <a:solidFill>
                  <a:srgbClr val="0000ff"/>
                </a:solidFill>
                <a:uFillTx/>
                <a:latin typeface="Arial"/>
                <a:ea typeface="DejaVu Sans"/>
                <a:hlinkClick r:id="rId4"/>
              </a:rPr>
              <a:t>https://www.nytimes.com/2020/07/08/technology/robinhood-risky-trading.html</a:t>
            </a:r>
            <a:r>
              <a:rPr b="0" lang="de-DE" sz="800" spc="-1" strike="noStrike">
                <a:solidFill>
                  <a:srgbClr val="000000"/>
                </a:solidFill>
                <a:latin typeface="Arial"/>
                <a:ea typeface="DejaVu Sans"/>
              </a:rPr>
              <a:t>,</a:t>
            </a:r>
            <a:br/>
            <a:r>
              <a:rPr b="0" lang="de-DE" sz="800" spc="-1" strike="noStrike">
                <a:solidFill>
                  <a:srgbClr val="000000"/>
                </a:solidFill>
                <a:latin typeface="Arial"/>
                <a:ea typeface="DejaVu Sans"/>
              </a:rPr>
              <a:t>https://www.forbes.com/sites/sergeiklebnikov/2020/06/17/20-year-old-robinhood-customer-dies-by-suicide-after-seeing-a-730000-negative-balance/ </a:t>
            </a:r>
            <a:br/>
            <a:r>
              <a:rPr b="0" lang="de-DE" sz="800" spc="-1" strike="noStrike">
                <a:solidFill>
                  <a:srgbClr val="000000"/>
                </a:solidFill>
                <a:latin typeface="Arial"/>
                <a:ea typeface="DejaVu Sans"/>
              </a:rPr>
              <a:t>Malinova, K., Park, A. &amp; Riordan, R. (2013) Shiftings Sands: High Frequency, Retail and Institutional Trading Profits over Time</a:t>
            </a:r>
            <a:br/>
            <a:r>
              <a:rPr b="0" lang="de-DE" sz="800" spc="-1" strike="noStrike">
                <a:solidFill>
                  <a:srgbClr val="000000"/>
                </a:solidFill>
                <a:latin typeface="Arial"/>
                <a:ea typeface="DejaVu Sans"/>
              </a:rPr>
              <a:t>Barber. B.M., Lee, Y., Liu, Y., &amp; Odean, T. The cross-section of speculator skill: Evidence from day trading</a:t>
            </a:r>
            <a:endParaRPr b="0" lang="en-GB" sz="800" spc="-1" strike="noStrike">
              <a:latin typeface="Arial"/>
            </a:endParaRPr>
          </a:p>
        </p:txBody>
      </p:sp>
      <p:sp>
        <p:nvSpPr>
          <p:cNvPr id="166" name="CustomShape 3"/>
          <p:cNvSpPr/>
          <p:nvPr/>
        </p:nvSpPr>
        <p:spPr>
          <a:xfrm>
            <a:off x="576000" y="2844000"/>
            <a:ext cx="19411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Survivorship Bias</a:t>
            </a:r>
            <a:endParaRPr b="0" lang="en-GB" sz="1000" spc="-1" strike="noStrike">
              <a:latin typeface="Arial"/>
            </a:endParaRPr>
          </a:p>
        </p:txBody>
      </p:sp>
      <p:pic>
        <p:nvPicPr>
          <p:cNvPr id="167" name="" descr=""/>
          <p:cNvPicPr/>
          <p:nvPr/>
        </p:nvPicPr>
        <p:blipFill>
          <a:blip r:embed="rId5"/>
          <a:stretch/>
        </p:blipFill>
        <p:spPr>
          <a:xfrm>
            <a:off x="2880000" y="936000"/>
            <a:ext cx="2014920" cy="1733760"/>
          </a:xfrm>
          <a:prstGeom prst="rect">
            <a:avLst/>
          </a:prstGeom>
          <a:ln>
            <a:noFill/>
          </a:ln>
        </p:spPr>
      </p:pic>
      <p:sp>
        <p:nvSpPr>
          <p:cNvPr id="168" name="CustomShape 4"/>
          <p:cNvSpPr/>
          <p:nvPr/>
        </p:nvSpPr>
        <p:spPr>
          <a:xfrm>
            <a:off x="2736000" y="2844000"/>
            <a:ext cx="23749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Deferred Gratification</a:t>
            </a:r>
            <a:endParaRPr b="0" lang="en-GB" sz="1000" spc="-1" strike="noStrike">
              <a:latin typeface="Arial"/>
            </a:endParaRPr>
          </a:p>
        </p:txBody>
      </p:sp>
      <p:pic>
        <p:nvPicPr>
          <p:cNvPr id="169" name="" descr=""/>
          <p:cNvPicPr/>
          <p:nvPr/>
        </p:nvPicPr>
        <p:blipFill>
          <a:blip r:embed="rId6"/>
          <a:stretch/>
        </p:blipFill>
        <p:spPr>
          <a:xfrm>
            <a:off x="6120000" y="648000"/>
            <a:ext cx="2230920" cy="1122480"/>
          </a:xfrm>
          <a:prstGeom prst="rect">
            <a:avLst/>
          </a:prstGeom>
          <a:ln>
            <a:noFill/>
          </a:ln>
        </p:spPr>
      </p:pic>
      <p:sp>
        <p:nvSpPr>
          <p:cNvPr id="170" name="CustomShape 5"/>
          <p:cNvSpPr/>
          <p:nvPr/>
        </p:nvSpPr>
        <p:spPr>
          <a:xfrm>
            <a:off x="2304000" y="1440000"/>
            <a:ext cx="430920" cy="430920"/>
          </a:xfrm>
          <a:custGeom>
            <a:avLst/>
            <a:gdLst/>
            <a:ahLst/>
            <a:rect l="l" t="t" r="r" b="b"/>
            <a:pathLst>
              <a:path w="1202" h="1202">
                <a:moveTo>
                  <a:pt x="557" y="0"/>
                </a:moveTo>
                <a:lnTo>
                  <a:pt x="643" y="0"/>
                </a:lnTo>
                <a:lnTo>
                  <a:pt x="643" y="557"/>
                </a:lnTo>
                <a:lnTo>
                  <a:pt x="1201" y="557"/>
                </a:lnTo>
                <a:lnTo>
                  <a:pt x="1201" y="643"/>
                </a:lnTo>
                <a:lnTo>
                  <a:pt x="643" y="643"/>
                </a:lnTo>
                <a:lnTo>
                  <a:pt x="643" y="1201"/>
                </a:lnTo>
                <a:lnTo>
                  <a:pt x="557" y="1201"/>
                </a:lnTo>
                <a:lnTo>
                  <a:pt x="557" y="643"/>
                </a:lnTo>
                <a:lnTo>
                  <a:pt x="0" y="643"/>
                </a:lnTo>
                <a:lnTo>
                  <a:pt x="0" y="557"/>
                </a:lnTo>
                <a:lnTo>
                  <a:pt x="557" y="557"/>
                </a:lnTo>
                <a:lnTo>
                  <a:pt x="557" y="0"/>
                </a:lnTo>
              </a:path>
            </a:pathLst>
          </a:custGeom>
          <a:solidFill>
            <a:srgbClr val="729fcf"/>
          </a:solidFill>
          <a:ln>
            <a:solidFill>
              <a:srgbClr val="3465a4"/>
            </a:solidFill>
          </a:ln>
        </p:spPr>
        <p:style>
          <a:lnRef idx="0"/>
          <a:fillRef idx="0"/>
          <a:effectRef idx="0"/>
          <a:fontRef idx="minor"/>
        </p:style>
      </p:sp>
      <p:sp>
        <p:nvSpPr>
          <p:cNvPr id="171" name="CustomShape 6"/>
          <p:cNvSpPr/>
          <p:nvPr/>
        </p:nvSpPr>
        <p:spPr>
          <a:xfrm>
            <a:off x="5328000" y="1548000"/>
            <a:ext cx="502920" cy="70920"/>
          </a:xfrm>
          <a:prstGeom prst="rect">
            <a:avLst/>
          </a:prstGeom>
          <a:solidFill>
            <a:srgbClr val="729fcf"/>
          </a:solidFill>
          <a:ln>
            <a:solidFill>
              <a:srgbClr val="3465a4"/>
            </a:solidFill>
          </a:ln>
        </p:spPr>
        <p:style>
          <a:lnRef idx="0"/>
          <a:fillRef idx="0"/>
          <a:effectRef idx="0"/>
          <a:fontRef idx="minor"/>
        </p:style>
      </p:sp>
      <p:sp>
        <p:nvSpPr>
          <p:cNvPr id="172" name="CustomShape 7"/>
          <p:cNvSpPr/>
          <p:nvPr/>
        </p:nvSpPr>
        <p:spPr>
          <a:xfrm>
            <a:off x="5328000" y="1728000"/>
            <a:ext cx="502920" cy="70920"/>
          </a:xfrm>
          <a:prstGeom prst="rect">
            <a:avLst/>
          </a:prstGeom>
          <a:solidFill>
            <a:srgbClr val="729fcf"/>
          </a:solidFill>
          <a:ln>
            <a:solidFill>
              <a:srgbClr val="3465a4"/>
            </a:solidFill>
          </a:ln>
        </p:spPr>
        <p:style>
          <a:lnRef idx="0"/>
          <a:fillRef idx="0"/>
          <a:effectRef idx="0"/>
          <a:fontRef idx="minor"/>
        </p:style>
      </p:sp>
      <p:sp>
        <p:nvSpPr>
          <p:cNvPr id="173" name="CustomShape 8"/>
          <p:cNvSpPr/>
          <p:nvPr/>
        </p:nvSpPr>
        <p:spPr>
          <a:xfrm>
            <a:off x="504000" y="3384000"/>
            <a:ext cx="6551640" cy="60120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Retail Investors usually lose money in day-trading (Malinova et. Al 2013).</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A study on day traders in Taiwan found that less than 1% of traders </a:t>
            </a:r>
            <a:br/>
            <a:r>
              <a:rPr b="0" lang="en-GB" sz="1100" spc="-1" strike="noStrike">
                <a:solidFill>
                  <a:srgbClr val="000000"/>
                </a:solidFill>
                <a:latin typeface="Arial"/>
                <a:ea typeface="DejaVu Sans"/>
              </a:rPr>
              <a:t>actually can reap abnormal returns in a predictive and reliable manner (Barber et al. 2014).</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We assume that survivorship bias induced by influencer and social media culture may play a role</a:t>
            </a:r>
            <a:endParaRPr b="0" lang="en-GB" sz="1100" spc="-1" strike="noStrike">
              <a:latin typeface="Arial"/>
            </a:endParaRPr>
          </a:p>
          <a:p>
            <a:pPr marL="216000" indent="-214920">
              <a:lnSpc>
                <a:spcPct val="100000"/>
              </a:lnSpc>
              <a:buClr>
                <a:srgbClr val="000000"/>
              </a:buClr>
              <a:buSzPct val="45000"/>
              <a:buFont typeface="Wingdings" charset="2"/>
              <a:buChar char=""/>
            </a:pPr>
            <a:r>
              <a:rPr b="0" lang="en-GB" sz="1100" spc="-1" strike="noStrike">
                <a:solidFill>
                  <a:srgbClr val="000000"/>
                </a:solidFill>
                <a:latin typeface="Arial"/>
                <a:ea typeface="DejaVu Sans"/>
              </a:rPr>
              <a:t>The general “instant everything” internet culture may also trickle down into investment decisions.</a:t>
            </a:r>
            <a:endParaRPr b="0" lang="en-GB" sz="1100" spc="-1" strike="noStrike">
              <a:latin typeface="Arial"/>
            </a:endParaRPr>
          </a:p>
        </p:txBody>
      </p:sp>
      <p:pic>
        <p:nvPicPr>
          <p:cNvPr id="174" name="" descr=""/>
          <p:cNvPicPr/>
          <p:nvPr/>
        </p:nvPicPr>
        <p:blipFill>
          <a:blip r:embed="rId7"/>
          <a:stretch/>
        </p:blipFill>
        <p:spPr>
          <a:xfrm>
            <a:off x="6192000" y="1915560"/>
            <a:ext cx="2067840" cy="790920"/>
          </a:xfrm>
          <a:prstGeom prst="rect">
            <a:avLst/>
          </a:prstGeom>
          <a:ln>
            <a:noFill/>
          </a:ln>
        </p:spPr>
      </p:pic>
      <p:sp>
        <p:nvSpPr>
          <p:cNvPr id="175" name="CustomShape 9"/>
          <p:cNvSpPr/>
          <p:nvPr/>
        </p:nvSpPr>
        <p:spPr>
          <a:xfrm>
            <a:off x="6120000" y="2808360"/>
            <a:ext cx="2605680" cy="4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000" spc="-1" strike="noStrike">
                <a:solidFill>
                  <a:srgbClr val="000000"/>
                </a:solidFill>
                <a:latin typeface="Arial"/>
                <a:ea typeface="DejaVu Sans"/>
              </a:rPr>
              <a:t>Media coverage of unfortunate</a:t>
            </a:r>
            <a:br/>
            <a:r>
              <a:rPr b="0" i="1" lang="en-GB" sz="1000" spc="-1" strike="noStrike">
                <a:solidFill>
                  <a:srgbClr val="000000"/>
                </a:solidFill>
                <a:latin typeface="Arial"/>
                <a:ea typeface="DejaVu Sans"/>
              </a:rPr>
              <a:t>events related to Robinhood trading</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0840" y="231840"/>
            <a:ext cx="8487000" cy="305280"/>
          </a:xfrm>
          <a:prstGeom prst="rect">
            <a:avLst/>
          </a:prstGeom>
          <a:noFill/>
          <a:ln>
            <a:noFill/>
          </a:ln>
        </p:spPr>
        <p:style>
          <a:lnRef idx="0"/>
          <a:fillRef idx="0"/>
          <a:effectRef idx="0"/>
          <a:fontRef idx="minor"/>
        </p:style>
      </p:sp>
      <p:pic>
        <p:nvPicPr>
          <p:cNvPr id="177" name="Inhaltsplatzhalter 6_0" descr=""/>
          <p:cNvPicPr/>
          <p:nvPr/>
        </p:nvPicPr>
        <p:blipFill>
          <a:blip r:embed="rId1"/>
          <a:stretch/>
        </p:blipFill>
        <p:spPr>
          <a:xfrm>
            <a:off x="1270440" y="1600200"/>
            <a:ext cx="6604200" cy="1903680"/>
          </a:xfrm>
          <a:prstGeom prst="rect">
            <a:avLst/>
          </a:prstGeom>
          <a:ln>
            <a:noFill/>
          </a:ln>
        </p:spPr>
      </p:pic>
      <p:sp>
        <p:nvSpPr>
          <p:cNvPr id="178" name="CustomShape 2"/>
          <p:cNvSpPr/>
          <p:nvPr/>
        </p:nvSpPr>
        <p:spPr>
          <a:xfrm>
            <a:off x="1990080" y="2302200"/>
            <a:ext cx="51703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79" name="CustomShape 3"/>
          <p:cNvSpPr/>
          <p:nvPr/>
        </p:nvSpPr>
        <p:spPr>
          <a:xfrm>
            <a:off x="324000" y="4878000"/>
            <a:ext cx="8493840" cy="263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586</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2021-02-05T10:37:55Z</dcterms:modified>
  <cp:revision>108</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