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4.jpeg" ContentType="image/jpeg"/>
  <Override PartName="/ppt/media/image12.png" ContentType="image/png"/>
  <Override PartName="/ppt/media/image20.jpeg" ContentType="image/jpeg"/>
  <Override PartName="/ppt/media/image7.png" ContentType="image/png"/>
  <Override PartName="/ppt/media/image18.jpeg" ContentType="image/jpeg"/>
  <Override PartName="/ppt/media/image16.jpeg" ContentType="image/jpeg"/>
  <Override PartName="/ppt/media/image15.jpeg" ContentType="image/jpeg"/>
  <Override PartName="/ppt/media/image1.png" ContentType="image/png"/>
  <Override PartName="/ppt/media/image2.wmf" ContentType="image/x-wmf"/>
  <Override PartName="/ppt/media/image3.png" ContentType="image/png"/>
  <Override PartName="/ppt/media/image17.jpeg" ContentType="image/jpeg"/>
  <Override PartName="/ppt/media/image4.png" ContentType="image/png"/>
  <Override PartName="/ppt/media/image5.png" ContentType="image/png"/>
  <Override PartName="/ppt/media/image10.png" ContentType="image/png"/>
  <Override PartName="/ppt/media/image6.png" ContentType="image/png"/>
  <Override PartName="/ppt/media/image19.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9925050" cy="66659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C100CE5-2A46-4DC0-B1C9-C2E9A2AB1E79}"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2739960" y="500040"/>
            <a:ext cx="4444200" cy="2499480"/>
          </a:xfrm>
          <a:prstGeom prst="rect">
            <a:avLst/>
          </a:prstGeom>
        </p:spPr>
      </p:sp>
      <p:sp>
        <p:nvSpPr>
          <p:cNvPr id="203"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04"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A7913760-D3FD-41AB-B781-ACB38D74BDBA}" type="slidenum">
              <a:rPr b="0" lang="en-US" sz="1200" spc="-1" strike="noStrike">
                <a:latin typeface="+mn-lt"/>
              </a:rPr>
              <a:t>18</a:t>
            </a:fld>
            <a:endParaRPr b="0" lang="en-GB"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2739960" y="500040"/>
            <a:ext cx="4444200" cy="2499480"/>
          </a:xfrm>
          <a:prstGeom prst="rect">
            <a:avLst/>
          </a:prstGeom>
        </p:spPr>
      </p:sp>
      <p:sp>
        <p:nvSpPr>
          <p:cNvPr id="230" name="PlaceHolder 2"/>
          <p:cNvSpPr>
            <a:spLocks noGrp="1"/>
          </p:cNvSpPr>
          <p:nvPr>
            <p:ph type="body"/>
          </p:nvPr>
        </p:nvSpPr>
        <p:spPr>
          <a:xfrm>
            <a:off x="992520" y="3166200"/>
            <a:ext cx="7939440" cy="2998800"/>
          </a:xfrm>
          <a:prstGeom prst="rect">
            <a:avLst/>
          </a:prstGeom>
        </p:spPr>
        <p:txBody>
          <a:bodyPr lIns="90720" rIns="90720" tIns="45360" bIns="45360">
            <a:noAutofit/>
          </a:bodyPr>
          <a:p>
            <a:pPr marL="216000" indent="-21564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31"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E936C590-1035-402D-A40C-282FB5E53D51}"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2739960" y="500040"/>
            <a:ext cx="4444200" cy="2499480"/>
          </a:xfrm>
          <a:prstGeom prst="rect">
            <a:avLst/>
          </a:prstGeom>
        </p:spPr>
      </p:sp>
      <p:sp>
        <p:nvSpPr>
          <p:cNvPr id="233"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34"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86365608-0FD2-4FEC-BF13-7F14C2CD0126}"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2739960" y="500040"/>
            <a:ext cx="4444200" cy="2499480"/>
          </a:xfrm>
          <a:prstGeom prst="rect">
            <a:avLst/>
          </a:prstGeom>
        </p:spPr>
      </p:sp>
      <p:sp>
        <p:nvSpPr>
          <p:cNvPr id="236" name="PlaceHolder 2"/>
          <p:cNvSpPr>
            <a:spLocks noGrp="1"/>
          </p:cNvSpPr>
          <p:nvPr>
            <p:ph type="body"/>
          </p:nvPr>
        </p:nvSpPr>
        <p:spPr>
          <a:xfrm>
            <a:off x="992520" y="3166200"/>
            <a:ext cx="7939440" cy="2998800"/>
          </a:xfrm>
          <a:prstGeom prst="rect">
            <a:avLst/>
          </a:prstGeom>
        </p:spPr>
        <p:txBody>
          <a:bodyPr lIns="90720" rIns="90720" tIns="45360" bIns="45360">
            <a:noAutofit/>
          </a:bodyPr>
          <a:p>
            <a:pPr marL="216000" indent="-21564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37"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BE0AB0D0-06C9-4182-B506-05BB5DDFB9B2}"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2739960" y="500040"/>
            <a:ext cx="4444200" cy="2499480"/>
          </a:xfrm>
          <a:prstGeom prst="rect">
            <a:avLst/>
          </a:prstGeom>
        </p:spPr>
      </p:sp>
      <p:sp>
        <p:nvSpPr>
          <p:cNvPr id="239"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40"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4A81903A-18E3-44D5-BFBA-21CFAE0EC52A}"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2739960" y="500040"/>
            <a:ext cx="4444200" cy="2499480"/>
          </a:xfrm>
          <a:prstGeom prst="rect">
            <a:avLst/>
          </a:prstGeom>
        </p:spPr>
      </p:sp>
      <p:sp>
        <p:nvSpPr>
          <p:cNvPr id="242" name="PlaceHolder 2"/>
          <p:cNvSpPr>
            <a:spLocks noGrp="1"/>
          </p:cNvSpPr>
          <p:nvPr>
            <p:ph type="body"/>
          </p:nvPr>
        </p:nvSpPr>
        <p:spPr>
          <a:xfrm>
            <a:off x="992520" y="3166200"/>
            <a:ext cx="7939440" cy="2998800"/>
          </a:xfrm>
          <a:prstGeom prst="rect">
            <a:avLst/>
          </a:prstGeom>
        </p:spPr>
        <p:txBody>
          <a:bodyPr lIns="90720" rIns="90720" tIns="45360" bIns="45360">
            <a:noAutofit/>
          </a:bodyPr>
          <a:p>
            <a:pPr marL="216000" indent="-21564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43"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F9B90BB0-0574-44AD-B483-C67C01FD20E2}"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2739960" y="500040"/>
            <a:ext cx="4444200" cy="2499480"/>
          </a:xfrm>
          <a:prstGeom prst="rect">
            <a:avLst/>
          </a:prstGeom>
        </p:spPr>
      </p:sp>
      <p:sp>
        <p:nvSpPr>
          <p:cNvPr id="245"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46"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C9B36C0-6F65-43E9-8DA2-E658A83C9A08}"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2739960" y="500040"/>
            <a:ext cx="4444200" cy="2499480"/>
          </a:xfrm>
          <a:prstGeom prst="rect">
            <a:avLst/>
          </a:prstGeom>
        </p:spPr>
      </p:sp>
      <p:sp>
        <p:nvSpPr>
          <p:cNvPr id="248"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49"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73E5E6F-F03A-495F-A249-7233FE8FE7EF}"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2739960" y="500040"/>
            <a:ext cx="4444200" cy="2499480"/>
          </a:xfrm>
          <a:prstGeom prst="rect">
            <a:avLst/>
          </a:prstGeom>
        </p:spPr>
      </p:sp>
      <p:sp>
        <p:nvSpPr>
          <p:cNvPr id="251"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52"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40CDD3E4-AACD-4A5B-9AC5-712D1D8008F1}" type="slidenum">
              <a:rPr b="0" lang="en-US" sz="1200" spc="-1" strike="noStrike">
                <a:latin typeface="+mn-lt"/>
              </a:rPr>
              <a:t>18</a:t>
            </a:fld>
            <a:endParaRPr b="0" lang="en-GB"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2739960" y="500040"/>
            <a:ext cx="4444200" cy="2499480"/>
          </a:xfrm>
          <a:prstGeom prst="rect">
            <a:avLst/>
          </a:prstGeom>
        </p:spPr>
      </p:sp>
      <p:sp>
        <p:nvSpPr>
          <p:cNvPr id="206" name="PlaceHolder 2"/>
          <p:cNvSpPr>
            <a:spLocks noGrp="1"/>
          </p:cNvSpPr>
          <p:nvPr>
            <p:ph type="body"/>
          </p:nvPr>
        </p:nvSpPr>
        <p:spPr>
          <a:xfrm>
            <a:off x="992520" y="3166200"/>
            <a:ext cx="7939440" cy="2998800"/>
          </a:xfrm>
          <a:prstGeom prst="rect">
            <a:avLst/>
          </a:prstGeom>
        </p:spPr>
        <p:txBody>
          <a:bodyPr lIns="90720" rIns="90720" tIns="45360" bIns="45360">
            <a:noAutofit/>
          </a:bodyPr>
          <a:p>
            <a:pPr marL="216000" indent="-215640">
              <a:lnSpc>
                <a:spcPct val="100000"/>
              </a:lnSpc>
              <a:tabLst>
                <a:tab algn="l" pos="0"/>
              </a:tabLst>
            </a:pPr>
            <a:r>
              <a:rPr b="0" lang="en-US" sz="2000" spc="-1" strike="noStrike">
                <a:latin typeface="Arial"/>
              </a:rPr>
              <a:t>The internet is full of more or less competent advice on how to get rich one way or another. The screenshots here are from </a:t>
            </a:r>
            <a:r>
              <a:rPr b="0" i="1" lang="en-US" sz="2000" spc="-1" strike="noStrike">
                <a:latin typeface="Arial"/>
              </a:rPr>
              <a:t>relatively </a:t>
            </a:r>
            <a:r>
              <a:rPr b="0" lang="en-US" sz="2000" spc="-1" strike="noStrike">
                <a:latin typeface="Arial"/>
              </a:rPr>
              <a:t>serious publications like forbes, business insider or medium. But also from YouTube.</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This spawn</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07"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13B24921-FB64-4F8F-B41A-758A7F5264D4}"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2739960" y="500040"/>
            <a:ext cx="4444200" cy="2499480"/>
          </a:xfrm>
          <a:prstGeom prst="rect">
            <a:avLst/>
          </a:prstGeom>
        </p:spPr>
      </p:sp>
      <p:sp>
        <p:nvSpPr>
          <p:cNvPr id="209" name="PlaceHolder 2"/>
          <p:cNvSpPr>
            <a:spLocks noGrp="1"/>
          </p:cNvSpPr>
          <p:nvPr>
            <p:ph type="body"/>
          </p:nvPr>
        </p:nvSpPr>
        <p:spPr>
          <a:xfrm>
            <a:off x="992520" y="3166200"/>
            <a:ext cx="7939440" cy="2998800"/>
          </a:xfrm>
          <a:prstGeom prst="rect">
            <a:avLst/>
          </a:prstGeom>
        </p:spPr>
        <p:txBody>
          <a:bodyPr lIns="90720" rIns="90720" tIns="45360" bIns="45360">
            <a:noAutofit/>
          </a:bodyPr>
          <a:p>
            <a:pPr marL="216000" indent="-215640">
              <a:lnSpc>
                <a:spcPct val="100000"/>
              </a:lnSpc>
              <a:tabLst>
                <a:tab algn="l" pos="0"/>
              </a:tabLst>
            </a:pPr>
            <a:r>
              <a:rPr b="0" lang="en-US" sz="2000" spc="-1" strike="noStrike">
                <a:latin typeface="Arial"/>
              </a:rPr>
              <a:t>The internet is full of more or less competent advice on how to get rich one way or another. The screenshots here are from </a:t>
            </a:r>
            <a:r>
              <a:rPr b="0" i="1" lang="en-US" sz="2000" spc="-1" strike="noStrike">
                <a:latin typeface="Arial"/>
              </a:rPr>
              <a:t>relatively </a:t>
            </a:r>
            <a:r>
              <a:rPr b="0" lang="en-US" sz="2000" spc="-1" strike="noStrike">
                <a:latin typeface="Arial"/>
              </a:rPr>
              <a:t>serious publications like forbes, business insider or medium. But also from YouTube.</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This spawn</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10"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8691AF2B-147D-476A-BB63-4F7F78E2EEFB}"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2739960" y="500040"/>
            <a:ext cx="4444200" cy="2499480"/>
          </a:xfrm>
          <a:prstGeom prst="rect">
            <a:avLst/>
          </a:prstGeom>
        </p:spPr>
      </p:sp>
      <p:sp>
        <p:nvSpPr>
          <p:cNvPr id="212"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13"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80874A03-0FD4-4035-B0E2-967215DBA456}"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2739960" y="500040"/>
            <a:ext cx="4444200" cy="2499480"/>
          </a:xfrm>
          <a:prstGeom prst="rect">
            <a:avLst/>
          </a:prstGeom>
        </p:spPr>
      </p:sp>
      <p:sp>
        <p:nvSpPr>
          <p:cNvPr id="215" name="PlaceHolder 2"/>
          <p:cNvSpPr>
            <a:spLocks noGrp="1"/>
          </p:cNvSpPr>
          <p:nvPr>
            <p:ph type="body"/>
          </p:nvPr>
        </p:nvSpPr>
        <p:spPr>
          <a:xfrm>
            <a:off x="992520" y="3166200"/>
            <a:ext cx="7939440" cy="2998800"/>
          </a:xfrm>
          <a:prstGeom prst="rect">
            <a:avLst/>
          </a:prstGeom>
        </p:spPr>
        <p:txBody>
          <a:bodyPr lIns="90720" rIns="90720" tIns="45360" bIns="45360">
            <a:noAutofit/>
          </a:bodyPr>
          <a:p>
            <a:pPr marL="216000" indent="-21564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16"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6F514538-C912-4630-88D0-B3F3A0F682BF}"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2739960" y="500040"/>
            <a:ext cx="4444200" cy="2499480"/>
          </a:xfrm>
          <a:prstGeom prst="rect">
            <a:avLst/>
          </a:prstGeom>
        </p:spPr>
      </p:sp>
      <p:sp>
        <p:nvSpPr>
          <p:cNvPr id="218"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19"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0B899890-4DDE-40FC-B20D-FE53462F0104}"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2739960" y="500040"/>
            <a:ext cx="4444200" cy="2499480"/>
          </a:xfrm>
          <a:prstGeom prst="rect">
            <a:avLst/>
          </a:prstGeom>
        </p:spPr>
      </p:sp>
      <p:sp>
        <p:nvSpPr>
          <p:cNvPr id="221" name="PlaceHolder 2"/>
          <p:cNvSpPr>
            <a:spLocks noGrp="1"/>
          </p:cNvSpPr>
          <p:nvPr>
            <p:ph type="body"/>
          </p:nvPr>
        </p:nvSpPr>
        <p:spPr>
          <a:xfrm>
            <a:off x="992520" y="3166200"/>
            <a:ext cx="7939440" cy="2998800"/>
          </a:xfrm>
          <a:prstGeom prst="rect">
            <a:avLst/>
          </a:prstGeom>
        </p:spPr>
        <p:txBody>
          <a:bodyPr lIns="90720" rIns="90720" tIns="45360" bIns="45360">
            <a:noAutofit/>
          </a:bodyPr>
          <a:p>
            <a:pPr marL="216000" indent="-21564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22"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B88340D9-EC8A-482D-A668-454A6E7622E8}"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2739960" y="500040"/>
            <a:ext cx="4444200" cy="2499480"/>
          </a:xfrm>
          <a:prstGeom prst="rect">
            <a:avLst/>
          </a:prstGeom>
        </p:spPr>
      </p:sp>
      <p:sp>
        <p:nvSpPr>
          <p:cNvPr id="224" name="PlaceHolder 2"/>
          <p:cNvSpPr>
            <a:spLocks noGrp="1"/>
          </p:cNvSpPr>
          <p:nvPr>
            <p:ph type="body"/>
          </p:nvPr>
        </p:nvSpPr>
        <p:spPr>
          <a:xfrm>
            <a:off x="992520" y="3166200"/>
            <a:ext cx="7939440" cy="2998800"/>
          </a:xfrm>
          <a:prstGeom prst="rect">
            <a:avLst/>
          </a:prstGeom>
        </p:spPr>
        <p:txBody>
          <a:bodyPr lIns="90720" rIns="90720" tIns="45360" bIns="45360">
            <a:noAutofit/>
          </a:bodyPr>
          <a:p>
            <a:pPr marL="216000" indent="-21564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5640">
              <a:lnSpc>
                <a:spcPct val="100000"/>
              </a:lnSpc>
              <a:tabLst>
                <a:tab algn="l" pos="0"/>
              </a:tabLst>
            </a:pPr>
            <a:endParaRPr b="0" lang="en-GB" sz="2000" spc="-1" strike="noStrike">
              <a:latin typeface="Arial"/>
            </a:endParaRPr>
          </a:p>
          <a:p>
            <a:pPr marL="216000" indent="-21564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25"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BF318234-516B-443D-89D6-B52A9FC7DB93}"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2739960" y="500040"/>
            <a:ext cx="4444200" cy="2499480"/>
          </a:xfrm>
          <a:prstGeom prst="rect">
            <a:avLst/>
          </a:prstGeom>
        </p:spPr>
      </p:sp>
      <p:sp>
        <p:nvSpPr>
          <p:cNvPr id="227" name="PlaceHolder 2"/>
          <p:cNvSpPr>
            <a:spLocks noGrp="1"/>
          </p:cNvSpPr>
          <p:nvPr>
            <p:ph type="body"/>
          </p:nvPr>
        </p:nvSpPr>
        <p:spPr>
          <a:xfrm>
            <a:off x="992520" y="3166200"/>
            <a:ext cx="7939440" cy="2998800"/>
          </a:xfrm>
          <a:prstGeom prst="rect">
            <a:avLst/>
          </a:prstGeom>
        </p:spPr>
        <p:txBody>
          <a:bodyPr lIns="90720" rIns="90720" tIns="45360" bIns="45360">
            <a:noAutofit/>
          </a:bodyPr>
          <a:p>
            <a:endParaRPr b="0" lang="en-GB" sz="2000" spc="-1" strike="noStrike">
              <a:latin typeface="Arial"/>
            </a:endParaRPr>
          </a:p>
        </p:txBody>
      </p:sp>
      <p:sp>
        <p:nvSpPr>
          <p:cNvPr id="228" name="CustomShape 3"/>
          <p:cNvSpPr/>
          <p:nvPr/>
        </p:nvSpPr>
        <p:spPr>
          <a:xfrm>
            <a:off x="5621760" y="6331320"/>
            <a:ext cx="4300200" cy="33264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B7FDB04F-83B1-4E9B-BAD2-C323A16653AE}"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4974840" y="1476360"/>
            <a:ext cx="3820320" cy="3332880"/>
          </a:xfrm>
          <a:prstGeom prst="rect">
            <a:avLst/>
          </a:prstGeom>
          <a:ln>
            <a:noFill/>
          </a:ln>
        </p:spPr>
      </p:pic>
      <p:pic>
        <p:nvPicPr>
          <p:cNvPr id="1" name="Bild 2" descr=""/>
          <p:cNvPicPr/>
          <p:nvPr/>
        </p:nvPicPr>
        <p:blipFill>
          <a:blip r:embed="rId3"/>
          <a:stretch/>
        </p:blipFill>
        <p:spPr>
          <a:xfrm>
            <a:off x="8218440" y="324000"/>
            <a:ext cx="604080" cy="317880"/>
          </a:xfrm>
          <a:prstGeom prst="rect">
            <a:avLst/>
          </a:prstGeom>
          <a:ln>
            <a:noFill/>
          </a:ln>
        </p:spPr>
      </p:pic>
      <p:sp>
        <p:nvSpPr>
          <p:cNvPr id="2" name="CustomShape 1"/>
          <p:cNvSpPr/>
          <p:nvPr/>
        </p:nvSpPr>
        <p:spPr>
          <a:xfrm>
            <a:off x="324000" y="321480"/>
            <a:ext cx="7159680" cy="343440"/>
          </a:xfrm>
          <a:prstGeom prst="rect">
            <a:avLst/>
          </a:prstGeom>
          <a:noFill/>
          <a:ln>
            <a:noFill/>
          </a:ln>
        </p:spPr>
        <p:style>
          <a:lnRef idx="0"/>
          <a:fillRef idx="0"/>
          <a:effectRef idx="0"/>
          <a:fontRef idx="minor"/>
        </p:style>
        <p:txBody>
          <a:bodyPr lIns="0" rIns="0" tIns="0" bIns="0">
            <a:spAutoFit/>
          </a:bodyPr>
          <a:p>
            <a:pPr>
              <a:lnSpc>
                <a:spcPts val="901"/>
              </a:lnSpc>
            </a:pPr>
            <a:r>
              <a:rPr b="0" lang="en-US" sz="800" spc="-1" strike="noStrike">
                <a:solidFill>
                  <a:srgbClr val="0065bd"/>
                </a:solidFill>
                <a:latin typeface="Arial"/>
                <a:ea typeface="DejaVu Sans"/>
              </a:rPr>
              <a:t>Chair for Strategy and Organization</a:t>
            </a:r>
            <a:endParaRPr b="0" lang="en-GB" sz="800" spc="-1" strike="noStrike">
              <a:latin typeface="Arial"/>
            </a:endParaRPr>
          </a:p>
          <a:p>
            <a:pPr>
              <a:lnSpc>
                <a:spcPts val="901"/>
              </a:lnSpc>
            </a:pPr>
            <a:r>
              <a:rPr b="0" lang="en-US" sz="800" spc="-1" strike="noStrike">
                <a:solidFill>
                  <a:srgbClr val="0065bd"/>
                </a:solidFill>
                <a:latin typeface="Arial"/>
                <a:ea typeface="DejaVu Sans"/>
              </a:rPr>
              <a:t>TUM School of Management</a:t>
            </a:r>
            <a:endParaRPr b="0" lang="en-GB" sz="800" spc="-1" strike="noStrike">
              <a:latin typeface="Arial"/>
            </a:endParaRPr>
          </a:p>
          <a:p>
            <a:pPr>
              <a:lnSpc>
                <a:spcPts val="901"/>
              </a:lnSpc>
            </a:pPr>
            <a:r>
              <a:rPr b="0" lang="en-US" sz="800" spc="-1" strike="noStrike">
                <a:solidFill>
                  <a:srgbClr val="0065bd"/>
                </a:solidFill>
                <a:latin typeface="Arial"/>
                <a:ea typeface="DejaVu Sans"/>
              </a:rPr>
              <a:t>Technical University of Munich</a:t>
            </a:r>
            <a:endParaRPr b="0" lang="en-GB" sz="800" spc="-1" strike="noStrike">
              <a:latin typeface="Arial"/>
            </a:endParaRPr>
          </a:p>
        </p:txBody>
      </p:sp>
      <p:sp>
        <p:nvSpPr>
          <p:cNvPr id="3" name="PlaceHolder 2"/>
          <p:cNvSpPr>
            <a:spLocks noGrp="1"/>
          </p:cNvSpPr>
          <p:nvPr>
            <p:ph type="title"/>
          </p:nvPr>
        </p:nvSpPr>
        <p:spPr>
          <a:xfrm>
            <a:off x="330840" y="229320"/>
            <a:ext cx="8488800" cy="31248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3.xml"/><Relationship Id="rId8"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s://de.scalable.capital/" TargetMode="Externa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Relationship Id="rId8"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24000" y="1219680"/>
            <a:ext cx="8498520" cy="380160"/>
          </a:xfrm>
          <a:prstGeom prst="rect">
            <a:avLst/>
          </a:prstGeom>
          <a:noFill/>
          <a:ln w="9360">
            <a:noFill/>
          </a:ln>
        </p:spPr>
        <p:style>
          <a:lnRef idx="0"/>
          <a:fillRef idx="0"/>
          <a:effectRef idx="0"/>
          <a:fontRef idx="minor"/>
        </p:style>
        <p:txBody>
          <a:bodyPr lIns="0" rIns="0" tIns="0" bIns="0">
            <a:noAutofit/>
          </a:bodyPr>
          <a:p>
            <a:pPr>
              <a:lnSpc>
                <a:spcPts val="3200"/>
              </a:lnSpc>
              <a:tabLst>
                <a:tab algn="l" pos="0"/>
              </a:tabLst>
            </a:pPr>
            <a:r>
              <a:rPr b="1" lang="de-DE" sz="2500" spc="-1" strike="noStrike">
                <a:solidFill>
                  <a:srgbClr val="000000"/>
                </a:solidFill>
                <a:latin typeface="Arial"/>
              </a:rPr>
              <a:t>Never work again – Tools for financial freedom</a:t>
            </a:r>
            <a:endParaRPr b="0" lang="en-GB" sz="2500" spc="-1" strike="noStrike">
              <a:latin typeface="Arial"/>
            </a:endParaRPr>
          </a:p>
        </p:txBody>
      </p:sp>
      <p:sp>
        <p:nvSpPr>
          <p:cNvPr id="86" name="CustomShape 2"/>
          <p:cNvSpPr/>
          <p:nvPr/>
        </p:nvSpPr>
        <p:spPr>
          <a:xfrm>
            <a:off x="360360" y="2232000"/>
            <a:ext cx="4247280" cy="234000"/>
          </a:xfrm>
          <a:prstGeom prst="rect">
            <a:avLst/>
          </a:prstGeom>
          <a:noFill/>
          <a:ln>
            <a:noFill/>
          </a:ln>
        </p:spPr>
        <p:style>
          <a:lnRef idx="0"/>
          <a:fillRef idx="0"/>
          <a:effectRef idx="0"/>
          <a:fontRef idx="minor"/>
        </p:style>
        <p:txBody>
          <a:bodyPr lIns="0" rIns="0" tIns="0" bIns="0">
            <a:normAutofit/>
          </a:bodyPr>
          <a:p>
            <a:pPr marL="216000" indent="-323640">
              <a:lnSpc>
                <a:spcPct val="100000"/>
              </a:lnSpc>
              <a:buClr>
                <a:srgbClr val="000000"/>
              </a:buClr>
              <a:buFont typeface="Wingdings" charset="2"/>
              <a:buChar char=""/>
            </a:pPr>
            <a:r>
              <a:rPr b="0" lang="de-DE" sz="1600" spc="-1" strike="noStrike">
                <a:solidFill>
                  <a:srgbClr val="000000"/>
                </a:solidFill>
                <a:latin typeface="Arial"/>
              </a:rPr>
              <a:t>Lars von Fromberg &amp; Cornelius Koller</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rPr>
              <a:t>Hierarchy of Hypotheses related to biases</a:t>
            </a:r>
            <a:endParaRPr b="0" lang="en-GB" sz="2200" spc="-1" strike="noStrike">
              <a:latin typeface="Arial"/>
            </a:endParaRPr>
          </a:p>
        </p:txBody>
      </p:sp>
      <p:sp>
        <p:nvSpPr>
          <p:cNvPr id="157" name="CustomShape 2"/>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rPr>
              <a:t>Source of content</a:t>
            </a:r>
            <a:r>
              <a:rPr b="0" lang="de-DE" sz="800" spc="-1" strike="noStrike">
                <a:solidFill>
                  <a:srgbClr val="000000"/>
                </a:solidFill>
                <a:latin typeface="Arial"/>
              </a:rPr>
              <a:t>: Own thoughts; </a:t>
            </a:r>
            <a:r>
              <a:rPr b="0" lang="en-US" sz="800" spc="-1" strike="noStrike">
                <a:solidFill>
                  <a:srgbClr val="000000"/>
                </a:solidFill>
                <a:latin typeface="Arial"/>
              </a:rPr>
              <a:t>Source of graphic: O</a:t>
            </a:r>
            <a:r>
              <a:rPr b="0" lang="de-DE" sz="800" spc="-1" strike="noStrike">
                <a:solidFill>
                  <a:srgbClr val="000000"/>
                </a:solidFill>
                <a:latin typeface="Arial"/>
              </a:rPr>
              <a:t>wn graphic</a:t>
            </a:r>
            <a:endParaRPr b="0" lang="en-GB" sz="800" spc="-1" strike="noStrike">
              <a:latin typeface="Arial"/>
            </a:endParaRPr>
          </a:p>
        </p:txBody>
      </p:sp>
      <p:sp>
        <p:nvSpPr>
          <p:cNvPr id="158" name="CustomShape 3"/>
          <p:cNvSpPr/>
          <p:nvPr/>
        </p:nvSpPr>
        <p:spPr>
          <a:xfrm>
            <a:off x="576000" y="1008000"/>
            <a:ext cx="1943640" cy="79164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latin typeface="Arial"/>
                <a:ea typeface="DejaVu Sans"/>
              </a:rPr>
              <a:t>Underestimation of </a:t>
            </a:r>
            <a:br/>
            <a:r>
              <a:rPr b="0" lang="en-GB" sz="1600" spc="-1" strike="noStrike">
                <a:latin typeface="Arial"/>
                <a:ea typeface="DejaVu Sans"/>
              </a:rPr>
              <a:t>exponential growth</a:t>
            </a:r>
            <a:endParaRPr b="0" lang="en-GB" sz="1600" spc="-1" strike="noStrike">
              <a:latin typeface="Arial"/>
            </a:endParaRPr>
          </a:p>
        </p:txBody>
      </p:sp>
      <p:sp>
        <p:nvSpPr>
          <p:cNvPr id="159" name="CustomShape 4"/>
          <p:cNvSpPr/>
          <p:nvPr/>
        </p:nvSpPr>
        <p:spPr>
          <a:xfrm>
            <a:off x="2663640" y="1008000"/>
            <a:ext cx="1799640" cy="79164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latin typeface="Arial"/>
                <a:ea typeface="DejaVu Sans"/>
              </a:rPr>
              <a:t>Reduced ability to </a:t>
            </a:r>
            <a:br/>
            <a:r>
              <a:rPr b="0" lang="en-GB" sz="1600" spc="-1" strike="noStrike">
                <a:latin typeface="Arial"/>
                <a:ea typeface="DejaVu Sans"/>
              </a:rPr>
              <a:t>defer gratification</a:t>
            </a:r>
            <a:endParaRPr b="0" lang="en-GB" sz="1600" spc="-1" strike="noStrike">
              <a:latin typeface="Arial"/>
            </a:endParaRPr>
          </a:p>
        </p:txBody>
      </p:sp>
      <p:sp>
        <p:nvSpPr>
          <p:cNvPr id="160" name="CustomShape 5"/>
          <p:cNvSpPr/>
          <p:nvPr/>
        </p:nvSpPr>
        <p:spPr>
          <a:xfrm>
            <a:off x="4608000" y="1008000"/>
            <a:ext cx="1799640" cy="79164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latin typeface="Arial"/>
                <a:ea typeface="DejaVu Sans"/>
              </a:rPr>
              <a:t>Overestimation</a:t>
            </a:r>
            <a:br/>
            <a:r>
              <a:rPr b="0" lang="en-GB" sz="1600" spc="-1" strike="noStrike">
                <a:latin typeface="Arial"/>
                <a:ea typeface="DejaVu Sans"/>
              </a:rPr>
              <a:t>of social aspects</a:t>
            </a:r>
            <a:endParaRPr b="0" lang="en-GB" sz="1600" spc="-1" strike="noStrike">
              <a:latin typeface="Arial"/>
            </a:endParaRPr>
          </a:p>
        </p:txBody>
      </p:sp>
      <p:sp>
        <p:nvSpPr>
          <p:cNvPr id="161" name="CustomShape 6"/>
          <p:cNvSpPr/>
          <p:nvPr/>
        </p:nvSpPr>
        <p:spPr>
          <a:xfrm>
            <a:off x="6551640" y="1008000"/>
            <a:ext cx="1799640" cy="79164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latin typeface="Arial"/>
                <a:ea typeface="DejaVu Sans"/>
              </a:rPr>
              <a:t>Reduced ability to</a:t>
            </a:r>
            <a:br/>
            <a:r>
              <a:rPr b="0" lang="en-GB" sz="1600" spc="-1" strike="noStrike">
                <a:latin typeface="Arial"/>
                <a:ea typeface="DejaVu Sans"/>
              </a:rPr>
              <a:t>utilize structured </a:t>
            </a:r>
            <a:br/>
            <a:r>
              <a:rPr b="0" lang="en-GB" sz="1600" spc="-1" strike="noStrike">
                <a:latin typeface="Arial"/>
                <a:ea typeface="DejaVu Sans"/>
              </a:rPr>
              <a:t>decision making</a:t>
            </a:r>
            <a:endParaRPr b="0" lang="en-GB" sz="1600" spc="-1" strike="noStrike">
              <a:latin typeface="Arial"/>
            </a:endParaRPr>
          </a:p>
        </p:txBody>
      </p:sp>
      <p:sp>
        <p:nvSpPr>
          <p:cNvPr id="162" name="CustomShape 7"/>
          <p:cNvSpPr/>
          <p:nvPr/>
        </p:nvSpPr>
        <p:spPr>
          <a:xfrm>
            <a:off x="2664000" y="2304360"/>
            <a:ext cx="1800000" cy="79164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latin typeface="Arial"/>
                <a:ea typeface="DejaVu Sans"/>
              </a:rPr>
              <a:t>Retail Investors </a:t>
            </a:r>
            <a:br/>
            <a:r>
              <a:rPr b="0" lang="en-GB" sz="1600" spc="-1" strike="noStrike">
                <a:latin typeface="Arial"/>
                <a:ea typeface="DejaVu Sans"/>
              </a:rPr>
              <a:t>ignore elements</a:t>
            </a:r>
            <a:br/>
            <a:r>
              <a:rPr b="0" lang="en-GB" sz="1600" spc="-1" strike="noStrike">
                <a:latin typeface="Arial"/>
                <a:ea typeface="DejaVu Sans"/>
              </a:rPr>
              <a:t>of portfolio mgmt</a:t>
            </a:r>
            <a:endParaRPr b="0" lang="en-GB" sz="1600" spc="-1" strike="noStrike">
              <a:latin typeface="Arial"/>
            </a:endParaRPr>
          </a:p>
        </p:txBody>
      </p:sp>
      <p:sp>
        <p:nvSpPr>
          <p:cNvPr id="163" name="CustomShape 8"/>
          <p:cNvSpPr/>
          <p:nvPr/>
        </p:nvSpPr>
        <p:spPr>
          <a:xfrm>
            <a:off x="4608000" y="2304360"/>
            <a:ext cx="1800000" cy="79164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latin typeface="Arial"/>
                <a:ea typeface="DejaVu Sans"/>
              </a:rPr>
              <a:t>Retail Investors </a:t>
            </a:r>
            <a:br/>
            <a:r>
              <a:rPr b="0" lang="en-GB" sz="1600" spc="-1" strike="noStrike">
                <a:latin typeface="Arial"/>
                <a:ea typeface="DejaVu Sans"/>
              </a:rPr>
              <a:t>over-trade</a:t>
            </a:r>
            <a:endParaRPr b="0" lang="en-GB" sz="1600" spc="-1" strike="noStrike">
              <a:latin typeface="Arial"/>
            </a:endParaRPr>
          </a:p>
        </p:txBody>
      </p:sp>
      <p:sp>
        <p:nvSpPr>
          <p:cNvPr id="164" name="CustomShape 9"/>
          <p:cNvSpPr/>
          <p:nvPr/>
        </p:nvSpPr>
        <p:spPr>
          <a:xfrm>
            <a:off x="6552000" y="2304360"/>
            <a:ext cx="1799640" cy="79164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latin typeface="Arial"/>
                <a:ea typeface="DejaVu Sans"/>
              </a:rPr>
              <a:t>Retail Investors </a:t>
            </a:r>
            <a:br/>
            <a:r>
              <a:rPr b="0" lang="en-GB" sz="1600" spc="-1" strike="noStrike">
                <a:latin typeface="Arial"/>
                <a:ea typeface="DejaVu Sans"/>
              </a:rPr>
              <a:t>under-diversify</a:t>
            </a:r>
            <a:endParaRPr b="0" lang="en-GB" sz="1600" spc="-1" strike="noStrike">
              <a:latin typeface="Arial"/>
            </a:endParaRPr>
          </a:p>
        </p:txBody>
      </p:sp>
      <p:sp>
        <p:nvSpPr>
          <p:cNvPr id="165" name="CustomShape 10"/>
          <p:cNvSpPr/>
          <p:nvPr/>
        </p:nvSpPr>
        <p:spPr>
          <a:xfrm>
            <a:off x="720000" y="3888000"/>
            <a:ext cx="2088000" cy="72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BIAS 0</a:t>
            </a:r>
            <a:endParaRPr b="0" lang="en-GB" sz="1800" spc="-1" strike="noStrike">
              <a:latin typeface="Arial"/>
            </a:endParaRPr>
          </a:p>
        </p:txBody>
      </p:sp>
      <p:sp>
        <p:nvSpPr>
          <p:cNvPr id="166" name="CustomShape 11"/>
          <p:cNvSpPr/>
          <p:nvPr/>
        </p:nvSpPr>
        <p:spPr>
          <a:xfrm>
            <a:off x="3168000" y="3888000"/>
            <a:ext cx="2088000" cy="72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BIAS 1</a:t>
            </a:r>
            <a:endParaRPr b="0" lang="en-GB" sz="1800" spc="-1" strike="noStrike">
              <a:latin typeface="Arial"/>
            </a:endParaRPr>
          </a:p>
        </p:txBody>
      </p:sp>
      <p:sp>
        <p:nvSpPr>
          <p:cNvPr id="167" name="CustomShape 12"/>
          <p:cNvSpPr/>
          <p:nvPr/>
        </p:nvSpPr>
        <p:spPr>
          <a:xfrm>
            <a:off x="5688000" y="3888000"/>
            <a:ext cx="2088000" cy="72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BIAS 2</a:t>
            </a:r>
            <a:endParaRPr b="0" lang="en-GB" sz="1800" spc="-1" strike="noStrike">
              <a:latin typeface="Arial"/>
            </a:endParaRPr>
          </a:p>
        </p:txBody>
      </p:sp>
      <p:sp>
        <p:nvSpPr>
          <p:cNvPr id="168" name="Line 13"/>
          <p:cNvSpPr/>
          <p:nvPr/>
        </p:nvSpPr>
        <p:spPr>
          <a:xfrm>
            <a:off x="360000" y="1008000"/>
            <a:ext cx="0" cy="2664000"/>
          </a:xfrm>
          <a:prstGeom prst="line">
            <a:avLst/>
          </a:prstGeom>
          <a:ln w="72000">
            <a:solidFill>
              <a:srgbClr val="3465a4"/>
            </a:solidFill>
            <a:round/>
            <a:tailEnd len="med" type="triangle" w="med"/>
          </a:ln>
        </p:spPr>
        <p:style>
          <a:lnRef idx="0"/>
          <a:fillRef idx="0"/>
          <a:effectRef idx="0"/>
          <a:fontRef idx="minor"/>
        </p:style>
      </p:sp>
      <p:sp>
        <p:nvSpPr>
          <p:cNvPr id="169" name="Line 14"/>
          <p:cNvSpPr/>
          <p:nvPr/>
        </p:nvSpPr>
        <p:spPr>
          <a:xfrm>
            <a:off x="576000" y="2088000"/>
            <a:ext cx="7776000" cy="0"/>
          </a:xfrm>
          <a:prstGeom prst="line">
            <a:avLst/>
          </a:prstGeom>
          <a:ln>
            <a:solidFill>
              <a:srgbClr val="3465a4"/>
            </a:solidFill>
            <a:custDash>
              <a:ds d="600000" sp="300000"/>
            </a:custDash>
          </a:ln>
        </p:spPr>
        <p:style>
          <a:lnRef idx="0"/>
          <a:fillRef idx="0"/>
          <a:effectRef idx="0"/>
          <a:fontRef idx="minor"/>
        </p:style>
      </p:sp>
      <p:sp>
        <p:nvSpPr>
          <p:cNvPr id="170" name="Line 15"/>
          <p:cNvSpPr/>
          <p:nvPr/>
        </p:nvSpPr>
        <p:spPr>
          <a:xfrm>
            <a:off x="576000" y="3528000"/>
            <a:ext cx="7776000" cy="0"/>
          </a:xfrm>
          <a:prstGeom prst="line">
            <a:avLst/>
          </a:prstGeom>
          <a:ln>
            <a:solidFill>
              <a:srgbClr val="3465a4"/>
            </a:solidFill>
            <a:custDash>
              <a:ds d="600000" sp="300000"/>
            </a:custDash>
          </a:ln>
        </p:spPr>
        <p:style>
          <a:lnRef idx="0"/>
          <a:fillRef idx="0"/>
          <a:effectRef idx="0"/>
          <a:fontRef idx="minor"/>
        </p:style>
      </p:sp>
      <p:sp>
        <p:nvSpPr>
          <p:cNvPr id="171" name="CustomShape 16"/>
          <p:cNvSpPr/>
          <p:nvPr/>
        </p:nvSpPr>
        <p:spPr>
          <a:xfrm>
            <a:off x="576360" y="2304000"/>
            <a:ext cx="1943640" cy="791640"/>
          </a:xfrm>
          <a:prstGeom prst="rect">
            <a:avLst/>
          </a:prstGeom>
          <a:solidFill>
            <a:srgbClr val="2b333d"/>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600" spc="-1" strike="noStrike">
                <a:latin typeface="Arial"/>
                <a:ea typeface="DejaVu Sans"/>
              </a:rPr>
              <a:t>Underestimation of </a:t>
            </a:r>
            <a:br/>
            <a:r>
              <a:rPr b="0" lang="en-GB" sz="1600" spc="-1" strike="noStrike">
                <a:latin typeface="Arial"/>
                <a:ea typeface="DejaVu Sans"/>
              </a:rPr>
              <a:t>compound interest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30840" y="231840"/>
            <a:ext cx="8488800" cy="307080"/>
          </a:xfrm>
          <a:prstGeom prst="rect">
            <a:avLst/>
          </a:prstGeom>
          <a:noFill/>
          <a:ln>
            <a:noFill/>
          </a:ln>
        </p:spPr>
        <p:style>
          <a:lnRef idx="0"/>
          <a:fillRef idx="0"/>
          <a:effectRef idx="0"/>
          <a:fontRef idx="minor"/>
        </p:style>
      </p:sp>
      <p:pic>
        <p:nvPicPr>
          <p:cNvPr id="173" name="Inhaltsplatzhalter 6_1" descr=""/>
          <p:cNvPicPr/>
          <p:nvPr/>
        </p:nvPicPr>
        <p:blipFill>
          <a:blip r:embed="rId1"/>
          <a:stretch/>
        </p:blipFill>
        <p:spPr>
          <a:xfrm>
            <a:off x="1270440" y="1600200"/>
            <a:ext cx="6606000" cy="1905480"/>
          </a:xfrm>
          <a:prstGeom prst="rect">
            <a:avLst/>
          </a:prstGeom>
          <a:ln>
            <a:noFill/>
          </a:ln>
        </p:spPr>
      </p:pic>
      <p:sp>
        <p:nvSpPr>
          <p:cNvPr id="174" name="CustomShape 2"/>
          <p:cNvSpPr/>
          <p:nvPr/>
        </p:nvSpPr>
        <p:spPr>
          <a:xfrm>
            <a:off x="1990080" y="2302200"/>
            <a:ext cx="51721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Bias Navigator</a:t>
            </a:r>
            <a:endParaRPr b="0" lang="en-GB" sz="3200" spc="-1" strike="noStrike">
              <a:latin typeface="Arial"/>
            </a:endParaRPr>
          </a:p>
        </p:txBody>
      </p:sp>
      <p:sp>
        <p:nvSpPr>
          <p:cNvPr id="175" name="CustomShape 3"/>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rPr>
              <a:t>Possible biases of retail investors seeking financial independence</a:t>
            </a:r>
            <a:endParaRPr b="0" lang="en-GB" sz="2200" spc="-1" strike="noStrike">
              <a:latin typeface="Arial"/>
            </a:endParaRPr>
          </a:p>
        </p:txBody>
      </p:sp>
      <p:sp>
        <p:nvSpPr>
          <p:cNvPr id="177" name="CustomShape 2"/>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rPr>
              <a:t>Source of content</a:t>
            </a:r>
            <a:r>
              <a:rPr b="0" lang="de-DE" sz="800" spc="-1" strike="noStrike">
                <a:solidFill>
                  <a:srgbClr val="000000"/>
                </a:solidFill>
                <a:latin typeface="Arial"/>
              </a:rPr>
              <a:t>: Own thoughts; </a:t>
            </a:r>
            <a:r>
              <a:rPr b="0" lang="en-US" sz="800" spc="-1" strike="noStrike">
                <a:solidFill>
                  <a:srgbClr val="000000"/>
                </a:solidFill>
                <a:latin typeface="Arial"/>
              </a:rPr>
              <a:t>Source of image: O</a:t>
            </a:r>
            <a:r>
              <a:rPr b="0" lang="de-DE" sz="800" spc="-1" strike="noStrike">
                <a:solidFill>
                  <a:srgbClr val="000000"/>
                </a:solidFill>
                <a:latin typeface="Arial"/>
              </a:rPr>
              <a:t>wn illustration</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0840" y="231840"/>
            <a:ext cx="8488800" cy="307080"/>
          </a:xfrm>
          <a:prstGeom prst="rect">
            <a:avLst/>
          </a:prstGeom>
          <a:noFill/>
          <a:ln>
            <a:noFill/>
          </a:ln>
        </p:spPr>
        <p:style>
          <a:lnRef idx="0"/>
          <a:fillRef idx="0"/>
          <a:effectRef idx="0"/>
          <a:fontRef idx="minor"/>
        </p:style>
      </p:sp>
      <p:pic>
        <p:nvPicPr>
          <p:cNvPr id="179" name="Inhaltsplatzhalter 6_2" descr=""/>
          <p:cNvPicPr/>
          <p:nvPr/>
        </p:nvPicPr>
        <p:blipFill>
          <a:blip r:embed="rId1"/>
          <a:stretch/>
        </p:blipFill>
        <p:spPr>
          <a:xfrm>
            <a:off x="1270440" y="1600200"/>
            <a:ext cx="6606000" cy="1905480"/>
          </a:xfrm>
          <a:prstGeom prst="rect">
            <a:avLst/>
          </a:prstGeom>
          <a:ln>
            <a:noFill/>
          </a:ln>
        </p:spPr>
      </p:pic>
      <p:sp>
        <p:nvSpPr>
          <p:cNvPr id="180" name="CustomShape 2"/>
          <p:cNvSpPr/>
          <p:nvPr/>
        </p:nvSpPr>
        <p:spPr>
          <a:xfrm>
            <a:off x="1990080" y="2302200"/>
            <a:ext cx="51721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Tool Selector</a:t>
            </a:r>
            <a:endParaRPr b="0" lang="en-GB" sz="3200" spc="-1" strike="noStrike">
              <a:latin typeface="Arial"/>
            </a:endParaRPr>
          </a:p>
        </p:txBody>
      </p:sp>
      <p:sp>
        <p:nvSpPr>
          <p:cNvPr id="181" name="CustomShape 3"/>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rPr>
              <a:t>The right tool for the job</a:t>
            </a:r>
            <a:endParaRPr b="0" lang="en-GB" sz="2200" spc="-1" strike="noStrike">
              <a:latin typeface="Arial"/>
            </a:endParaRPr>
          </a:p>
        </p:txBody>
      </p:sp>
      <p:sp>
        <p:nvSpPr>
          <p:cNvPr id="183" name="CustomShape 2"/>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rPr>
              <a:t>Source of content</a:t>
            </a:r>
            <a:r>
              <a:rPr b="0" lang="de-DE" sz="800" spc="-1" strike="noStrike">
                <a:solidFill>
                  <a:srgbClr val="000000"/>
                </a:solidFill>
                <a:latin typeface="Arial"/>
              </a:rPr>
              <a:t>: Own thoughts; </a:t>
            </a:r>
            <a:r>
              <a:rPr b="0" lang="en-US" sz="800" spc="-1" strike="noStrike">
                <a:solidFill>
                  <a:srgbClr val="000000"/>
                </a:solidFill>
                <a:latin typeface="Arial"/>
              </a:rPr>
              <a:t>Source of image: O</a:t>
            </a:r>
            <a:r>
              <a:rPr b="0" lang="de-DE" sz="800" spc="-1" strike="noStrike">
                <a:solidFill>
                  <a:srgbClr val="000000"/>
                </a:solidFill>
                <a:latin typeface="Arial"/>
              </a:rPr>
              <a:t>wn illustration</a:t>
            </a:r>
            <a:endParaRPr b="0" lang="en-GB" sz="800" spc="-1" strike="noStrike">
              <a:latin typeface="Arial"/>
            </a:endParaRPr>
          </a:p>
        </p:txBody>
      </p:sp>
      <p:sp>
        <p:nvSpPr>
          <p:cNvPr id="184" name="CustomShape 3"/>
          <p:cNvSpPr/>
          <p:nvPr/>
        </p:nvSpPr>
        <p:spPr>
          <a:xfrm>
            <a:off x="144000" y="1800000"/>
            <a:ext cx="1152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Current</a:t>
            </a:r>
            <a:br/>
            <a:r>
              <a:rPr b="0" lang="en-GB" sz="1200" spc="-1" strike="noStrike">
                <a:latin typeface="Arial"/>
              </a:rPr>
              <a:t>Lifestyle</a:t>
            </a:r>
            <a:endParaRPr b="0" lang="en-GB" sz="1200" spc="-1" strike="noStrike">
              <a:latin typeface="Arial"/>
            </a:endParaRPr>
          </a:p>
        </p:txBody>
      </p:sp>
      <p:sp>
        <p:nvSpPr>
          <p:cNvPr id="185" name="CustomShape 4"/>
          <p:cNvSpPr/>
          <p:nvPr/>
        </p:nvSpPr>
        <p:spPr>
          <a:xfrm>
            <a:off x="144000" y="2340000"/>
            <a:ext cx="1152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Current</a:t>
            </a:r>
            <a:br/>
            <a:r>
              <a:rPr b="0" lang="en-GB" sz="1200" spc="-1" strike="noStrike">
                <a:latin typeface="Arial"/>
              </a:rPr>
              <a:t>Wealth</a:t>
            </a:r>
            <a:endParaRPr b="0" lang="en-GB" sz="1200" spc="-1" strike="noStrike">
              <a:latin typeface="Arial"/>
            </a:endParaRPr>
          </a:p>
        </p:txBody>
      </p:sp>
      <p:sp>
        <p:nvSpPr>
          <p:cNvPr id="186" name="CustomShape 5"/>
          <p:cNvSpPr/>
          <p:nvPr/>
        </p:nvSpPr>
        <p:spPr>
          <a:xfrm>
            <a:off x="144000" y="2880000"/>
            <a:ext cx="1152000" cy="36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Dependents</a:t>
            </a:r>
            <a:endParaRPr b="0" lang="en-GB" sz="1200" spc="-1" strike="noStrike">
              <a:latin typeface="Arial"/>
            </a:endParaRPr>
          </a:p>
        </p:txBody>
      </p:sp>
      <p:sp>
        <p:nvSpPr>
          <p:cNvPr id="187" name="CustomShape 6"/>
          <p:cNvSpPr/>
          <p:nvPr/>
        </p:nvSpPr>
        <p:spPr>
          <a:xfrm>
            <a:off x="144000" y="3312000"/>
            <a:ext cx="1152000" cy="36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Time Horizon</a:t>
            </a:r>
            <a:endParaRPr b="0" lang="en-GB" sz="1200" spc="-1" strike="noStrike">
              <a:latin typeface="Arial"/>
            </a:endParaRPr>
          </a:p>
        </p:txBody>
      </p:sp>
      <p:sp>
        <p:nvSpPr>
          <p:cNvPr id="188" name="CustomShape 7"/>
          <p:cNvSpPr/>
          <p:nvPr/>
        </p:nvSpPr>
        <p:spPr>
          <a:xfrm>
            <a:off x="144000" y="1296000"/>
            <a:ext cx="1152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Investment</a:t>
            </a:r>
            <a:endParaRPr b="0" lang="en-GB" sz="1200" spc="-1" strike="noStrike">
              <a:latin typeface="Arial"/>
            </a:endParaRPr>
          </a:p>
          <a:p>
            <a:pPr algn="ctr"/>
            <a:r>
              <a:rPr b="0" lang="en-GB" sz="1200" spc="-1" strike="noStrike">
                <a:latin typeface="Arial"/>
              </a:rPr>
              <a:t>Knowledge</a:t>
            </a:r>
            <a:endParaRPr b="0" lang="en-GB" sz="1200" spc="-1" strike="noStrike">
              <a:latin typeface="Arial"/>
            </a:endParaRPr>
          </a:p>
        </p:txBody>
      </p:sp>
      <p:sp>
        <p:nvSpPr>
          <p:cNvPr id="189" name="CustomShape 8"/>
          <p:cNvSpPr/>
          <p:nvPr/>
        </p:nvSpPr>
        <p:spPr>
          <a:xfrm>
            <a:off x="144000" y="3744000"/>
            <a:ext cx="1152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Individual</a:t>
            </a:r>
            <a:br/>
            <a:r>
              <a:rPr b="0" lang="en-GB" sz="1200" spc="-1" strike="noStrike">
                <a:latin typeface="Arial"/>
              </a:rPr>
              <a:t>Goals</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30840" y="231840"/>
            <a:ext cx="8488800" cy="307080"/>
          </a:xfrm>
          <a:prstGeom prst="rect">
            <a:avLst/>
          </a:prstGeom>
          <a:noFill/>
          <a:ln>
            <a:noFill/>
          </a:ln>
        </p:spPr>
        <p:style>
          <a:lnRef idx="0"/>
          <a:fillRef idx="0"/>
          <a:effectRef idx="0"/>
          <a:fontRef idx="minor"/>
        </p:style>
      </p:sp>
      <p:pic>
        <p:nvPicPr>
          <p:cNvPr id="191" name="Inhaltsplatzhalter 6_3" descr=""/>
          <p:cNvPicPr/>
          <p:nvPr/>
        </p:nvPicPr>
        <p:blipFill>
          <a:blip r:embed="rId1"/>
          <a:stretch/>
        </p:blipFill>
        <p:spPr>
          <a:xfrm>
            <a:off x="1270440" y="1600200"/>
            <a:ext cx="6606000" cy="1905480"/>
          </a:xfrm>
          <a:prstGeom prst="rect">
            <a:avLst/>
          </a:prstGeom>
          <a:ln>
            <a:noFill/>
          </a:ln>
        </p:spPr>
      </p:pic>
      <p:sp>
        <p:nvSpPr>
          <p:cNvPr id="192" name="CustomShape 2"/>
          <p:cNvSpPr/>
          <p:nvPr/>
        </p:nvSpPr>
        <p:spPr>
          <a:xfrm>
            <a:off x="1990080" y="2302200"/>
            <a:ext cx="51721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Bias Navigator</a:t>
            </a:r>
            <a:endParaRPr b="0" lang="en-GB" sz="3200" spc="-1" strike="noStrike">
              <a:latin typeface="Arial"/>
            </a:endParaRPr>
          </a:p>
        </p:txBody>
      </p:sp>
      <p:sp>
        <p:nvSpPr>
          <p:cNvPr id="193" name="CustomShape 3"/>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0840" y="231840"/>
            <a:ext cx="8488800" cy="307080"/>
          </a:xfrm>
          <a:prstGeom prst="rect">
            <a:avLst/>
          </a:prstGeom>
          <a:noFill/>
          <a:ln>
            <a:noFill/>
          </a:ln>
        </p:spPr>
        <p:style>
          <a:lnRef idx="0"/>
          <a:fillRef idx="0"/>
          <a:effectRef idx="0"/>
          <a:fontRef idx="minor"/>
        </p:style>
      </p:sp>
      <p:pic>
        <p:nvPicPr>
          <p:cNvPr id="195" name="Inhaltsplatzhalter 6" descr=""/>
          <p:cNvPicPr/>
          <p:nvPr/>
        </p:nvPicPr>
        <p:blipFill>
          <a:blip r:embed="rId1"/>
          <a:stretch/>
        </p:blipFill>
        <p:spPr>
          <a:xfrm>
            <a:off x="1270440" y="1600200"/>
            <a:ext cx="6606000" cy="1905480"/>
          </a:xfrm>
          <a:prstGeom prst="rect">
            <a:avLst/>
          </a:prstGeom>
          <a:ln>
            <a:noFill/>
          </a:ln>
        </p:spPr>
      </p:pic>
      <p:sp>
        <p:nvSpPr>
          <p:cNvPr id="196" name="CustomShape 2"/>
          <p:cNvSpPr/>
          <p:nvPr/>
        </p:nvSpPr>
        <p:spPr>
          <a:xfrm>
            <a:off x="1990080" y="2302200"/>
            <a:ext cx="51721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Checklist</a:t>
            </a:r>
            <a:endParaRPr b="0" lang="en-GB" sz="3200" spc="-1" strike="noStrike">
              <a:latin typeface="Arial"/>
            </a:endParaRPr>
          </a:p>
        </p:txBody>
      </p:sp>
      <p:sp>
        <p:nvSpPr>
          <p:cNvPr id="197" name="CustomShape 3"/>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0" y="0"/>
            <a:ext cx="9143280" cy="5142960"/>
          </a:xfrm>
          <a:prstGeom prst="rect">
            <a:avLst/>
          </a:prstGeom>
          <a:solidFill>
            <a:srgbClr val="005293"/>
          </a:solidFill>
          <a:ln w="25560">
            <a:noFill/>
          </a:ln>
        </p:spPr>
        <p:style>
          <a:lnRef idx="0"/>
          <a:fillRef idx="0"/>
          <a:effectRef idx="0"/>
          <a:fontRef idx="minor"/>
        </p:style>
      </p:sp>
      <p:sp>
        <p:nvSpPr>
          <p:cNvPr id="199" name="CustomShape 2"/>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ts val="2401"/>
              </a:lnSpc>
              <a:tabLst>
                <a:tab algn="l" pos="0"/>
              </a:tabLst>
            </a:pPr>
            <a:r>
              <a:rPr b="1" lang="en-US" sz="2200" spc="-1" strike="noStrike">
                <a:solidFill>
                  <a:srgbClr val="ffffff"/>
                </a:solidFill>
                <a:latin typeface="Arial"/>
              </a:rPr>
              <a:t>Please check the following bullet points before presenting</a:t>
            </a:r>
            <a:endParaRPr b="0" lang="en-GB" sz="2200" spc="-1" strike="noStrike">
              <a:latin typeface="Arial"/>
            </a:endParaRPr>
          </a:p>
        </p:txBody>
      </p:sp>
      <p:sp>
        <p:nvSpPr>
          <p:cNvPr id="200" name="CustomShape 3"/>
          <p:cNvSpPr/>
          <p:nvPr/>
        </p:nvSpPr>
        <p:spPr>
          <a:xfrm>
            <a:off x="324000" y="1023840"/>
            <a:ext cx="8495640" cy="3707640"/>
          </a:xfrm>
          <a:prstGeom prst="rect">
            <a:avLst/>
          </a:prstGeom>
          <a:noFill/>
          <a:ln>
            <a:noFill/>
          </a:ln>
        </p:spPr>
        <p:style>
          <a:lnRef idx="0"/>
          <a:fillRef idx="0"/>
          <a:effectRef idx="0"/>
          <a:fontRef idx="minor"/>
        </p:style>
        <p:txBody>
          <a:bodyPr lIns="0" rIns="0" tIns="0" bIns="0">
            <a:normAutofit/>
          </a:bodyPr>
          <a:p>
            <a:pPr marL="285840" indent="-285120">
              <a:lnSpc>
                <a:spcPct val="100000"/>
              </a:lnSpc>
              <a:spcAft>
                <a:spcPts val="1199"/>
              </a:spcAft>
              <a:buClr>
                <a:srgbClr val="ffffff"/>
              </a:buClr>
              <a:buFont typeface="Courier New"/>
              <a:buChar char="o"/>
            </a:pPr>
            <a:r>
              <a:rPr b="0" lang="en-US" sz="1600" spc="-1" strike="noStrike">
                <a:solidFill>
                  <a:srgbClr val="ffffff"/>
                </a:solidFill>
                <a:latin typeface="Arial"/>
              </a:rPr>
              <a:t>Does every slide utilize the font type </a:t>
            </a:r>
            <a:r>
              <a:rPr b="0" i="1" lang="en-US" sz="1600" spc="-1" strike="noStrike">
                <a:solidFill>
                  <a:srgbClr val="ffffff"/>
                </a:solidFill>
                <a:latin typeface="Arial"/>
              </a:rPr>
              <a:t>Arial</a:t>
            </a:r>
            <a:r>
              <a:rPr b="0" lang="en-US" sz="1600" spc="-1" strike="noStrike">
                <a:solidFill>
                  <a:srgbClr val="ffffff"/>
                </a:solidFill>
                <a:latin typeface="Arial"/>
              </a:rPr>
              <a:t>?</a:t>
            </a:r>
            <a:endParaRPr b="0" lang="en-GB" sz="1600" spc="-1" strike="noStrike">
              <a:latin typeface="Arial"/>
            </a:endParaRPr>
          </a:p>
          <a:p>
            <a:pPr marL="285840" indent="-285120">
              <a:lnSpc>
                <a:spcPct val="100000"/>
              </a:lnSpc>
              <a:spcAft>
                <a:spcPts val="1199"/>
              </a:spcAft>
              <a:buClr>
                <a:srgbClr val="ffffff"/>
              </a:buClr>
              <a:buFont typeface="Courier New"/>
              <a:buChar char="o"/>
            </a:pPr>
            <a:r>
              <a:rPr b="0" lang="en-US" sz="1600" spc="-1" strike="noStrike">
                <a:solidFill>
                  <a:srgbClr val="ffffff"/>
                </a:solidFill>
                <a:latin typeface="Arial"/>
              </a:rPr>
              <a:t>Do I stick to the guidelines concerning font size etc. (see slide 2)?</a:t>
            </a:r>
            <a:endParaRPr b="0" lang="en-GB" sz="1600" spc="-1" strike="noStrike">
              <a:latin typeface="Arial"/>
            </a:endParaRPr>
          </a:p>
          <a:p>
            <a:pPr marL="285840" indent="-285120">
              <a:lnSpc>
                <a:spcPct val="100000"/>
              </a:lnSpc>
              <a:spcAft>
                <a:spcPts val="1199"/>
              </a:spcAft>
              <a:buClr>
                <a:srgbClr val="ffffff"/>
              </a:buClr>
              <a:buFont typeface="Courier New"/>
              <a:buChar char="o"/>
            </a:pPr>
            <a:r>
              <a:rPr b="0" lang="en-US" sz="1600" spc="-1" strike="noStrike">
                <a:solidFill>
                  <a:srgbClr val="ffffff"/>
                </a:solidFill>
                <a:latin typeface="Arial"/>
              </a:rPr>
              <a:t>If I use another background color (e.g. black, green, etc.), which we encourage, have I used an element on the slide for this and </a:t>
            </a:r>
            <a:r>
              <a:rPr b="0" i="1" lang="en-US" sz="1600" spc="-1" strike="noStrike" u="sng">
                <a:solidFill>
                  <a:srgbClr val="ffffff"/>
                </a:solidFill>
                <a:uFillTx/>
                <a:latin typeface="Arial"/>
              </a:rPr>
              <a:t>not changed </a:t>
            </a:r>
            <a:r>
              <a:rPr b="0" lang="en-US" sz="1600" spc="-1" strike="noStrike">
                <a:solidFill>
                  <a:srgbClr val="ffffff"/>
                </a:solidFill>
                <a:latin typeface="Arial"/>
              </a:rPr>
              <a:t>the background in the master?</a:t>
            </a:r>
            <a:endParaRPr b="0" lang="en-GB" sz="1600" spc="-1" strike="noStrike">
              <a:latin typeface="Arial"/>
            </a:endParaRPr>
          </a:p>
          <a:p>
            <a:pPr marL="285840" indent="-285120">
              <a:lnSpc>
                <a:spcPct val="100000"/>
              </a:lnSpc>
              <a:spcAft>
                <a:spcPts val="1199"/>
              </a:spcAft>
              <a:buClr>
                <a:srgbClr val="ffffff"/>
              </a:buClr>
              <a:buFont typeface="Courier New"/>
              <a:buChar char="o"/>
            </a:pPr>
            <a:r>
              <a:rPr b="0" lang="en-US" sz="1600" spc="-1" strike="noStrike">
                <a:solidFill>
                  <a:srgbClr val="ffffff"/>
                </a:solidFill>
                <a:latin typeface="Arial"/>
              </a:rPr>
              <a:t>Is all information in the footer removed (e.g., date, page number, session, presenter)?</a:t>
            </a:r>
            <a:endParaRPr b="0" lang="en-GB" sz="1600" spc="-1" strike="noStrike">
              <a:latin typeface="Arial"/>
            </a:endParaRPr>
          </a:p>
          <a:p>
            <a:pPr marL="285840" indent="-285120">
              <a:lnSpc>
                <a:spcPct val="100000"/>
              </a:lnSpc>
              <a:spcAft>
                <a:spcPts val="1199"/>
              </a:spcAft>
              <a:buClr>
                <a:srgbClr val="ffffff"/>
              </a:buClr>
              <a:buFont typeface="Courier New"/>
              <a:buChar char="o"/>
            </a:pPr>
            <a:r>
              <a:rPr b="0" lang="en-US" sz="1600" spc="-1" strike="noStrike">
                <a:solidFill>
                  <a:srgbClr val="ffffff"/>
                </a:solidFill>
                <a:latin typeface="Arial"/>
              </a:rPr>
              <a:t>Does every slide contain information on both image </a:t>
            </a:r>
            <a:r>
              <a:rPr b="1" lang="en-US" sz="1600" spc="-1" strike="noStrike" u="sng">
                <a:solidFill>
                  <a:srgbClr val="ffffff"/>
                </a:solidFill>
                <a:uFillTx/>
                <a:latin typeface="Arial"/>
              </a:rPr>
              <a:t>and</a:t>
            </a:r>
            <a:r>
              <a:rPr b="0" lang="en-US" sz="1600" spc="-1" strike="noStrike">
                <a:solidFill>
                  <a:srgbClr val="ffffff"/>
                </a:solidFill>
                <a:latin typeface="Arial"/>
              </a:rPr>
              <a:t> content source (i.e., each slide must name at least one source – possibly “own illustration”)?</a:t>
            </a:r>
            <a:endParaRPr b="0" lang="en-GB" sz="1600" spc="-1" strike="noStrike">
              <a:latin typeface="Arial"/>
            </a:endParaRPr>
          </a:p>
          <a:p>
            <a:pPr marL="285840" indent="-285120">
              <a:lnSpc>
                <a:spcPct val="100000"/>
              </a:lnSpc>
              <a:spcAft>
                <a:spcPts val="1199"/>
              </a:spcAft>
              <a:buClr>
                <a:srgbClr val="ffffff"/>
              </a:buClr>
              <a:buFont typeface="Courier New"/>
              <a:buChar char="o"/>
            </a:pPr>
            <a:r>
              <a:rPr b="0" lang="en-US" sz="1600" spc="-1" strike="noStrike">
                <a:solidFill>
                  <a:srgbClr val="ffffff"/>
                </a:solidFill>
                <a:latin typeface="Arial"/>
              </a:rPr>
              <a:t>Are all sources added to the comment section as well?</a:t>
            </a:r>
            <a:endParaRPr b="0" lang="en-GB" sz="1600" spc="-1" strike="noStrike">
              <a:latin typeface="Arial"/>
            </a:endParaRPr>
          </a:p>
          <a:p>
            <a:pPr marL="285840" indent="-285120">
              <a:lnSpc>
                <a:spcPct val="100000"/>
              </a:lnSpc>
              <a:spcAft>
                <a:spcPts val="1199"/>
              </a:spcAft>
              <a:buClr>
                <a:srgbClr val="ffffff"/>
              </a:buClr>
              <a:buFont typeface="Courier New"/>
              <a:buChar char="o"/>
            </a:pPr>
            <a:r>
              <a:rPr b="0" lang="en-US" sz="1600" spc="-1" strike="noStrike">
                <a:solidFill>
                  <a:srgbClr val="ffffff"/>
                </a:solidFill>
                <a:latin typeface="Arial"/>
              </a:rPr>
              <a:t>Does each slide contain several concise sentences on what you would say when explaining this slide in the comment section, i.e. the “soundtrack” of each slide?</a:t>
            </a:r>
            <a:endParaRPr b="0" lang="en-GB" sz="1600" spc="-1" strike="noStrike">
              <a:latin typeface="Arial"/>
            </a:endParaRPr>
          </a:p>
          <a:p>
            <a:pPr marL="285840" indent="-285120">
              <a:lnSpc>
                <a:spcPct val="100000"/>
              </a:lnSpc>
              <a:spcAft>
                <a:spcPts val="1199"/>
              </a:spcAft>
              <a:buClr>
                <a:srgbClr val="ffffff"/>
              </a:buClr>
              <a:buFont typeface="Courier New"/>
              <a:buChar char="o"/>
            </a:pPr>
            <a:r>
              <a:rPr b="0" lang="en-US" sz="1600" spc="-1" strike="noStrike">
                <a:solidFill>
                  <a:srgbClr val="ffffff"/>
                </a:solidFill>
                <a:latin typeface="Arial"/>
              </a:rPr>
              <a:t>Are all my slides visually attractive, cool and creative?</a:t>
            </a:r>
            <a:endParaRPr b="0" lang="en-GB" sz="1600" spc="-1" strike="noStrike">
              <a:latin typeface="Arial"/>
            </a:endParaRPr>
          </a:p>
          <a:p>
            <a:pPr>
              <a:lnSpc>
                <a:spcPct val="100000"/>
              </a:lnSpc>
              <a:spcAft>
                <a:spcPts val="1199"/>
              </a:spcAft>
            </a:pPr>
            <a:endParaRPr b="0" lang="en-GB" sz="1600" spc="-1" strike="noStrike">
              <a:latin typeface="Arial"/>
            </a:endParaRPr>
          </a:p>
        </p:txBody>
      </p:sp>
      <p:sp>
        <p:nvSpPr>
          <p:cNvPr id="201" name="CustomShape 4"/>
          <p:cNvSpPr/>
          <p:nvPr/>
        </p:nvSpPr>
        <p:spPr>
          <a:xfrm>
            <a:off x="324000" y="4878000"/>
            <a:ext cx="8495640" cy="264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rPr>
              <a:t>Appar</a:t>
            </a:r>
            <a:r>
              <a:rPr b="1" lang="de-DE" sz="2200" spc="-1" strike="noStrike">
                <a:solidFill>
                  <a:srgbClr val="000000"/>
                </a:solidFill>
                <a:latin typeface="Arial"/>
              </a:rPr>
              <a:t>ently, </a:t>
            </a:r>
            <a:r>
              <a:rPr b="1" lang="de-DE" sz="2200" spc="-1" strike="noStrike">
                <a:solidFill>
                  <a:srgbClr val="000000"/>
                </a:solidFill>
                <a:latin typeface="Arial"/>
              </a:rPr>
              <a:t>every</a:t>
            </a:r>
            <a:r>
              <a:rPr b="1" lang="de-DE" sz="2200" spc="-1" strike="noStrike">
                <a:solidFill>
                  <a:srgbClr val="000000"/>
                </a:solidFill>
                <a:latin typeface="Arial"/>
              </a:rPr>
              <a:t>body </a:t>
            </a:r>
            <a:r>
              <a:rPr b="1" lang="de-DE" sz="2200" spc="-1" strike="noStrike">
                <a:solidFill>
                  <a:srgbClr val="000000"/>
                </a:solidFill>
                <a:latin typeface="Arial"/>
              </a:rPr>
              <a:t>wants </a:t>
            </a:r>
            <a:r>
              <a:rPr b="1" lang="de-DE" sz="2200" spc="-1" strike="noStrike">
                <a:solidFill>
                  <a:srgbClr val="000000"/>
                </a:solidFill>
                <a:latin typeface="Arial"/>
              </a:rPr>
              <a:t>(you) </a:t>
            </a:r>
            <a:r>
              <a:rPr b="1" lang="de-DE" sz="2200" spc="-1" strike="noStrike">
                <a:solidFill>
                  <a:srgbClr val="000000"/>
                </a:solidFill>
                <a:latin typeface="Arial"/>
              </a:rPr>
              <a:t>to get </a:t>
            </a:r>
            <a:r>
              <a:rPr b="1" lang="de-DE" sz="2200" spc="-1" strike="noStrike">
                <a:solidFill>
                  <a:srgbClr val="000000"/>
                </a:solidFill>
                <a:latin typeface="Arial"/>
              </a:rPr>
              <a:t>rich...</a:t>
            </a:r>
            <a:endParaRPr b="0" lang="en-GB" sz="2200" spc="-1" strike="noStrike">
              <a:latin typeface="Arial"/>
            </a:endParaRPr>
          </a:p>
        </p:txBody>
      </p:sp>
      <p:sp>
        <p:nvSpPr>
          <p:cNvPr id="88" name="CustomShape 2"/>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rPr>
              <a:t>Sourc</a:t>
            </a:r>
            <a:r>
              <a:rPr b="0" lang="en-US" sz="800" spc="-1" strike="noStrike">
                <a:solidFill>
                  <a:srgbClr val="000000"/>
                </a:solidFill>
                <a:latin typeface="Arial"/>
              </a:rPr>
              <a:t>e of </a:t>
            </a:r>
            <a:r>
              <a:rPr b="0" lang="en-US" sz="800" spc="-1" strike="noStrike">
                <a:solidFill>
                  <a:srgbClr val="000000"/>
                </a:solidFill>
                <a:latin typeface="Arial"/>
              </a:rPr>
              <a:t>conten</a:t>
            </a:r>
            <a:r>
              <a:rPr b="0" lang="en-US" sz="800" spc="-1" strike="noStrike">
                <a:solidFill>
                  <a:srgbClr val="000000"/>
                </a:solidFill>
                <a:latin typeface="Arial"/>
              </a:rPr>
              <a:t>t</a:t>
            </a:r>
            <a:r>
              <a:rPr b="0" lang="de-DE" sz="800" spc="-1" strike="noStrike">
                <a:solidFill>
                  <a:srgbClr val="000000"/>
                </a:solidFill>
                <a:latin typeface="Arial"/>
              </a:rPr>
              <a:t>: </a:t>
            </a:r>
            <a:r>
              <a:rPr b="0" lang="de-DE" sz="800" spc="-1" strike="noStrike">
                <a:solidFill>
                  <a:srgbClr val="000000"/>
                </a:solidFill>
                <a:latin typeface="Arial"/>
              </a:rPr>
              <a:t>mediu</a:t>
            </a:r>
            <a:r>
              <a:rPr b="0" lang="de-DE" sz="800" spc="-1" strike="noStrike">
                <a:solidFill>
                  <a:srgbClr val="000000"/>
                </a:solidFill>
                <a:latin typeface="Arial"/>
              </a:rPr>
              <a:t>m.com</a:t>
            </a:r>
            <a:r>
              <a:rPr b="0" lang="de-DE" sz="800" spc="-1" strike="noStrike">
                <a:solidFill>
                  <a:srgbClr val="000000"/>
                </a:solidFill>
                <a:latin typeface="Arial"/>
              </a:rPr>
              <a:t>, </a:t>
            </a:r>
            <a:r>
              <a:rPr b="0" lang="de-DE" sz="800" spc="-1" strike="noStrike">
                <a:solidFill>
                  <a:srgbClr val="000000"/>
                </a:solidFill>
                <a:latin typeface="Arial"/>
              </a:rPr>
              <a:t>forbes.</a:t>
            </a:r>
            <a:r>
              <a:rPr b="0" lang="de-DE" sz="800" spc="-1" strike="noStrike">
                <a:solidFill>
                  <a:srgbClr val="000000"/>
                </a:solidFill>
                <a:latin typeface="Arial"/>
              </a:rPr>
              <a:t>com, </a:t>
            </a:r>
            <a:r>
              <a:rPr b="0" lang="de-DE" sz="800" spc="-1" strike="noStrike">
                <a:solidFill>
                  <a:srgbClr val="000000"/>
                </a:solidFill>
                <a:latin typeface="Arial"/>
              </a:rPr>
              <a:t>youtub</a:t>
            </a:r>
            <a:r>
              <a:rPr b="0" lang="de-DE" sz="800" spc="-1" strike="noStrike">
                <a:solidFill>
                  <a:srgbClr val="000000"/>
                </a:solidFill>
                <a:latin typeface="Arial"/>
              </a:rPr>
              <a:t>e.com, </a:t>
            </a:r>
            <a:r>
              <a:rPr b="0" lang="de-DE" sz="800" spc="-1" strike="noStrike">
                <a:solidFill>
                  <a:srgbClr val="000000"/>
                </a:solidFill>
                <a:latin typeface="Arial"/>
              </a:rPr>
              <a:t>busine</a:t>
            </a:r>
            <a:r>
              <a:rPr b="0" lang="de-DE" sz="800" spc="-1" strike="noStrike">
                <a:solidFill>
                  <a:srgbClr val="000000"/>
                </a:solidFill>
                <a:latin typeface="Arial"/>
              </a:rPr>
              <a:t>ssinsid</a:t>
            </a:r>
            <a:r>
              <a:rPr b="0" lang="de-DE" sz="800" spc="-1" strike="noStrike">
                <a:solidFill>
                  <a:srgbClr val="000000"/>
                </a:solidFill>
                <a:latin typeface="Arial"/>
              </a:rPr>
              <a:t>er.de</a:t>
            </a:r>
            <a:endParaRPr b="0" lang="en-GB" sz="800" spc="-1" strike="noStrike">
              <a:latin typeface="Arial"/>
            </a:endParaRPr>
          </a:p>
        </p:txBody>
      </p:sp>
      <p:pic>
        <p:nvPicPr>
          <p:cNvPr id="89" name="" descr=""/>
          <p:cNvPicPr/>
          <p:nvPr/>
        </p:nvPicPr>
        <p:blipFill>
          <a:blip r:embed="rId1"/>
          <a:stretch/>
        </p:blipFill>
        <p:spPr>
          <a:xfrm>
            <a:off x="710280" y="1080000"/>
            <a:ext cx="2385720" cy="563760"/>
          </a:xfrm>
          <a:prstGeom prst="rect">
            <a:avLst/>
          </a:prstGeom>
          <a:ln>
            <a:noFill/>
          </a:ln>
        </p:spPr>
      </p:pic>
      <p:pic>
        <p:nvPicPr>
          <p:cNvPr id="90" name="" descr=""/>
          <p:cNvPicPr/>
          <p:nvPr/>
        </p:nvPicPr>
        <p:blipFill>
          <a:blip r:embed="rId2"/>
          <a:stretch/>
        </p:blipFill>
        <p:spPr>
          <a:xfrm>
            <a:off x="3456000" y="1298160"/>
            <a:ext cx="2351160" cy="573840"/>
          </a:xfrm>
          <a:prstGeom prst="rect">
            <a:avLst/>
          </a:prstGeom>
          <a:ln>
            <a:noFill/>
          </a:ln>
        </p:spPr>
      </p:pic>
      <p:pic>
        <p:nvPicPr>
          <p:cNvPr id="91" name="" descr=""/>
          <p:cNvPicPr/>
          <p:nvPr/>
        </p:nvPicPr>
        <p:blipFill>
          <a:blip r:embed="rId3"/>
          <a:stretch/>
        </p:blipFill>
        <p:spPr>
          <a:xfrm>
            <a:off x="6336000" y="744480"/>
            <a:ext cx="2163240" cy="1199520"/>
          </a:xfrm>
          <a:prstGeom prst="rect">
            <a:avLst/>
          </a:prstGeom>
          <a:ln>
            <a:noFill/>
          </a:ln>
        </p:spPr>
      </p:pic>
      <p:pic>
        <p:nvPicPr>
          <p:cNvPr id="92" name="" descr=""/>
          <p:cNvPicPr/>
          <p:nvPr/>
        </p:nvPicPr>
        <p:blipFill>
          <a:blip r:embed="rId4"/>
          <a:stretch/>
        </p:blipFill>
        <p:spPr>
          <a:xfrm>
            <a:off x="648000" y="2201400"/>
            <a:ext cx="2994120" cy="894600"/>
          </a:xfrm>
          <a:prstGeom prst="rect">
            <a:avLst/>
          </a:prstGeom>
          <a:ln>
            <a:noFill/>
          </a:ln>
        </p:spPr>
      </p:pic>
      <p:pic>
        <p:nvPicPr>
          <p:cNvPr id="93" name="" descr=""/>
          <p:cNvPicPr/>
          <p:nvPr/>
        </p:nvPicPr>
        <p:blipFill>
          <a:blip r:embed="rId5"/>
          <a:stretch/>
        </p:blipFill>
        <p:spPr>
          <a:xfrm>
            <a:off x="4195080" y="2170440"/>
            <a:ext cx="3796920" cy="709560"/>
          </a:xfrm>
          <a:prstGeom prst="rect">
            <a:avLst/>
          </a:prstGeom>
          <a:ln>
            <a:noFill/>
          </a:ln>
        </p:spPr>
      </p:pic>
      <p:pic>
        <p:nvPicPr>
          <p:cNvPr id="94" name="" descr=""/>
          <p:cNvPicPr/>
          <p:nvPr/>
        </p:nvPicPr>
        <p:blipFill>
          <a:blip r:embed="rId6"/>
          <a:stretch/>
        </p:blipFill>
        <p:spPr>
          <a:xfrm rot="20400">
            <a:off x="4044960" y="3054600"/>
            <a:ext cx="2142360" cy="1546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rPr>
              <a:t>... and make a profit themselves in the process</a:t>
            </a:r>
            <a:endParaRPr b="0" lang="en-GB" sz="2200" spc="-1" strike="noStrike">
              <a:latin typeface="Arial"/>
            </a:endParaRPr>
          </a:p>
        </p:txBody>
      </p:sp>
      <p:sp>
        <p:nvSpPr>
          <p:cNvPr id="96" name="CustomShape 2"/>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rPr>
              <a:t>Source of content</a:t>
            </a:r>
            <a:r>
              <a:rPr b="0" lang="de-DE" sz="800" spc="-1" strike="noStrike">
                <a:solidFill>
                  <a:srgbClr val="000000"/>
                </a:solidFill>
                <a:latin typeface="Arial"/>
              </a:rPr>
              <a:t>: robinhood.com, wealthfront.com, </a:t>
            </a:r>
            <a:r>
              <a:rPr b="0" lang="de-DE" sz="800" spc="-1" strike="noStrike">
                <a:solidFill>
                  <a:srgbClr val="000000"/>
                </a:solidFill>
                <a:latin typeface="Arial"/>
                <a:hlinkClick r:id="rId1"/>
              </a:rPr>
              <a:t>https://de.scalable.capital</a:t>
            </a:r>
            <a:r>
              <a:rPr b="0" lang="de-DE" sz="800" spc="-1" strike="noStrike">
                <a:solidFill>
                  <a:srgbClr val="000000"/>
                </a:solidFill>
                <a:latin typeface="Arial"/>
              </a:rPr>
              <a:t>, etoro.com</a:t>
            </a:r>
            <a:endParaRPr b="0" lang="en-GB" sz="800" spc="-1" strike="noStrike">
              <a:latin typeface="Arial"/>
            </a:endParaRPr>
          </a:p>
        </p:txBody>
      </p:sp>
      <p:pic>
        <p:nvPicPr>
          <p:cNvPr id="97" name="" descr=""/>
          <p:cNvPicPr/>
          <p:nvPr/>
        </p:nvPicPr>
        <p:blipFill>
          <a:blip r:embed="rId2"/>
          <a:stretch/>
        </p:blipFill>
        <p:spPr>
          <a:xfrm rot="21596400">
            <a:off x="374760" y="938160"/>
            <a:ext cx="2576520" cy="1022400"/>
          </a:xfrm>
          <a:prstGeom prst="rect">
            <a:avLst/>
          </a:prstGeom>
          <a:ln>
            <a:noFill/>
          </a:ln>
        </p:spPr>
      </p:pic>
      <p:pic>
        <p:nvPicPr>
          <p:cNvPr id="98" name="" descr=""/>
          <p:cNvPicPr/>
          <p:nvPr/>
        </p:nvPicPr>
        <p:blipFill>
          <a:blip r:embed="rId3"/>
          <a:stretch/>
        </p:blipFill>
        <p:spPr>
          <a:xfrm>
            <a:off x="3240000" y="864000"/>
            <a:ext cx="1947240" cy="1725120"/>
          </a:xfrm>
          <a:prstGeom prst="rect">
            <a:avLst/>
          </a:prstGeom>
          <a:ln>
            <a:noFill/>
          </a:ln>
        </p:spPr>
      </p:pic>
      <p:pic>
        <p:nvPicPr>
          <p:cNvPr id="99" name="" descr=""/>
          <p:cNvPicPr/>
          <p:nvPr/>
        </p:nvPicPr>
        <p:blipFill>
          <a:blip r:embed="rId4"/>
          <a:stretch/>
        </p:blipFill>
        <p:spPr>
          <a:xfrm>
            <a:off x="5832000" y="1061280"/>
            <a:ext cx="2949120" cy="1170720"/>
          </a:xfrm>
          <a:prstGeom prst="rect">
            <a:avLst/>
          </a:prstGeom>
          <a:ln>
            <a:noFill/>
          </a:ln>
        </p:spPr>
      </p:pic>
      <p:pic>
        <p:nvPicPr>
          <p:cNvPr id="100" name="" descr=""/>
          <p:cNvPicPr/>
          <p:nvPr/>
        </p:nvPicPr>
        <p:blipFill>
          <a:blip r:embed="rId5"/>
          <a:stretch/>
        </p:blipFill>
        <p:spPr>
          <a:xfrm>
            <a:off x="4560120" y="2553120"/>
            <a:ext cx="18720" cy="37800"/>
          </a:xfrm>
          <a:prstGeom prst="rect">
            <a:avLst/>
          </a:prstGeom>
          <a:ln>
            <a:noFill/>
          </a:ln>
        </p:spPr>
      </p:pic>
      <p:pic>
        <p:nvPicPr>
          <p:cNvPr id="101" name="" descr=""/>
          <p:cNvPicPr/>
          <p:nvPr/>
        </p:nvPicPr>
        <p:blipFill>
          <a:blip r:embed="rId6"/>
          <a:stretch/>
        </p:blipFill>
        <p:spPr>
          <a:xfrm>
            <a:off x="462960" y="2273040"/>
            <a:ext cx="2273040" cy="19249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30840" y="231840"/>
            <a:ext cx="8488800" cy="307080"/>
          </a:xfrm>
          <a:prstGeom prst="rect">
            <a:avLst/>
          </a:prstGeom>
          <a:noFill/>
          <a:ln>
            <a:noFill/>
          </a:ln>
        </p:spPr>
        <p:style>
          <a:lnRef idx="0"/>
          <a:fillRef idx="0"/>
          <a:effectRef idx="0"/>
          <a:fontRef idx="minor"/>
        </p:style>
      </p:sp>
      <p:pic>
        <p:nvPicPr>
          <p:cNvPr id="103" name="Inhaltsplatzhalter 6_4" descr=""/>
          <p:cNvPicPr/>
          <p:nvPr/>
        </p:nvPicPr>
        <p:blipFill>
          <a:blip r:embed="rId1"/>
          <a:stretch/>
        </p:blipFill>
        <p:spPr>
          <a:xfrm>
            <a:off x="1270440" y="1600200"/>
            <a:ext cx="6606000" cy="1905480"/>
          </a:xfrm>
          <a:prstGeom prst="rect">
            <a:avLst/>
          </a:prstGeom>
          <a:ln>
            <a:noFill/>
          </a:ln>
        </p:spPr>
      </p:pic>
      <p:sp>
        <p:nvSpPr>
          <p:cNvPr id="104" name="CustomShape 2"/>
          <p:cNvSpPr/>
          <p:nvPr/>
        </p:nvSpPr>
        <p:spPr>
          <a:xfrm>
            <a:off x="1990080" y="2302200"/>
            <a:ext cx="51721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Ini</a:t>
            </a:r>
            <a:r>
              <a:rPr b="1" lang="de-DE" sz="3200" spc="-1" strike="noStrike">
                <a:solidFill>
                  <a:srgbClr val="ffffff"/>
                </a:solidFill>
                <a:latin typeface="Arial"/>
                <a:ea typeface="DejaVu Sans"/>
              </a:rPr>
              <a:t>tia</a:t>
            </a:r>
            <a:r>
              <a:rPr b="1" lang="de-DE" sz="3200" spc="-1" strike="noStrike">
                <a:solidFill>
                  <a:srgbClr val="ffffff"/>
                </a:solidFill>
                <a:latin typeface="Arial"/>
                <a:ea typeface="DejaVu Sans"/>
              </a:rPr>
              <a:t>l </a:t>
            </a:r>
            <a:r>
              <a:rPr b="1" lang="de-DE" sz="3200" spc="-1" strike="noStrike">
                <a:solidFill>
                  <a:srgbClr val="ffffff"/>
                </a:solidFill>
                <a:latin typeface="Arial"/>
                <a:ea typeface="DejaVu Sans"/>
              </a:rPr>
              <a:t>Cl</a:t>
            </a:r>
            <a:r>
              <a:rPr b="1" lang="de-DE" sz="3200" spc="-1" strike="noStrike">
                <a:solidFill>
                  <a:srgbClr val="ffffff"/>
                </a:solidFill>
                <a:latin typeface="Arial"/>
                <a:ea typeface="DejaVu Sans"/>
              </a:rPr>
              <a:t>us</a:t>
            </a:r>
            <a:r>
              <a:rPr b="1" lang="de-DE" sz="3200" spc="-1" strike="noStrike">
                <a:solidFill>
                  <a:srgbClr val="ffffff"/>
                </a:solidFill>
                <a:latin typeface="Arial"/>
                <a:ea typeface="DejaVu Sans"/>
              </a:rPr>
              <a:t>ter</a:t>
            </a:r>
            <a:r>
              <a:rPr b="1" lang="de-DE" sz="3200" spc="-1" strike="noStrike">
                <a:solidFill>
                  <a:srgbClr val="ffffff"/>
                </a:solidFill>
                <a:latin typeface="Arial"/>
                <a:ea typeface="DejaVu Sans"/>
              </a:rPr>
              <a:t>in</a:t>
            </a:r>
            <a:r>
              <a:rPr b="1" lang="de-DE" sz="3200" spc="-1" strike="noStrike">
                <a:solidFill>
                  <a:srgbClr val="ffffff"/>
                </a:solidFill>
                <a:latin typeface="Arial"/>
                <a:ea typeface="DejaVu Sans"/>
              </a:rPr>
              <a:t>g</a:t>
            </a:r>
            <a:endParaRPr b="0" lang="en-GB" sz="3200" spc="-1" strike="noStrike">
              <a:latin typeface="Arial"/>
            </a:endParaRPr>
          </a:p>
        </p:txBody>
      </p:sp>
      <p:sp>
        <p:nvSpPr>
          <p:cNvPr id="105" name="CustomShape 3"/>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rPr>
              <a:t>Source of </a:t>
            </a:r>
            <a:r>
              <a:rPr b="0" lang="de-DE" sz="800" spc="-1" strike="noStrike">
                <a:solidFill>
                  <a:srgbClr val="000000"/>
                </a:solidFill>
                <a:latin typeface="Arial"/>
              </a:rPr>
              <a:t>image: Stux </a:t>
            </a:r>
            <a:r>
              <a:rPr b="0" lang="de-DE" sz="800" spc="-1" strike="noStrike">
                <a:solidFill>
                  <a:srgbClr val="000000"/>
                </a:solidFill>
                <a:latin typeface="Arial"/>
              </a:rPr>
              <a:t>from </a:t>
            </a:r>
            <a:r>
              <a:rPr b="0" lang="de-DE" sz="800" spc="-1" strike="noStrike">
                <a:solidFill>
                  <a:srgbClr val="000000"/>
                </a:solidFill>
                <a:latin typeface="Arial"/>
              </a:rPr>
              <a:t>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rPr>
              <a:t>Initi</a:t>
            </a:r>
            <a:r>
              <a:rPr b="1" lang="de-DE" sz="2200" spc="-1" strike="noStrike">
                <a:solidFill>
                  <a:srgbClr val="000000"/>
                </a:solidFill>
                <a:latin typeface="Arial"/>
              </a:rPr>
              <a:t>al </a:t>
            </a:r>
            <a:r>
              <a:rPr b="1" lang="de-DE" sz="2200" spc="-1" strike="noStrike">
                <a:solidFill>
                  <a:srgbClr val="000000"/>
                </a:solidFill>
                <a:latin typeface="Arial"/>
              </a:rPr>
              <a:t>clu</a:t>
            </a:r>
            <a:r>
              <a:rPr b="1" lang="de-DE" sz="2200" spc="-1" strike="noStrike">
                <a:solidFill>
                  <a:srgbClr val="000000"/>
                </a:solidFill>
                <a:latin typeface="Arial"/>
              </a:rPr>
              <a:t>ste</a:t>
            </a:r>
            <a:r>
              <a:rPr b="1" lang="de-DE" sz="2200" spc="-1" strike="noStrike">
                <a:solidFill>
                  <a:srgbClr val="000000"/>
                </a:solidFill>
                <a:latin typeface="Arial"/>
              </a:rPr>
              <a:t>rin</a:t>
            </a:r>
            <a:r>
              <a:rPr b="1" lang="de-DE" sz="2200" spc="-1" strike="noStrike">
                <a:solidFill>
                  <a:srgbClr val="000000"/>
                </a:solidFill>
                <a:latin typeface="Arial"/>
              </a:rPr>
              <a:t>g </a:t>
            </a:r>
            <a:r>
              <a:rPr b="1" lang="de-DE" sz="2200" spc="-1" strike="noStrike">
                <a:solidFill>
                  <a:srgbClr val="000000"/>
                </a:solidFill>
                <a:latin typeface="Arial"/>
              </a:rPr>
              <a:t>of </a:t>
            </a:r>
            <a:r>
              <a:rPr b="1" lang="de-DE" sz="2200" spc="-1" strike="noStrike">
                <a:solidFill>
                  <a:srgbClr val="000000"/>
                </a:solidFill>
                <a:latin typeface="Arial"/>
              </a:rPr>
              <a:t>Fin</a:t>
            </a:r>
            <a:r>
              <a:rPr b="1" lang="de-DE" sz="2200" spc="-1" strike="noStrike">
                <a:solidFill>
                  <a:srgbClr val="000000"/>
                </a:solidFill>
                <a:latin typeface="Arial"/>
              </a:rPr>
              <a:t>tec</a:t>
            </a:r>
            <a:r>
              <a:rPr b="1" lang="de-DE" sz="2200" spc="-1" strike="noStrike">
                <a:solidFill>
                  <a:srgbClr val="000000"/>
                </a:solidFill>
                <a:latin typeface="Arial"/>
              </a:rPr>
              <a:t>h </a:t>
            </a:r>
            <a:r>
              <a:rPr b="1" lang="de-DE" sz="2200" spc="-1" strike="noStrike">
                <a:solidFill>
                  <a:srgbClr val="000000"/>
                </a:solidFill>
                <a:latin typeface="Arial"/>
              </a:rPr>
              <a:t>Ser</a:t>
            </a:r>
            <a:r>
              <a:rPr b="1" lang="de-DE" sz="2200" spc="-1" strike="noStrike">
                <a:solidFill>
                  <a:srgbClr val="000000"/>
                </a:solidFill>
                <a:latin typeface="Arial"/>
              </a:rPr>
              <a:t>vic</a:t>
            </a:r>
            <a:r>
              <a:rPr b="1" lang="de-DE" sz="2200" spc="-1" strike="noStrike">
                <a:solidFill>
                  <a:srgbClr val="000000"/>
                </a:solidFill>
                <a:latin typeface="Arial"/>
              </a:rPr>
              <a:t>es</a:t>
            </a:r>
            <a:endParaRPr b="0" lang="en-GB" sz="2200" spc="-1" strike="noStrike">
              <a:latin typeface="Arial"/>
            </a:endParaRPr>
          </a:p>
        </p:txBody>
      </p:sp>
      <p:sp>
        <p:nvSpPr>
          <p:cNvPr id="107" name="CustomShape 2"/>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rPr>
              <a:t>Source of </a:t>
            </a:r>
            <a:r>
              <a:rPr b="0" lang="en-US" sz="800" spc="-1" strike="noStrike">
                <a:solidFill>
                  <a:srgbClr val="000000"/>
                </a:solidFill>
                <a:latin typeface="Arial"/>
              </a:rPr>
              <a:t>content</a:t>
            </a:r>
            <a:r>
              <a:rPr b="0" lang="de-DE" sz="800" spc="-1" strike="noStrike">
                <a:solidFill>
                  <a:srgbClr val="000000"/>
                </a:solidFill>
                <a:latin typeface="Arial"/>
              </a:rPr>
              <a:t>: </a:t>
            </a:r>
            <a:r>
              <a:rPr b="0" lang="de-DE" sz="800" spc="-1" strike="noStrike">
                <a:solidFill>
                  <a:srgbClr val="000000"/>
                </a:solidFill>
                <a:latin typeface="Arial"/>
              </a:rPr>
              <a:t>Own </a:t>
            </a:r>
            <a:r>
              <a:rPr b="0" lang="de-DE" sz="800" spc="-1" strike="noStrike">
                <a:solidFill>
                  <a:srgbClr val="000000"/>
                </a:solidFill>
                <a:latin typeface="Arial"/>
              </a:rPr>
              <a:t>thoughts; </a:t>
            </a:r>
            <a:r>
              <a:rPr b="0" lang="de-DE" sz="800" spc="-1" strike="noStrike">
                <a:solidFill>
                  <a:srgbClr val="000000"/>
                </a:solidFill>
                <a:latin typeface="Arial"/>
              </a:rPr>
              <a:t>General </a:t>
            </a:r>
            <a:r>
              <a:rPr b="0" lang="de-DE" sz="800" spc="-1" strike="noStrike">
                <a:solidFill>
                  <a:srgbClr val="000000"/>
                </a:solidFill>
                <a:latin typeface="Arial"/>
              </a:rPr>
              <a:t>internet </a:t>
            </a:r>
            <a:r>
              <a:rPr b="0" lang="de-DE" sz="800" spc="-1" strike="noStrike">
                <a:solidFill>
                  <a:srgbClr val="000000"/>
                </a:solidFill>
                <a:latin typeface="Arial"/>
              </a:rPr>
              <a:t>search</a:t>
            </a:r>
            <a:endParaRPr b="0" lang="en-GB" sz="800" spc="-1" strike="noStrike">
              <a:latin typeface="Arial"/>
            </a:endParaRPr>
          </a:p>
        </p:txBody>
      </p:sp>
      <p:sp>
        <p:nvSpPr>
          <p:cNvPr id="108" name="CustomShape 3"/>
          <p:cNvSpPr/>
          <p:nvPr/>
        </p:nvSpPr>
        <p:spPr>
          <a:xfrm>
            <a:off x="144000" y="1152000"/>
            <a:ext cx="2736000" cy="2061720"/>
          </a:xfrm>
          <a:prstGeom prst="ellipse">
            <a:avLst/>
          </a:prstGeom>
          <a:solidFill>
            <a:srgbClr val="729fcf"/>
          </a:solidFill>
          <a:ln>
            <a:solidFill>
              <a:srgbClr val="3465a4"/>
            </a:solidFill>
          </a:ln>
        </p:spPr>
        <p:style>
          <a:lnRef idx="0"/>
          <a:fillRef idx="0"/>
          <a:effectRef idx="0"/>
          <a:fontRef idx="minor"/>
        </p:style>
      </p:sp>
      <p:sp>
        <p:nvSpPr>
          <p:cNvPr id="109" name="CustomShape 4"/>
          <p:cNvSpPr/>
          <p:nvPr/>
        </p:nvSpPr>
        <p:spPr>
          <a:xfrm>
            <a:off x="5688000" y="1296000"/>
            <a:ext cx="2880000" cy="1944000"/>
          </a:xfrm>
          <a:prstGeom prst="ellipse">
            <a:avLst/>
          </a:prstGeom>
          <a:solidFill>
            <a:srgbClr val="729fcf"/>
          </a:solidFill>
          <a:ln>
            <a:solidFill>
              <a:srgbClr val="3465a4"/>
            </a:solidFill>
          </a:ln>
        </p:spPr>
        <p:style>
          <a:lnRef idx="0"/>
          <a:fillRef idx="0"/>
          <a:effectRef idx="0"/>
          <a:fontRef idx="minor"/>
        </p:style>
      </p:sp>
      <p:sp>
        <p:nvSpPr>
          <p:cNvPr id="110" name="CustomShape 5"/>
          <p:cNvSpPr/>
          <p:nvPr/>
        </p:nvSpPr>
        <p:spPr>
          <a:xfrm>
            <a:off x="2880000" y="1224000"/>
            <a:ext cx="2664000" cy="1998000"/>
          </a:xfrm>
          <a:prstGeom prst="ellipse">
            <a:avLst/>
          </a:prstGeom>
          <a:solidFill>
            <a:srgbClr val="729fcf"/>
          </a:solidFill>
          <a:ln>
            <a:solidFill>
              <a:srgbClr val="3465a4"/>
            </a:solidFill>
          </a:ln>
        </p:spPr>
        <p:style>
          <a:lnRef idx="0"/>
          <a:fillRef idx="0"/>
          <a:effectRef idx="0"/>
          <a:fontRef idx="minor"/>
        </p:style>
      </p:sp>
      <p:sp>
        <p:nvSpPr>
          <p:cNvPr id="111" name="TextShape 6"/>
          <p:cNvSpPr txBox="1"/>
          <p:nvPr/>
        </p:nvSpPr>
        <p:spPr>
          <a:xfrm>
            <a:off x="792000" y="3456000"/>
            <a:ext cx="1511280" cy="602280"/>
          </a:xfrm>
          <a:prstGeom prst="rect">
            <a:avLst/>
          </a:prstGeom>
          <a:noFill/>
          <a:ln>
            <a:noFill/>
          </a:ln>
        </p:spPr>
        <p:txBody>
          <a:bodyPr lIns="90000" rIns="90000" tIns="45000" bIns="45000">
            <a:noAutofit/>
          </a:bodyPr>
          <a:p>
            <a:r>
              <a:rPr b="0" lang="en-GB" sz="1800" spc="-1" strike="noStrike">
                <a:latin typeface="Arial"/>
              </a:rPr>
              <a:t>Portfolio</a:t>
            </a:r>
            <a:br/>
            <a:r>
              <a:rPr b="0" lang="en-GB" sz="1800" spc="-1" strike="noStrike">
                <a:latin typeface="Arial"/>
              </a:rPr>
              <a:t>Management</a:t>
            </a:r>
            <a:endParaRPr b="0" lang="en-GB" sz="1800" spc="-1" strike="noStrike">
              <a:latin typeface="Arial"/>
            </a:endParaRPr>
          </a:p>
        </p:txBody>
      </p:sp>
      <p:sp>
        <p:nvSpPr>
          <p:cNvPr id="112" name="TextShape 7"/>
          <p:cNvSpPr txBox="1"/>
          <p:nvPr/>
        </p:nvSpPr>
        <p:spPr>
          <a:xfrm>
            <a:off x="3168000" y="3429720"/>
            <a:ext cx="1665000" cy="602280"/>
          </a:xfrm>
          <a:prstGeom prst="rect">
            <a:avLst/>
          </a:prstGeom>
          <a:noFill/>
          <a:ln>
            <a:noFill/>
          </a:ln>
        </p:spPr>
        <p:txBody>
          <a:bodyPr lIns="90000" rIns="90000" tIns="45000" bIns="45000">
            <a:noAutofit/>
          </a:bodyPr>
          <a:p>
            <a:r>
              <a:rPr b="0" lang="en-GB" sz="1800" spc="-1" strike="noStrike">
                <a:latin typeface="Arial"/>
              </a:rPr>
              <a:t>Market Access</a:t>
            </a:r>
            <a:endParaRPr b="0" lang="en-GB" sz="1800" spc="-1" strike="noStrike">
              <a:latin typeface="Arial"/>
            </a:endParaRPr>
          </a:p>
          <a:p>
            <a:r>
              <a:rPr b="0" lang="en-GB" sz="1800" spc="-1" strike="noStrike">
                <a:latin typeface="Arial"/>
              </a:rPr>
              <a:t>e.g. Brokers</a:t>
            </a:r>
            <a:endParaRPr b="0" lang="en-GB" sz="1800" spc="-1" strike="noStrike">
              <a:latin typeface="Arial"/>
            </a:endParaRPr>
          </a:p>
        </p:txBody>
      </p:sp>
      <p:sp>
        <p:nvSpPr>
          <p:cNvPr id="113" name="CustomShape 8"/>
          <p:cNvSpPr/>
          <p:nvPr/>
        </p:nvSpPr>
        <p:spPr>
          <a:xfrm>
            <a:off x="2520000" y="194400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Scalable</a:t>
            </a:r>
            <a:br/>
            <a:r>
              <a:rPr b="0" lang="en-GB" sz="1000" spc="-1" strike="noStrike">
                <a:latin typeface="Arial"/>
              </a:rPr>
              <a:t>Capital</a:t>
            </a:r>
            <a:endParaRPr b="0" lang="en-GB" sz="1000" spc="-1" strike="noStrike">
              <a:latin typeface="Arial"/>
            </a:endParaRPr>
          </a:p>
        </p:txBody>
      </p:sp>
      <p:sp>
        <p:nvSpPr>
          <p:cNvPr id="114" name="CustomShape 9"/>
          <p:cNvSpPr/>
          <p:nvPr/>
        </p:nvSpPr>
        <p:spPr>
          <a:xfrm>
            <a:off x="2376000" y="2376000"/>
            <a:ext cx="792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WealthFront</a:t>
            </a:r>
            <a:endParaRPr b="0" lang="en-GB" sz="1000" spc="-1" strike="noStrike">
              <a:latin typeface="Arial"/>
            </a:endParaRPr>
          </a:p>
        </p:txBody>
      </p:sp>
      <p:sp>
        <p:nvSpPr>
          <p:cNvPr id="115" name="CustomShape 10"/>
          <p:cNvSpPr/>
          <p:nvPr/>
        </p:nvSpPr>
        <p:spPr>
          <a:xfrm>
            <a:off x="792000" y="1440000"/>
            <a:ext cx="792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StashAways</a:t>
            </a:r>
            <a:endParaRPr b="0" lang="en-GB" sz="1000" spc="-1" strike="noStrike">
              <a:latin typeface="Arial"/>
            </a:endParaRPr>
          </a:p>
        </p:txBody>
      </p:sp>
      <p:sp>
        <p:nvSpPr>
          <p:cNvPr id="116" name="TextShape 11"/>
          <p:cNvSpPr txBox="1"/>
          <p:nvPr/>
        </p:nvSpPr>
        <p:spPr>
          <a:xfrm>
            <a:off x="6264000" y="3429720"/>
            <a:ext cx="2259360" cy="602280"/>
          </a:xfrm>
          <a:prstGeom prst="rect">
            <a:avLst/>
          </a:prstGeom>
          <a:noFill/>
          <a:ln>
            <a:noFill/>
          </a:ln>
        </p:spPr>
        <p:txBody>
          <a:bodyPr lIns="90000" rIns="90000" tIns="45000" bIns="45000">
            <a:noAutofit/>
          </a:bodyPr>
          <a:p>
            <a:r>
              <a:rPr b="0" lang="en-GB" sz="1800" spc="-1" strike="noStrike">
                <a:latin typeface="Arial"/>
              </a:rPr>
              <a:t>Non-stock exchange</a:t>
            </a:r>
            <a:br/>
            <a:r>
              <a:rPr b="0" lang="en-GB" sz="1800" spc="-1" strike="noStrike">
                <a:latin typeface="Arial"/>
              </a:rPr>
              <a:t>Passive Income</a:t>
            </a:r>
            <a:endParaRPr b="0" lang="en-GB" sz="1800" spc="-1" strike="noStrike">
              <a:latin typeface="Arial"/>
            </a:endParaRPr>
          </a:p>
        </p:txBody>
      </p:sp>
      <p:sp>
        <p:nvSpPr>
          <p:cNvPr id="117" name="CustomShape 12"/>
          <p:cNvSpPr/>
          <p:nvPr/>
        </p:nvSpPr>
        <p:spPr>
          <a:xfrm>
            <a:off x="4536000" y="180000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Kraken*</a:t>
            </a:r>
            <a:endParaRPr b="0" lang="en-GB" sz="1000" spc="-1" strike="noStrike">
              <a:latin typeface="Arial"/>
            </a:endParaRPr>
          </a:p>
        </p:txBody>
      </p:sp>
      <p:sp>
        <p:nvSpPr>
          <p:cNvPr id="118" name="CustomShape 13"/>
          <p:cNvSpPr/>
          <p:nvPr/>
        </p:nvSpPr>
        <p:spPr>
          <a:xfrm>
            <a:off x="3744000" y="136800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Robinhood</a:t>
            </a:r>
            <a:endParaRPr b="0" lang="en-GB" sz="1000" spc="-1" strike="noStrike">
              <a:latin typeface="Arial"/>
            </a:endParaRPr>
          </a:p>
        </p:txBody>
      </p:sp>
      <p:sp>
        <p:nvSpPr>
          <p:cNvPr id="119" name="CustomShape 14"/>
          <p:cNvSpPr/>
          <p:nvPr/>
        </p:nvSpPr>
        <p:spPr>
          <a:xfrm>
            <a:off x="3960000" y="223200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Trade </a:t>
            </a:r>
            <a:br/>
            <a:r>
              <a:rPr b="0" lang="en-GB" sz="1000" spc="-1" strike="noStrike">
                <a:latin typeface="Arial"/>
              </a:rPr>
              <a:t>Republic</a:t>
            </a:r>
            <a:endParaRPr b="0" lang="en-GB" sz="1000" spc="-1" strike="noStrike">
              <a:latin typeface="Arial"/>
            </a:endParaRPr>
          </a:p>
        </p:txBody>
      </p:sp>
      <p:sp>
        <p:nvSpPr>
          <p:cNvPr id="120" name="CustomShape 15"/>
          <p:cNvSpPr/>
          <p:nvPr/>
        </p:nvSpPr>
        <p:spPr>
          <a:xfrm>
            <a:off x="7272000" y="266400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Doorvest</a:t>
            </a:r>
            <a:endParaRPr b="0" lang="en-GB" sz="1000" spc="-1" strike="noStrike">
              <a:latin typeface="Arial"/>
            </a:endParaRPr>
          </a:p>
        </p:txBody>
      </p:sp>
      <p:sp>
        <p:nvSpPr>
          <p:cNvPr id="121" name="CustomShape 16"/>
          <p:cNvSpPr/>
          <p:nvPr/>
        </p:nvSpPr>
        <p:spPr>
          <a:xfrm>
            <a:off x="6696000" y="1440000"/>
            <a:ext cx="720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Automated</a:t>
            </a:r>
            <a:br/>
            <a:r>
              <a:rPr b="0" lang="en-GB" sz="1000" spc="-1" strike="noStrike">
                <a:latin typeface="Arial"/>
              </a:rPr>
              <a:t>AirBnb**</a:t>
            </a:r>
            <a:endParaRPr b="0" lang="en-GB" sz="1000" spc="-1" strike="noStrike">
              <a:latin typeface="Arial"/>
            </a:endParaRPr>
          </a:p>
        </p:txBody>
      </p:sp>
      <p:sp>
        <p:nvSpPr>
          <p:cNvPr id="122" name="CustomShape 17"/>
          <p:cNvSpPr/>
          <p:nvPr/>
        </p:nvSpPr>
        <p:spPr>
          <a:xfrm>
            <a:off x="7488000" y="1765080"/>
            <a:ext cx="720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Redbubble</a:t>
            </a:r>
            <a:endParaRPr b="0" lang="en-GB" sz="1000" spc="-1" strike="noStrike">
              <a:latin typeface="Arial"/>
            </a:endParaRPr>
          </a:p>
        </p:txBody>
      </p:sp>
      <p:sp>
        <p:nvSpPr>
          <p:cNvPr id="123" name="CustomShape 18"/>
          <p:cNvSpPr/>
          <p:nvPr/>
        </p:nvSpPr>
        <p:spPr>
          <a:xfrm>
            <a:off x="7488000" y="226908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Medium</a:t>
            </a:r>
            <a:endParaRPr b="0" lang="en-GB" sz="1000" spc="-1" strike="noStrike">
              <a:latin typeface="Arial"/>
            </a:endParaRPr>
          </a:p>
        </p:txBody>
      </p:sp>
      <p:sp>
        <p:nvSpPr>
          <p:cNvPr id="124" name="CustomShape 19"/>
          <p:cNvSpPr/>
          <p:nvPr/>
        </p:nvSpPr>
        <p:spPr>
          <a:xfrm>
            <a:off x="6912000" y="1944000"/>
            <a:ext cx="504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Etsy</a:t>
            </a:r>
            <a:endParaRPr b="0" lang="en-GB" sz="1000" spc="-1" strike="noStrike">
              <a:latin typeface="Arial"/>
            </a:endParaRPr>
          </a:p>
        </p:txBody>
      </p:sp>
      <p:sp>
        <p:nvSpPr>
          <p:cNvPr id="125" name="CustomShape 20"/>
          <p:cNvSpPr/>
          <p:nvPr/>
        </p:nvSpPr>
        <p:spPr>
          <a:xfrm>
            <a:off x="5832000" y="1872000"/>
            <a:ext cx="936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Dropshipping**</a:t>
            </a:r>
            <a:endParaRPr b="0" lang="en-GB" sz="1000" spc="-1" strike="noStrike">
              <a:latin typeface="Arial"/>
            </a:endParaRPr>
          </a:p>
        </p:txBody>
      </p:sp>
      <p:sp>
        <p:nvSpPr>
          <p:cNvPr id="126" name="TextShape 21"/>
          <p:cNvSpPr txBox="1"/>
          <p:nvPr/>
        </p:nvSpPr>
        <p:spPr>
          <a:xfrm>
            <a:off x="257760" y="4536000"/>
            <a:ext cx="2174040" cy="374040"/>
          </a:xfrm>
          <a:prstGeom prst="rect">
            <a:avLst/>
          </a:prstGeom>
          <a:noFill/>
          <a:ln>
            <a:noFill/>
          </a:ln>
        </p:spPr>
        <p:txBody>
          <a:bodyPr lIns="90000" rIns="90000" tIns="45000" bIns="45000">
            <a:noAutofit/>
          </a:bodyPr>
          <a:p>
            <a:r>
              <a:rPr b="0" lang="en-GB" sz="1000" spc="-1" strike="noStrike">
                <a:latin typeface="Arial"/>
              </a:rPr>
              <a:t>* Crypto currency broker</a:t>
            </a:r>
            <a:br/>
            <a:r>
              <a:rPr b="0" lang="en-GB" sz="1000" spc="-1" strike="noStrike">
                <a:latin typeface="Arial"/>
              </a:rPr>
              <a:t>**Technique, not a company name; </a:t>
            </a:r>
            <a:endParaRPr b="0" lang="en-GB" sz="1000" spc="-1" strike="noStrike">
              <a:latin typeface="Arial"/>
            </a:endParaRPr>
          </a:p>
        </p:txBody>
      </p:sp>
      <p:sp>
        <p:nvSpPr>
          <p:cNvPr id="127" name="CustomShape 22"/>
          <p:cNvSpPr/>
          <p:nvPr/>
        </p:nvSpPr>
        <p:spPr>
          <a:xfrm>
            <a:off x="3960000" y="2664000"/>
            <a:ext cx="720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Ameritrade</a:t>
            </a:r>
            <a:endParaRPr b="0" lang="en-GB" sz="1000" spc="-1" strike="noStrike">
              <a:latin typeface="Arial"/>
            </a:endParaRPr>
          </a:p>
        </p:txBody>
      </p:sp>
      <p:sp>
        <p:nvSpPr>
          <p:cNvPr id="128" name="CustomShape 23"/>
          <p:cNvSpPr/>
          <p:nvPr/>
        </p:nvSpPr>
        <p:spPr>
          <a:xfrm>
            <a:off x="3240000" y="252000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Fidelity</a:t>
            </a:r>
            <a:endParaRPr b="0" lang="en-GB" sz="1000" spc="-1" strike="noStrike">
              <a:latin typeface="Arial"/>
            </a:endParaRPr>
          </a:p>
        </p:txBody>
      </p:sp>
      <p:sp>
        <p:nvSpPr>
          <p:cNvPr id="129" name="CustomShape 24"/>
          <p:cNvSpPr/>
          <p:nvPr/>
        </p:nvSpPr>
        <p:spPr>
          <a:xfrm>
            <a:off x="4680000" y="223200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E*Trade</a:t>
            </a:r>
            <a:endParaRPr b="0" lang="en-GB" sz="1000" spc="-1" strike="noStrike">
              <a:latin typeface="Arial"/>
            </a:endParaRPr>
          </a:p>
        </p:txBody>
      </p:sp>
      <p:sp>
        <p:nvSpPr>
          <p:cNvPr id="130" name="CustomShape 25"/>
          <p:cNvSpPr/>
          <p:nvPr/>
        </p:nvSpPr>
        <p:spPr>
          <a:xfrm>
            <a:off x="2592000" y="1512000"/>
            <a:ext cx="576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eToro</a:t>
            </a:r>
            <a:endParaRPr b="0" lang="en-GB" sz="1000" spc="-1" strike="noStrike">
              <a:latin typeface="Arial"/>
            </a:endParaRPr>
          </a:p>
        </p:txBody>
      </p:sp>
      <p:sp>
        <p:nvSpPr>
          <p:cNvPr id="131" name="CustomShape 26"/>
          <p:cNvSpPr/>
          <p:nvPr/>
        </p:nvSpPr>
        <p:spPr>
          <a:xfrm>
            <a:off x="504000" y="2376000"/>
            <a:ext cx="792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Estimize</a:t>
            </a:r>
            <a:endParaRPr b="0" lang="en-GB" sz="1000" spc="-1" strike="noStrike">
              <a:latin typeface="Arial"/>
            </a:endParaRPr>
          </a:p>
        </p:txBody>
      </p:sp>
      <p:sp>
        <p:nvSpPr>
          <p:cNvPr id="132" name="CustomShape 27"/>
          <p:cNvSpPr/>
          <p:nvPr/>
        </p:nvSpPr>
        <p:spPr>
          <a:xfrm>
            <a:off x="1368000" y="2016000"/>
            <a:ext cx="720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Public.com</a:t>
            </a:r>
            <a:endParaRPr b="0" lang="en-GB" sz="1000" spc="-1" strike="noStrike">
              <a:latin typeface="Arial"/>
            </a:endParaRPr>
          </a:p>
        </p:txBody>
      </p:sp>
      <p:sp>
        <p:nvSpPr>
          <p:cNvPr id="133" name="CustomShape 28"/>
          <p:cNvSpPr/>
          <p:nvPr/>
        </p:nvSpPr>
        <p:spPr>
          <a:xfrm>
            <a:off x="5904000" y="2304000"/>
            <a:ext cx="792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Yieldstreet</a:t>
            </a:r>
            <a:endParaRPr b="0" lang="en-GB" sz="1000" spc="-1" strike="noStrike">
              <a:latin typeface="Arial"/>
            </a:endParaRPr>
          </a:p>
        </p:txBody>
      </p:sp>
      <p:sp>
        <p:nvSpPr>
          <p:cNvPr id="134" name="CustomShape 29"/>
          <p:cNvSpPr/>
          <p:nvPr/>
        </p:nvSpPr>
        <p:spPr>
          <a:xfrm>
            <a:off x="360000" y="1944000"/>
            <a:ext cx="792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Betterment</a:t>
            </a:r>
            <a:endParaRPr b="0" lang="en-GB" sz="1000" spc="-1" strike="noStrike">
              <a:latin typeface="Arial"/>
            </a:endParaRPr>
          </a:p>
        </p:txBody>
      </p:sp>
      <p:sp>
        <p:nvSpPr>
          <p:cNvPr id="135" name="CustomShape 30"/>
          <p:cNvSpPr/>
          <p:nvPr/>
        </p:nvSpPr>
        <p:spPr>
          <a:xfrm>
            <a:off x="3528000" y="1800000"/>
            <a:ext cx="648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Coinbase*</a:t>
            </a:r>
            <a:endParaRPr b="0" lang="en-GB" sz="1000" spc="-1" strike="noStrike">
              <a:latin typeface="Arial"/>
            </a:endParaRPr>
          </a:p>
        </p:txBody>
      </p:sp>
      <p:sp>
        <p:nvSpPr>
          <p:cNvPr id="136" name="CustomShape 31"/>
          <p:cNvSpPr/>
          <p:nvPr/>
        </p:nvSpPr>
        <p:spPr>
          <a:xfrm>
            <a:off x="1368000" y="2520000"/>
            <a:ext cx="792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ginmon</a:t>
            </a:r>
            <a:endParaRPr b="0" lang="en-GB" sz="1000" spc="-1" strike="noStrike">
              <a:latin typeface="Arial"/>
            </a:endParaRPr>
          </a:p>
        </p:txBody>
      </p:sp>
      <p:sp>
        <p:nvSpPr>
          <p:cNvPr id="137" name="CustomShape 32"/>
          <p:cNvSpPr/>
          <p:nvPr/>
        </p:nvSpPr>
        <p:spPr>
          <a:xfrm>
            <a:off x="6408000" y="2736000"/>
            <a:ext cx="792000" cy="360000"/>
          </a:xfrm>
          <a:prstGeom prst="rect">
            <a:avLst/>
          </a:prstGeom>
          <a:solidFill>
            <a:srgbClr val="14141a"/>
          </a:solidFill>
          <a:ln>
            <a:solidFill>
              <a:srgbClr val="3465a4"/>
            </a:solidFill>
          </a:ln>
        </p:spPr>
        <p:style>
          <a:lnRef idx="0"/>
          <a:fillRef idx="0"/>
          <a:effectRef idx="0"/>
          <a:fontRef idx="minor"/>
        </p:style>
        <p:txBody>
          <a:bodyPr wrap="none" lIns="90000" rIns="90000" tIns="45000" bIns="45000" anchor="ctr">
            <a:noAutofit/>
          </a:bodyPr>
          <a:p>
            <a:pPr algn="ctr"/>
            <a:r>
              <a:rPr b="0" lang="en-GB" sz="1000" spc="-1" strike="noStrike">
                <a:latin typeface="Arial"/>
              </a:rPr>
              <a:t>Collectable</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0840" y="231840"/>
            <a:ext cx="8488800" cy="307080"/>
          </a:xfrm>
          <a:prstGeom prst="rect">
            <a:avLst/>
          </a:prstGeom>
          <a:noFill/>
          <a:ln>
            <a:noFill/>
          </a:ln>
        </p:spPr>
        <p:style>
          <a:lnRef idx="0"/>
          <a:fillRef idx="0"/>
          <a:effectRef idx="0"/>
          <a:fontRef idx="minor"/>
        </p:style>
      </p:sp>
      <p:pic>
        <p:nvPicPr>
          <p:cNvPr id="139" name="Inhaltsplatzhalter 6_5" descr=""/>
          <p:cNvPicPr/>
          <p:nvPr/>
        </p:nvPicPr>
        <p:blipFill>
          <a:blip r:embed="rId1"/>
          <a:stretch/>
        </p:blipFill>
        <p:spPr>
          <a:xfrm>
            <a:off x="1270440" y="1600200"/>
            <a:ext cx="6606000" cy="1905480"/>
          </a:xfrm>
          <a:prstGeom prst="rect">
            <a:avLst/>
          </a:prstGeom>
          <a:ln>
            <a:noFill/>
          </a:ln>
        </p:spPr>
      </p:pic>
      <p:sp>
        <p:nvSpPr>
          <p:cNvPr id="140" name="CustomShape 2"/>
          <p:cNvSpPr/>
          <p:nvPr/>
        </p:nvSpPr>
        <p:spPr>
          <a:xfrm>
            <a:off x="1990080" y="2302200"/>
            <a:ext cx="51721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Th</a:t>
            </a:r>
            <a:r>
              <a:rPr b="1" lang="de-DE" sz="3200" spc="-1" strike="noStrike">
                <a:solidFill>
                  <a:srgbClr val="ffffff"/>
                </a:solidFill>
                <a:latin typeface="Arial"/>
                <a:ea typeface="DejaVu Sans"/>
              </a:rPr>
              <a:t>eo</a:t>
            </a:r>
            <a:r>
              <a:rPr b="1" lang="de-DE" sz="3200" spc="-1" strike="noStrike">
                <a:solidFill>
                  <a:srgbClr val="ffffff"/>
                </a:solidFill>
                <a:latin typeface="Arial"/>
                <a:ea typeface="DejaVu Sans"/>
              </a:rPr>
              <a:t>ret</a:t>
            </a:r>
            <a:r>
              <a:rPr b="1" lang="de-DE" sz="3200" spc="-1" strike="noStrike">
                <a:solidFill>
                  <a:srgbClr val="ffffff"/>
                </a:solidFill>
                <a:latin typeface="Arial"/>
                <a:ea typeface="DejaVu Sans"/>
              </a:rPr>
              <a:t>ica</a:t>
            </a:r>
            <a:r>
              <a:rPr b="1" lang="de-DE" sz="3200" spc="-1" strike="noStrike">
                <a:solidFill>
                  <a:srgbClr val="ffffff"/>
                </a:solidFill>
                <a:latin typeface="Arial"/>
                <a:ea typeface="DejaVu Sans"/>
              </a:rPr>
              <a:t>l </a:t>
            </a:r>
            <a:r>
              <a:rPr b="1" lang="de-DE" sz="3200" spc="-1" strike="noStrike">
                <a:solidFill>
                  <a:srgbClr val="ffffff"/>
                </a:solidFill>
                <a:latin typeface="Arial"/>
                <a:ea typeface="DejaVu Sans"/>
              </a:rPr>
              <a:t>Ba</a:t>
            </a:r>
            <a:r>
              <a:rPr b="1" lang="de-DE" sz="3200" spc="-1" strike="noStrike">
                <a:solidFill>
                  <a:srgbClr val="ffffff"/>
                </a:solidFill>
                <a:latin typeface="Arial"/>
                <a:ea typeface="DejaVu Sans"/>
              </a:rPr>
              <a:t>ck</a:t>
            </a:r>
            <a:r>
              <a:rPr b="1" lang="de-DE" sz="3200" spc="-1" strike="noStrike">
                <a:solidFill>
                  <a:srgbClr val="ffffff"/>
                </a:solidFill>
                <a:latin typeface="Arial"/>
                <a:ea typeface="DejaVu Sans"/>
              </a:rPr>
              <a:t>gr</a:t>
            </a:r>
            <a:r>
              <a:rPr b="1" lang="de-DE" sz="3200" spc="-1" strike="noStrike">
                <a:solidFill>
                  <a:srgbClr val="ffffff"/>
                </a:solidFill>
                <a:latin typeface="Arial"/>
                <a:ea typeface="DejaVu Sans"/>
              </a:rPr>
              <a:t>ou</a:t>
            </a:r>
            <a:r>
              <a:rPr b="1" lang="de-DE" sz="3200" spc="-1" strike="noStrike">
                <a:solidFill>
                  <a:srgbClr val="ffffff"/>
                </a:solidFill>
                <a:latin typeface="Arial"/>
                <a:ea typeface="DejaVu Sans"/>
              </a:rPr>
              <a:t>nd</a:t>
            </a:r>
            <a:endParaRPr b="0" lang="en-GB" sz="3200" spc="-1" strike="noStrike">
              <a:latin typeface="Arial"/>
            </a:endParaRPr>
          </a:p>
        </p:txBody>
      </p:sp>
      <p:sp>
        <p:nvSpPr>
          <p:cNvPr id="141" name="CustomShape 3"/>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rPr>
              <a:t>Source </a:t>
            </a:r>
            <a:r>
              <a:rPr b="0" lang="de-DE" sz="800" spc="-1" strike="noStrike">
                <a:solidFill>
                  <a:srgbClr val="000000"/>
                </a:solidFill>
                <a:latin typeface="Arial"/>
              </a:rPr>
              <a:t>of </a:t>
            </a:r>
            <a:r>
              <a:rPr b="0" lang="de-DE" sz="800" spc="-1" strike="noStrike">
                <a:solidFill>
                  <a:srgbClr val="000000"/>
                </a:solidFill>
                <a:latin typeface="Arial"/>
              </a:rPr>
              <a:t>image: </a:t>
            </a:r>
            <a:r>
              <a:rPr b="0" lang="de-DE" sz="800" spc="-1" strike="noStrike">
                <a:solidFill>
                  <a:srgbClr val="000000"/>
                </a:solidFill>
                <a:latin typeface="Arial"/>
              </a:rPr>
              <a:t>Stux </a:t>
            </a:r>
            <a:r>
              <a:rPr b="0" lang="de-DE" sz="800" spc="-1" strike="noStrike">
                <a:solidFill>
                  <a:srgbClr val="000000"/>
                </a:solidFill>
                <a:latin typeface="Arial"/>
              </a:rPr>
              <a:t>from </a:t>
            </a:r>
            <a:r>
              <a:rPr b="0" lang="de-DE" sz="800" spc="-1" strike="noStrike">
                <a:solidFill>
                  <a:srgbClr val="000000"/>
                </a:solidFill>
                <a:latin typeface="Arial"/>
              </a:rPr>
              <a:t>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rPr>
              <a:t>Three core </a:t>
            </a:r>
            <a:r>
              <a:rPr b="1" lang="de-DE" sz="2200" spc="-1" strike="noStrike">
                <a:solidFill>
                  <a:srgbClr val="000000"/>
                </a:solidFill>
                <a:latin typeface="Arial"/>
              </a:rPr>
              <a:t>ideas</a:t>
            </a:r>
            <a:endParaRPr b="0" lang="en-GB" sz="2200" spc="-1" strike="noStrike">
              <a:latin typeface="Arial"/>
            </a:endParaRPr>
          </a:p>
        </p:txBody>
      </p:sp>
      <p:sp>
        <p:nvSpPr>
          <p:cNvPr id="143" name="CustomShape 2"/>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rPr>
              <a:t>Source of content</a:t>
            </a:r>
            <a:r>
              <a:rPr b="0" lang="de-DE" sz="800" spc="-1" strike="noStrike">
                <a:solidFill>
                  <a:srgbClr val="000000"/>
                </a:solidFill>
                <a:latin typeface="Arial"/>
              </a:rPr>
              <a:t>: Own </a:t>
            </a:r>
            <a:r>
              <a:rPr b="0" lang="de-DE" sz="800" spc="-1" strike="noStrike">
                <a:solidFill>
                  <a:srgbClr val="000000"/>
                </a:solidFill>
                <a:latin typeface="Arial"/>
              </a:rPr>
              <a:t>thoughts; </a:t>
            </a:r>
            <a:r>
              <a:rPr b="0" lang="en-US" sz="800" spc="-1" strike="noStrike">
                <a:solidFill>
                  <a:srgbClr val="000000"/>
                </a:solidFill>
                <a:latin typeface="Arial"/>
              </a:rPr>
              <a:t>Source of image: </a:t>
            </a:r>
            <a:r>
              <a:rPr b="0" lang="en-US" sz="800" spc="-1" strike="noStrike">
                <a:solidFill>
                  <a:srgbClr val="000000"/>
                </a:solidFill>
                <a:latin typeface="Arial"/>
              </a:rPr>
              <a:t>O</a:t>
            </a:r>
            <a:r>
              <a:rPr b="0" lang="de-DE" sz="800" spc="-1" strike="noStrike">
                <a:solidFill>
                  <a:srgbClr val="000000"/>
                </a:solidFill>
                <a:latin typeface="Arial"/>
              </a:rPr>
              <a:t>wn illustration</a:t>
            </a:r>
            <a:endParaRPr b="0" lang="en-GB" sz="800" spc="-1" strike="noStrike">
              <a:latin typeface="Arial"/>
            </a:endParaRPr>
          </a:p>
        </p:txBody>
      </p:sp>
      <p:sp>
        <p:nvSpPr>
          <p:cNvPr id="144" name="CustomShape 3"/>
          <p:cNvSpPr/>
          <p:nvPr/>
        </p:nvSpPr>
        <p:spPr>
          <a:xfrm>
            <a:off x="576000" y="936000"/>
            <a:ext cx="1656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Invest your</a:t>
            </a:r>
            <a:br/>
            <a:r>
              <a:rPr b="0" lang="en-GB" sz="1800" spc="-1" strike="noStrike">
                <a:latin typeface="Arial"/>
              </a:rPr>
              <a:t>money</a:t>
            </a:r>
            <a:endParaRPr b="0" lang="en-GB" sz="1800" spc="-1" strike="noStrike">
              <a:latin typeface="Arial"/>
            </a:endParaRPr>
          </a:p>
        </p:txBody>
      </p:sp>
      <p:sp>
        <p:nvSpPr>
          <p:cNvPr id="145" name="CustomShape 4"/>
          <p:cNvSpPr/>
          <p:nvPr/>
        </p:nvSpPr>
        <p:spPr>
          <a:xfrm>
            <a:off x="3312000" y="936000"/>
            <a:ext cx="1656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Invest your</a:t>
            </a:r>
            <a:br/>
            <a:r>
              <a:rPr b="0" lang="en-GB" sz="1800" spc="-1" strike="noStrike">
                <a:latin typeface="Arial"/>
              </a:rPr>
              <a:t>time</a:t>
            </a:r>
            <a:endParaRPr b="0" lang="en-GB" sz="1800" spc="-1" strike="noStrike">
              <a:latin typeface="Arial"/>
            </a:endParaRPr>
          </a:p>
        </p:txBody>
      </p:sp>
      <p:sp>
        <p:nvSpPr>
          <p:cNvPr id="146" name="CustomShape 5"/>
          <p:cNvSpPr/>
          <p:nvPr/>
        </p:nvSpPr>
        <p:spPr>
          <a:xfrm>
            <a:off x="6120000" y="936000"/>
            <a:ext cx="1656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Combination </a:t>
            </a:r>
            <a:br/>
            <a:r>
              <a:rPr b="0" lang="en-GB" sz="1800" spc="-1" strike="noStrike">
                <a:latin typeface="Arial"/>
              </a:rPr>
              <a:t>of both</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0840" y="231840"/>
            <a:ext cx="8488800" cy="30708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rPr>
              <a:t>Three core business models</a:t>
            </a:r>
            <a:endParaRPr b="0" lang="en-GB" sz="2200" spc="-1" strike="noStrike">
              <a:latin typeface="Arial"/>
            </a:endParaRPr>
          </a:p>
        </p:txBody>
      </p:sp>
      <p:sp>
        <p:nvSpPr>
          <p:cNvPr id="148" name="CustomShape 2"/>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rPr>
              <a:t>Source of content</a:t>
            </a:r>
            <a:r>
              <a:rPr b="0" lang="de-DE" sz="800" spc="-1" strike="noStrike">
                <a:solidFill>
                  <a:srgbClr val="000000"/>
                </a:solidFill>
                <a:latin typeface="Arial"/>
              </a:rPr>
              <a:t>: Own thoughts; </a:t>
            </a:r>
            <a:r>
              <a:rPr b="0" lang="en-US" sz="800" spc="-1" strike="noStrike">
                <a:solidFill>
                  <a:srgbClr val="000000"/>
                </a:solidFill>
                <a:latin typeface="Arial"/>
              </a:rPr>
              <a:t>Source of image: O</a:t>
            </a:r>
            <a:r>
              <a:rPr b="0" lang="de-DE" sz="800" spc="-1" strike="noStrike">
                <a:solidFill>
                  <a:srgbClr val="000000"/>
                </a:solidFill>
                <a:latin typeface="Arial"/>
              </a:rPr>
              <a:t>wn illustration</a:t>
            </a:r>
            <a:endParaRPr b="0" lang="en-GB" sz="800" spc="-1" strike="noStrike">
              <a:latin typeface="Arial"/>
            </a:endParaRPr>
          </a:p>
        </p:txBody>
      </p:sp>
      <p:sp>
        <p:nvSpPr>
          <p:cNvPr id="149" name="CustomShape 3"/>
          <p:cNvSpPr/>
          <p:nvPr/>
        </p:nvSpPr>
        <p:spPr>
          <a:xfrm>
            <a:off x="576000" y="936000"/>
            <a:ext cx="1656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Percentage of</a:t>
            </a:r>
            <a:br/>
            <a:r>
              <a:rPr b="0" lang="en-GB" sz="1800" spc="-1" strike="noStrike">
                <a:latin typeface="Arial"/>
              </a:rPr>
              <a:t>Capital Gains</a:t>
            </a:r>
            <a:endParaRPr b="0" lang="en-GB" sz="1800" spc="-1" strike="noStrike">
              <a:latin typeface="Arial"/>
            </a:endParaRPr>
          </a:p>
        </p:txBody>
      </p:sp>
      <p:sp>
        <p:nvSpPr>
          <p:cNvPr id="150" name="CustomShape 4"/>
          <p:cNvSpPr/>
          <p:nvPr/>
        </p:nvSpPr>
        <p:spPr>
          <a:xfrm>
            <a:off x="3312000" y="936000"/>
            <a:ext cx="1656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Order </a:t>
            </a:r>
            <a:r>
              <a:rPr b="0" lang="en-GB" sz="1800" spc="-1" strike="noStrike">
                <a:latin typeface="Arial"/>
              </a:rPr>
              <a:t>Flow </a:t>
            </a:r>
            <a:br/>
            <a:r>
              <a:rPr b="0" lang="en-GB" sz="1800" spc="-1" strike="noStrike">
                <a:latin typeface="Arial"/>
              </a:rPr>
              <a:t>Routin</a:t>
            </a:r>
            <a:r>
              <a:rPr b="0" lang="en-GB" sz="1800" spc="-1" strike="noStrike">
                <a:latin typeface="Arial"/>
              </a:rPr>
              <a:t>g</a:t>
            </a:r>
            <a:endParaRPr b="0" lang="en-GB" sz="1800" spc="-1" strike="noStrike">
              <a:latin typeface="Arial"/>
            </a:endParaRPr>
          </a:p>
        </p:txBody>
      </p:sp>
      <p:sp>
        <p:nvSpPr>
          <p:cNvPr id="151" name="CustomShape 5"/>
          <p:cNvSpPr/>
          <p:nvPr/>
        </p:nvSpPr>
        <p:spPr>
          <a:xfrm>
            <a:off x="5832000" y="936000"/>
            <a:ext cx="1656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800" spc="-1" strike="noStrike">
                <a:latin typeface="Arial"/>
              </a:rPr>
              <a:t>Commission</a:t>
            </a:r>
            <a:br/>
            <a:r>
              <a:rPr b="0" lang="en-GB" sz="1800" spc="-1" strike="noStrike">
                <a:latin typeface="Arial"/>
              </a:rPr>
              <a:t>Fees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0840" y="231840"/>
            <a:ext cx="8488800" cy="307080"/>
          </a:xfrm>
          <a:prstGeom prst="rect">
            <a:avLst/>
          </a:prstGeom>
          <a:noFill/>
          <a:ln>
            <a:noFill/>
          </a:ln>
        </p:spPr>
        <p:style>
          <a:lnRef idx="0"/>
          <a:fillRef idx="0"/>
          <a:effectRef idx="0"/>
          <a:fontRef idx="minor"/>
        </p:style>
      </p:sp>
      <p:pic>
        <p:nvPicPr>
          <p:cNvPr id="153" name="Inhaltsplatzhalter 6" descr=""/>
          <p:cNvPicPr/>
          <p:nvPr/>
        </p:nvPicPr>
        <p:blipFill>
          <a:blip r:embed="rId1"/>
          <a:stretch/>
        </p:blipFill>
        <p:spPr>
          <a:xfrm>
            <a:off x="1270440" y="1600200"/>
            <a:ext cx="6606000" cy="1905480"/>
          </a:xfrm>
          <a:prstGeom prst="rect">
            <a:avLst/>
          </a:prstGeom>
          <a:ln>
            <a:noFill/>
          </a:ln>
        </p:spPr>
      </p:pic>
      <p:sp>
        <p:nvSpPr>
          <p:cNvPr id="154" name="CustomShape 2"/>
          <p:cNvSpPr/>
          <p:nvPr/>
        </p:nvSpPr>
        <p:spPr>
          <a:xfrm>
            <a:off x="1990080" y="2302200"/>
            <a:ext cx="517212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Hypotheses</a:t>
            </a:r>
            <a:endParaRPr b="0" lang="en-GB" sz="3200" spc="-1" strike="noStrike">
              <a:latin typeface="Arial"/>
            </a:endParaRPr>
          </a:p>
        </p:txBody>
      </p:sp>
      <p:sp>
        <p:nvSpPr>
          <p:cNvPr id="155" name="CustomShape 3"/>
          <p:cNvSpPr/>
          <p:nvPr/>
        </p:nvSpPr>
        <p:spPr>
          <a:xfrm>
            <a:off x="324000" y="4878000"/>
            <a:ext cx="8495640" cy="2649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159</TotalTime>
  <Application>LibreOffice/6.4.7.2$Linux_X86_64 LibreOffice_project/40$Build-2</Application>
  <Company>Leibniz-Rechenzentrum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2021-01-28T18:09:57Z</dcterms:created>
  <dc:creator/>
  <dc:description/>
  <dc:language>en-GB</dc:language>
  <cp:lastModifiedBy/>
  <dcterms:modified xsi:type="dcterms:W3CDTF">2021-02-02T22:04:52Z</dcterms:modified>
  <cp:revision>25</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Leibniz-Rechenzentrum</vt:lpwstr>
  </property>
  <property fmtid="{D5CDD505-2E9C-101B-9397-08002B2CF9AE}" pid="4" name="ContentTypeId">
    <vt:lpwstr>0x0101007B840FE505C1354AB6C26357C46C9EB1</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25</vt:i4>
  </property>
  <property fmtid="{D5CDD505-2E9C-101B-9397-08002B2CF9AE}" pid="10" name="PresentationFormat">
    <vt:lpwstr>Bildschirmpräsentation (16:9)</vt:lpwstr>
  </property>
  <property fmtid="{D5CDD505-2E9C-101B-9397-08002B2CF9AE}" pid="11" name="ScaleCrop">
    <vt:bool>0</vt:bool>
  </property>
  <property fmtid="{D5CDD505-2E9C-101B-9397-08002B2CF9AE}" pid="12" name="ShareDoc">
    <vt:bool>0</vt:bool>
  </property>
  <property fmtid="{D5CDD505-2E9C-101B-9397-08002B2CF9AE}" pid="13" name="Slides">
    <vt:i4>25</vt:i4>
  </property>
</Properties>
</file>