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79" r:id="rId2"/>
    <p:sldId id="433" r:id="rId3"/>
    <p:sldId id="431" r:id="rId4"/>
    <p:sldId id="432" r:id="rId5"/>
    <p:sldId id="423" r:id="rId6"/>
    <p:sldId id="42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3" userDrawn="1">
          <p15:clr>
            <a:srgbClr val="A4A3A4"/>
          </p15:clr>
        </p15:guide>
        <p15:guide id="2" pos="1277" userDrawn="1">
          <p15:clr>
            <a:srgbClr val="A4A3A4"/>
          </p15:clr>
        </p15:guide>
        <p15:guide id="4" orient="horz" pos="1321" userDrawn="1">
          <p15:clr>
            <a:srgbClr val="A4A3A4"/>
          </p15:clr>
        </p15:guide>
        <p15:guide id="5" pos="4158" userDrawn="1">
          <p15:clr>
            <a:srgbClr val="A4A3A4"/>
          </p15:clr>
        </p15:guide>
        <p15:guide id="6" pos="5133" userDrawn="1">
          <p15:clr>
            <a:srgbClr val="A4A3A4"/>
          </p15:clr>
        </p15:guide>
        <p15:guide id="7" orient="horz" pos="3064">
          <p15:clr>
            <a:srgbClr val="A4A3A4"/>
          </p15:clr>
        </p15:guide>
        <p15:guide id="8" pos="38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in Rowat" initials="CR"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43AEED"/>
    <a:srgbClr val="3BC5E9"/>
    <a:srgbClr val="41C4E9"/>
    <a:srgbClr val="278BA5"/>
    <a:srgbClr val="EBEBEB"/>
    <a:srgbClr val="FFFFFF"/>
    <a:srgbClr val="B8B8B8"/>
    <a:srgbClr val="7F7F7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3" autoAdjust="0"/>
    <p:restoredTop sz="94444" autoAdjust="0"/>
  </p:normalViewPr>
  <p:slideViewPr>
    <p:cSldViewPr snapToGrid="0" showGuides="1">
      <p:cViewPr varScale="1">
        <p:scale>
          <a:sx n="81" d="100"/>
          <a:sy n="81" d="100"/>
        </p:scale>
        <p:origin x="787" y="58"/>
      </p:cViewPr>
      <p:guideLst>
        <p:guide orient="horz" pos="2863"/>
        <p:guide pos="1277"/>
        <p:guide orient="horz" pos="1321"/>
        <p:guide pos="4158"/>
        <p:guide pos="5133"/>
        <p:guide orient="horz" pos="3064"/>
        <p:guide pos="38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302605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267342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315284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6395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85152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230213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2959635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1535064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53333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266766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67563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210093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55052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56819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378676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7360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7E49-56B2-4070-B91F-C61D3AEEE144}" type="datetimeFigureOut">
              <a:rPr lang="zh-CN" altLang="en-US" smtClean="0"/>
              <a:t>2020/2/17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39146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4A7E49-56B2-4070-B91F-C61D3AEEE144}" type="datetimeFigureOut">
              <a:rPr lang="zh-CN" altLang="en-US" smtClean="0"/>
              <a:t>2020/2/17</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3CECF17-DCC5-4259-84D5-4107F2551709}" type="slidenum">
              <a:rPr lang="zh-CN" altLang="en-US" smtClean="0"/>
              <a:t>‹#›</a:t>
            </a:fld>
            <a:endParaRPr lang="zh-CN" altLang="en-US"/>
          </a:p>
        </p:txBody>
      </p:sp>
    </p:spTree>
    <p:extLst>
      <p:ext uri="{BB962C8B-B14F-4D97-AF65-F5344CB8AC3E}">
        <p14:creationId xmlns:p14="http://schemas.microsoft.com/office/powerpoint/2010/main" val="1102886073"/>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3E2D67-DACA-4D99-A85A-BF54996F1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4036" cy="6858000"/>
          </a:xfrm>
          <a:prstGeom prst="rect">
            <a:avLst/>
          </a:prstGeom>
        </p:spPr>
      </p:pic>
      <p:sp>
        <p:nvSpPr>
          <p:cNvPr id="28" name="文本框 27"/>
          <p:cNvSpPr txBox="1"/>
          <p:nvPr/>
        </p:nvSpPr>
        <p:spPr>
          <a:xfrm>
            <a:off x="863872" y="533716"/>
            <a:ext cx="8018272" cy="1499616"/>
          </a:xfrm>
          <a:prstGeom prst="rect">
            <a:avLst/>
          </a:prstGeom>
        </p:spPr>
        <p:txBody>
          <a:bodyPr vert="horz" lIns="91440" tIns="45720" rIns="91440" bIns="45720" rtlCol="0" anchor="ctr">
            <a:normAutofit fontScale="70000" lnSpcReduction="20000"/>
          </a:bodyPr>
          <a:lstStyle/>
          <a:p>
            <a:pPr defTabSz="914400">
              <a:lnSpc>
                <a:spcPct val="90000"/>
              </a:lnSpc>
              <a:spcBef>
                <a:spcPct val="0"/>
              </a:spcBef>
              <a:spcAft>
                <a:spcPts val="600"/>
              </a:spcAft>
              <a:buClr>
                <a:schemeClr val="accent1"/>
              </a:buClr>
            </a:pPr>
            <a:r>
              <a:rPr lang="en-US" altLang="zh-CN" sz="6000" b="1" cap="all" spc="300" dirty="0"/>
              <a:t>Stocks investment IN the </a:t>
            </a:r>
            <a:r>
              <a:rPr lang="en-US" altLang="zh-CN" sz="6000" b="1" cap="all" spc="300" dirty="0" err="1"/>
              <a:t>u.s.</a:t>
            </a:r>
            <a:r>
              <a:rPr lang="en-US" altLang="zh-CN" sz="6000" b="1" cap="all" spc="300" dirty="0"/>
              <a:t> Oil and Gas Sector</a:t>
            </a:r>
          </a:p>
        </p:txBody>
      </p:sp>
      <p:sp>
        <p:nvSpPr>
          <p:cNvPr id="27" name="文本框 26"/>
          <p:cNvSpPr txBox="1"/>
          <p:nvPr/>
        </p:nvSpPr>
        <p:spPr>
          <a:xfrm>
            <a:off x="834075" y="2033332"/>
            <a:ext cx="8018271" cy="4023360"/>
          </a:xfrm>
          <a:prstGeom prst="rect">
            <a:avLst/>
          </a:prstGeom>
        </p:spPr>
        <p:txBody>
          <a:bodyPr vert="horz" lIns="45720" tIns="45720" rIns="45720" bIns="45720" rtlCol="0">
            <a:normAutofit/>
          </a:bodyPr>
          <a:lstStyle/>
          <a:p>
            <a:pPr defTabSz="914400">
              <a:lnSpc>
                <a:spcPct val="90000"/>
              </a:lnSpc>
              <a:spcBef>
                <a:spcPct val="0"/>
              </a:spcBef>
              <a:spcAft>
                <a:spcPts val="600"/>
              </a:spcAft>
              <a:buClr>
                <a:schemeClr val="accent1"/>
              </a:buClr>
            </a:pPr>
            <a:endParaRPr lang="en-US" altLang="zh-CN" sz="3200" b="1" cap="all" spc="300" dirty="0"/>
          </a:p>
        </p:txBody>
      </p:sp>
      <p:sp>
        <p:nvSpPr>
          <p:cNvPr id="87" name="TextBox 86">
            <a:extLst>
              <a:ext uri="{FF2B5EF4-FFF2-40B4-BE49-F238E27FC236}">
                <a16:creationId xmlns:a16="http://schemas.microsoft.com/office/drawing/2014/main" id="{1A3E47D5-F6BF-407A-9269-11A623987763}"/>
              </a:ext>
            </a:extLst>
          </p:cNvPr>
          <p:cNvSpPr txBox="1"/>
          <p:nvPr/>
        </p:nvSpPr>
        <p:spPr>
          <a:xfrm>
            <a:off x="9789494" y="3230065"/>
            <a:ext cx="4152705" cy="609398"/>
          </a:xfrm>
          <a:prstGeom prst="rect">
            <a:avLst/>
          </a:prstGeom>
          <a:noFill/>
        </p:spPr>
        <p:txBody>
          <a:bodyPr wrap="square" rtlCol="0">
            <a:spAutoFit/>
          </a:bodyPr>
          <a:lstStyle/>
          <a:p>
            <a:pPr>
              <a:lnSpc>
                <a:spcPct val="120000"/>
              </a:lnSpc>
              <a:spcAft>
                <a:spcPts val="600"/>
              </a:spcAft>
            </a:pPr>
            <a:r>
              <a:rPr lang="en-MY" altLang="zh-CN" sz="2800" b="1" dirty="0">
                <a:latin typeface="Kokila" panose="020B0604020202020204" pitchFamily="34" charset="0"/>
                <a:ea typeface="微软雅黑" panose="020B0503020204020204" pitchFamily="34" charset="-122"/>
                <a:cs typeface="Kokila" panose="020B0604020202020204" pitchFamily="34" charset="0"/>
              </a:rPr>
              <a:t>Risk Analytics</a:t>
            </a:r>
            <a:endParaRPr lang="en-US" altLang="zh-CN" sz="2800" b="1" dirty="0">
              <a:latin typeface="Kokila" panose="020B0604020202020204" pitchFamily="34" charset="0"/>
              <a:ea typeface="微软雅黑" panose="020B0503020204020204" pitchFamily="34" charset="-122"/>
              <a:cs typeface="Kokila" panose="020B0604020202020204" pitchFamily="34" charset="0"/>
            </a:endParaRPr>
          </a:p>
        </p:txBody>
      </p:sp>
      <p:sp>
        <p:nvSpPr>
          <p:cNvPr id="24" name="TextBox 23">
            <a:extLst>
              <a:ext uri="{FF2B5EF4-FFF2-40B4-BE49-F238E27FC236}">
                <a16:creationId xmlns:a16="http://schemas.microsoft.com/office/drawing/2014/main" id="{B746B19A-AAE6-4266-9C3C-D06686D50317}"/>
              </a:ext>
            </a:extLst>
          </p:cNvPr>
          <p:cNvSpPr txBox="1"/>
          <p:nvPr/>
        </p:nvSpPr>
        <p:spPr>
          <a:xfrm>
            <a:off x="9912665" y="6210565"/>
            <a:ext cx="4152705" cy="535531"/>
          </a:xfrm>
          <a:prstGeom prst="rect">
            <a:avLst/>
          </a:prstGeom>
          <a:noFill/>
        </p:spPr>
        <p:txBody>
          <a:bodyPr wrap="square" rtlCol="0">
            <a:spAutoFit/>
          </a:bodyPr>
          <a:lstStyle/>
          <a:p>
            <a:pPr>
              <a:lnSpc>
                <a:spcPct val="120000"/>
              </a:lnSpc>
              <a:spcAft>
                <a:spcPts val="600"/>
              </a:spcAft>
            </a:pPr>
            <a:r>
              <a:rPr lang="en-US" altLang="zh-CN" sz="2400" dirty="0">
                <a:latin typeface="Kokila" panose="020B0604020202020204" pitchFamily="34" charset="0"/>
                <a:ea typeface="微软雅黑" panose="020B0503020204020204" pitchFamily="34" charset="-122"/>
                <a:cs typeface="Kokila" panose="020B0604020202020204" pitchFamily="34" charset="0"/>
              </a:rPr>
              <a:t>Student ID:</a:t>
            </a:r>
            <a:r>
              <a:rPr lang="zh-CN" altLang="en-US" sz="2400" dirty="0">
                <a:latin typeface="Kokila" panose="020B0604020202020204" pitchFamily="34" charset="0"/>
                <a:ea typeface="微软雅黑" panose="020B0503020204020204" pitchFamily="34" charset="-122"/>
                <a:cs typeface="Kokila" panose="020B0604020202020204" pitchFamily="34" charset="0"/>
              </a:rPr>
              <a:t> </a:t>
            </a:r>
            <a:r>
              <a:rPr lang="en-MY" altLang="zh-CN" sz="2400" dirty="0">
                <a:latin typeface="Kokila" panose="020B0604020202020204" pitchFamily="34" charset="0"/>
                <a:ea typeface="微软雅黑" panose="020B0503020204020204" pitchFamily="34" charset="-122"/>
                <a:cs typeface="Kokila" panose="020B0604020202020204" pitchFamily="34" charset="0"/>
              </a:rPr>
              <a:t>2031611</a:t>
            </a:r>
            <a:endParaRPr lang="en-US" altLang="zh-CN" sz="2400" dirty="0">
              <a:latin typeface="Kokila" panose="020B0604020202020204" pitchFamily="34" charset="0"/>
              <a:ea typeface="微软雅黑" panose="020B0503020204020204" pitchFamily="34" charset="-122"/>
              <a:cs typeface="Kokila" panose="020B0604020202020204" pitchFamily="34" charset="0"/>
            </a:endParaRPr>
          </a:p>
        </p:txBody>
      </p:sp>
      <p:pic>
        <p:nvPicPr>
          <p:cNvPr id="6" name="Picture 5" descr="A picture containing food&#10;&#10;Description automatically generated">
            <a:extLst>
              <a:ext uri="{FF2B5EF4-FFF2-40B4-BE49-F238E27FC236}">
                <a16:creationId xmlns:a16="http://schemas.microsoft.com/office/drawing/2014/main" id="{AA1EC596-72EB-4D0D-BDB6-FF97C5E226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6016" y="379669"/>
            <a:ext cx="1941695" cy="2476035"/>
          </a:xfrm>
          <a:prstGeom prst="rect">
            <a:avLst/>
          </a:prstGeom>
        </p:spPr>
      </p:pic>
      <p:sp>
        <p:nvSpPr>
          <p:cNvPr id="29" name="TextBox 28">
            <a:extLst>
              <a:ext uri="{FF2B5EF4-FFF2-40B4-BE49-F238E27FC236}">
                <a16:creationId xmlns:a16="http://schemas.microsoft.com/office/drawing/2014/main" id="{7AD79630-F8FC-45C1-9481-A05032550DFE}"/>
              </a:ext>
            </a:extLst>
          </p:cNvPr>
          <p:cNvSpPr txBox="1"/>
          <p:nvPr/>
        </p:nvSpPr>
        <p:spPr>
          <a:xfrm>
            <a:off x="9636019" y="2689139"/>
            <a:ext cx="2780820" cy="683264"/>
          </a:xfrm>
          <a:prstGeom prst="rect">
            <a:avLst/>
          </a:prstGeom>
          <a:noFill/>
        </p:spPr>
        <p:txBody>
          <a:bodyPr wrap="square" rtlCol="0">
            <a:spAutoFit/>
          </a:bodyPr>
          <a:lstStyle/>
          <a:p>
            <a:pPr>
              <a:lnSpc>
                <a:spcPct val="120000"/>
              </a:lnSpc>
              <a:spcAft>
                <a:spcPts val="600"/>
              </a:spcAft>
            </a:pPr>
            <a:r>
              <a:rPr lang="en-MY" altLang="zh-CN" sz="3200" b="1" dirty="0">
                <a:latin typeface="Kokila" panose="020B0604020202020204" pitchFamily="34" charset="0"/>
                <a:ea typeface="微软雅黑" panose="020B0503020204020204" pitchFamily="34" charset="-122"/>
                <a:cs typeface="Kokila" panose="020B0604020202020204" pitchFamily="34" charset="0"/>
              </a:rPr>
              <a:t>Business School</a:t>
            </a:r>
            <a:endParaRPr lang="en-US" altLang="zh-CN" sz="3200" b="1" dirty="0">
              <a:latin typeface="Kokila" panose="020B0604020202020204" pitchFamily="34" charset="0"/>
              <a:ea typeface="微软雅黑" panose="020B0503020204020204" pitchFamily="34" charset="-122"/>
              <a:cs typeface="Kokila" panose="020B0604020202020204" pitchFamily="34" charset="0"/>
            </a:endParaRPr>
          </a:p>
        </p:txBody>
      </p:sp>
    </p:spTree>
    <p:extLst>
      <p:ext uri="{BB962C8B-B14F-4D97-AF65-F5344CB8AC3E}">
        <p14:creationId xmlns:p14="http://schemas.microsoft.com/office/powerpoint/2010/main" val="4930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78505" y="303326"/>
            <a:ext cx="10081149" cy="1573829"/>
          </a:xfrm>
          <a:prstGeom prst="rect">
            <a:avLst/>
          </a:prstGeom>
          <a:noFill/>
        </p:spPr>
        <p:txBody>
          <a:bodyPr wrap="square" rtlCol="0">
            <a:spAutoFit/>
          </a:bodyPr>
          <a:lstStyle/>
          <a:p>
            <a:pPr>
              <a:lnSpc>
                <a:spcPct val="120000"/>
              </a:lnSpc>
            </a:pPr>
            <a:r>
              <a:rPr lang="en-US" altLang="zh-CN" sz="4000" b="1" dirty="0">
                <a:latin typeface="+mj-lt"/>
                <a:ea typeface="微软雅黑" panose="020B0503020204020204" pitchFamily="34" charset="-122"/>
                <a:cs typeface="Times New Roman" panose="02020603050405020304" pitchFamily="18" charset="0"/>
              </a:rPr>
              <a:t>Executive Summary</a:t>
            </a:r>
            <a:endParaRPr lang="zh-CN" altLang="en-US" sz="4000" b="1" dirty="0">
              <a:latin typeface="+mj-lt"/>
              <a:ea typeface="微软雅黑" panose="020B0503020204020204" pitchFamily="34" charset="-122"/>
              <a:cs typeface="Times New Roman" panose="02020603050405020304" pitchFamily="18" charset="0"/>
            </a:endParaRPr>
          </a:p>
          <a:p>
            <a:pPr>
              <a:lnSpc>
                <a:spcPct val="120000"/>
              </a:lnSpc>
            </a:pPr>
            <a:endParaRPr lang="zh-CN" altLang="en-US" sz="4400" b="1" dirty="0">
              <a:latin typeface="+mj-lt"/>
              <a:ea typeface="微软雅黑" panose="020B0503020204020204" pitchFamily="34" charset="-122"/>
              <a:cs typeface="Times New Roman" panose="02020603050405020304" pitchFamily="18" charset="0"/>
            </a:endParaRPr>
          </a:p>
        </p:txBody>
      </p:sp>
      <p:cxnSp>
        <p:nvCxnSpPr>
          <p:cNvPr id="30" name="直接连接符 29"/>
          <p:cNvCxnSpPr/>
          <p:nvPr/>
        </p:nvCxnSpPr>
        <p:spPr>
          <a:xfrm>
            <a:off x="495640" y="1257250"/>
            <a:ext cx="11186844" cy="0"/>
          </a:xfrm>
          <a:prstGeom prst="line">
            <a:avLst/>
          </a:prstGeom>
          <a:ln w="38100">
            <a:solidFill>
              <a:srgbClr val="3BC5E9"/>
            </a:solidFill>
          </a:ln>
        </p:spPr>
        <p:style>
          <a:lnRef idx="1">
            <a:schemeClr val="accent1"/>
          </a:lnRef>
          <a:fillRef idx="0">
            <a:schemeClr val="accent1"/>
          </a:fillRef>
          <a:effectRef idx="0">
            <a:schemeClr val="accent1"/>
          </a:effectRef>
          <a:fontRef idx="minor">
            <a:schemeClr val="tx1"/>
          </a:fontRef>
        </p:style>
      </p:cxnSp>
      <p:sp>
        <p:nvSpPr>
          <p:cNvPr id="17" name="椭圆 27">
            <a:extLst>
              <a:ext uri="{FF2B5EF4-FFF2-40B4-BE49-F238E27FC236}">
                <a16:creationId xmlns:a16="http://schemas.microsoft.com/office/drawing/2014/main" id="{DD4AE585-C51B-49F9-8CEB-3A9499D857F4}"/>
              </a:ext>
            </a:extLst>
          </p:cNvPr>
          <p:cNvSpPr/>
          <p:nvPr/>
        </p:nvSpPr>
        <p:spPr>
          <a:xfrm>
            <a:off x="495640" y="316975"/>
            <a:ext cx="844739" cy="844739"/>
          </a:xfrm>
          <a:prstGeom prst="ellipse">
            <a:avLst/>
          </a:prstGeom>
          <a:solidFill>
            <a:srgbClr val="43AEE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9" name="文本框 2">
            <a:extLst>
              <a:ext uri="{FF2B5EF4-FFF2-40B4-BE49-F238E27FC236}">
                <a16:creationId xmlns:a16="http://schemas.microsoft.com/office/drawing/2014/main" id="{2CE91551-1D2D-44CD-9609-2AEED38462A9}"/>
              </a:ext>
            </a:extLst>
          </p:cNvPr>
          <p:cNvSpPr txBox="1"/>
          <p:nvPr/>
        </p:nvSpPr>
        <p:spPr>
          <a:xfrm>
            <a:off x="703651" y="490085"/>
            <a:ext cx="394660" cy="523220"/>
          </a:xfrm>
          <a:prstGeom prst="rect">
            <a:avLst/>
          </a:prstGeom>
          <a:noFill/>
        </p:spPr>
        <p:txBody>
          <a:bodyPr wrap="none" rtlCol="0">
            <a:spAutoFit/>
          </a:bodyPr>
          <a:lstStyle/>
          <a:p>
            <a:r>
              <a:rPr lang="en-MY" altLang="zh-CN" sz="2800" dirty="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9" name="Content Placeholder 8">
            <a:extLst>
              <a:ext uri="{FF2B5EF4-FFF2-40B4-BE49-F238E27FC236}">
                <a16:creationId xmlns:a16="http://schemas.microsoft.com/office/drawing/2014/main" id="{B6E2BFDB-2600-441B-BB55-3A75F3F36F06}"/>
              </a:ext>
            </a:extLst>
          </p:cNvPr>
          <p:cNvSpPr txBox="1">
            <a:spLocks noGrp="1"/>
          </p:cNvSpPr>
          <p:nvPr>
            <p:ph idx="1"/>
          </p:nvPr>
        </p:nvSpPr>
        <p:spPr>
          <a:xfrm>
            <a:off x="919162" y="1352787"/>
            <a:ext cx="10353675" cy="3893630"/>
          </a:xfrm>
          <a:prstGeom prst="rect">
            <a:avLst/>
          </a:prstGeom>
          <a:noFill/>
        </p:spPr>
        <p:txBody>
          <a:bodyPr wrap="square" rtlCol="0">
            <a:spAutoFit/>
          </a:bodyPr>
          <a:lstStyle/>
          <a:p>
            <a:pPr>
              <a:lnSpc>
                <a:spcPct val="120000"/>
              </a:lnSpc>
              <a:buFont typeface="Wingdings" panose="05000000000000000000" pitchFamily="2" charset="2"/>
              <a:buChar char="q"/>
            </a:pPr>
            <a:r>
              <a:rPr lang="en-US" altLang="zh-CN" sz="1800" b="1" dirty="0">
                <a:latin typeface="Tahoma" panose="020B0604030504040204" pitchFamily="34" charset="0"/>
                <a:ea typeface="Tahoma" panose="020B0604030504040204" pitchFamily="34" charset="0"/>
                <a:cs typeface="Tahoma" panose="020B0604030504040204" pitchFamily="34" charset="0"/>
              </a:rPr>
              <a:t>Investment Amount: $ 1,000,000 </a:t>
            </a:r>
          </a:p>
          <a:p>
            <a:pPr>
              <a:lnSpc>
                <a:spcPct val="120000"/>
              </a:lnSpc>
              <a:buFont typeface="Wingdings" panose="05000000000000000000" pitchFamily="2" charset="2"/>
              <a:buChar char="q"/>
            </a:pPr>
            <a:r>
              <a:rPr lang="en-US" altLang="zh-CN" sz="1800" b="1" dirty="0">
                <a:latin typeface="Tahoma" panose="020B0604030504040204" pitchFamily="34" charset="0"/>
                <a:ea typeface="Tahoma" panose="020B0604030504040204" pitchFamily="34" charset="0"/>
                <a:cs typeface="Tahoma" panose="020B0604030504040204" pitchFamily="34" charset="0"/>
              </a:rPr>
              <a:t>Investment Goals: </a:t>
            </a:r>
            <a:r>
              <a:rPr lang="en-US" altLang="zh-CN" sz="1800" dirty="0">
                <a:latin typeface="Tahoma" panose="020B0604030504040204" pitchFamily="34" charset="0"/>
                <a:ea typeface="Tahoma" panose="020B0604030504040204" pitchFamily="34" charset="0"/>
                <a:cs typeface="Tahoma" panose="020B0604030504040204" pitchFamily="34" charset="0"/>
              </a:rPr>
              <a:t>To maximise relative wealth against the MSCI ACWI Benchmark during 1 hour trading period while constraining the expected shortfall in the 1% tail within 1% of the portfolio value. </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a:lnSpc>
                <a:spcPct val="120000"/>
              </a:lnSpc>
              <a:buFont typeface="Wingdings" panose="05000000000000000000" pitchFamily="2" charset="2"/>
              <a:buChar char="q"/>
            </a:pPr>
            <a:r>
              <a:rPr lang="en-US" altLang="zh-CN" sz="1800" b="1" dirty="0">
                <a:latin typeface="Tahoma" panose="020B0604030504040204" pitchFamily="34" charset="0"/>
                <a:ea typeface="Tahoma" panose="020B0604030504040204" pitchFamily="34" charset="0"/>
                <a:cs typeface="Tahoma" panose="020B0604030504040204" pitchFamily="34" charset="0"/>
              </a:rPr>
              <a:t>Portfolio Composition: </a:t>
            </a:r>
            <a:r>
              <a:rPr lang="en-US" altLang="zh-CN" sz="1800" dirty="0">
                <a:latin typeface="Tahoma" panose="020B0604030504040204" pitchFamily="34" charset="0"/>
                <a:ea typeface="Tahoma" panose="020B0604030504040204" pitchFamily="34" charset="0"/>
                <a:cs typeface="Tahoma" panose="020B0604030504040204" pitchFamily="34" charset="0"/>
              </a:rPr>
              <a:t>Five least correlated stocks from the </a:t>
            </a:r>
            <a:r>
              <a:rPr lang="en-MY" altLang="zh-CN" sz="1800" dirty="0">
                <a:latin typeface="Tahoma" panose="020B0604030504040204" pitchFamily="34" charset="0"/>
                <a:ea typeface="Tahoma" panose="020B0604030504040204" pitchFamily="34" charset="0"/>
                <a:cs typeface="Tahoma" panose="020B0604030504040204" pitchFamily="34" charset="0"/>
              </a:rPr>
              <a:t>Oil, Gas &amp; Consumable Fuels (GICS code: 101020) industry. </a:t>
            </a:r>
          </a:p>
          <a:p>
            <a:pPr>
              <a:lnSpc>
                <a:spcPct val="120000"/>
              </a:lnSpc>
              <a:buFont typeface="Wingdings" panose="05000000000000000000" pitchFamily="2" charset="2"/>
              <a:buChar char="q"/>
            </a:pPr>
            <a:r>
              <a:rPr lang="en-MY" altLang="zh-CN" sz="1800" b="1" dirty="0">
                <a:latin typeface="Tahoma" panose="020B0604030504040204" pitchFamily="34" charset="0"/>
                <a:ea typeface="Tahoma" panose="020B0604030504040204" pitchFamily="34" charset="0"/>
                <a:cs typeface="Tahoma" panose="020B0604030504040204" pitchFamily="34" charset="0"/>
              </a:rPr>
              <a:t>Trading Algorithm: </a:t>
            </a:r>
            <a:r>
              <a:rPr lang="en-MY" altLang="zh-CN" sz="1800" dirty="0">
                <a:latin typeface="Tahoma" panose="020B0604030504040204" pitchFamily="34" charset="0"/>
                <a:ea typeface="Tahoma" panose="020B0604030504040204" pitchFamily="34" charset="0"/>
                <a:cs typeface="Tahoma" panose="020B0604030504040204" pitchFamily="34" charset="0"/>
              </a:rPr>
              <a:t>The trading algorithm is forecasting the returns of MSCI ACWI Benchmark and five selected stocks, 5 minutes ahead. Then, according to investor’s risk appetite, it allocates the optimal weights to each stock that maximise the active return/relative wealth of the portfolio.</a:t>
            </a:r>
            <a:endParaRPr lang="en-MY" altLang="zh-CN" sz="1800" b="1" dirty="0">
              <a:latin typeface="Tahoma" panose="020B0604030504040204" pitchFamily="34" charset="0"/>
              <a:ea typeface="Tahoma" panose="020B0604030504040204" pitchFamily="34" charset="0"/>
              <a:cs typeface="Tahoma" panose="020B0604030504040204" pitchFamily="34" charset="0"/>
            </a:endParaRPr>
          </a:p>
          <a:p>
            <a:pPr>
              <a:lnSpc>
                <a:spcPct val="120000"/>
              </a:lnSpc>
              <a:buFont typeface="Wingdings" panose="05000000000000000000" pitchFamily="2" charset="2"/>
              <a:buChar char="q"/>
            </a:pPr>
            <a:r>
              <a:rPr lang="en-MY" altLang="zh-CN" sz="1800" b="1" dirty="0" err="1">
                <a:latin typeface="Tahoma" panose="020B0604030504040204" pitchFamily="34" charset="0"/>
                <a:ea typeface="Tahoma" panose="020B0604030504040204" pitchFamily="34" charset="0"/>
                <a:cs typeface="Tahoma" panose="020B0604030504040204" pitchFamily="34" charset="0"/>
              </a:rPr>
              <a:t>Backtesting</a:t>
            </a:r>
            <a:r>
              <a:rPr lang="en-MY" altLang="zh-CN" sz="1800" b="1" dirty="0">
                <a:latin typeface="Tahoma" panose="020B0604030504040204" pitchFamily="34" charset="0"/>
                <a:ea typeface="Tahoma" panose="020B0604030504040204" pitchFamily="34" charset="0"/>
                <a:cs typeface="Tahoma" panose="020B0604030504040204" pitchFamily="34" charset="0"/>
              </a:rPr>
              <a:t> Performance: </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53747B4-ACA2-4E3B-BC7A-CD59D5B718C5}"/>
              </a:ext>
            </a:extLst>
          </p:cNvPr>
          <p:cNvPicPr>
            <a:picLocks noChangeAspect="1"/>
          </p:cNvPicPr>
          <p:nvPr/>
        </p:nvPicPr>
        <p:blipFill>
          <a:blip r:embed="rId2"/>
          <a:stretch>
            <a:fillRect/>
          </a:stretch>
        </p:blipFill>
        <p:spPr>
          <a:xfrm>
            <a:off x="4335641" y="4980846"/>
            <a:ext cx="5864161" cy="1753220"/>
          </a:xfrm>
          <a:prstGeom prst="rect">
            <a:avLst/>
          </a:prstGeom>
        </p:spPr>
      </p:pic>
    </p:spTree>
    <p:extLst>
      <p:ext uri="{BB962C8B-B14F-4D97-AF65-F5344CB8AC3E}">
        <p14:creationId xmlns:p14="http://schemas.microsoft.com/office/powerpoint/2010/main" val="310781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78505" y="303326"/>
            <a:ext cx="10081149" cy="767646"/>
          </a:xfrm>
          <a:prstGeom prst="rect">
            <a:avLst/>
          </a:prstGeom>
          <a:noFill/>
        </p:spPr>
        <p:txBody>
          <a:bodyPr wrap="square" rtlCol="0">
            <a:spAutoFit/>
          </a:bodyPr>
          <a:lstStyle/>
          <a:p>
            <a:pPr>
              <a:lnSpc>
                <a:spcPct val="120000"/>
              </a:lnSpc>
            </a:pPr>
            <a:r>
              <a:rPr lang="en-US" altLang="zh-CN" sz="4000" b="1" dirty="0">
                <a:latin typeface="+mj-lt"/>
                <a:ea typeface="微软雅黑" panose="020B0503020204020204" pitchFamily="34" charset="-122"/>
                <a:cs typeface="Times New Roman" panose="02020603050405020304" pitchFamily="18" charset="0"/>
              </a:rPr>
              <a:t>Market</a:t>
            </a:r>
            <a:endParaRPr lang="zh-CN" altLang="en-US" sz="4000" b="1" dirty="0">
              <a:latin typeface="+mj-lt"/>
              <a:ea typeface="微软雅黑" panose="020B0503020204020204" pitchFamily="34" charset="-122"/>
              <a:cs typeface="Times New Roman" panose="02020603050405020304" pitchFamily="18" charset="0"/>
            </a:endParaRPr>
          </a:p>
        </p:txBody>
      </p:sp>
      <p:cxnSp>
        <p:nvCxnSpPr>
          <p:cNvPr id="30" name="直接连接符 29"/>
          <p:cNvCxnSpPr/>
          <p:nvPr/>
        </p:nvCxnSpPr>
        <p:spPr>
          <a:xfrm>
            <a:off x="495640" y="1257250"/>
            <a:ext cx="11186844" cy="0"/>
          </a:xfrm>
          <a:prstGeom prst="line">
            <a:avLst/>
          </a:prstGeom>
          <a:ln w="38100">
            <a:solidFill>
              <a:srgbClr val="3BC5E9"/>
            </a:solidFill>
          </a:ln>
        </p:spPr>
        <p:style>
          <a:lnRef idx="1">
            <a:schemeClr val="accent1"/>
          </a:lnRef>
          <a:fillRef idx="0">
            <a:schemeClr val="accent1"/>
          </a:fillRef>
          <a:effectRef idx="0">
            <a:schemeClr val="accent1"/>
          </a:effectRef>
          <a:fontRef idx="minor">
            <a:schemeClr val="tx1"/>
          </a:fontRef>
        </p:style>
      </p:cxnSp>
      <p:sp>
        <p:nvSpPr>
          <p:cNvPr id="17" name="椭圆 27">
            <a:extLst>
              <a:ext uri="{FF2B5EF4-FFF2-40B4-BE49-F238E27FC236}">
                <a16:creationId xmlns:a16="http://schemas.microsoft.com/office/drawing/2014/main" id="{DD4AE585-C51B-49F9-8CEB-3A9499D857F4}"/>
              </a:ext>
            </a:extLst>
          </p:cNvPr>
          <p:cNvSpPr/>
          <p:nvPr/>
        </p:nvSpPr>
        <p:spPr>
          <a:xfrm>
            <a:off x="495640" y="316975"/>
            <a:ext cx="844739" cy="844739"/>
          </a:xfrm>
          <a:prstGeom prst="ellipse">
            <a:avLst/>
          </a:prstGeom>
          <a:solidFill>
            <a:srgbClr val="43AEE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9" name="文本框 2">
            <a:extLst>
              <a:ext uri="{FF2B5EF4-FFF2-40B4-BE49-F238E27FC236}">
                <a16:creationId xmlns:a16="http://schemas.microsoft.com/office/drawing/2014/main" id="{2CE91551-1D2D-44CD-9609-2AEED38462A9}"/>
              </a:ext>
            </a:extLst>
          </p:cNvPr>
          <p:cNvSpPr txBox="1"/>
          <p:nvPr/>
        </p:nvSpPr>
        <p:spPr>
          <a:xfrm>
            <a:off x="703651" y="490085"/>
            <a:ext cx="394660" cy="523220"/>
          </a:xfrm>
          <a:prstGeom prst="rect">
            <a:avLst/>
          </a:prstGeom>
          <a:noFill/>
        </p:spPr>
        <p:txBody>
          <a:bodyPr wrap="none" rtlCol="0">
            <a:spAutoFit/>
          </a:bodyPr>
          <a:lstStyle/>
          <a:p>
            <a:r>
              <a:rPr lang="en-MY" altLang="zh-CN" sz="2800" dirty="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C9D5A88B-A5FD-464C-906B-6D6DC9F97EAE}"/>
              </a:ext>
            </a:extLst>
          </p:cNvPr>
          <p:cNvSpPr>
            <a:spLocks noGrp="1"/>
          </p:cNvSpPr>
          <p:nvPr>
            <p:ph idx="1"/>
          </p:nvPr>
        </p:nvSpPr>
        <p:spPr>
          <a:xfrm>
            <a:off x="176604" y="1347992"/>
            <a:ext cx="11701071" cy="2346677"/>
          </a:xfrm>
        </p:spPr>
        <p:txBody>
          <a:bodyPr>
            <a:normAutofit lnSpcReduction="10000"/>
          </a:bodyPr>
          <a:lstStyle/>
          <a:p>
            <a:pPr marL="0" indent="0">
              <a:buNone/>
            </a:pPr>
            <a:r>
              <a:rPr lang="en-MY" sz="1800" b="1" u="sng" dirty="0">
                <a:latin typeface="Tahoma" panose="020B0604030504040204" pitchFamily="34" charset="0"/>
                <a:ea typeface="Tahoma" panose="020B0604030504040204" pitchFamily="34" charset="0"/>
                <a:cs typeface="Tahoma" panose="020B0604030504040204" pitchFamily="34" charset="0"/>
              </a:rPr>
              <a:t>Oil and Gas Market Overview</a:t>
            </a:r>
          </a:p>
          <a:p>
            <a:pPr algn="just">
              <a:buFont typeface="Wingdings" panose="05000000000000000000" pitchFamily="2" charset="2"/>
              <a:buChar char="q"/>
            </a:pPr>
            <a:r>
              <a:rPr lang="en-MY" sz="1800" dirty="0">
                <a:latin typeface="Tahoma" panose="020B0604030504040204" pitchFamily="34" charset="0"/>
                <a:ea typeface="Tahoma" panose="020B0604030504040204" pitchFamily="34" charset="0"/>
                <a:cs typeface="Tahoma" panose="020B0604030504040204" pitchFamily="34" charset="0"/>
              </a:rPr>
              <a:t>The </a:t>
            </a:r>
            <a:r>
              <a:rPr lang="en-MY" altLang="zh-CN" sz="1800" dirty="0">
                <a:latin typeface="Tahoma" panose="020B0604030504040204" pitchFamily="34" charset="0"/>
                <a:ea typeface="Tahoma" panose="020B0604030504040204" pitchFamily="34" charset="0"/>
                <a:cs typeface="Tahoma" panose="020B0604030504040204" pitchFamily="34" charset="0"/>
              </a:rPr>
              <a:t>Oil, Gas &amp; Consumable Fuels industry has a revenue of $180 billion. </a:t>
            </a:r>
          </a:p>
          <a:p>
            <a:pPr algn="just">
              <a:buFont typeface="Wingdings" panose="05000000000000000000" pitchFamily="2" charset="2"/>
              <a:buChar char="q"/>
            </a:pPr>
            <a:r>
              <a:rPr lang="en-MY" altLang="zh-CN" sz="1800" dirty="0">
                <a:latin typeface="Tahoma" panose="020B0604030504040204" pitchFamily="34" charset="0"/>
                <a:ea typeface="Tahoma" panose="020B0604030504040204" pitchFamily="34" charset="0"/>
                <a:cs typeface="Tahoma" panose="020B0604030504040204" pitchFamily="34" charset="0"/>
              </a:rPr>
              <a:t>The U.S. Energy Information Administration (EIA) projects that the United States will export more crude oil and petroleum products combined than it imports (net exporter) until 2050, but under certain conditions, it could become a net exporter of crude oil on its own in the future as well. </a:t>
            </a:r>
          </a:p>
          <a:p>
            <a:pPr algn="just">
              <a:buFont typeface="Wingdings" panose="05000000000000000000" pitchFamily="2" charset="2"/>
              <a:buChar char="q"/>
            </a:pPr>
            <a:r>
              <a:rPr lang="en-MY" altLang="zh-CN" sz="1800" dirty="0">
                <a:latin typeface="Tahoma" panose="020B0604030504040204" pitchFamily="34" charset="0"/>
                <a:ea typeface="Tahoma" panose="020B0604030504040204" pitchFamily="34" charset="0"/>
                <a:cs typeface="Tahoma" panose="020B0604030504040204" pitchFamily="34" charset="0"/>
              </a:rPr>
              <a:t>The North American Oil and Gas industry is expected to be driving the global growth of 6% annually.</a:t>
            </a:r>
          </a:p>
          <a:p>
            <a:endParaRPr lang="en-MY" sz="18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9D62EA64-FCBD-4040-B8D5-3B7CE115036F}"/>
              </a:ext>
            </a:extLst>
          </p:cNvPr>
          <p:cNvPicPr>
            <a:picLocks noChangeAspect="1"/>
          </p:cNvPicPr>
          <p:nvPr/>
        </p:nvPicPr>
        <p:blipFill>
          <a:blip r:embed="rId2">
            <a:duotone>
              <a:schemeClr val="accent3">
                <a:shade val="45000"/>
                <a:satMod val="135000"/>
              </a:schemeClr>
              <a:prstClr val="white"/>
            </a:duotone>
          </a:blip>
          <a:stretch>
            <a:fillRect/>
          </a:stretch>
        </p:blipFill>
        <p:spPr>
          <a:xfrm>
            <a:off x="6334162" y="3694669"/>
            <a:ext cx="5348322" cy="3035974"/>
          </a:xfrm>
          <a:prstGeom prst="rect">
            <a:avLst/>
          </a:prstGeom>
        </p:spPr>
      </p:pic>
      <p:pic>
        <p:nvPicPr>
          <p:cNvPr id="5" name="Picture 4">
            <a:extLst>
              <a:ext uri="{FF2B5EF4-FFF2-40B4-BE49-F238E27FC236}">
                <a16:creationId xmlns:a16="http://schemas.microsoft.com/office/drawing/2014/main" id="{8AC691D3-9CF6-4506-904F-6E7B1308C063}"/>
              </a:ext>
            </a:extLst>
          </p:cNvPr>
          <p:cNvPicPr>
            <a:picLocks noChangeAspect="1"/>
          </p:cNvPicPr>
          <p:nvPr/>
        </p:nvPicPr>
        <p:blipFill>
          <a:blip r:embed="rId3">
            <a:duotone>
              <a:schemeClr val="accent3">
                <a:shade val="45000"/>
                <a:satMod val="135000"/>
              </a:schemeClr>
              <a:prstClr val="white"/>
            </a:duotone>
          </a:blip>
          <a:stretch>
            <a:fillRect/>
          </a:stretch>
        </p:blipFill>
        <p:spPr>
          <a:xfrm>
            <a:off x="176604" y="3694669"/>
            <a:ext cx="5666346" cy="3035974"/>
          </a:xfrm>
          <a:prstGeom prst="rect">
            <a:avLst/>
          </a:prstGeom>
        </p:spPr>
      </p:pic>
    </p:spTree>
    <p:extLst>
      <p:ext uri="{BB962C8B-B14F-4D97-AF65-F5344CB8AC3E}">
        <p14:creationId xmlns:p14="http://schemas.microsoft.com/office/powerpoint/2010/main" val="285660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95640" y="316975"/>
            <a:ext cx="844739" cy="844739"/>
            <a:chOff x="7419117" y="1060381"/>
            <a:chExt cx="1286893" cy="1286893"/>
          </a:xfrm>
        </p:grpSpPr>
        <p:sp>
          <p:nvSpPr>
            <p:cNvPr id="28" name="椭圆 27"/>
            <p:cNvSpPr/>
            <p:nvPr/>
          </p:nvSpPr>
          <p:spPr>
            <a:xfrm>
              <a:off x="7419117" y="1060381"/>
              <a:ext cx="1286893" cy="1286893"/>
            </a:xfrm>
            <a:prstGeom prst="ellipse">
              <a:avLst/>
            </a:prstGeom>
            <a:solidFill>
              <a:srgbClr val="43AEE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9" name="文本框 2"/>
            <p:cNvSpPr txBox="1"/>
            <p:nvPr/>
          </p:nvSpPr>
          <p:spPr>
            <a:xfrm>
              <a:off x="7736005" y="1324100"/>
              <a:ext cx="601233" cy="797084"/>
            </a:xfrm>
            <a:prstGeom prst="rect">
              <a:avLst/>
            </a:prstGeom>
            <a:noFill/>
          </p:spPr>
          <p:txBody>
            <a:bodyPr wrap="none" rtlCol="0">
              <a:spAutoFit/>
            </a:bodyPr>
            <a:lstStyle/>
            <a:p>
              <a:r>
                <a:rPr lang="en-US" altLang="zh-CN" sz="2800" dirty="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495640" y="1257250"/>
            <a:ext cx="11186844" cy="0"/>
          </a:xfrm>
          <a:prstGeom prst="line">
            <a:avLst/>
          </a:prstGeom>
          <a:ln w="38100">
            <a:solidFill>
              <a:srgbClr val="3BC5E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93E790-EEC2-4969-86E1-E911BCAC4F06}"/>
              </a:ext>
            </a:extLst>
          </p:cNvPr>
          <p:cNvSpPr txBox="1"/>
          <p:nvPr/>
        </p:nvSpPr>
        <p:spPr>
          <a:xfrm>
            <a:off x="1340379" y="-195155"/>
            <a:ext cx="10088184" cy="1506310"/>
          </a:xfrm>
          <a:prstGeom prst="rect">
            <a:avLst/>
          </a:prstGeom>
          <a:noFill/>
        </p:spPr>
        <p:txBody>
          <a:bodyPr wrap="square" rtlCol="0">
            <a:spAutoFit/>
          </a:bodyPr>
          <a:lstStyle/>
          <a:p>
            <a:pPr>
              <a:lnSpc>
                <a:spcPct val="120000"/>
              </a:lnSpc>
            </a:pPr>
            <a:r>
              <a:rPr lang="en-US" altLang="zh-CN" sz="4000" b="1" dirty="0">
                <a:latin typeface="+mj-lt"/>
                <a:ea typeface="微软雅黑" panose="020B0503020204020204" pitchFamily="34" charset="-122"/>
                <a:cs typeface="Times New Roman" panose="02020603050405020304" pitchFamily="18" charset="0"/>
              </a:rPr>
              <a:t>Algorithm &amp; </a:t>
            </a:r>
            <a:r>
              <a:rPr lang="en-US" altLang="zh-CN" sz="4000" b="1" dirty="0" err="1">
                <a:latin typeface="+mj-lt"/>
                <a:ea typeface="微软雅黑" panose="020B0503020204020204" pitchFamily="34" charset="-122"/>
                <a:cs typeface="Times New Roman" panose="02020603050405020304" pitchFamily="18" charset="0"/>
              </a:rPr>
              <a:t>Customisation</a:t>
            </a:r>
            <a:r>
              <a:rPr lang="en-US" altLang="zh-CN" sz="4000" b="1" dirty="0">
                <a:latin typeface="+mj-lt"/>
                <a:ea typeface="微软雅黑" panose="020B0503020204020204" pitchFamily="34" charset="-122"/>
                <a:cs typeface="Times New Roman" panose="02020603050405020304" pitchFamily="18" charset="0"/>
              </a:rPr>
              <a:t>/Fine Tuning</a:t>
            </a:r>
            <a:endParaRPr lang="zh-CN" altLang="en-US" sz="4000" b="1" dirty="0">
              <a:latin typeface="+mj-lt"/>
              <a:ea typeface="微软雅黑" panose="020B0503020204020204" pitchFamily="34" charset="-122"/>
              <a:cs typeface="Times New Roman" panose="02020603050405020304" pitchFamily="18" charset="0"/>
            </a:endParaRPr>
          </a:p>
        </p:txBody>
      </p:sp>
      <p:pic>
        <p:nvPicPr>
          <p:cNvPr id="9" name="Content Placeholder 8" descr="A close up of a device&#10;&#10;Description automatically generated">
            <a:extLst>
              <a:ext uri="{FF2B5EF4-FFF2-40B4-BE49-F238E27FC236}">
                <a16:creationId xmlns:a16="http://schemas.microsoft.com/office/drawing/2014/main" id="{267859B5-1081-4861-BD71-B01E6C1FFD6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789906" y="4006410"/>
            <a:ext cx="5276403" cy="2052536"/>
          </a:xfrm>
        </p:spPr>
      </p:pic>
      <p:sp>
        <p:nvSpPr>
          <p:cNvPr id="7" name="Text Placeholder 6">
            <a:extLst>
              <a:ext uri="{FF2B5EF4-FFF2-40B4-BE49-F238E27FC236}">
                <a16:creationId xmlns:a16="http://schemas.microsoft.com/office/drawing/2014/main" id="{937A88C2-5007-4160-8E89-39D5D77B969A}"/>
              </a:ext>
            </a:extLst>
          </p:cNvPr>
          <p:cNvSpPr>
            <a:spLocks noGrp="1"/>
          </p:cNvSpPr>
          <p:nvPr>
            <p:ph type="body" sz="half" idx="2"/>
          </p:nvPr>
        </p:nvSpPr>
        <p:spPr>
          <a:xfrm>
            <a:off x="0" y="2163829"/>
            <a:ext cx="6789906" cy="3684259"/>
          </a:xfrm>
        </p:spPr>
        <p:txBody>
          <a:bodyPr>
            <a:noAutofit/>
          </a:bodyPr>
          <a:lstStyle/>
          <a:p>
            <a:pPr marL="342900" indent="-34290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The 5 least correlated stocks out of  the main 20 in the industry are selected to build the portfolio.</a:t>
            </a:r>
          </a:p>
          <a:p>
            <a:pPr marL="342900" indent="-34290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The evolution of risk factors throughout the investment period is modelled to predict the stock returns and get the optimal portfolio. </a:t>
            </a:r>
          </a:p>
          <a:p>
            <a:pPr marL="342900" indent="-34290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Value and small-cap stocks outperform markets on a regular basis. </a:t>
            </a:r>
            <a:r>
              <a:rPr lang="en-GB" i="1" dirty="0">
                <a:latin typeface="Tahoma" panose="020B0604030504040204" pitchFamily="34" charset="0"/>
                <a:ea typeface="Tahoma" panose="020B0604030504040204" pitchFamily="34" charset="0"/>
                <a:cs typeface="Tahoma" panose="020B0604030504040204" pitchFamily="34" charset="0"/>
              </a:rPr>
              <a:t>The FAMA &amp; French model </a:t>
            </a:r>
            <a:r>
              <a:rPr lang="en-GB" dirty="0">
                <a:latin typeface="Tahoma" panose="020B0604030504040204" pitchFamily="34" charset="0"/>
                <a:ea typeface="Tahoma" panose="020B0604030504040204" pitchFamily="34" charset="0"/>
                <a:cs typeface="Tahoma" panose="020B0604030504040204" pitchFamily="34" charset="0"/>
              </a:rPr>
              <a:t>is chosen to explain returns because it considers that, value and small-cap stocks outperform markets on a regular basis. The model is able to adjust for this outperforming tendency. </a:t>
            </a:r>
          </a:p>
          <a:p>
            <a:pPr marL="342900" indent="-34290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3 methods are used to forecast the risk factors as way for comparing and checking the reliability of the forecast data.</a:t>
            </a:r>
          </a:p>
          <a:p>
            <a:pPr marL="342900" indent="-34290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The portfolio is optimised subject to the constraints of the investor’s risk preference.</a:t>
            </a:r>
          </a:p>
          <a:p>
            <a:endParaRPr lang="en-MY" dirty="0">
              <a:latin typeface="Tahoma" panose="020B0604030504040204" pitchFamily="34" charset="0"/>
              <a:ea typeface="Tahoma" panose="020B0604030504040204" pitchFamily="34" charset="0"/>
              <a:cs typeface="Tahoma" panose="020B0604030504040204" pitchFamily="34" charset="0"/>
            </a:endParaRPr>
          </a:p>
        </p:txBody>
      </p:sp>
      <p:sp>
        <p:nvSpPr>
          <p:cNvPr id="10" name="矩形 32">
            <a:extLst>
              <a:ext uri="{FF2B5EF4-FFF2-40B4-BE49-F238E27FC236}">
                <a16:creationId xmlns:a16="http://schemas.microsoft.com/office/drawing/2014/main" id="{A032B3A1-EC60-469F-9886-F506E27C2BC3}"/>
              </a:ext>
            </a:extLst>
          </p:cNvPr>
          <p:cNvSpPr/>
          <p:nvPr/>
        </p:nvSpPr>
        <p:spPr>
          <a:xfrm>
            <a:off x="495640" y="1652768"/>
            <a:ext cx="2620701" cy="564963"/>
          </a:xfrm>
          <a:prstGeom prst="rect">
            <a:avLst/>
          </a:prstGeom>
        </p:spPr>
        <p:txBody>
          <a:bodyPr wrap="square">
            <a:spAutoFit/>
          </a:bodyPr>
          <a:lstStyle/>
          <a:p>
            <a:pPr>
              <a:lnSpc>
                <a:spcPct val="120000"/>
              </a:lnSpc>
            </a:pPr>
            <a:r>
              <a:rPr lang="en-US" altLang="zh-CN" sz="2800" b="1" i="1" u="sng" dirty="0">
                <a:latin typeface="+mj-lt"/>
                <a:ea typeface="微软雅黑" panose="020B0503020204020204" pitchFamily="34" charset="-122"/>
                <a:cs typeface="Times New Roman" panose="02020603050405020304" pitchFamily="18" charset="0"/>
              </a:rPr>
              <a:t>Algorithm</a:t>
            </a:r>
          </a:p>
        </p:txBody>
      </p:sp>
      <p:sp>
        <p:nvSpPr>
          <p:cNvPr id="11" name="矩形 32">
            <a:extLst>
              <a:ext uri="{FF2B5EF4-FFF2-40B4-BE49-F238E27FC236}">
                <a16:creationId xmlns:a16="http://schemas.microsoft.com/office/drawing/2014/main" id="{F41907F0-EDFB-4EFC-BF38-DB4144B170A3}"/>
              </a:ext>
            </a:extLst>
          </p:cNvPr>
          <p:cNvSpPr/>
          <p:nvPr/>
        </p:nvSpPr>
        <p:spPr>
          <a:xfrm>
            <a:off x="6789906" y="1652769"/>
            <a:ext cx="3431340" cy="564963"/>
          </a:xfrm>
          <a:prstGeom prst="rect">
            <a:avLst/>
          </a:prstGeom>
        </p:spPr>
        <p:txBody>
          <a:bodyPr wrap="square">
            <a:spAutoFit/>
          </a:bodyPr>
          <a:lstStyle/>
          <a:p>
            <a:pPr>
              <a:lnSpc>
                <a:spcPct val="120000"/>
              </a:lnSpc>
            </a:pPr>
            <a:r>
              <a:rPr lang="en-US" altLang="zh-CN" sz="2800" b="1" i="1" u="sng" dirty="0" err="1">
                <a:latin typeface="+mj-lt"/>
                <a:ea typeface="微软雅黑" panose="020B0503020204020204" pitchFamily="34" charset="-122"/>
                <a:cs typeface="Times New Roman" panose="02020603050405020304" pitchFamily="18" charset="0"/>
              </a:rPr>
              <a:t>Customisation</a:t>
            </a:r>
            <a:endParaRPr lang="en-US" altLang="zh-CN" sz="2800" b="1" i="1" u="sng" dirty="0">
              <a:latin typeface="+mj-lt"/>
              <a:ea typeface="微软雅黑" panose="020B0503020204020204" pitchFamily="34" charset="-122"/>
              <a:cs typeface="Times New Roman" panose="02020603050405020304" pitchFamily="18" charset="0"/>
            </a:endParaRPr>
          </a:p>
        </p:txBody>
      </p:sp>
      <p:sp>
        <p:nvSpPr>
          <p:cNvPr id="14" name="Text Placeholder 6">
            <a:extLst>
              <a:ext uri="{FF2B5EF4-FFF2-40B4-BE49-F238E27FC236}">
                <a16:creationId xmlns:a16="http://schemas.microsoft.com/office/drawing/2014/main" id="{DC393436-BCC1-42EA-942C-5071172BF359}"/>
              </a:ext>
            </a:extLst>
          </p:cNvPr>
          <p:cNvSpPr txBox="1">
            <a:spLocks/>
          </p:cNvSpPr>
          <p:nvPr/>
        </p:nvSpPr>
        <p:spPr>
          <a:xfrm>
            <a:off x="6789906" y="2163828"/>
            <a:ext cx="5276403" cy="2587733"/>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85750" indent="-285750" algn="l">
              <a:buFont typeface="Wingdings" panose="05000000000000000000" pitchFamily="2" charset="2"/>
              <a:buChar char="q"/>
            </a:pPr>
            <a:r>
              <a:rPr lang="en-MY" dirty="0">
                <a:latin typeface="Tahoma" panose="020B0604030504040204" pitchFamily="34" charset="0"/>
                <a:ea typeface="Tahoma" panose="020B0604030504040204" pitchFamily="34" charset="0"/>
                <a:cs typeface="Tahoma" panose="020B0604030504040204" pitchFamily="34" charset="0"/>
              </a:rPr>
              <a:t> Select market specific index - S&amp;P 400 Oil, Gas &amp; </a:t>
            </a:r>
            <a:r>
              <a:rPr lang="en-MY" dirty="0" err="1">
                <a:latin typeface="Tahoma" panose="020B0604030504040204" pitchFamily="34" charset="0"/>
                <a:ea typeface="Tahoma" panose="020B0604030504040204" pitchFamily="34" charset="0"/>
                <a:cs typeface="Tahoma" panose="020B0604030504040204" pitchFamily="34" charset="0"/>
              </a:rPr>
              <a:t>Cnsmble</a:t>
            </a:r>
            <a:r>
              <a:rPr lang="en-MY" dirty="0">
                <a:latin typeface="Tahoma" panose="020B0604030504040204" pitchFamily="34" charset="0"/>
                <a:ea typeface="Tahoma" panose="020B0604030504040204" pitchFamily="34" charset="0"/>
                <a:cs typeface="Tahoma" panose="020B0604030504040204" pitchFamily="34" charset="0"/>
              </a:rPr>
              <a:t> Fuel(Ind) index as one of the risk factors.</a:t>
            </a:r>
          </a:p>
          <a:p>
            <a:pPr marL="285750" indent="-285750" algn="l">
              <a:buFont typeface="Wingdings" panose="05000000000000000000" pitchFamily="2" charset="2"/>
              <a:buChar char="q"/>
            </a:pPr>
            <a:r>
              <a:rPr lang="en-MY" dirty="0">
                <a:latin typeface="Tahoma" panose="020B0604030504040204" pitchFamily="34" charset="0"/>
                <a:ea typeface="Tahoma" panose="020B0604030504040204" pitchFamily="34" charset="0"/>
                <a:cs typeface="Tahoma" panose="020B0604030504040204" pitchFamily="34" charset="0"/>
              </a:rPr>
              <a:t>Select momentum index - MTUM factor index. </a:t>
            </a:r>
          </a:p>
        </p:txBody>
      </p:sp>
    </p:spTree>
    <p:extLst>
      <p:ext uri="{BB962C8B-B14F-4D97-AF65-F5344CB8AC3E}">
        <p14:creationId xmlns:p14="http://schemas.microsoft.com/office/powerpoint/2010/main" val="99314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95640" y="316975"/>
            <a:ext cx="844739" cy="844739"/>
            <a:chOff x="7419117" y="1060381"/>
            <a:chExt cx="1286893" cy="1286893"/>
          </a:xfrm>
        </p:grpSpPr>
        <p:sp>
          <p:nvSpPr>
            <p:cNvPr id="28" name="椭圆 27"/>
            <p:cNvSpPr/>
            <p:nvPr/>
          </p:nvSpPr>
          <p:spPr>
            <a:xfrm>
              <a:off x="7419117" y="1060381"/>
              <a:ext cx="1286893" cy="1286893"/>
            </a:xfrm>
            <a:prstGeom prst="ellipse">
              <a:avLst/>
            </a:prstGeom>
            <a:solidFill>
              <a:srgbClr val="43AEE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9" name="文本框 2"/>
            <p:cNvSpPr txBox="1"/>
            <p:nvPr/>
          </p:nvSpPr>
          <p:spPr>
            <a:xfrm>
              <a:off x="7736005" y="1324100"/>
              <a:ext cx="601233" cy="797084"/>
            </a:xfrm>
            <a:prstGeom prst="rect">
              <a:avLst/>
            </a:prstGeom>
            <a:noFill/>
          </p:spPr>
          <p:txBody>
            <a:bodyPr wrap="none" rtlCol="0">
              <a:spAutoFit/>
            </a:bodyPr>
            <a:lstStyle/>
            <a:p>
              <a:r>
                <a:rPr lang="en-MY" altLang="zh-CN" sz="2800" dirty="0">
                  <a:latin typeface="微软雅黑" panose="020B0503020204020204" pitchFamily="34" charset="-122"/>
                  <a:ea typeface="微软雅黑" panose="020B0503020204020204" pitchFamily="34" charset="-122"/>
                </a:rPr>
                <a:t>4</a:t>
              </a:r>
              <a:endParaRPr lang="zh-CN" altLang="en-US" sz="2800" dirty="0">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495640" y="1257250"/>
            <a:ext cx="11186844" cy="0"/>
          </a:xfrm>
          <a:prstGeom prst="line">
            <a:avLst/>
          </a:prstGeom>
          <a:ln w="38100">
            <a:solidFill>
              <a:srgbClr val="3BC5E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9170C2-A65B-40A1-9986-3738B84396BE}"/>
              </a:ext>
            </a:extLst>
          </p:cNvPr>
          <p:cNvSpPr txBox="1"/>
          <p:nvPr/>
        </p:nvSpPr>
        <p:spPr>
          <a:xfrm>
            <a:off x="1407200" y="394068"/>
            <a:ext cx="10081149" cy="767646"/>
          </a:xfrm>
          <a:prstGeom prst="rect">
            <a:avLst/>
          </a:prstGeom>
          <a:noFill/>
        </p:spPr>
        <p:txBody>
          <a:bodyPr wrap="square" rtlCol="0">
            <a:spAutoFit/>
          </a:bodyPr>
          <a:lstStyle/>
          <a:p>
            <a:pPr>
              <a:lnSpc>
                <a:spcPct val="120000"/>
              </a:lnSpc>
            </a:pPr>
            <a:r>
              <a:rPr lang="en-US" altLang="zh-CN" sz="4000" b="1" dirty="0">
                <a:latin typeface="+mj-lt"/>
                <a:ea typeface="微软雅黑" panose="020B0503020204020204" pitchFamily="34" charset="-122"/>
                <a:cs typeface="Times New Roman" panose="02020603050405020304" pitchFamily="18" charset="0"/>
              </a:rPr>
              <a:t>Performance - </a:t>
            </a:r>
            <a:r>
              <a:rPr lang="en-US" altLang="zh-CN" sz="4000" b="1" dirty="0" err="1">
                <a:latin typeface="+mj-lt"/>
                <a:ea typeface="微软雅黑" panose="020B0503020204020204" pitchFamily="34" charset="-122"/>
                <a:cs typeface="Times New Roman" panose="02020603050405020304" pitchFamily="18" charset="0"/>
              </a:rPr>
              <a:t>Backtesting</a:t>
            </a:r>
            <a:endParaRPr lang="zh-CN" altLang="en-US" sz="4000" b="1" dirty="0">
              <a:latin typeface="+mj-lt"/>
              <a:ea typeface="微软雅黑" panose="020B0503020204020204" pitchFamily="34" charset="-122"/>
              <a:cs typeface="Times New Roman" panose="02020603050405020304" pitchFamily="18" charset="0"/>
            </a:endParaRPr>
          </a:p>
        </p:txBody>
      </p:sp>
      <p:pic>
        <p:nvPicPr>
          <p:cNvPr id="19" name="Picture 18">
            <a:extLst>
              <a:ext uri="{FF2B5EF4-FFF2-40B4-BE49-F238E27FC236}">
                <a16:creationId xmlns:a16="http://schemas.microsoft.com/office/drawing/2014/main" id="{32F4046F-8A62-4B42-B1A9-FAA715280B36}"/>
              </a:ext>
            </a:extLst>
          </p:cNvPr>
          <p:cNvPicPr>
            <a:picLocks noChangeAspect="1"/>
          </p:cNvPicPr>
          <p:nvPr/>
        </p:nvPicPr>
        <p:blipFill>
          <a:blip r:embed="rId2"/>
          <a:stretch>
            <a:fillRect/>
          </a:stretch>
        </p:blipFill>
        <p:spPr>
          <a:xfrm>
            <a:off x="134280" y="1352787"/>
            <a:ext cx="6077984" cy="5201878"/>
          </a:xfrm>
          <a:prstGeom prst="rect">
            <a:avLst/>
          </a:prstGeom>
        </p:spPr>
      </p:pic>
      <p:pic>
        <p:nvPicPr>
          <p:cNvPr id="24" name="Picture 23">
            <a:extLst>
              <a:ext uri="{FF2B5EF4-FFF2-40B4-BE49-F238E27FC236}">
                <a16:creationId xmlns:a16="http://schemas.microsoft.com/office/drawing/2014/main" id="{9202A483-84AA-453A-AC13-002D534D30D8}"/>
              </a:ext>
            </a:extLst>
          </p:cNvPr>
          <p:cNvPicPr>
            <a:picLocks noChangeAspect="1"/>
          </p:cNvPicPr>
          <p:nvPr/>
        </p:nvPicPr>
        <p:blipFill>
          <a:blip r:embed="rId3"/>
          <a:stretch>
            <a:fillRect/>
          </a:stretch>
        </p:blipFill>
        <p:spPr>
          <a:xfrm>
            <a:off x="6306532" y="1352787"/>
            <a:ext cx="5637228" cy="1610668"/>
          </a:xfrm>
          <a:prstGeom prst="rect">
            <a:avLst/>
          </a:prstGeom>
        </p:spPr>
      </p:pic>
      <p:pic>
        <p:nvPicPr>
          <p:cNvPr id="20" name="Picture 19">
            <a:extLst>
              <a:ext uri="{FF2B5EF4-FFF2-40B4-BE49-F238E27FC236}">
                <a16:creationId xmlns:a16="http://schemas.microsoft.com/office/drawing/2014/main" id="{B1D360F7-B405-4515-965B-5E7D52EA572A}"/>
              </a:ext>
            </a:extLst>
          </p:cNvPr>
          <p:cNvPicPr>
            <a:picLocks noChangeAspect="1"/>
          </p:cNvPicPr>
          <p:nvPr/>
        </p:nvPicPr>
        <p:blipFill>
          <a:blip r:embed="rId4"/>
          <a:stretch>
            <a:fillRect/>
          </a:stretch>
        </p:blipFill>
        <p:spPr>
          <a:xfrm>
            <a:off x="6306532" y="3058991"/>
            <a:ext cx="5637228" cy="3672080"/>
          </a:xfrm>
          <a:prstGeom prst="rect">
            <a:avLst/>
          </a:prstGeom>
        </p:spPr>
      </p:pic>
    </p:spTree>
    <p:extLst>
      <p:ext uri="{BB962C8B-B14F-4D97-AF65-F5344CB8AC3E}">
        <p14:creationId xmlns:p14="http://schemas.microsoft.com/office/powerpoint/2010/main" val="409775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95640" y="316975"/>
            <a:ext cx="844739" cy="844739"/>
            <a:chOff x="7419117" y="1060381"/>
            <a:chExt cx="1286893" cy="1286893"/>
          </a:xfrm>
        </p:grpSpPr>
        <p:sp>
          <p:nvSpPr>
            <p:cNvPr id="28" name="椭圆 27"/>
            <p:cNvSpPr/>
            <p:nvPr/>
          </p:nvSpPr>
          <p:spPr>
            <a:xfrm>
              <a:off x="7419117" y="1060381"/>
              <a:ext cx="1286893" cy="1286893"/>
            </a:xfrm>
            <a:prstGeom prst="ellipse">
              <a:avLst/>
            </a:prstGeom>
            <a:solidFill>
              <a:srgbClr val="43AEE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9" name="文本框 2"/>
            <p:cNvSpPr txBox="1"/>
            <p:nvPr/>
          </p:nvSpPr>
          <p:spPr>
            <a:xfrm>
              <a:off x="7736005" y="1324100"/>
              <a:ext cx="601233" cy="797084"/>
            </a:xfrm>
            <a:prstGeom prst="rect">
              <a:avLst/>
            </a:prstGeom>
            <a:noFill/>
          </p:spPr>
          <p:txBody>
            <a:bodyPr wrap="none" rtlCol="0">
              <a:spAutoFit/>
            </a:bodyPr>
            <a:lstStyle/>
            <a:p>
              <a:r>
                <a:rPr lang="en-US" altLang="zh-CN" sz="2800" dirty="0">
                  <a:latin typeface="微软雅黑" panose="020B0503020204020204" pitchFamily="34" charset="-122"/>
                  <a:ea typeface="微软雅黑" panose="020B0503020204020204" pitchFamily="34" charset="-122"/>
                </a:rPr>
                <a:t>5</a:t>
              </a:r>
              <a:endParaRPr lang="zh-CN" altLang="en-US" sz="2800" dirty="0">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a:xfrm>
            <a:off x="495640" y="1257250"/>
            <a:ext cx="11186844" cy="0"/>
          </a:xfrm>
          <a:prstGeom prst="line">
            <a:avLst/>
          </a:prstGeom>
          <a:ln w="38100">
            <a:solidFill>
              <a:srgbClr val="3BC5E9"/>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9908" y="1385408"/>
            <a:ext cx="10590437" cy="1598386"/>
          </a:xfrm>
          <a:prstGeom prst="rect">
            <a:avLst/>
          </a:prstGeom>
        </p:spPr>
        <p:txBody>
          <a:bodyPr wrap="square">
            <a:spAutoFit/>
          </a:bodyPr>
          <a:lstStyle/>
          <a:p>
            <a:pPr>
              <a:lnSpc>
                <a:spcPct val="120000"/>
              </a:lnSpc>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10">
            <a:extLst>
              <a:ext uri="{FF2B5EF4-FFF2-40B4-BE49-F238E27FC236}">
                <a16:creationId xmlns:a16="http://schemas.microsoft.com/office/drawing/2014/main" id="{3C9137AA-DED6-4D18-A597-6221084D9BE2}"/>
              </a:ext>
            </a:extLst>
          </p:cNvPr>
          <p:cNvSpPr txBox="1"/>
          <p:nvPr/>
        </p:nvSpPr>
        <p:spPr>
          <a:xfrm>
            <a:off x="1478505" y="303326"/>
            <a:ext cx="10081149" cy="767646"/>
          </a:xfrm>
          <a:prstGeom prst="rect">
            <a:avLst/>
          </a:prstGeom>
          <a:noFill/>
        </p:spPr>
        <p:txBody>
          <a:bodyPr wrap="square" rtlCol="0">
            <a:spAutoFit/>
          </a:bodyPr>
          <a:lstStyle/>
          <a:p>
            <a:pPr>
              <a:lnSpc>
                <a:spcPct val="120000"/>
              </a:lnSpc>
            </a:pPr>
            <a:r>
              <a:rPr lang="en-US" altLang="zh-CN" sz="4000" b="1" dirty="0">
                <a:latin typeface="+mj-lt"/>
                <a:ea typeface="微软雅黑" panose="020B0503020204020204" pitchFamily="34" charset="-122"/>
                <a:cs typeface="Times New Roman" panose="02020603050405020304" pitchFamily="18" charset="0"/>
              </a:rPr>
              <a:t>Conclusions</a:t>
            </a:r>
            <a:endParaRPr lang="zh-CN" altLang="en-US" sz="4000" b="1" dirty="0">
              <a:latin typeface="+mj-lt"/>
              <a:ea typeface="微软雅黑" panose="020B0503020204020204" pitchFamily="34" charset="-122"/>
              <a:cs typeface="Times New Roman" panose="02020603050405020304" pitchFamily="18" charset="0"/>
            </a:endParaRPr>
          </a:p>
        </p:txBody>
      </p:sp>
      <p:sp>
        <p:nvSpPr>
          <p:cNvPr id="4" name="TextBox 3">
            <a:extLst>
              <a:ext uri="{FF2B5EF4-FFF2-40B4-BE49-F238E27FC236}">
                <a16:creationId xmlns:a16="http://schemas.microsoft.com/office/drawing/2014/main" id="{4C1B51D7-FD06-455F-AEEB-15F6D5E52F46}"/>
              </a:ext>
            </a:extLst>
          </p:cNvPr>
          <p:cNvSpPr txBox="1"/>
          <p:nvPr/>
        </p:nvSpPr>
        <p:spPr>
          <a:xfrm>
            <a:off x="315429" y="1568185"/>
            <a:ext cx="11718758" cy="4093428"/>
          </a:xfrm>
          <a:prstGeom prst="rect">
            <a:avLst/>
          </a:prstGeom>
          <a:noFill/>
        </p:spPr>
        <p:txBody>
          <a:bodyPr wrap="square" rtlCol="0">
            <a:spAutoFit/>
          </a:bodyPr>
          <a:lstStyle/>
          <a:p>
            <a:r>
              <a:rPr lang="en-MY" sz="2000" b="1" dirty="0">
                <a:latin typeface="Tahoma" panose="020B0604030504040204" pitchFamily="34" charset="0"/>
                <a:ea typeface="Tahoma" panose="020B0604030504040204" pitchFamily="34" charset="0"/>
                <a:cs typeface="Tahoma" panose="020B0604030504040204" pitchFamily="34" charset="0"/>
              </a:rPr>
              <a:t>Improvements: </a:t>
            </a:r>
          </a:p>
          <a:p>
            <a:pPr marL="342900" indent="-342900">
              <a:buFont typeface="Wingdings" panose="05000000000000000000" pitchFamily="2" charset="2"/>
              <a:buChar char="q"/>
            </a:pPr>
            <a:r>
              <a:rPr lang="en-MY" sz="1700" dirty="0">
                <a:effectLst>
                  <a:outerShdw blurRad="50800" dist="38100" dir="2700000" algn="tl" rotWithShape="0">
                    <a:srgbClr val="000000">
                      <a:alpha val="48000"/>
                    </a:srgbClr>
                  </a:outerShdw>
                </a:effectLst>
              </a:rPr>
              <a:t>Include </a:t>
            </a:r>
            <a:r>
              <a:rPr lang="en-MY" sz="1700" i="1" dirty="0">
                <a:effectLst>
                  <a:outerShdw blurRad="50800" dist="38100" dir="2700000" algn="tl" rotWithShape="0">
                    <a:srgbClr val="000000">
                      <a:alpha val="48000"/>
                    </a:srgbClr>
                  </a:outerShdw>
                </a:effectLst>
              </a:rPr>
              <a:t>news scanning algorithm </a:t>
            </a:r>
            <a:r>
              <a:rPr lang="en-MY" sz="1700" dirty="0">
                <a:effectLst>
                  <a:outerShdw blurRad="50800" dist="38100" dir="2700000" algn="tl" rotWithShape="0">
                    <a:srgbClr val="000000">
                      <a:alpha val="48000"/>
                    </a:srgbClr>
                  </a:outerShdw>
                </a:effectLst>
              </a:rPr>
              <a:t>to capture market moving information that affects the portfolio. This is particularly useful for oil and gas industry as the global politics has a huge impact on the oil and gas industry.</a:t>
            </a:r>
          </a:p>
          <a:p>
            <a:pPr marL="342900" indent="-342900">
              <a:buFont typeface="Wingdings" panose="05000000000000000000" pitchFamily="2" charset="2"/>
              <a:buChar char="q"/>
            </a:pPr>
            <a:r>
              <a:rPr lang="en-MY" sz="1700" dirty="0">
                <a:effectLst>
                  <a:outerShdw blurRad="50800" dist="38100" dir="2700000" algn="tl" rotWithShape="0">
                    <a:srgbClr val="000000">
                      <a:alpha val="48000"/>
                    </a:srgbClr>
                  </a:outerShdw>
                </a:effectLst>
              </a:rPr>
              <a:t>Search for </a:t>
            </a:r>
            <a:r>
              <a:rPr lang="en-MY" sz="1700" i="1" dirty="0">
                <a:effectLst>
                  <a:outerShdw blurRad="50800" dist="38100" dir="2700000" algn="tl" rotWithShape="0">
                    <a:srgbClr val="000000">
                      <a:alpha val="48000"/>
                    </a:srgbClr>
                  </a:outerShdw>
                </a:effectLst>
              </a:rPr>
              <a:t>more risk factors </a:t>
            </a:r>
            <a:r>
              <a:rPr lang="en-MY" sz="1700" dirty="0">
                <a:effectLst>
                  <a:outerShdw blurRad="50800" dist="38100" dir="2700000" algn="tl" rotWithShape="0">
                    <a:srgbClr val="000000">
                      <a:alpha val="48000"/>
                    </a:srgbClr>
                  </a:outerShdw>
                </a:effectLst>
              </a:rPr>
              <a:t>that better explain the returns. Ideally, the R</a:t>
            </a:r>
            <a:r>
              <a:rPr lang="en-MY" sz="1700" baseline="30000" dirty="0">
                <a:effectLst>
                  <a:outerShdw blurRad="50800" dist="38100" dir="2700000" algn="tl" rotWithShape="0">
                    <a:srgbClr val="000000">
                      <a:alpha val="48000"/>
                    </a:srgbClr>
                  </a:outerShdw>
                </a:effectLst>
              </a:rPr>
              <a:t>2</a:t>
            </a:r>
            <a:r>
              <a:rPr lang="en-MY" sz="1700" dirty="0">
                <a:effectLst>
                  <a:outerShdw blurRad="50800" dist="38100" dir="2700000" algn="tl" rotWithShape="0">
                    <a:srgbClr val="000000">
                      <a:alpha val="48000"/>
                    </a:srgbClr>
                  </a:outerShdw>
                </a:effectLst>
              </a:rPr>
              <a:t> of the regression should be at least 90%. </a:t>
            </a:r>
          </a:p>
          <a:p>
            <a:pPr marL="342900" indent="-342900">
              <a:buFont typeface="Wingdings" panose="05000000000000000000" pitchFamily="2" charset="2"/>
              <a:buChar char="q"/>
            </a:pPr>
            <a:r>
              <a:rPr lang="en-MY" sz="1700" dirty="0">
                <a:effectLst>
                  <a:outerShdw blurRad="50800" dist="38100" dir="2700000" algn="tl" rotWithShape="0">
                    <a:srgbClr val="000000">
                      <a:alpha val="48000"/>
                    </a:srgbClr>
                  </a:outerShdw>
                </a:effectLst>
              </a:rPr>
              <a:t>Add </a:t>
            </a:r>
            <a:r>
              <a:rPr lang="en-MY" sz="1700" i="1" dirty="0">
                <a:effectLst>
                  <a:outerShdw blurRad="50800" dist="38100" dir="2700000" algn="tl" rotWithShape="0">
                    <a:srgbClr val="000000">
                      <a:alpha val="48000"/>
                    </a:srgbClr>
                  </a:outerShdw>
                </a:effectLst>
              </a:rPr>
              <a:t>equity implied volatility</a:t>
            </a:r>
            <a:r>
              <a:rPr lang="en-MY" sz="1700" dirty="0">
                <a:effectLst>
                  <a:outerShdw blurRad="50800" dist="38100" dir="2700000" algn="tl" rotWithShape="0">
                    <a:srgbClr val="000000">
                      <a:alpha val="48000"/>
                    </a:srgbClr>
                  </a:outerShdw>
                </a:effectLst>
              </a:rPr>
              <a:t> to the portfolio if accessible from data provider. Generally, volatility has a strong negative dependence with the underlying stock price. Hence, the diversification effect of including volatility in the portfolio is attractive to many equity hedge funds (pg.296 in Alexander, C. Market Risk Analysis: Vol II).</a:t>
            </a:r>
          </a:p>
          <a:p>
            <a:pPr marL="342900" indent="-342900">
              <a:buFont typeface="Wingdings" panose="05000000000000000000" pitchFamily="2" charset="2"/>
              <a:buChar char="q"/>
            </a:pPr>
            <a:r>
              <a:rPr lang="en-GB" sz="1700" dirty="0">
                <a:effectLst>
                  <a:outerShdw blurRad="50800" dist="38100" dir="2700000" algn="tl" rotWithShape="0">
                    <a:srgbClr val="000000">
                      <a:alpha val="48000"/>
                    </a:srgbClr>
                  </a:outerShdw>
                </a:effectLst>
              </a:rPr>
              <a:t>Incorporate </a:t>
            </a:r>
            <a:r>
              <a:rPr lang="en-GB" sz="1700" i="1" dirty="0">
                <a:effectLst>
                  <a:outerShdw blurRad="50800" dist="38100" dir="2700000" algn="tl" rotWithShape="0">
                    <a:srgbClr val="000000">
                      <a:alpha val="48000"/>
                    </a:srgbClr>
                  </a:outerShdw>
                </a:effectLst>
              </a:rPr>
              <a:t>the Black-</a:t>
            </a:r>
            <a:r>
              <a:rPr lang="en-GB" sz="1700" i="1" dirty="0" err="1">
                <a:effectLst>
                  <a:outerShdw blurRad="50800" dist="38100" dir="2700000" algn="tl" rotWithShape="0">
                    <a:srgbClr val="000000">
                      <a:alpha val="48000"/>
                    </a:srgbClr>
                  </a:outerShdw>
                </a:effectLst>
              </a:rPr>
              <a:t>Litterman</a:t>
            </a:r>
            <a:r>
              <a:rPr lang="en-GB" sz="1700" i="1" dirty="0">
                <a:effectLst>
                  <a:outerShdw blurRad="50800" dist="38100" dir="2700000" algn="tl" rotWithShape="0">
                    <a:srgbClr val="000000">
                      <a:alpha val="48000"/>
                    </a:srgbClr>
                  </a:outerShdw>
                </a:effectLst>
              </a:rPr>
              <a:t> model</a:t>
            </a:r>
            <a:r>
              <a:rPr lang="en-GB" sz="1700" dirty="0">
                <a:effectLst>
                  <a:outerShdw blurRad="50800" dist="38100" dir="2700000" algn="tl" rotWithShape="0">
                    <a:srgbClr val="000000">
                      <a:alpha val="48000"/>
                    </a:srgbClr>
                  </a:outerShdw>
                </a:effectLst>
              </a:rPr>
              <a:t> so a Bayesian approach can be taken to combine the subjective views of investors, regarding the expected returns of one or more assets with the market expected returns (the prior distribution) to form a new, mixed estimate of expected returns. This would enable Macro factors to be included into the strategy. The main effect of incorporating the model would be that the algorithm would be less sensitive to historical data and more robust since active views from the manager are being taken into account.</a:t>
            </a:r>
          </a:p>
          <a:p>
            <a:endParaRPr lang="en-GB" dirty="0">
              <a:effectLst>
                <a:outerShdw blurRad="50800" dist="38100" dir="2700000" algn="tl" rotWithShape="0">
                  <a:srgbClr val="000000">
                    <a:alpha val="48000"/>
                  </a:srgbClr>
                </a:outerShdw>
              </a:effectLst>
            </a:endParaRPr>
          </a:p>
          <a:p>
            <a:pPr marL="342900" indent="-342900">
              <a:buFont typeface="Wingdings" panose="05000000000000000000" pitchFamily="2" charset="2"/>
              <a:buChar char="q"/>
            </a:pPr>
            <a:endParaRPr lang="en-MY" sz="1500" dirty="0">
              <a:effectLst>
                <a:outerShdw blurRad="50800" dist="38100" dir="2700000" algn="tl" rotWithShape="0">
                  <a:srgbClr val="000000">
                    <a:alpha val="48000"/>
                  </a:srgbClr>
                </a:outerShdw>
              </a:effectLst>
            </a:endParaRPr>
          </a:p>
          <a:p>
            <a:pPr marL="342900" indent="-342900">
              <a:buFont typeface="Arial" panose="020B0604020202020204" pitchFamily="34" charset="0"/>
              <a:buChar char="•"/>
            </a:pPr>
            <a:endParaRPr lang="en-MY"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4667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2233</TotalTime>
  <Words>544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微软雅黑</vt:lpstr>
      <vt:lpstr>Arial</vt:lpstr>
      <vt:lpstr>Bookman Old Style</vt:lpstr>
      <vt:lpstr>Kokila</vt:lpstr>
      <vt:lpstr>Rockwell</vt:lpstr>
      <vt:lpstr>Tahoma</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 Ong (MSc Mathematical Finance FT)</dc:creator>
  <cp:lastModifiedBy>Chun Ong (MSc Mathematical Finance FT)</cp:lastModifiedBy>
  <cp:revision>93</cp:revision>
  <dcterms:created xsi:type="dcterms:W3CDTF">2020-02-16T00:39:08Z</dcterms:created>
  <dcterms:modified xsi:type="dcterms:W3CDTF">2020-02-17T16:29:15Z</dcterms:modified>
</cp:coreProperties>
</file>