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88" r:id="rId4"/>
    <p:sldId id="257" r:id="rId5"/>
    <p:sldId id="266" r:id="rId6"/>
    <p:sldId id="281" r:id="rId7"/>
    <p:sldId id="258" r:id="rId8"/>
    <p:sldId id="259" r:id="rId9"/>
    <p:sldId id="260" r:id="rId10"/>
    <p:sldId id="282" r:id="rId11"/>
    <p:sldId id="261" r:id="rId12"/>
    <p:sldId id="262" r:id="rId13"/>
    <p:sldId id="283" r:id="rId14"/>
    <p:sldId id="263" r:id="rId15"/>
    <p:sldId id="264" r:id="rId16"/>
    <p:sldId id="286" r:id="rId17"/>
    <p:sldId id="265" r:id="rId18"/>
    <p:sldId id="284" r:id="rId19"/>
    <p:sldId id="280" r:id="rId20"/>
    <p:sldId id="277" r:id="rId21"/>
    <p:sldId id="267" r:id="rId22"/>
    <p:sldId id="268" r:id="rId23"/>
    <p:sldId id="269" r:id="rId24"/>
    <p:sldId id="285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9" r:id="rId33"/>
    <p:sldId id="278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19D2"/>
    <a:srgbClr val="6DFE00"/>
    <a:srgbClr val="FFFE16"/>
    <a:srgbClr val="007FDE"/>
    <a:srgbClr val="008FFA"/>
    <a:srgbClr val="4B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1" autoAdjust="0"/>
    <p:restoredTop sz="74597" autoAdjust="0"/>
  </p:normalViewPr>
  <p:slideViewPr>
    <p:cSldViewPr>
      <p:cViewPr varScale="1">
        <p:scale>
          <a:sx n="98" d="100"/>
          <a:sy n="98" d="100"/>
        </p:scale>
        <p:origin x="-5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9125-F53A-42C0-A2C6-A1AB9D868590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4F6E7-12D6-4D85-BC03-86A203D9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22, 2014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discussion</a:t>
            </a:r>
            <a:r>
              <a:rPr lang="en-US" baseline="0" dirty="0" smtClean="0"/>
              <a:t> – these are some of the things that will be covered in this course.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web browser as the front end</a:t>
            </a:r>
          </a:p>
          <a:p>
            <a:r>
              <a:rPr lang="en-US" dirty="0" smtClean="0"/>
              <a:t>Typically multiple (logical) pages</a:t>
            </a:r>
          </a:p>
          <a:p>
            <a:r>
              <a:rPr lang="en-US" dirty="0" smtClean="0"/>
              <a:t>Back end server does significant processing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Computation</a:t>
            </a:r>
          </a:p>
          <a:p>
            <a:r>
              <a:rPr lang="en-US" dirty="0" smtClean="0"/>
              <a:t>Front and back ends interact via HTTP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in this track should talk to me or the 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4F6E7-12D6-4D85-BC03-86A203D91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6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FD6B-748D-41FF-9323-03A8DDB6020D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90C0-C54F-4371-AABA-D233879126BC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FCC2-63F1-4D10-A01B-753341FE2C4B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C0F-2FF9-4D10-92FC-0E53347F13BD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91F1-A889-434E-A56E-2048805D067B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B12-173C-4A6E-AB23-AFB6CA470966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359695"/>
            <a:ext cx="313249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359695"/>
            <a:ext cx="3133080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349-5F0E-4C4A-83AA-A1D3630AD62E}" type="datetime1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7B0B-B9A2-4193-AC1D-27251554819D}" type="datetime1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9A60-7827-4D59-AB78-9E163A24316E}" type="datetime1">
              <a:rPr lang="en-US" smtClean="0"/>
              <a:t>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60C0-C95A-438C-B7C8-DB073714B873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040293"/>
            <a:ext cx="3481387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481387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9E7C-3A59-46C1-8E35-E6751865CB50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8" y="1077646"/>
            <a:ext cx="1086653" cy="81499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2" y="1058844"/>
            <a:ext cx="830365" cy="62277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420841"/>
            <a:ext cx="602364" cy="45177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358485"/>
            <a:ext cx="489588" cy="3671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3" y="1562570"/>
            <a:ext cx="256601" cy="19245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2" y="744807"/>
            <a:ext cx="256601" cy="19245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7" y="1420841"/>
            <a:ext cx="197439" cy="1480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2" y="795445"/>
            <a:ext cx="197439" cy="1480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200150"/>
            <a:ext cx="3429000" cy="257175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5" y="49740"/>
            <a:ext cx="2575511" cy="5097800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9EFD-F51F-4A47-A2CF-EBBE926F4822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1421-04BA-43C4-875B-2FE7089D7B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G"/><Relationship Id="rId12" Type="http://schemas.openxmlformats.org/officeDocument/2006/relationships/image" Target="../media/image25.jpg"/><Relationship Id="rId13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pr@cs.brown.edu" TargetMode="External"/><Relationship Id="rId3" Type="http://schemas.openxmlformats.org/officeDocument/2006/relationships/hyperlink" Target="mailto:cs132headtas@cs.brown.edu" TargetMode="External"/><Relationship Id="rId4" Type="http://schemas.openxmlformats.org/officeDocument/2006/relationships/hyperlink" Target="mailto:cs132tas@cs.brown.edu" TargetMode="External"/><Relationship Id="rId5" Type="http://schemas.openxmlformats.org/officeDocument/2006/relationships/image" Target="../media/image18.jpe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3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4" Type="http://schemas.openxmlformats.org/officeDocument/2006/relationships/hyperlink" Target="http://conifer.cs.brown.edu/s6" TargetMode="External"/><Relationship Id="rId5" Type="http://schemas.openxmlformats.org/officeDocument/2006/relationships/hyperlink" Target="http://eadotc.cs.brown.edu/" TargetMode="External"/><Relationship Id="rId6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81150"/>
            <a:ext cx="7117180" cy="1102519"/>
          </a:xfrm>
        </p:spPr>
        <p:txBody>
          <a:bodyPr anchor="t"/>
          <a:lstStyle/>
          <a:p>
            <a:r>
              <a:rPr lang="en-US" dirty="0" smtClean="0"/>
              <a:t>CSCI 1320	</a:t>
            </a:r>
            <a:br>
              <a:rPr lang="en-US" dirty="0" smtClean="0"/>
            </a:br>
            <a:r>
              <a:rPr lang="en-US" sz="2800" dirty="0" smtClean="0"/>
              <a:t>Creating Modern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105150"/>
            <a:ext cx="7117180" cy="64606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Lecture 1: Course Introduction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9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CS132 Has Two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DFE00"/>
                </a:solidFill>
              </a:rPr>
              <a:t>Others Track</a:t>
            </a:r>
          </a:p>
          <a:p>
            <a:pPr lvl="1"/>
            <a:r>
              <a:rPr lang="en-US" dirty="0" smtClean="0"/>
              <a:t>For students without significant programming experience</a:t>
            </a:r>
          </a:p>
          <a:p>
            <a:pPr lvl="1"/>
            <a:r>
              <a:rPr lang="en-US" dirty="0" smtClean="0"/>
              <a:t>Who don’t know HTML/JavaScript</a:t>
            </a:r>
          </a:p>
          <a:p>
            <a:pPr lvl="1"/>
            <a:r>
              <a:rPr lang="en-US" dirty="0" smtClean="0"/>
              <a:t>Who have little design experience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D1A-14FF-4F2B-B3C7-422CA08C0B81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10</a:t>
            </a:fld>
            <a:endParaRPr lang="en-US"/>
          </a:p>
        </p:txBody>
      </p:sp>
      <p:sp>
        <p:nvSpPr>
          <p:cNvPr id="4" name="Flowchart: Summing Junction 3"/>
          <p:cNvSpPr/>
          <p:nvPr/>
        </p:nvSpPr>
        <p:spPr>
          <a:xfrm>
            <a:off x="1219200" y="2171700"/>
            <a:ext cx="6781800" cy="1543050"/>
          </a:xfrm>
          <a:prstGeom prst="flowChartSummingJunction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three parts to the course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 smtClean="0">
                <a:solidFill>
                  <a:srgbClr val="FFFF00"/>
                </a:solidFill>
              </a:rPr>
              <a:t>the fundamentals of web applications</a:t>
            </a:r>
          </a:p>
          <a:p>
            <a:pPr lvl="1"/>
            <a:r>
              <a:rPr lang="en-US" dirty="0" smtClean="0"/>
              <a:t>Learning the </a:t>
            </a:r>
            <a:r>
              <a:rPr lang="en-US" dirty="0" smtClean="0">
                <a:solidFill>
                  <a:srgbClr val="FFC000"/>
                </a:solidFill>
              </a:rPr>
              <a:t>basics of building web applications</a:t>
            </a:r>
          </a:p>
          <a:p>
            <a:pPr lvl="1"/>
            <a:r>
              <a:rPr lang="en-US" dirty="0" smtClean="0">
                <a:solidFill>
                  <a:srgbClr val="6DFE00"/>
                </a:solidFill>
              </a:rPr>
              <a:t>Creating a web application </a:t>
            </a:r>
            <a:r>
              <a:rPr lang="en-US" dirty="0" smtClean="0"/>
              <a:t>for a client</a:t>
            </a:r>
          </a:p>
          <a:p>
            <a:r>
              <a:rPr lang="en-US" dirty="0" smtClean="0"/>
              <a:t>Reflected in time commitment and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1D92-D770-4BC5-B190-4E377BE120B7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http://ts2.mm.bing.net/th?id=H.4902427194558677&amp;w=272&amp;h=176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799" y="438150"/>
            <a:ext cx="25908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1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276350"/>
            <a:ext cx="7125112" cy="31177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6DFE00"/>
                </a:solidFill>
              </a:rPr>
              <a:t>There are lots of different web technologies</a:t>
            </a:r>
          </a:p>
          <a:p>
            <a:pPr lvl="1"/>
            <a:r>
              <a:rPr lang="en-US" dirty="0" smtClean="0"/>
              <a:t>More than we can cover in one course in any depth</a:t>
            </a:r>
          </a:p>
          <a:p>
            <a:pPr lvl="1"/>
            <a:r>
              <a:rPr lang="en-US" dirty="0" smtClean="0"/>
              <a:t>But a web app expert should know </a:t>
            </a:r>
            <a:r>
              <a:rPr lang="en-US" b="1" dirty="0" smtClean="0">
                <a:solidFill>
                  <a:srgbClr val="FFFF00"/>
                </a:solidFill>
              </a:rPr>
              <a:t>of</a:t>
            </a:r>
            <a:r>
              <a:rPr lang="en-US" dirty="0" smtClean="0"/>
              <a:t> them all</a:t>
            </a:r>
          </a:p>
          <a:p>
            <a:pPr lvl="2"/>
            <a:r>
              <a:rPr lang="en-US" dirty="0" smtClean="0"/>
              <a:t>What they are, what they are good for, how they work, …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You need to know what to use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You need to be able to talk to clients and others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There are lots of things to consider in designing and building a web application</a:t>
            </a:r>
          </a:p>
          <a:p>
            <a:pPr lvl="1"/>
            <a:r>
              <a:rPr lang="en-US" dirty="0" smtClean="0"/>
              <a:t>Security, human factors, universal access, …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You need to understand and deal with these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705A-06D2-4A0B-B186-DF5985CB7B29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 descr="http://www.tarani.in/images/php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159014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3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Covered in lectures &amp; labs</a:t>
            </a:r>
          </a:p>
          <a:p>
            <a:pPr lvl="1"/>
            <a:r>
              <a:rPr lang="en-US" dirty="0"/>
              <a:t>I’ll try to make this accessible to both tracks</a:t>
            </a:r>
          </a:p>
          <a:p>
            <a:pPr lvl="1"/>
            <a:r>
              <a:rPr lang="en-US" dirty="0"/>
              <a:t>Questions and comments are </a:t>
            </a:r>
            <a:r>
              <a:rPr lang="en-US" dirty="0" smtClean="0"/>
              <a:t>encouraged</a:t>
            </a:r>
          </a:p>
          <a:p>
            <a:pPr lvl="2"/>
            <a:r>
              <a:rPr lang="en-US" sz="1600" b="1" dirty="0" smtClean="0">
                <a:solidFill>
                  <a:srgbClr val="6DFE00"/>
                </a:solidFill>
              </a:rPr>
              <a:t>PLEASE</a:t>
            </a:r>
            <a:endParaRPr lang="en-US" sz="1600" b="1" dirty="0">
              <a:solidFill>
                <a:srgbClr val="6DFE00"/>
              </a:solidFill>
            </a:endParaRPr>
          </a:p>
          <a:p>
            <a:pPr lvl="1"/>
            <a:r>
              <a:rPr lang="en-US" dirty="0"/>
              <a:t>Labs are interactive classes </a:t>
            </a:r>
            <a:r>
              <a:rPr lang="en-US" dirty="0" smtClean="0"/>
              <a:t>(held </a:t>
            </a:r>
            <a:r>
              <a:rPr lang="en-US" dirty="0"/>
              <a:t>in the Sun </a:t>
            </a:r>
            <a:r>
              <a:rPr lang="en-US" dirty="0" smtClean="0"/>
              <a:t>Lab)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Checked </a:t>
            </a:r>
            <a:r>
              <a:rPr lang="en-US" dirty="0" smtClean="0">
                <a:solidFill>
                  <a:srgbClr val="FFFF00"/>
                </a:solidFill>
              </a:rPr>
              <a:t>w/ </a:t>
            </a:r>
            <a:r>
              <a:rPr lang="en-US" dirty="0">
                <a:solidFill>
                  <a:srgbClr val="FFFF00"/>
                </a:solidFill>
              </a:rPr>
              <a:t>labs </a:t>
            </a:r>
            <a:r>
              <a:rPr lang="en-US" dirty="0" smtClean="0">
                <a:solidFill>
                  <a:srgbClr val="FFFF00"/>
                </a:solidFill>
              </a:rPr>
              <a:t>(10%) &amp; final (15%)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All </a:t>
            </a:r>
            <a:r>
              <a:rPr lang="en-US" dirty="0"/>
              <a:t>should be relatively easy if you come to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Considering an optional midterm just before break</a:t>
            </a:r>
          </a:p>
          <a:p>
            <a:pPr lvl="1"/>
            <a:r>
              <a:rPr lang="en-US" dirty="0" smtClean="0"/>
              <a:t>Final is on 5/14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Participation (3%)</a:t>
            </a:r>
          </a:p>
          <a:p>
            <a:pPr lvl="1"/>
            <a:r>
              <a:rPr lang="en-US" dirty="0" smtClean="0"/>
              <a:t>Feedback on other’s projects and presentations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3B3-B85D-4C80-93C4-E596A6BDB7FB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 descr="http://ts4.mm.bing.net/th?id=H.4541611327946947&amp;w=263&amp;h=187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1733550"/>
            <a:ext cx="25050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Building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a </a:t>
            </a:r>
            <a:r>
              <a:rPr lang="en-US" dirty="0" smtClean="0">
                <a:solidFill>
                  <a:srgbClr val="FFFF00"/>
                </a:solidFill>
              </a:rPr>
              <a:t>specific set of technologies</a:t>
            </a:r>
          </a:p>
          <a:p>
            <a:pPr lvl="1"/>
            <a:r>
              <a:rPr lang="en-US" dirty="0" smtClean="0"/>
              <a:t>HTML/CSS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Node.JS (PHP) / SQL</a:t>
            </a:r>
          </a:p>
          <a:p>
            <a:pPr lvl="1"/>
            <a:r>
              <a:rPr lang="en-US" dirty="0" smtClean="0"/>
              <a:t>Client-Server interaction (AJAX)</a:t>
            </a:r>
          </a:p>
          <a:p>
            <a:r>
              <a:rPr lang="en-US" dirty="0" smtClean="0"/>
              <a:t>These will be covered by </a:t>
            </a:r>
            <a:r>
              <a:rPr lang="en-US" dirty="0" smtClean="0">
                <a:solidFill>
                  <a:srgbClr val="FFFF00"/>
                </a:solidFill>
              </a:rPr>
              <a:t>homework assignments</a:t>
            </a:r>
          </a:p>
          <a:p>
            <a:pPr lvl="1"/>
            <a:r>
              <a:rPr lang="en-US" dirty="0" smtClean="0"/>
              <a:t>Each about one week long</a:t>
            </a:r>
          </a:p>
          <a:p>
            <a:pPr lvl="1"/>
            <a:r>
              <a:rPr lang="en-US" dirty="0" smtClean="0"/>
              <a:t>Separate assignments for the two tracks</a:t>
            </a:r>
          </a:p>
          <a:p>
            <a:pPr lvl="1"/>
            <a:r>
              <a:rPr lang="en-US" dirty="0" smtClean="0"/>
              <a:t>Count for 36% of your final grade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1F83-A0D1-4906-A6B6-C54A37E0DF67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 descr="http://ts4.mm.bing.net/th?id=H.4673660112536559&amp;w=221&amp;h=173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198033"/>
            <a:ext cx="2105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gathered a suite of projects from </a:t>
            </a:r>
            <a:r>
              <a:rPr lang="en-US" dirty="0" smtClean="0">
                <a:solidFill>
                  <a:srgbClr val="FFFF00"/>
                </a:solidFill>
              </a:rPr>
              <a:t>real clients</a:t>
            </a:r>
          </a:p>
          <a:p>
            <a:pPr lvl="1"/>
            <a:r>
              <a:rPr lang="en-US" dirty="0" smtClean="0"/>
              <a:t>Mix of commercial, non-profit, local</a:t>
            </a:r>
          </a:p>
          <a:p>
            <a:r>
              <a:rPr lang="en-US" dirty="0" smtClean="0"/>
              <a:t>Based on your preferences </a:t>
            </a:r>
            <a:r>
              <a:rPr lang="en-US" b="1" dirty="0" smtClean="0">
                <a:solidFill>
                  <a:srgbClr val="FFC000"/>
                </a:solidFill>
              </a:rPr>
              <a:t>we</a:t>
            </a:r>
            <a:r>
              <a:rPr lang="en-US" dirty="0" smtClean="0"/>
              <a:t> will assign teams</a:t>
            </a:r>
          </a:p>
          <a:p>
            <a:pPr lvl="1"/>
            <a:r>
              <a:rPr lang="en-US" dirty="0" smtClean="0"/>
              <a:t>Four people, mixed backgrounds, apt for project</a:t>
            </a:r>
          </a:p>
          <a:p>
            <a:r>
              <a:rPr lang="en-US" dirty="0" smtClean="0"/>
              <a:t>Teams should meet weekly with sponsor &amp; mentor TA</a:t>
            </a:r>
          </a:p>
          <a:p>
            <a:pPr lvl="1"/>
            <a:r>
              <a:rPr lang="en-US" dirty="0" smtClean="0"/>
              <a:t>Keep them happy</a:t>
            </a:r>
          </a:p>
          <a:p>
            <a:r>
              <a:rPr lang="en-US" dirty="0" smtClean="0"/>
              <a:t>You will have </a:t>
            </a:r>
            <a:r>
              <a:rPr lang="en-US" dirty="0" smtClean="0">
                <a:solidFill>
                  <a:srgbClr val="002060"/>
                </a:solidFill>
              </a:rPr>
              <a:t>opportunities to present </a:t>
            </a:r>
            <a:r>
              <a:rPr lang="en-US" dirty="0" smtClean="0"/>
              <a:t>your project</a:t>
            </a:r>
          </a:p>
          <a:p>
            <a:r>
              <a:rPr lang="en-US" dirty="0" smtClean="0"/>
              <a:t>Counts as 36% of your grade</a:t>
            </a:r>
          </a:p>
          <a:p>
            <a:pPr lvl="1"/>
            <a:r>
              <a:rPr lang="en-US" dirty="0" smtClean="0"/>
              <a:t>Grading based on project itself, presentations, sponsor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2CF-540C-43D8-AD50-785B6CD7436C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15</a:t>
            </a:fld>
            <a:endParaRPr lang="en-US"/>
          </a:p>
        </p:txBody>
      </p:sp>
      <p:pic>
        <p:nvPicPr>
          <p:cNvPr id="12290" name="Picture 2" descr="http://ts3.mm.bing.net/th?id=H.4572784204908094&amp;w=332&amp;h=116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90500"/>
            <a:ext cx="2671598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4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This year we are going to allow a limited number of student projects</a:t>
            </a:r>
          </a:p>
          <a:p>
            <a:pPr lvl="1"/>
            <a:r>
              <a:rPr lang="en-US" dirty="0" smtClean="0"/>
              <a:t>If you have a web applications you really want to create</a:t>
            </a:r>
          </a:p>
          <a:p>
            <a:pPr lvl="1"/>
            <a:r>
              <a:rPr lang="en-US" dirty="0" smtClean="0"/>
              <a:t>Proposer will act as project mentor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These need to be well-defined and scoped</a:t>
            </a:r>
          </a:p>
          <a:p>
            <a:r>
              <a:rPr lang="en-US" dirty="0" smtClean="0">
                <a:solidFill>
                  <a:srgbClr val="6DFE00"/>
                </a:solidFill>
              </a:rPr>
              <a:t>If anyone is interested in doing one of these</a:t>
            </a:r>
          </a:p>
          <a:p>
            <a:pPr lvl="1"/>
            <a:r>
              <a:rPr lang="en-US" dirty="0" smtClean="0"/>
              <a:t>We need a detailed proposal for it by </a:t>
            </a:r>
            <a:r>
              <a:rPr lang="en-US" b="1" dirty="0" smtClean="0"/>
              <a:t>Friday</a:t>
            </a:r>
          </a:p>
          <a:p>
            <a:pPr lvl="1"/>
            <a:r>
              <a:rPr lang="en-US" dirty="0" smtClean="0"/>
              <a:t>Talk to the TAs for advice and suggestions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437-B7F5-4C98-AD22-E7E976FEB85A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16</a:t>
            </a:fld>
            <a:endParaRPr lang="en-US"/>
          </a:p>
        </p:txBody>
      </p:sp>
      <p:pic>
        <p:nvPicPr>
          <p:cNvPr id="13314" name="Picture 2" descr="http://ts4.mm.bing.net/th?id=H.4773230310788659&amp;w=209&amp;h=185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0" y="2647950"/>
            <a:ext cx="19907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8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1/27: Project preferences out; due 1/31</a:t>
            </a:r>
          </a:p>
          <a:p>
            <a:r>
              <a:rPr lang="en-US" dirty="0" smtClean="0"/>
              <a:t>2/03: Final project teams announced</a:t>
            </a:r>
          </a:p>
          <a:p>
            <a:r>
              <a:rPr lang="en-US" dirty="0" smtClean="0"/>
              <a:t>2/21: Project specifications hand in</a:t>
            </a:r>
          </a:p>
          <a:p>
            <a:r>
              <a:rPr lang="en-US" dirty="0" smtClean="0"/>
              <a:t>2/26: Potential user feedback reports hand in</a:t>
            </a:r>
          </a:p>
          <a:p>
            <a:r>
              <a:rPr lang="en-US" dirty="0" smtClean="0"/>
              <a:t>2/28, 3/3: Project Elevator Talks</a:t>
            </a:r>
          </a:p>
          <a:p>
            <a:r>
              <a:rPr lang="en-US" dirty="0"/>
              <a:t>3/7: Initial project design presentation to TA</a:t>
            </a:r>
          </a:p>
          <a:p>
            <a:r>
              <a:rPr lang="en-US" dirty="0" smtClean="0"/>
              <a:t>3/17: Project design hand in</a:t>
            </a:r>
          </a:p>
          <a:p>
            <a:r>
              <a:rPr lang="en-US" dirty="0" smtClean="0"/>
              <a:t>3/17, 3/19: Project Poster Fair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567C-AD3C-4770-896C-F8A800F08081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17</a:t>
            </a:fld>
            <a:endParaRPr lang="en-US"/>
          </a:p>
        </p:txBody>
      </p:sp>
      <p:pic>
        <p:nvPicPr>
          <p:cNvPr id="14338" name="Picture 2" descr="http://blog.zilicus.com/wp-content/uploads/2012/10/Project-Baseline-Schedu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599" y="57150"/>
            <a:ext cx="2701035" cy="14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4/11: </a:t>
            </a:r>
            <a:r>
              <a:rPr lang="en-US" dirty="0"/>
              <a:t>Initial prototype up and running</a:t>
            </a:r>
          </a:p>
          <a:p>
            <a:r>
              <a:rPr lang="en-US" dirty="0" smtClean="0"/>
              <a:t>4/14-4/21: Project presentations</a:t>
            </a:r>
            <a:endParaRPr lang="en-US" dirty="0"/>
          </a:p>
          <a:p>
            <a:r>
              <a:rPr lang="en-US" dirty="0" smtClean="0"/>
              <a:t>4/17</a:t>
            </a:r>
            <a:r>
              <a:rPr lang="en-US" dirty="0"/>
              <a:t>: Prototype feedback from client</a:t>
            </a:r>
          </a:p>
          <a:p>
            <a:r>
              <a:rPr lang="en-US" dirty="0" smtClean="0"/>
              <a:t>5/5: </a:t>
            </a:r>
            <a:r>
              <a:rPr lang="en-US" dirty="0"/>
              <a:t>Final project </a:t>
            </a:r>
            <a:r>
              <a:rPr lang="en-US" dirty="0" smtClean="0"/>
              <a:t>presentations (whole day)</a:t>
            </a:r>
          </a:p>
          <a:p>
            <a:r>
              <a:rPr lang="en-US" dirty="0" smtClean="0"/>
              <a:t>5/7: Final project hand-in</a:t>
            </a:r>
            <a:endParaRPr lang="en-US" dirty="0"/>
          </a:p>
          <a:p>
            <a:r>
              <a:rPr lang="en-US" dirty="0"/>
              <a:t>5/7-5/12: TA meeting with project team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23BF-E337-4612-B1BA-3642A39237D6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18</a:t>
            </a:fld>
            <a:endParaRPr lang="en-US"/>
          </a:p>
        </p:txBody>
      </p:sp>
      <p:pic>
        <p:nvPicPr>
          <p:cNvPr id="15362" name="Picture 2" descr="http://ts3.mm.bing.net/th?id=H.4833248174736594&amp;w=253&amp;h=16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3349"/>
            <a:ext cx="2743200" cy="16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6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Please pick one up, read and sign, hand in</a:t>
            </a:r>
          </a:p>
          <a:p>
            <a:pPr lvl="1"/>
            <a:r>
              <a:rPr lang="en-US" dirty="0" smtClean="0"/>
              <a:t>You won’t be assigned to a project unless you do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We expect you to do your own work</a:t>
            </a:r>
          </a:p>
          <a:p>
            <a:pPr lvl="1"/>
            <a:r>
              <a:rPr lang="en-US" dirty="0" smtClean="0"/>
              <a:t>Not copy from others</a:t>
            </a:r>
          </a:p>
          <a:p>
            <a:pPr lvl="1"/>
            <a:r>
              <a:rPr lang="en-US" dirty="0" smtClean="0"/>
              <a:t>Not copy from the web</a:t>
            </a:r>
          </a:p>
          <a:p>
            <a:r>
              <a:rPr lang="en-US" dirty="0" smtClean="0"/>
              <a:t>We </a:t>
            </a:r>
            <a:r>
              <a:rPr lang="en-US" sz="2000" b="1" dirty="0" smtClean="0">
                <a:solidFill>
                  <a:srgbClr val="FFFF00"/>
                </a:solidFill>
              </a:rPr>
              <a:t>will </a:t>
            </a:r>
            <a:r>
              <a:rPr lang="en-US" dirty="0" smtClean="0"/>
              <a:t>detect cheating</a:t>
            </a:r>
          </a:p>
          <a:p>
            <a:pPr lvl="1"/>
            <a:r>
              <a:rPr lang="en-US" dirty="0" smtClean="0"/>
              <a:t>Several students got directed NCs for the course in the past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CDA8-275A-4051-BEC5-EF023114FB80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19</a:t>
            </a:fld>
            <a:endParaRPr lang="en-US"/>
          </a:p>
        </p:txBody>
      </p:sp>
      <p:pic>
        <p:nvPicPr>
          <p:cNvPr id="16386" name="Picture 2" descr="http://ts1.mm.bing.net/th?id=H.5003719724764188&amp;w=261&amp;h=183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33350"/>
            <a:ext cx="24860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0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been hired to work on creating a web application for course registration, lets call it Banter.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What are the problems you would anticipate?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How would you proceed?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52BD-5F70-4FA6-BA5B-00F11FED7BD0}" type="datetime1">
              <a:rPr lang="en-US" smtClean="0"/>
              <a:t>1/22/14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-70366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43934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9" name="Picture 5" descr="http://ts3.mm.bing.net/th?id=H.4633222981945274&amp;w=213&amp;h=186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279916"/>
            <a:ext cx="20288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You own your code </a:t>
            </a:r>
            <a:r>
              <a:rPr lang="en-US" dirty="0" smtClean="0"/>
              <a:t>(Brown’s policy)</a:t>
            </a:r>
          </a:p>
          <a:p>
            <a:r>
              <a:rPr lang="en-US" dirty="0" smtClean="0"/>
              <a:t>Since you are working with others, </a:t>
            </a:r>
            <a:r>
              <a:rPr lang="en-US" dirty="0" smtClean="0">
                <a:solidFill>
                  <a:srgbClr val="FFFF00"/>
                </a:solidFill>
              </a:rPr>
              <a:t>they have rights</a:t>
            </a:r>
          </a:p>
          <a:p>
            <a:pPr lvl="1"/>
            <a:r>
              <a:rPr lang="en-US" dirty="0" smtClean="0"/>
              <a:t>Non-exclusive perpetual right to the code and its use</a:t>
            </a:r>
          </a:p>
          <a:p>
            <a:pPr lvl="1"/>
            <a:r>
              <a:rPr lang="en-US" dirty="0" smtClean="0"/>
              <a:t>Complete rights to any images, etc. they provide</a:t>
            </a:r>
          </a:p>
          <a:p>
            <a:r>
              <a:rPr lang="en-US" dirty="0" smtClean="0"/>
              <a:t>You should </a:t>
            </a:r>
            <a:r>
              <a:rPr lang="en-US" dirty="0" smtClean="0">
                <a:solidFill>
                  <a:srgbClr val="FFC000"/>
                </a:solidFill>
              </a:rPr>
              <a:t>negotiate/agree</a:t>
            </a:r>
            <a:r>
              <a:rPr lang="en-US" dirty="0" smtClean="0"/>
              <a:t> with sponsor on final rights</a:t>
            </a:r>
          </a:p>
          <a:p>
            <a:pPr lvl="1"/>
            <a:r>
              <a:rPr lang="en-US" dirty="0" smtClean="0"/>
              <a:t>They might want code open sourced</a:t>
            </a:r>
          </a:p>
          <a:p>
            <a:pPr lvl="1"/>
            <a:r>
              <a:rPr lang="en-US" dirty="0" smtClean="0"/>
              <a:t>They might want exclusive rights</a:t>
            </a:r>
          </a:p>
          <a:p>
            <a:pPr lvl="1"/>
            <a:r>
              <a:rPr lang="en-US" dirty="0" smtClean="0"/>
              <a:t>Do this early in the process</a:t>
            </a:r>
          </a:p>
          <a:p>
            <a:r>
              <a:rPr lang="en-US" dirty="0" smtClean="0">
                <a:solidFill>
                  <a:srgbClr val="6DFE00"/>
                </a:solidFill>
              </a:rPr>
              <a:t>Some projects are constrained</a:t>
            </a:r>
          </a:p>
          <a:p>
            <a:pPr lvl="1"/>
            <a:r>
              <a:rPr lang="en-US" dirty="0" smtClean="0"/>
              <a:t>Take this into account in choosing 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83F1-DA0F-4DAA-BFCC-6487CD8EAED1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20</a:t>
            </a:fld>
            <a:endParaRPr lang="en-US"/>
          </a:p>
        </p:txBody>
      </p:sp>
      <p:pic>
        <p:nvPicPr>
          <p:cNvPr id="17410" name="Picture 2" descr="http://ts1.mm.bing.net/th?id=H.4837994129981876&amp;w=216&amp;h=18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3105150"/>
            <a:ext cx="2057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5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6DFE00"/>
                </a:solidFill>
              </a:rPr>
              <a:t>Professor (</a:t>
            </a:r>
            <a:r>
              <a:rPr lang="en-US" dirty="0" smtClean="0">
                <a:solidFill>
                  <a:srgbClr val="6DFE00"/>
                </a:solidFill>
                <a:hlinkClick r:id="rId2"/>
              </a:rPr>
              <a:t>spr@cs.brown.edu</a:t>
            </a:r>
            <a:r>
              <a:rPr lang="en-US" dirty="0" smtClean="0">
                <a:solidFill>
                  <a:srgbClr val="6DFE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HEAD TA (</a:t>
            </a:r>
            <a:r>
              <a:rPr lang="en-US" dirty="0" smtClean="0">
                <a:solidFill>
                  <a:srgbClr val="FFFF00"/>
                </a:solidFill>
                <a:hlinkClick r:id="rId3"/>
              </a:rPr>
              <a:t>cs132headtas@cs.brown.edu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 smtClean="0"/>
              <a:t>Katherine Ng (kwng@cs.brown.edu)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TAs (</a:t>
            </a:r>
            <a:r>
              <a:rPr lang="en-US" dirty="0" smtClean="0">
                <a:solidFill>
                  <a:srgbClr val="FFC000"/>
                </a:solidFill>
                <a:hlinkClick r:id="rId4"/>
              </a:rPr>
              <a:t>cs132tas@cs.brown.edu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Alec Lee (</a:t>
            </a:r>
            <a:r>
              <a:rPr lang="en-US" dirty="0" smtClean="0"/>
              <a:t>al63@cs.brown.edu)</a:t>
            </a:r>
            <a:endParaRPr lang="en-US" dirty="0"/>
          </a:p>
          <a:p>
            <a:pPr lvl="1"/>
            <a:r>
              <a:rPr lang="en-US" dirty="0"/>
              <a:t>Allison </a:t>
            </a:r>
            <a:r>
              <a:rPr lang="en-US" dirty="0" err="1"/>
              <a:t>Hojsak</a:t>
            </a:r>
            <a:r>
              <a:rPr lang="en-US" dirty="0"/>
              <a:t> (</a:t>
            </a:r>
            <a:r>
              <a:rPr lang="en-US" dirty="0" smtClean="0"/>
              <a:t>ahojsak@cs.brown.edu)</a:t>
            </a:r>
            <a:endParaRPr lang="en-US" dirty="0"/>
          </a:p>
          <a:p>
            <a:pPr lvl="1"/>
            <a:r>
              <a:rPr lang="en-US" dirty="0"/>
              <a:t>Bryce </a:t>
            </a:r>
            <a:r>
              <a:rPr lang="en-US" dirty="0" err="1"/>
              <a:t>Aebi</a:t>
            </a:r>
            <a:r>
              <a:rPr lang="en-US" dirty="0"/>
              <a:t> (</a:t>
            </a:r>
            <a:r>
              <a:rPr lang="en-US" dirty="0" smtClean="0"/>
              <a:t>baebicakez@cs.brown.edu)</a:t>
            </a:r>
            <a:endParaRPr lang="en-US" dirty="0"/>
          </a:p>
          <a:p>
            <a:pPr lvl="1"/>
            <a:r>
              <a:rPr lang="en-US" dirty="0" err="1"/>
              <a:t>Hyoju</a:t>
            </a:r>
            <a:r>
              <a:rPr lang="en-US" dirty="0"/>
              <a:t> Lim (</a:t>
            </a:r>
            <a:r>
              <a:rPr lang="en-US" dirty="0" smtClean="0"/>
              <a:t>hl65@cs.brown.edu)</a:t>
            </a:r>
            <a:endParaRPr lang="en-US" dirty="0"/>
          </a:p>
          <a:p>
            <a:pPr lvl="1"/>
            <a:r>
              <a:rPr lang="en-US" dirty="0"/>
              <a:t>Jackson Owens (</a:t>
            </a:r>
            <a:r>
              <a:rPr lang="en-US" dirty="0" smtClean="0"/>
              <a:t>jbowens@cs.brown.edu)</a:t>
            </a:r>
            <a:endParaRPr lang="en-US" dirty="0"/>
          </a:p>
          <a:p>
            <a:pPr lvl="1"/>
            <a:r>
              <a:rPr lang="en-US" dirty="0" err="1"/>
              <a:t>Linh</a:t>
            </a:r>
            <a:r>
              <a:rPr lang="en-US" dirty="0"/>
              <a:t> Pham (</a:t>
            </a:r>
            <a:r>
              <a:rPr lang="en-US" dirty="0" smtClean="0"/>
              <a:t>lhpham@cs.brown.edu)</a:t>
            </a:r>
            <a:endParaRPr lang="en-US" dirty="0"/>
          </a:p>
          <a:p>
            <a:pPr lvl="1"/>
            <a:r>
              <a:rPr lang="en-US" dirty="0"/>
              <a:t>Max Lesser (</a:t>
            </a:r>
            <a:r>
              <a:rPr lang="en-US" dirty="0" smtClean="0"/>
              <a:t>malesser@cs.brown.edu)</a:t>
            </a:r>
            <a:endParaRPr lang="en-US" dirty="0"/>
          </a:p>
          <a:p>
            <a:pPr lvl="1"/>
            <a:r>
              <a:rPr lang="en-US" dirty="0" err="1"/>
              <a:t>Miraj</a:t>
            </a:r>
            <a:r>
              <a:rPr lang="en-US" dirty="0"/>
              <a:t> Shah (</a:t>
            </a:r>
            <a:r>
              <a:rPr lang="en-US" dirty="0" smtClean="0"/>
              <a:t>mgs3@cs.brown.edu)</a:t>
            </a:r>
            <a:endParaRPr lang="en-US" dirty="0"/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A0ED-40CB-4EA2-B5DE-CEB4FCABDDF9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21</a:t>
            </a:fld>
            <a:endParaRPr lang="en-US"/>
          </a:p>
        </p:txBody>
      </p:sp>
      <p:pic>
        <p:nvPicPr>
          <p:cNvPr id="18434" name="Picture 2" descr="http://ts1.mm.bing.net/th?id=H.4822515024003940&amp;w=127&amp;h=181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1" y="114301"/>
            <a:ext cx="914400" cy="13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lec Le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2725" y="1851025"/>
            <a:ext cx="939800" cy="704850"/>
          </a:xfrm>
          <a:prstGeom prst="rect">
            <a:avLst/>
          </a:prstGeom>
        </p:spPr>
      </p:pic>
      <p:pic>
        <p:nvPicPr>
          <p:cNvPr id="8" name="Picture 7" descr="Allison Hojsa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43650" y="2247900"/>
            <a:ext cx="1066800" cy="800100"/>
          </a:xfrm>
          <a:prstGeom prst="rect">
            <a:avLst/>
          </a:prstGeom>
        </p:spPr>
      </p:pic>
      <p:pic>
        <p:nvPicPr>
          <p:cNvPr id="9" name="Picture 8" descr="Hyoju Li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0975" y="1781175"/>
            <a:ext cx="990600" cy="742950"/>
          </a:xfrm>
          <a:prstGeom prst="rect">
            <a:avLst/>
          </a:prstGeom>
        </p:spPr>
      </p:pic>
      <p:pic>
        <p:nvPicPr>
          <p:cNvPr id="10" name="Picture 9" descr="Katherine Ng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1950"/>
            <a:ext cx="900007" cy="1200150"/>
          </a:xfrm>
          <a:prstGeom prst="rect">
            <a:avLst/>
          </a:prstGeom>
        </p:spPr>
      </p:pic>
      <p:pic>
        <p:nvPicPr>
          <p:cNvPr id="11" name="Picture 10" descr="Linh Pham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638550"/>
            <a:ext cx="1314450" cy="876300"/>
          </a:xfrm>
          <a:prstGeom prst="rect">
            <a:avLst/>
          </a:prstGeom>
        </p:spPr>
      </p:pic>
      <p:pic>
        <p:nvPicPr>
          <p:cNvPr id="12" name="Picture 11" descr="Max Lesser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20325" y="3161625"/>
            <a:ext cx="1061401" cy="796051"/>
          </a:xfrm>
          <a:prstGeom prst="rect">
            <a:avLst/>
          </a:prstGeom>
        </p:spPr>
      </p:pic>
      <p:pic>
        <p:nvPicPr>
          <p:cNvPr id="13" name="Picture 12" descr="Jackson Owen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9500" y="2990850"/>
            <a:ext cx="914400" cy="685800"/>
          </a:xfrm>
          <a:prstGeom prst="rect">
            <a:avLst/>
          </a:prstGeom>
        </p:spPr>
      </p:pic>
      <p:pic>
        <p:nvPicPr>
          <p:cNvPr id="14" name="Picture 13" descr="Bryce Aebi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5700" y="4210050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1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355521"/>
            <a:ext cx="6381958" cy="30385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Krug: </a:t>
            </a:r>
            <a:r>
              <a:rPr lang="en-US" dirty="0" smtClean="0">
                <a:solidFill>
                  <a:srgbClr val="FFFF00"/>
                </a:solidFill>
              </a:rPr>
              <a:t>Don’t Make Me Think</a:t>
            </a:r>
          </a:p>
          <a:p>
            <a:pPr lvl="1"/>
            <a:r>
              <a:rPr lang="en-US" dirty="0" smtClean="0"/>
              <a:t>Good introduction to HCI issues</a:t>
            </a:r>
          </a:p>
          <a:p>
            <a:r>
              <a:rPr lang="en-US" dirty="0" err="1" smtClean="0"/>
              <a:t>Stepp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Web Programming Step by Step</a:t>
            </a:r>
          </a:p>
          <a:p>
            <a:pPr lvl="1"/>
            <a:r>
              <a:rPr lang="en-US" dirty="0" smtClean="0"/>
              <a:t>For those with little programming background</a:t>
            </a:r>
          </a:p>
          <a:p>
            <a:pPr lvl="1"/>
            <a:r>
              <a:rPr lang="en-US" dirty="0" smtClean="0"/>
              <a:t>Second edition covers HTML5</a:t>
            </a:r>
          </a:p>
          <a:p>
            <a:r>
              <a:rPr lang="en-US" dirty="0" err="1" smtClean="0"/>
              <a:t>Andersson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92D050"/>
                </a:solidFill>
              </a:rPr>
              <a:t>Software Engineering for Internet Applications</a:t>
            </a:r>
          </a:p>
          <a:p>
            <a:pPr lvl="1"/>
            <a:r>
              <a:rPr lang="en-US" dirty="0" smtClean="0"/>
              <a:t>For those with CS background</a:t>
            </a:r>
          </a:p>
          <a:p>
            <a:pPr lvl="1"/>
            <a:r>
              <a:rPr lang="en-US" dirty="0" smtClean="0"/>
              <a:t>Available electronically for free</a:t>
            </a:r>
          </a:p>
          <a:p>
            <a:pPr lvl="1"/>
            <a:endParaRPr lang="en-US" dirty="0"/>
          </a:p>
          <a:p>
            <a:r>
              <a:rPr lang="en-US" dirty="0" smtClean="0"/>
              <a:t>All optional (there for reference and assistance)</a:t>
            </a:r>
          </a:p>
          <a:p>
            <a:r>
              <a:rPr lang="en-US" dirty="0" smtClean="0"/>
              <a:t>Other material available on the web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902-DD4C-4E2D-9A2F-3ADBDD6DA414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22</a:t>
            </a:fld>
            <a:endParaRPr lang="en-US"/>
          </a:p>
        </p:txBody>
      </p:sp>
      <p:pic>
        <p:nvPicPr>
          <p:cNvPr id="19458" name="Picture 2" descr="http://ts2.mm.bing.net/th?id=H.5038259808111165&amp;w=156&amp;h=18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"/>
            <a:ext cx="1143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ts3.mm.bing.net/th?id=H.4679690236200806&amp;w=165&amp;h=188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57350"/>
            <a:ext cx="1266826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books.gigaimg.com/avaxhome/avaxhome/2007-01-08/02625119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3257550"/>
            <a:ext cx="128718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9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http://www.cs.brown.edu/courses/csci1320</a:t>
            </a:r>
          </a:p>
          <a:p>
            <a:r>
              <a:rPr lang="en-US" dirty="0" smtClean="0"/>
              <a:t>Reference Materials</a:t>
            </a:r>
          </a:p>
          <a:p>
            <a:pPr lvl="1"/>
            <a:r>
              <a:rPr lang="en-US" dirty="0" smtClean="0"/>
              <a:t>Links to that other material, cherry picked for you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smtClean="0"/>
              <a:t>Keeping up to 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FE8-CA0F-47B4-92C2-493DB20029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52750"/>
            <a:ext cx="2453842" cy="191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70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regarding the 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5EC8-B780-46EC-8633-399515C4B5DD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24</a:t>
            </a:fld>
            <a:endParaRPr lang="en-US"/>
          </a:p>
        </p:txBody>
      </p:sp>
      <p:pic>
        <p:nvPicPr>
          <p:cNvPr id="20482" name="Picture 2" descr="http://ts1.mm.bing.net/th?id=H.4984516886334240&amp;w=300&amp;h=300&amp;c=7&amp;rs=1&amp;qlt=80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828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Web App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a course like CS132?</a:t>
            </a:r>
          </a:p>
          <a:p>
            <a:pPr lvl="1"/>
            <a:r>
              <a:rPr lang="en-US" dirty="0" smtClean="0"/>
              <a:t>Why isn’t CS32 sufficient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Can anyone write a web application?</a:t>
            </a:r>
          </a:p>
          <a:p>
            <a:r>
              <a:rPr lang="en-US" dirty="0" smtClean="0"/>
              <a:t>What is a “web designer”?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Architecture and Expectations</a:t>
            </a:r>
          </a:p>
          <a:p>
            <a:pPr lvl="1"/>
            <a:r>
              <a:rPr lang="en-US" dirty="0" smtClean="0"/>
              <a:t>Web architectures are different</a:t>
            </a:r>
          </a:p>
          <a:p>
            <a:pPr lvl="1"/>
            <a:r>
              <a:rPr lang="en-US" dirty="0" smtClean="0"/>
              <a:t>Users and clients have different expectations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FE4-E06D-422C-9D8A-5474FCC1CED4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25</a:t>
            </a:fld>
            <a:endParaRPr lang="en-US"/>
          </a:p>
        </p:txBody>
      </p:sp>
      <p:pic>
        <p:nvPicPr>
          <p:cNvPr id="21506" name="Picture 2" descr="http://brand-gaming.com/wp-content/uploads/2013/05/device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343400"/>
            <a:ext cx="2277687" cy="7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importance of Human-Centric Computing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Distributed Programming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Security and Privacy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Scalability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Evolution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Software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A5-0BAD-4ABF-B2D5-B8C8176DA376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26</a:t>
            </a:fld>
            <a:endParaRPr lang="en-US"/>
          </a:p>
        </p:txBody>
      </p:sp>
      <p:pic>
        <p:nvPicPr>
          <p:cNvPr id="22530" name="Picture 2" descr="http://www.m2wealth.com/assets/Images/_resampled/resizedimage600383-M2W-Technology-cont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2190750"/>
            <a:ext cx="3733734" cy="23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9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Human-Centric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User interface design</a:t>
            </a:r>
          </a:p>
          <a:p>
            <a:r>
              <a:rPr lang="en-US" dirty="0">
                <a:solidFill>
                  <a:srgbClr val="FFC000"/>
                </a:solidFill>
              </a:rPr>
              <a:t>Ease of use</a:t>
            </a:r>
          </a:p>
          <a:p>
            <a:r>
              <a:rPr lang="en-US" dirty="0">
                <a:solidFill>
                  <a:srgbClr val="FF0000"/>
                </a:solidFill>
              </a:rPr>
              <a:t>Looking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</a:p>
          <a:p>
            <a:r>
              <a:rPr lang="en-US" dirty="0" smtClean="0">
                <a:solidFill>
                  <a:srgbClr val="6DFE00"/>
                </a:solidFill>
              </a:rPr>
              <a:t>Accessibility and internationalization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This makes or breaks a web application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295-6883-46CE-849F-EE6EFB5ABD7A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27</a:t>
            </a:fld>
            <a:endParaRPr lang="en-US"/>
          </a:p>
        </p:txBody>
      </p:sp>
      <p:pic>
        <p:nvPicPr>
          <p:cNvPr id="23554" name="Picture 2" descr="http://ts3.mm.bing.net/th?id=H.4584934686785674&amp;w=321&amp;h=18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910" y="1221317"/>
            <a:ext cx="30575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3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Web applications are inherently distributed</a:t>
            </a:r>
          </a:p>
          <a:p>
            <a:r>
              <a:rPr lang="en-US" dirty="0" smtClean="0"/>
              <a:t>They use facilities outside of programmer’s control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They are written in a multitude of languages</a:t>
            </a:r>
          </a:p>
          <a:p>
            <a:r>
              <a:rPr lang="en-US" dirty="0" smtClean="0"/>
              <a:t>Communication is asynchronous</a:t>
            </a:r>
          </a:p>
          <a:p>
            <a:r>
              <a:rPr lang="en-US" dirty="0" smtClean="0"/>
              <a:t>Frameworks try to make this simpler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Nothing is standard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52E-BA08-4FDC-A5A9-A8DF008D045D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28</a:t>
            </a:fld>
            <a:endParaRPr lang="en-US"/>
          </a:p>
        </p:txBody>
      </p:sp>
      <p:pic>
        <p:nvPicPr>
          <p:cNvPr id="24578" name="Picture 2" descr="http://ts1.mm.bing.net/th?id=H.4754611643220912&amp;w=249&amp;h=17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5333" y="3119967"/>
            <a:ext cx="23717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2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Are major concerns</a:t>
            </a:r>
          </a:p>
          <a:p>
            <a:pPr lvl="1"/>
            <a:r>
              <a:rPr lang="en-US" dirty="0" smtClean="0"/>
              <a:t>In the press daily</a:t>
            </a:r>
          </a:p>
          <a:p>
            <a:pPr lvl="1"/>
            <a:r>
              <a:rPr lang="en-US" dirty="0" smtClean="0"/>
              <a:t>Your application is exposed to the world</a:t>
            </a:r>
          </a:p>
          <a:p>
            <a:pPr lvl="1"/>
            <a:r>
              <a:rPr lang="en-US" dirty="0" smtClean="0"/>
              <a:t>All types of attacks are possible </a:t>
            </a:r>
          </a:p>
          <a:p>
            <a:r>
              <a:rPr lang="en-US" dirty="0" smtClean="0"/>
              <a:t>Same interface used by multiple users at once</a:t>
            </a:r>
          </a:p>
          <a:p>
            <a:r>
              <a:rPr lang="en-US" dirty="0" smtClean="0"/>
              <a:t>Multiple applications might run on same server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Private data needs to be secure</a:t>
            </a:r>
          </a:p>
          <a:p>
            <a:pPr lvl="1"/>
            <a:r>
              <a:rPr lang="en-US" dirty="0" smtClean="0"/>
              <a:t>Especially sensitive data (e.g. credit cards)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Applications often have real-world implications ($$$)</a:t>
            </a:r>
          </a:p>
          <a:p>
            <a:r>
              <a:rPr lang="en-US" dirty="0" smtClean="0">
                <a:solidFill>
                  <a:srgbClr val="6DFE00"/>
                </a:solidFill>
              </a:rPr>
              <a:t>Liability issues arise</a:t>
            </a:r>
            <a:endParaRPr lang="en-US" dirty="0">
              <a:solidFill>
                <a:srgbClr val="6DFE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3D60-B9F2-4DE4-934B-C45802A1356C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29</a:t>
            </a:fld>
            <a:endParaRPr lang="en-US"/>
          </a:p>
        </p:txBody>
      </p:sp>
      <p:pic>
        <p:nvPicPr>
          <p:cNvPr id="25602" name="Picture 2" descr="http://www.americanehr.com/blog/wp-content/uploads/2011/07/Security-Privac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7400" y="199582"/>
            <a:ext cx="2940049" cy="144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5257800" cy="29527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program that the user interacts with through the Internet.</a:t>
            </a:r>
          </a:p>
          <a:p>
            <a:pPr lvl="1"/>
            <a:r>
              <a:rPr lang="en-US" dirty="0" smtClean="0"/>
              <a:t>Interact via a browser</a:t>
            </a:r>
          </a:p>
          <a:p>
            <a:pPr lvl="1"/>
            <a:r>
              <a:rPr lang="en-US" dirty="0" smtClean="0"/>
              <a:t>Using HTTP protocols</a:t>
            </a:r>
          </a:p>
          <a:p>
            <a:pPr lvl="1"/>
            <a:r>
              <a:rPr lang="en-US" dirty="0" smtClean="0"/>
              <a:t>Where the program runs on a server </a:t>
            </a:r>
          </a:p>
          <a:p>
            <a:pPr lvl="1"/>
            <a:r>
              <a:rPr lang="en-US" dirty="0" smtClean="0"/>
              <a:t>Where the program uses a database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4F4-7D52-4BD4-B3D5-9C35C1D76EDE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://www.resultantsys.com/wp-content/uploads/app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800" y="1428750"/>
            <a:ext cx="341806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7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many users do you expect to have</a:t>
            </a:r>
          </a:p>
          <a:p>
            <a:pPr lvl="1"/>
            <a:r>
              <a:rPr lang="en-US" dirty="0" smtClean="0"/>
              <a:t>After you’ve been slash-dotted</a:t>
            </a:r>
          </a:p>
          <a:p>
            <a:pPr lvl="1"/>
            <a:r>
              <a:rPr lang="en-US" dirty="0" smtClean="0"/>
              <a:t>On Black Monday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Handling 1000 users at once is hard</a:t>
            </a:r>
          </a:p>
          <a:p>
            <a:pPr lvl="1"/>
            <a:r>
              <a:rPr lang="en-US" dirty="0" smtClean="0"/>
              <a:t>Handling 10,000 requires a different approach</a:t>
            </a:r>
          </a:p>
          <a:p>
            <a:pPr lvl="1"/>
            <a:r>
              <a:rPr lang="en-US" dirty="0" smtClean="0"/>
              <a:t>Handling 1,000,000 requires rethinking the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2F5-6071-4220-9854-83568AE762CA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30</a:t>
            </a:fld>
            <a:endParaRPr lang="en-US"/>
          </a:p>
        </p:txBody>
      </p:sp>
      <p:pic>
        <p:nvPicPr>
          <p:cNvPr id="26626" name="Picture 2" descr="http://ts4.mm.bing.net/th?id=H.4858425273352555&amp;w=223&amp;h=147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307150"/>
            <a:ext cx="2438400" cy="16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5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Web apps need to change</a:t>
            </a:r>
          </a:p>
          <a:p>
            <a:pPr lvl="1"/>
            <a:r>
              <a:rPr lang="en-US" dirty="0" smtClean="0"/>
              <a:t>The look gets stale after a year or two</a:t>
            </a:r>
          </a:p>
          <a:p>
            <a:pPr lvl="1"/>
            <a:r>
              <a:rPr lang="en-US" dirty="0" smtClean="0"/>
              <a:t>New functionality desired</a:t>
            </a:r>
          </a:p>
          <a:p>
            <a:pPr lvl="1"/>
            <a:r>
              <a:rPr lang="en-US" dirty="0" smtClean="0"/>
              <a:t>Users expect new features, new look and feel</a:t>
            </a:r>
          </a:p>
          <a:p>
            <a:pPr lvl="1"/>
            <a:r>
              <a:rPr lang="en-US" dirty="0" smtClean="0"/>
              <a:t>Need to keep up with competition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Different form factors and capabilities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err="1" smtClean="0"/>
              <a:t>ipad</a:t>
            </a:r>
            <a:r>
              <a:rPr lang="en-US" dirty="0" smtClean="0"/>
              <a:t>, </a:t>
            </a:r>
            <a:r>
              <a:rPr lang="en-US" dirty="0" err="1" smtClean="0"/>
              <a:t>iphone</a:t>
            </a:r>
            <a:r>
              <a:rPr lang="en-US" dirty="0" smtClean="0"/>
              <a:t> and other devices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0A9E-852D-4132-9122-B63C73BB3223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31</a:t>
            </a:fld>
            <a:endParaRPr lang="en-US"/>
          </a:p>
        </p:txBody>
      </p:sp>
      <p:pic>
        <p:nvPicPr>
          <p:cNvPr id="27650" name="Picture 2" descr="http://www.free-islamic-course.org/images/evolu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0" y="171450"/>
            <a:ext cx="2136371" cy="15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5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Different programming languages and models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How to work in teams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How to work with clients</a:t>
            </a:r>
          </a:p>
          <a:p>
            <a:r>
              <a:rPr lang="en-US" dirty="0" smtClean="0">
                <a:solidFill>
                  <a:srgbClr val="6DFE00"/>
                </a:solidFill>
              </a:rPr>
              <a:t>How to work with deadlines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How to organize a large project</a:t>
            </a:r>
          </a:p>
          <a:p>
            <a:r>
              <a:rPr lang="en-US" dirty="0" smtClean="0">
                <a:solidFill>
                  <a:srgbClr val="4BB2FF"/>
                </a:solidFill>
              </a:rPr>
              <a:t>How to plan for evolution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How to plan for problems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B2-DA21-4B39-A5CD-26C749D7D2DB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32</a:t>
            </a:fld>
            <a:endParaRPr lang="en-US"/>
          </a:p>
        </p:txBody>
      </p:sp>
      <p:pic>
        <p:nvPicPr>
          <p:cNvPr id="28674" name="Picture 2" descr="http://ts4.mm.bing.net/th?id=H.5065940900578699&amp;w=321&amp;h=120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288" y="3333750"/>
            <a:ext cx="24460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://ts4.mm.bing.net/th?id=H.4864438255419659&amp;w=275&amp;h=154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6161" y="133350"/>
            <a:ext cx="231321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9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Browser, HTML, CSS, and the web front 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4B87-CB8C-431D-A97B-DAE205383783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Name some web applications</a:t>
            </a:r>
          </a:p>
          <a:p>
            <a:pPr lvl="1"/>
            <a:r>
              <a:rPr lang="en-US" dirty="0" smtClean="0"/>
              <a:t>Which you like to use</a:t>
            </a:r>
          </a:p>
          <a:p>
            <a:pPr lvl="1"/>
            <a:r>
              <a:rPr lang="en-US" dirty="0" smtClean="0"/>
              <a:t>Which you don’t like to use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Examples</a:t>
            </a:r>
          </a:p>
          <a:p>
            <a:pPr lvl="1"/>
            <a:r>
              <a:rPr lang="en-US" dirty="0" smtClean="0">
                <a:hlinkClick r:id="rId2"/>
              </a:rPr>
              <a:t>http://www.amazon.com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http://www.google.com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sz="1400" dirty="0" smtClean="0"/>
              <a:t>www.cs.brown.edu</a:t>
            </a:r>
            <a:endParaRPr lang="en-US" sz="1400" dirty="0" smtClean="0">
              <a:hlinkClick r:id="rId4"/>
            </a:endParaRPr>
          </a:p>
          <a:p>
            <a:pPr lvl="1"/>
            <a:r>
              <a:rPr lang="en-US" sz="1400" dirty="0">
                <a:hlinkClick r:id="rId4"/>
              </a:rPr>
              <a:t>h</a:t>
            </a:r>
            <a:r>
              <a:rPr lang="en-US" sz="1400" dirty="0" smtClean="0">
                <a:hlinkClick r:id="rId4"/>
              </a:rPr>
              <a:t>ttp://conifer.cs.brown.edu/s6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5"/>
              </a:rPr>
              <a:t>http://eadotc.cs.brown.edu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2694-CD33-4AC2-AAE7-B450EB70A6D9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://www.acunetix.com/wp-content/uploads/2012/10/web-apps-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352550"/>
            <a:ext cx="39624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3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060-65A1-4FFF-9369-214F457B6AFD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1165656"/>
            <a:ext cx="2743200" cy="1411502"/>
            <a:chOff x="838200" y="2514600"/>
            <a:chExt cx="2438400" cy="1600200"/>
          </a:xfrm>
          <a:solidFill>
            <a:srgbClr val="008000"/>
          </a:solidFill>
        </p:grpSpPr>
        <p:sp>
          <p:nvSpPr>
            <p:cNvPr id="5" name="Oval 4"/>
            <p:cNvSpPr/>
            <p:nvPr/>
          </p:nvSpPr>
          <p:spPr>
            <a:xfrm>
              <a:off x="838200" y="2514600"/>
              <a:ext cx="2438400" cy="1600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Web Browser</a:t>
              </a:r>
              <a:endParaRPr lang="en-US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33500" y="2819402"/>
              <a:ext cx="1447800" cy="511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75000"/>
                    </a:schemeClr>
                  </a:solidFill>
                </a:rPr>
                <a:t>Front End</a:t>
              </a:r>
              <a:endParaRPr 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74933" y="2379344"/>
            <a:ext cx="2865307" cy="1487806"/>
            <a:chOff x="3272151" y="1752600"/>
            <a:chExt cx="2865307" cy="1562100"/>
          </a:xfrm>
        </p:grpSpPr>
        <p:sp>
          <p:nvSpPr>
            <p:cNvPr id="8" name="Oval 7"/>
            <p:cNvSpPr/>
            <p:nvPr/>
          </p:nvSpPr>
          <p:spPr>
            <a:xfrm>
              <a:off x="3272151" y="1752600"/>
              <a:ext cx="2865307" cy="15621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Web Server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2804" y="2094700"/>
              <a:ext cx="1524000" cy="43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25000"/>
                    </a:schemeClr>
                  </a:solidFill>
                </a:rPr>
                <a:t>Back End</a:t>
              </a:r>
              <a:endParaRPr lang="en-US" b="1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553200" y="2034641"/>
            <a:ext cx="1600200" cy="5425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C537B"/>
                </a:solidFill>
              </a:rPr>
              <a:t>Database</a:t>
            </a:r>
            <a:endParaRPr lang="en-US" b="1" dirty="0">
              <a:solidFill>
                <a:srgbClr val="2C537B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79476" y="3057321"/>
            <a:ext cx="1573924" cy="529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1" idx="1"/>
          </p:cNvCxnSpPr>
          <p:nvPr/>
        </p:nvCxnSpPr>
        <p:spPr>
          <a:xfrm flipV="1">
            <a:off x="5269586" y="2305900"/>
            <a:ext cx="1283614" cy="608311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2" idx="1"/>
          </p:cNvCxnSpPr>
          <p:nvPr/>
        </p:nvCxnSpPr>
        <p:spPr>
          <a:xfrm>
            <a:off x="5269586" y="2914211"/>
            <a:ext cx="1309890" cy="407633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490788" y="1660233"/>
            <a:ext cx="1446882" cy="1253978"/>
            <a:chOff x="2482905" y="2184247"/>
            <a:chExt cx="1446882" cy="1671971"/>
          </a:xfrm>
        </p:grpSpPr>
        <p:cxnSp>
          <p:nvCxnSpPr>
            <p:cNvPr id="14" name="Straight Arrow Connector 13"/>
            <p:cNvCxnSpPr>
              <a:stCxn id="4" idx="3"/>
              <a:endCxn id="7" idx="1"/>
            </p:cNvCxnSpPr>
            <p:nvPr/>
          </p:nvCxnSpPr>
          <p:spPr>
            <a:xfrm>
              <a:off x="2482905" y="2184247"/>
              <a:ext cx="1254798" cy="167197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67050" y="2455818"/>
              <a:ext cx="8627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98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14450"/>
            <a:ext cx="7125112" cy="30385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Static web pages</a:t>
            </a:r>
          </a:p>
          <a:p>
            <a:pPr lvl="1"/>
            <a:r>
              <a:rPr lang="en-US" dirty="0" smtClean="0"/>
              <a:t>They can be part of an application however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Mobile (phone) applications</a:t>
            </a:r>
          </a:p>
          <a:p>
            <a:pPr lvl="1"/>
            <a:r>
              <a:rPr lang="en-US" dirty="0" smtClean="0"/>
              <a:t>But they are very similar</a:t>
            </a:r>
          </a:p>
          <a:p>
            <a:pPr lvl="2"/>
            <a:r>
              <a:rPr lang="en-US" dirty="0" smtClean="0"/>
              <a:t>In some cases they are web applications</a:t>
            </a:r>
          </a:p>
          <a:p>
            <a:pPr lvl="2"/>
            <a:r>
              <a:rPr lang="en-US" dirty="0" smtClean="0"/>
              <a:t>Is SIRI a web application?</a:t>
            </a:r>
          </a:p>
          <a:p>
            <a:pPr lvl="1"/>
            <a:r>
              <a:rPr lang="en-US" dirty="0" smtClean="0"/>
              <a:t>Much of what we do in this course applies to these too</a:t>
            </a:r>
          </a:p>
          <a:p>
            <a:pPr lvl="1"/>
            <a:r>
              <a:rPr lang="en-US" dirty="0" smtClean="0"/>
              <a:t>Final projects may be mobile applications with a web component</a:t>
            </a:r>
          </a:p>
          <a:p>
            <a:r>
              <a:rPr lang="en-US" dirty="0" smtClean="0">
                <a:solidFill>
                  <a:srgbClr val="6DFE00"/>
                </a:solidFill>
              </a:rPr>
              <a:t>Applications that use the web</a:t>
            </a:r>
          </a:p>
          <a:p>
            <a:pPr lvl="1"/>
            <a:r>
              <a:rPr lang="en-US" dirty="0" smtClean="0"/>
              <a:t>My office sign uses Google calendar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6921-0FDD-488E-A314-9574A32520FC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1" y="4400550"/>
            <a:ext cx="5256399" cy="273844"/>
          </a:xfrm>
        </p:spPr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http://ts3.mm.bing.net/th?id=H.4520832291376010&amp;w=321&amp;h=169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8276" y="1121833"/>
            <a:ext cx="30575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Summing Junction 7"/>
          <p:cNvSpPr/>
          <p:nvPr/>
        </p:nvSpPr>
        <p:spPr>
          <a:xfrm>
            <a:off x="5938276" y="1136649"/>
            <a:ext cx="3067598" cy="1594909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C000"/>
                </a:solidFill>
              </a:rPr>
              <a:t>understanding</a:t>
            </a:r>
          </a:p>
          <a:p>
            <a:pPr lvl="1"/>
            <a:r>
              <a:rPr lang="en-US" dirty="0" smtClean="0"/>
              <a:t>The application, the users, and the needs of the users</a:t>
            </a:r>
          </a:p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FF00"/>
                </a:solidFill>
              </a:rPr>
              <a:t>good design expertise</a:t>
            </a:r>
          </a:p>
          <a:p>
            <a:pPr lvl="1"/>
            <a:r>
              <a:rPr lang="en-US" dirty="0" smtClean="0"/>
              <a:t>User interface design, usability, scalability, maintainability</a:t>
            </a:r>
          </a:p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92D050"/>
                </a:solidFill>
              </a:rPr>
              <a:t>sophisticated programming skill</a:t>
            </a:r>
          </a:p>
          <a:p>
            <a:pPr lvl="1"/>
            <a:r>
              <a:rPr lang="en-US" dirty="0" smtClean="0"/>
              <a:t>Handling 10,000 users; 3-5 9’s of up time; updatable</a:t>
            </a:r>
          </a:p>
          <a:p>
            <a:r>
              <a:rPr lang="en-US" dirty="0" smtClean="0"/>
              <a:t>Requires </a:t>
            </a:r>
            <a:r>
              <a:rPr lang="en-US" dirty="0" smtClean="0">
                <a:solidFill>
                  <a:srgbClr val="FFFF00"/>
                </a:solidFill>
              </a:rPr>
              <a:t>programming expertise </a:t>
            </a:r>
            <a:r>
              <a:rPr lang="en-US" dirty="0" smtClean="0"/>
              <a:t>in several areas</a:t>
            </a:r>
          </a:p>
          <a:p>
            <a:pPr lvl="1"/>
            <a:r>
              <a:rPr lang="en-US" dirty="0" smtClean="0"/>
              <a:t>Interactive (JavaScript, PHP, databases, …)</a:t>
            </a:r>
          </a:p>
          <a:p>
            <a:pPr lvl="1"/>
            <a:r>
              <a:rPr lang="en-US" dirty="0" smtClean="0"/>
              <a:t>Large-scale server technology, distributed programming</a:t>
            </a:r>
          </a:p>
          <a:p>
            <a:r>
              <a:rPr lang="en-US" dirty="0" smtClean="0"/>
              <a:t>Typically requires a </a:t>
            </a:r>
            <a:r>
              <a:rPr lang="en-US" dirty="0" smtClean="0">
                <a:solidFill>
                  <a:srgbClr val="FFC000"/>
                </a:solidFill>
              </a:rPr>
              <a:t>development team</a:t>
            </a:r>
          </a:p>
          <a:p>
            <a:pPr lvl="1"/>
            <a:r>
              <a:rPr lang="en-US" dirty="0" smtClean="0"/>
              <a:t>Programmers, designers, testers, users</a:t>
            </a:r>
          </a:p>
          <a:p>
            <a:pPr lvl="1"/>
            <a:r>
              <a:rPr lang="en-US" dirty="0" smtClean="0"/>
              <a:t>Software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D37-A844-43CC-B785-02850289BDC2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http://ts4.mm.bing.net/th?id=H.4788116632766663&amp;w=301&amp;h=125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5932" y="2647950"/>
            <a:ext cx="311932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1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125112" cy="30385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are going to build </a:t>
            </a:r>
            <a:r>
              <a:rPr lang="en-US" dirty="0" smtClean="0">
                <a:solidFill>
                  <a:srgbClr val="FFC000"/>
                </a:solidFill>
              </a:rPr>
              <a:t>a real web application</a:t>
            </a:r>
          </a:p>
          <a:p>
            <a:pPr lvl="1"/>
            <a:r>
              <a:rPr lang="en-US" dirty="0" smtClean="0"/>
              <a:t>For real users </a:t>
            </a:r>
          </a:p>
          <a:p>
            <a:pPr lvl="1"/>
            <a:r>
              <a:rPr lang="en-US" dirty="0" smtClean="0"/>
              <a:t>In teams with mixed skills</a:t>
            </a:r>
          </a:p>
          <a:p>
            <a:r>
              <a:rPr lang="en-US" dirty="0" smtClean="0"/>
              <a:t>You are going to learn the </a:t>
            </a:r>
            <a:r>
              <a:rPr lang="en-US" dirty="0" smtClean="0">
                <a:solidFill>
                  <a:srgbClr val="FFFF00"/>
                </a:solidFill>
              </a:rPr>
              <a:t>basics of web applications</a:t>
            </a:r>
          </a:p>
          <a:p>
            <a:pPr lvl="1"/>
            <a:r>
              <a:rPr lang="en-US" dirty="0" smtClean="0"/>
              <a:t>Won’t become an expert in all of them</a:t>
            </a:r>
          </a:p>
          <a:p>
            <a:pPr lvl="1"/>
            <a:r>
              <a:rPr lang="en-US" dirty="0" smtClean="0"/>
              <a:t>Will learn the alternatives, terminologies, etc.</a:t>
            </a:r>
          </a:p>
          <a:p>
            <a:pPr lvl="1"/>
            <a:r>
              <a:rPr lang="en-US" dirty="0" smtClean="0"/>
              <a:t>Will learn enough to build your own application if desired</a:t>
            </a:r>
          </a:p>
          <a:p>
            <a:pPr lvl="1"/>
            <a:r>
              <a:rPr lang="en-US" dirty="0" smtClean="0"/>
              <a:t>Will become an expert in some aspect for your project</a:t>
            </a:r>
          </a:p>
          <a:p>
            <a:r>
              <a:rPr lang="en-US" dirty="0" smtClean="0"/>
              <a:t>You are going to learn </a:t>
            </a:r>
            <a:r>
              <a:rPr lang="en-US" dirty="0" smtClean="0">
                <a:solidFill>
                  <a:srgbClr val="6DFE00"/>
                </a:solidFill>
              </a:rPr>
              <a:t>to work in teams</a:t>
            </a:r>
            <a:endParaRPr lang="en-US" dirty="0">
              <a:solidFill>
                <a:srgbClr val="6DFE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87CB-C3A1-4DBD-8A6A-7E0FACFF279E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8</a:t>
            </a:fld>
            <a:endParaRPr lang="en-US"/>
          </a:p>
        </p:txBody>
      </p:sp>
      <p:pic>
        <p:nvPicPr>
          <p:cNvPr id="6148" name="Picture 4" descr="http://ts2.mm.bing.net/th?id=H.4835709201484365&amp;w=246&amp;h=17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86784"/>
            <a:ext cx="2343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6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CSCI1320 has Two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Concentrators Track</a:t>
            </a:r>
            <a:r>
              <a:rPr lang="en-US" dirty="0" smtClean="0"/>
              <a:t> (for concentration credit)</a:t>
            </a:r>
          </a:p>
          <a:p>
            <a:pPr lvl="1"/>
            <a:r>
              <a:rPr lang="en-US" dirty="0" smtClean="0"/>
              <a:t>For CS students with programming background (CS32)</a:t>
            </a:r>
          </a:p>
          <a:p>
            <a:pPr lvl="2"/>
            <a:r>
              <a:rPr lang="en-US" dirty="0" smtClean="0"/>
              <a:t>How necessary is CS32/CS33</a:t>
            </a:r>
          </a:p>
          <a:p>
            <a:pPr lvl="2"/>
            <a:r>
              <a:rPr lang="en-US" dirty="0" smtClean="0"/>
              <a:t>CS32 is required for capstone credit</a:t>
            </a:r>
          </a:p>
          <a:p>
            <a:pPr lvl="1"/>
            <a:r>
              <a:rPr lang="en-US" dirty="0" smtClean="0"/>
              <a:t>Emphasis on programming skills</a:t>
            </a:r>
          </a:p>
          <a:p>
            <a:pPr lvl="2"/>
            <a:r>
              <a:rPr lang="en-US" dirty="0" smtClean="0"/>
              <a:t>Both in assignments and projects</a:t>
            </a:r>
          </a:p>
          <a:p>
            <a:pPr lvl="1"/>
            <a:r>
              <a:rPr lang="en-US" dirty="0" smtClean="0"/>
              <a:t>Responsible for programming aspects of projects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Designers Track</a:t>
            </a:r>
          </a:p>
          <a:p>
            <a:pPr lvl="1"/>
            <a:r>
              <a:rPr lang="en-US" dirty="0" smtClean="0"/>
              <a:t>For students with web design skills (html/JavaScript)</a:t>
            </a:r>
          </a:p>
          <a:p>
            <a:pPr lvl="1"/>
            <a:r>
              <a:rPr lang="en-US" dirty="0" smtClean="0"/>
              <a:t>Emphasis on web design and learning how it can be used</a:t>
            </a:r>
          </a:p>
          <a:p>
            <a:pPr lvl="2"/>
            <a:r>
              <a:rPr lang="en-US" dirty="0" smtClean="0"/>
              <a:t>Assignments are less programming oriented</a:t>
            </a:r>
            <a:endParaRPr lang="en-US" dirty="0"/>
          </a:p>
          <a:p>
            <a:pPr lvl="1"/>
            <a:r>
              <a:rPr lang="en-US" dirty="0" smtClean="0"/>
              <a:t>Responsible for human-centric aspects of projects</a:t>
            </a:r>
          </a:p>
          <a:p>
            <a:pPr lvl="1"/>
            <a:r>
              <a:rPr lang="en-US" dirty="0" smtClean="0"/>
              <a:t>Please email cs132headtas@cs.brown.edu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EED1-33E3-4AAB-8F9C-E4D2959D5B04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1: Course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1421-04BA-43C4-875B-2FE7089D7BE2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http://images.fineartamerica.com/images-medium-large/figurine-between-two-tracks-leading-into-different-directions-symbolic-image-for-making-decisions-bernard-jaube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2982" y="1581150"/>
            <a:ext cx="231925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70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Custom 9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C5E1FE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18200</TotalTime>
  <Words>1974</Words>
  <Application>Microsoft Macintosh PowerPoint</Application>
  <PresentationFormat>On-screen Show (16:9)</PresentationFormat>
  <Paragraphs>381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Winter</vt:lpstr>
      <vt:lpstr>CSCI 1320  Creating Modern Web Applications</vt:lpstr>
      <vt:lpstr>Problem</vt:lpstr>
      <vt:lpstr>What is a Web Application</vt:lpstr>
      <vt:lpstr>What is a Web Application</vt:lpstr>
      <vt:lpstr>Web Applications</vt:lpstr>
      <vt:lpstr>What is Not a Web Application</vt:lpstr>
      <vt:lpstr>What’s Involved in Web Apps</vt:lpstr>
      <vt:lpstr>In This Course</vt:lpstr>
      <vt:lpstr>CSCI1320 has Two Tracks</vt:lpstr>
      <vt:lpstr>CS132 Has Two Tracks</vt:lpstr>
      <vt:lpstr>Course Mechanics</vt:lpstr>
      <vt:lpstr>Fundamentals of Web Apps</vt:lpstr>
      <vt:lpstr>Fundamentals of Web Apps</vt:lpstr>
      <vt:lpstr>Basics of Building Web Apps</vt:lpstr>
      <vt:lpstr>Web Application Project</vt:lpstr>
      <vt:lpstr>Student Projects</vt:lpstr>
      <vt:lpstr>Project Schedule I</vt:lpstr>
      <vt:lpstr>Project Schedule II</vt:lpstr>
      <vt:lpstr>Collaboration Policy</vt:lpstr>
      <vt:lpstr>Intellectual Property (IP)</vt:lpstr>
      <vt:lpstr>Course Staff</vt:lpstr>
      <vt:lpstr>Course Text Books</vt:lpstr>
      <vt:lpstr>Course Web Site</vt:lpstr>
      <vt:lpstr>Questions regarding the Course</vt:lpstr>
      <vt:lpstr>What Makes a Web App Different</vt:lpstr>
      <vt:lpstr>Elements of Web Applications</vt:lpstr>
      <vt:lpstr>Human-Centric Computing</vt:lpstr>
      <vt:lpstr>Distributed Computing</vt:lpstr>
      <vt:lpstr>Security and Privacy</vt:lpstr>
      <vt:lpstr>Scalability</vt:lpstr>
      <vt:lpstr>Evolution</vt:lpstr>
      <vt:lpstr>Software Engineering</vt:lpstr>
      <vt:lpstr>Next Time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</dc:creator>
  <cp:lastModifiedBy>Steven Reiss</cp:lastModifiedBy>
  <cp:revision>70</cp:revision>
  <dcterms:created xsi:type="dcterms:W3CDTF">2012-01-11T14:00:02Z</dcterms:created>
  <dcterms:modified xsi:type="dcterms:W3CDTF">2014-01-22T14:58:00Z</dcterms:modified>
</cp:coreProperties>
</file>