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8"/>
  </p:notesMasterIdLst>
  <p:sldIdLst>
    <p:sldId id="256" r:id="rId2"/>
    <p:sldId id="297" r:id="rId3"/>
    <p:sldId id="257" r:id="rId4"/>
    <p:sldId id="294" r:id="rId5"/>
    <p:sldId id="295" r:id="rId6"/>
    <p:sldId id="293" r:id="rId7"/>
    <p:sldId id="259" r:id="rId8"/>
    <p:sldId id="260" r:id="rId9"/>
    <p:sldId id="261" r:id="rId10"/>
    <p:sldId id="262" r:id="rId11"/>
    <p:sldId id="264" r:id="rId12"/>
    <p:sldId id="263" r:id="rId13"/>
    <p:sldId id="265" r:id="rId14"/>
    <p:sldId id="266" r:id="rId15"/>
    <p:sldId id="267" r:id="rId16"/>
    <p:sldId id="268" r:id="rId17"/>
    <p:sldId id="277" r:id="rId18"/>
    <p:sldId id="270" r:id="rId19"/>
    <p:sldId id="290" r:id="rId20"/>
    <p:sldId id="291" r:id="rId21"/>
    <p:sldId id="279" r:id="rId22"/>
    <p:sldId id="278" r:id="rId23"/>
    <p:sldId id="296" r:id="rId24"/>
    <p:sldId id="292" r:id="rId25"/>
    <p:sldId id="271" r:id="rId26"/>
    <p:sldId id="273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81168" autoAdjust="0"/>
  </p:normalViewPr>
  <p:slideViewPr>
    <p:cSldViewPr>
      <p:cViewPr varScale="1">
        <p:scale>
          <a:sx n="88" d="100"/>
          <a:sy n="88" d="100"/>
        </p:scale>
        <p:origin x="-108" y="-2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09125-F53A-42C0-A2C6-A1AB9D868590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4F6E7-12D6-4D85-BC03-86A203D91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Jan</a:t>
            </a:r>
            <a:r>
              <a:rPr lang="en-US" baseline="0" dirty="0" smtClean="0"/>
              <a:t> 24, 2014</a:t>
            </a:r>
          </a:p>
          <a:p>
            <a:endParaRPr lang="en-US" baseline="0" dirty="0"/>
          </a:p>
          <a:p>
            <a:r>
              <a:rPr lang="en-US" baseline="0" dirty="0" smtClean="0"/>
              <a:t>Need to be better prepared for using </a:t>
            </a:r>
            <a:r>
              <a:rPr lang="en-US" baseline="0" dirty="0" err="1" smtClean="0"/>
              <a:t>dreamweaver</a:t>
            </a:r>
            <a:r>
              <a:rPr lang="en-US" baseline="0" dirty="0" smtClean="0"/>
              <a:t> at the 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4F6E7-12D6-4D85-BC03-86A203D914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80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inline elements?</a:t>
            </a:r>
          </a:p>
          <a:p>
            <a:endParaRPr lang="en-US" dirty="0" smtClean="0"/>
          </a:p>
          <a:p>
            <a:r>
              <a:rPr lang="en-US" dirty="0" smtClean="0"/>
              <a:t>Discuss:</a:t>
            </a:r>
          </a:p>
          <a:p>
            <a:r>
              <a:rPr lang="en-US" dirty="0" smtClean="0"/>
              <a:t>-closing tags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Attributes.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Alt for accessibility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4F6E7-12D6-4D85-BC03-86A203D914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40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more complex page in </a:t>
            </a:r>
            <a:r>
              <a:rPr lang="en-US" dirty="0" err="1" smtClean="0"/>
              <a:t>dreamweaver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4F6E7-12D6-4D85-BC03-86A203D914A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36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 use 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4F6E7-12D6-4D85-BC03-86A203D914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86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 of</a:t>
            </a:r>
            <a:r>
              <a:rPr lang="en-US" baseline="0" dirty="0" smtClean="0"/>
              <a:t> things that need to be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4F6E7-12D6-4D85-BC03-86A203D914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14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a web browser as the front end</a:t>
            </a:r>
          </a:p>
          <a:p>
            <a:r>
              <a:rPr lang="en-US" dirty="0" smtClean="0"/>
              <a:t>Typically multiple (logical) pages</a:t>
            </a:r>
          </a:p>
          <a:p>
            <a:r>
              <a:rPr lang="en-US" dirty="0" smtClean="0"/>
              <a:t>Back end server does significant processing</a:t>
            </a:r>
          </a:p>
          <a:p>
            <a:r>
              <a:rPr lang="en-US" dirty="0" smtClean="0"/>
              <a:t>Database</a:t>
            </a:r>
          </a:p>
          <a:p>
            <a:r>
              <a:rPr lang="en-US" dirty="0" smtClean="0"/>
              <a:t>Computation</a:t>
            </a:r>
          </a:p>
          <a:p>
            <a:r>
              <a:rPr lang="en-US" dirty="0" smtClean="0"/>
              <a:t>Front and back ends interact via HTTP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4F6E7-12D6-4D85-BC03-86A203D914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49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Protocol</a:t>
            </a:r>
            <a:r>
              <a:rPr lang="en-US" baseline="0" dirty="0" smtClean="0"/>
              <a:t> / host / port /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4F6E7-12D6-4D85-BC03-86A203D914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65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Host is mandatory, other fields are optional.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4F6E7-12D6-4D85-BC03-86A203D914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13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Summarizing a 175 page specification</a:t>
            </a:r>
            <a:r>
              <a:rPr lang="en-US" baseline="0" dirty="0" smtClean="0"/>
              <a:t>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4F6E7-12D6-4D85-BC03-86A203D914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25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resultant page (in </a:t>
            </a:r>
            <a:r>
              <a:rPr lang="en-US" dirty="0" err="1" smtClean="0"/>
              <a:t>dreamweaver</a:t>
            </a:r>
            <a:r>
              <a:rPr lang="en-US" dirty="0" smtClean="0"/>
              <a:t>?)</a:t>
            </a:r>
          </a:p>
          <a:p>
            <a:endParaRPr lang="en-US" dirty="0" smtClean="0"/>
          </a:p>
          <a:p>
            <a:r>
              <a:rPr lang="en-US" dirty="0" smtClean="0"/>
              <a:t>-So what are we stringing it on top of?</a:t>
            </a:r>
          </a:p>
          <a:p>
            <a:r>
              <a:rPr lang="en-US" dirty="0" smtClean="0"/>
              <a:t>-Here’s a valid HTML5 document.</a:t>
            </a:r>
          </a:p>
          <a:p>
            <a:r>
              <a:rPr lang="en-US" dirty="0" smtClean="0"/>
              <a:t>-discuss:</a:t>
            </a:r>
          </a:p>
          <a:p>
            <a:r>
              <a:rPr lang="en-US" baseline="0" dirty="0" smtClean="0"/>
              <a:t>   -&gt;</a:t>
            </a:r>
            <a:r>
              <a:rPr lang="en-US" baseline="0" dirty="0" err="1" smtClean="0"/>
              <a:t>doctype</a:t>
            </a:r>
            <a:r>
              <a:rPr lang="en-US" baseline="0" dirty="0" smtClean="0"/>
              <a:t> comp. html4</a:t>
            </a:r>
          </a:p>
          <a:p>
            <a:r>
              <a:rPr lang="en-US" baseline="0" dirty="0" smtClean="0"/>
              <a:t>   -&gt;head</a:t>
            </a:r>
          </a:p>
          <a:p>
            <a:r>
              <a:rPr lang="en-US" baseline="0" dirty="0" smtClean="0"/>
              <a:t>   -&gt;</a:t>
            </a:r>
            <a:r>
              <a:rPr lang="en-US" dirty="0" smtClean="0"/>
              <a:t>body</a:t>
            </a:r>
          </a:p>
          <a:p>
            <a:r>
              <a:rPr lang="en-US" dirty="0" smtClean="0"/>
              <a:t>   -&gt; charset</a:t>
            </a:r>
          </a:p>
          <a:p>
            <a:r>
              <a:rPr lang="en-US" dirty="0" smtClean="0"/>
              <a:t>Add a div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4F6E7-12D6-4D85-BC03-86A203D914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72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inline-block.</a:t>
            </a:r>
          </a:p>
          <a:p>
            <a:endParaRPr lang="en-US" dirty="0" smtClean="0"/>
          </a:p>
          <a:p>
            <a:r>
              <a:rPr lang="en-US" dirty="0" smtClean="0"/>
              <a:t>And that’s basically everything that they’ll need to know.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4F6E7-12D6-4D85-BC03-86A203D914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68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2480518"/>
            <a:ext cx="7117180" cy="1102519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3583036"/>
            <a:ext cx="7117180" cy="646065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8CF0-FABD-4650-A020-919889ADCD14}" type="datetime1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2: The Browser and 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355521"/>
            <a:ext cx="7123080" cy="30385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A161-04BE-49B7-AB60-09B8AEAFE00D}" type="datetime1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2: The Browser and 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506792"/>
            <a:ext cx="1472962" cy="38889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506794"/>
            <a:ext cx="5467557" cy="38889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ED17-EF49-4680-9D50-3E90C81696A8}" type="datetime1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2: The Browser and 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46CA-73AC-42DF-BBD0-515024DD0415}" type="datetime1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2: The Browser and 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2481436"/>
            <a:ext cx="7117178" cy="11016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3583036"/>
            <a:ext cx="7117178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C711-9E30-4567-B013-EC0931C17DF0}" type="datetime1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2: The Browser and 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506794"/>
            <a:ext cx="7123080" cy="6933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5" y="1357313"/>
            <a:ext cx="3471277" cy="303847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357313"/>
            <a:ext cx="3469242" cy="3038477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F5C5A-BBA3-49A2-B651-F195188B7B4F}" type="datetime1">
              <a:rPr lang="en-US" smtClean="0"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2: The Browser and 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359696"/>
            <a:ext cx="3132494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5" y="1791893"/>
            <a:ext cx="3471277" cy="260389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359696"/>
            <a:ext cx="3133080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3" y="1791893"/>
            <a:ext cx="3471275" cy="260389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0D47-F336-4495-907A-902D72AD92B5}" type="datetime1">
              <a:rPr lang="en-US" smtClean="0"/>
              <a:t>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2: The Browser and HTML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0D26-6D80-490C-B2F9-177AA900F7C1}" type="datetime1">
              <a:rPr lang="en-US" smtClean="0"/>
              <a:t>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2: The Browser and 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0A12-19C7-4624-8B1C-7C02E3065F39}" type="datetime1">
              <a:rPr lang="en-US" smtClean="0"/>
              <a:t>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2: The Browser and 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34566"/>
            <a:ext cx="2660650" cy="889396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7" y="334567"/>
            <a:ext cx="4279869" cy="406122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223962"/>
            <a:ext cx="2660650" cy="317182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CD2B-B025-4B27-8698-89B5F5D465F5}" type="datetime1">
              <a:rPr lang="en-US" smtClean="0"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2: The Browser and 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5" y="1040294"/>
            <a:ext cx="3481387" cy="834941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5" y="1875234"/>
            <a:ext cx="3481387" cy="18976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AA3E-1F49-4B07-A9FD-4300CFB18107}" type="datetime1">
              <a:rPr lang="en-US" smtClean="0"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2: The Browser and 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79250" y="1077647"/>
            <a:ext cx="1086653" cy="81499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4" y="1058844"/>
            <a:ext cx="830365" cy="62277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420841"/>
            <a:ext cx="602364" cy="45177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358486"/>
            <a:ext cx="489588" cy="36719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3" y="1562571"/>
            <a:ext cx="256601" cy="19245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4" y="744808"/>
            <a:ext cx="256601" cy="19245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8" y="1420842"/>
            <a:ext cx="197439" cy="14807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4" y="795446"/>
            <a:ext cx="197439" cy="14807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200150"/>
            <a:ext cx="3429000" cy="257175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7" y="49741"/>
            <a:ext cx="2575511" cy="5097800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5" y="506794"/>
            <a:ext cx="7125113" cy="693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355521"/>
            <a:ext cx="7125112" cy="3038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446385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214CD-F01B-4200-8694-9669629EA815}" type="datetime1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6" y="4463859"/>
            <a:ext cx="5256399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Lecture 2: The Browser and 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61" y="4463859"/>
            <a:ext cx="608287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81421-04BA-43C4-875B-2FE7089D7BE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cs.brown.edu/people/spr/codebubble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brown.edu/people/sp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code.ohloh.net/search?s=roman%20numerals&amp;browser=Default" TargetMode="External"/><Relationship Id="rId4" Type="http://schemas.openxmlformats.org/officeDocument/2006/relationships/hyperlink" Target="http://en.wikipedia.org/wiki/Uniform_resource_loca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dirty="0" smtClean="0"/>
              <a:t>CSCI 1320	</a:t>
            </a:r>
            <a:br>
              <a:rPr lang="en-US" dirty="0" smtClean="0"/>
            </a:br>
            <a:r>
              <a:rPr lang="en-US" sz="2800" dirty="0" smtClean="0"/>
              <a:t>Creating Modern Web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2: The Browser and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9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Browser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Given a URL from the user or a program</a:t>
            </a:r>
          </a:p>
          <a:p>
            <a:pPr lvl="1"/>
            <a:r>
              <a:rPr lang="en-US" dirty="0" smtClean="0"/>
              <a:t>Finds the proper server (based on host)</a:t>
            </a:r>
          </a:p>
          <a:p>
            <a:pPr lvl="1"/>
            <a:r>
              <a:rPr lang="en-US" dirty="0" smtClean="0"/>
              <a:t>Opens a socket to port 80 (or other specified port)</a:t>
            </a:r>
          </a:p>
          <a:p>
            <a:r>
              <a:rPr lang="en-US" dirty="0" smtClean="0"/>
              <a:t>Sends a </a:t>
            </a:r>
            <a:r>
              <a:rPr lang="en-US" dirty="0" smtClean="0">
                <a:solidFill>
                  <a:srgbClr val="FFFF00"/>
                </a:solidFill>
              </a:rPr>
              <a:t>request</a:t>
            </a:r>
            <a:r>
              <a:rPr lang="en-US" dirty="0" smtClean="0"/>
              <a:t> on that socket (based on protocol)</a:t>
            </a:r>
          </a:p>
          <a:p>
            <a:pPr lvl="1"/>
            <a:r>
              <a:rPr lang="en-US" dirty="0" smtClean="0"/>
              <a:t>Server then finds the corresponding data</a:t>
            </a:r>
          </a:p>
          <a:p>
            <a:pPr lvl="2"/>
            <a:r>
              <a:rPr lang="en-US" dirty="0" smtClean="0"/>
              <a:t>Generally the file referred to; Might be dynamically computed</a:t>
            </a:r>
          </a:p>
          <a:p>
            <a:pPr lvl="1"/>
            <a:r>
              <a:rPr lang="en-US" dirty="0" smtClean="0"/>
              <a:t>Server sends back the result</a:t>
            </a:r>
          </a:p>
          <a:p>
            <a:r>
              <a:rPr lang="en-US" dirty="0" smtClean="0"/>
              <a:t>Browser reads the </a:t>
            </a:r>
            <a:r>
              <a:rPr lang="en-US" dirty="0" smtClean="0">
                <a:solidFill>
                  <a:srgbClr val="FFFF00"/>
                </a:solidFill>
              </a:rPr>
              <a:t>response</a:t>
            </a:r>
          </a:p>
          <a:p>
            <a:pPr lvl="1"/>
            <a:r>
              <a:rPr lang="en-US" dirty="0" smtClean="0"/>
              <a:t>Builds an internal data structure from the response (DOM)</a:t>
            </a:r>
          </a:p>
          <a:p>
            <a:pPr lvl="1"/>
            <a:r>
              <a:rPr lang="en-US" dirty="0" smtClean="0"/>
              <a:t>Displays the corresponding data structure (magic)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Replaces</a:t>
            </a:r>
            <a:r>
              <a:rPr lang="en-US" dirty="0" smtClean="0"/>
              <a:t> the current page with the new one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AC1E-3725-4A01-84A9-6668D711B77B}" type="datetime1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2: The Browser and 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10</a:t>
            </a:fld>
            <a:endParaRPr lang="en-US"/>
          </a:p>
        </p:txBody>
      </p:sp>
      <p:pic>
        <p:nvPicPr>
          <p:cNvPr id="7170" name="Picture 2" descr="http://ts4.mm.bing.net/th?id=H.4868265062629491&amp;pid=1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0" y="104775"/>
            <a:ext cx="2143125" cy="250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94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HTTP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GET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C000"/>
                </a:solidFill>
              </a:rPr>
              <a:t>/people/spr</a:t>
            </a:r>
            <a:r>
              <a:rPr lang="en-US" b="1" dirty="0" smtClean="0"/>
              <a:t> HTTP/1.1</a:t>
            </a:r>
            <a:r>
              <a:rPr lang="en-US" dirty="0" smtClean="0"/>
              <a:t>&lt;</a:t>
            </a:r>
            <a:r>
              <a:rPr lang="en-US" dirty="0" err="1" smtClean="0"/>
              <a:t>crlf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Host</a:t>
            </a:r>
            <a:r>
              <a:rPr lang="en-US" b="1" dirty="0" smtClean="0"/>
              <a:t>: </a:t>
            </a:r>
            <a:r>
              <a:rPr lang="en-US" b="1" dirty="0" smtClean="0">
                <a:solidFill>
                  <a:srgbClr val="FFC000"/>
                </a:solidFill>
              </a:rPr>
              <a:t>www.cs.brown.edu:80</a:t>
            </a:r>
            <a:r>
              <a:rPr lang="en-US" dirty="0" smtClean="0"/>
              <a:t>&lt;crlf&gt;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crlf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8CF0-0F6D-4C0C-B88D-5FB5AF9C3EC1}" type="datetime1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2: The Browser and 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11</a:t>
            </a:fld>
            <a:endParaRPr lang="en-US"/>
          </a:p>
        </p:txBody>
      </p:sp>
      <p:pic>
        <p:nvPicPr>
          <p:cNvPr id="8194" name="Picture 2" descr="http://ts2.mm.bing.net/th?id=H.5003002468502009&amp;w=260&amp;h=177&amp;c=7&amp;rs=1&amp;pid=1.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1581150"/>
            <a:ext cx="24765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83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Protocol: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Basic Forms are </a:t>
            </a:r>
            <a:r>
              <a:rPr lang="en-US" b="1" dirty="0" smtClean="0">
                <a:solidFill>
                  <a:srgbClr val="FFC000"/>
                </a:solidFill>
              </a:rPr>
              <a:t>GET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C000"/>
                </a:solidFill>
              </a:rPr>
              <a:t>POST</a:t>
            </a:r>
          </a:p>
          <a:p>
            <a:pPr lvl="1"/>
            <a:r>
              <a:rPr lang="en-US" dirty="0" smtClean="0"/>
              <a:t>GET: effectively header only</a:t>
            </a:r>
          </a:p>
          <a:p>
            <a:pPr lvl="1"/>
            <a:r>
              <a:rPr lang="en-US" dirty="0" smtClean="0"/>
              <a:t>POST: provides content </a:t>
            </a:r>
          </a:p>
          <a:p>
            <a:pPr lvl="1"/>
            <a:r>
              <a:rPr lang="en-US" dirty="0" smtClean="0"/>
              <a:t>GET &lt;</a:t>
            </a:r>
            <a:r>
              <a:rPr lang="en-US" dirty="0" err="1" smtClean="0"/>
              <a:t>suburl</a:t>
            </a:r>
            <a:r>
              <a:rPr lang="en-US" dirty="0" smtClean="0"/>
              <a:t>&gt; HTTP/1.1</a:t>
            </a:r>
          </a:p>
          <a:p>
            <a:r>
              <a:rPr lang="en-US" dirty="0" smtClean="0"/>
              <a:t>Header fields</a:t>
            </a:r>
          </a:p>
          <a:p>
            <a:pPr lvl="1"/>
            <a:r>
              <a:rPr lang="en-US" dirty="0" smtClean="0"/>
              <a:t>name: value</a:t>
            </a:r>
          </a:p>
          <a:p>
            <a:pPr lvl="1"/>
            <a:r>
              <a:rPr lang="en-US" dirty="0" smtClean="0"/>
              <a:t>Describe</a:t>
            </a:r>
          </a:p>
          <a:p>
            <a:pPr lvl="2"/>
            <a:r>
              <a:rPr lang="en-US" dirty="0" smtClean="0"/>
              <a:t>Who is sending the request</a:t>
            </a:r>
          </a:p>
          <a:p>
            <a:pPr lvl="2"/>
            <a:r>
              <a:rPr lang="en-US" dirty="0" smtClean="0"/>
              <a:t>Type of data passed and expected (e.g. text/html, text/xml)</a:t>
            </a:r>
          </a:p>
          <a:p>
            <a:pPr lvl="2"/>
            <a:r>
              <a:rPr lang="en-US" dirty="0" smtClean="0"/>
              <a:t>Length of data; Cookies; Caching information</a:t>
            </a:r>
          </a:p>
          <a:p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Blank line (CRLF) and then actual data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D494-0005-4714-8B17-D72D9FF8A63B}" type="datetime1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2: The Browser and 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12</a:t>
            </a:fld>
            <a:endParaRPr lang="en-US"/>
          </a:p>
        </p:txBody>
      </p:sp>
      <p:pic>
        <p:nvPicPr>
          <p:cNvPr id="9218" name="Picture 2" descr="http://blogs.claritycon.com/ucpractice/files/2013/08/reque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6400" y="1123950"/>
            <a:ext cx="3382742" cy="176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19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HTTP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HTTP/1.1 </a:t>
            </a:r>
            <a:r>
              <a:rPr lang="en-US" b="1" dirty="0" smtClean="0">
                <a:solidFill>
                  <a:srgbClr val="7030A0"/>
                </a:solidFill>
              </a:rPr>
              <a:t>200 OK</a:t>
            </a:r>
            <a:r>
              <a:rPr lang="en-US" dirty="0" smtClean="0"/>
              <a:t>&lt;</a:t>
            </a:r>
            <a:r>
              <a:rPr lang="en-US" dirty="0" err="1" smtClean="0"/>
              <a:t>crlf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Date: Fri, 27 Jan 2012 10:25:23 EDT</a:t>
            </a:r>
            <a:r>
              <a:rPr lang="en-US" dirty="0" smtClean="0"/>
              <a:t>&lt;</a:t>
            </a:r>
            <a:r>
              <a:rPr lang="en-US" dirty="0" err="1" smtClean="0"/>
              <a:t>crlf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Content-Type: text/html</a:t>
            </a:r>
            <a:r>
              <a:rPr lang="en-US" dirty="0" smtClean="0"/>
              <a:t>&lt;</a:t>
            </a:r>
            <a:r>
              <a:rPr lang="en-US" dirty="0" err="1" smtClean="0"/>
              <a:t>crlf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Content-Length: 234</a:t>
            </a:r>
            <a:r>
              <a:rPr lang="en-US" dirty="0" smtClean="0"/>
              <a:t>&lt;</a:t>
            </a:r>
            <a:r>
              <a:rPr lang="en-US" dirty="0" err="1" smtClean="0"/>
              <a:t>crlf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crlf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</a:rPr>
              <a:t>&lt;html&gt;&lt;head&gt; </a:t>
            </a:r>
            <a:r>
              <a:rPr lang="en-US" dirty="0" smtClean="0">
                <a:solidFill>
                  <a:srgbClr val="FFC000"/>
                </a:solidFill>
              </a:rPr>
              <a:t>….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9EC7-7166-40D1-9C72-C5ADC669DFF8}" type="datetime1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2: The Browser and 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13</a:t>
            </a:fld>
            <a:endParaRPr lang="en-US"/>
          </a:p>
        </p:txBody>
      </p:sp>
      <p:pic>
        <p:nvPicPr>
          <p:cNvPr id="10242" name="Picture 2" descr="http://www.ltg.ed.ac.uk/~ht/PhilWeb_2012/requestRespon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6086" y="1809750"/>
            <a:ext cx="2625513" cy="296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77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Protocol: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HTTP/1.1 </a:t>
            </a:r>
            <a:r>
              <a:rPr lang="en-US" b="1" dirty="0" smtClean="0">
                <a:solidFill>
                  <a:srgbClr val="FFC000"/>
                </a:solidFill>
              </a:rPr>
              <a:t>&lt;status&gt; &lt;description&gt;</a:t>
            </a:r>
          </a:p>
          <a:p>
            <a:pPr lvl="1"/>
            <a:r>
              <a:rPr lang="en-US" dirty="0" smtClean="0"/>
              <a:t>1xx: OK / continue</a:t>
            </a:r>
          </a:p>
          <a:p>
            <a:pPr lvl="1"/>
            <a:r>
              <a:rPr lang="en-US" dirty="0" smtClean="0"/>
              <a:t>2xx: Success in various ways</a:t>
            </a:r>
          </a:p>
          <a:p>
            <a:pPr lvl="1"/>
            <a:r>
              <a:rPr lang="en-US" dirty="0" smtClean="0"/>
              <a:t>3xx: Redirection</a:t>
            </a:r>
          </a:p>
          <a:p>
            <a:pPr lvl="1"/>
            <a:r>
              <a:rPr lang="en-US" dirty="0" smtClean="0"/>
              <a:t>4xx: Client error</a:t>
            </a:r>
          </a:p>
          <a:p>
            <a:pPr lvl="1"/>
            <a:r>
              <a:rPr lang="en-US" dirty="0" smtClean="0"/>
              <a:t>5xx: Server error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Header fields</a:t>
            </a:r>
          </a:p>
          <a:p>
            <a:pPr lvl="1"/>
            <a:r>
              <a:rPr lang="en-US" dirty="0" smtClean="0"/>
              <a:t>Content-type, Content-length</a:t>
            </a:r>
          </a:p>
          <a:p>
            <a:pPr lvl="1"/>
            <a:r>
              <a:rPr lang="en-US" dirty="0" smtClean="0"/>
              <a:t>Date and other optional information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8495-C850-42BA-A213-78E98D96FB96}" type="datetime1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2: The Browser and 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14</a:t>
            </a:fld>
            <a:endParaRPr lang="en-US"/>
          </a:p>
        </p:txBody>
      </p:sp>
      <p:pic>
        <p:nvPicPr>
          <p:cNvPr id="11266" name="Picture 2" descr="https://cartoon1.files.wordpress.com/2013/11/404_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1885950"/>
            <a:ext cx="2718393" cy="198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43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is Stateless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Each request is </a:t>
            </a:r>
            <a:r>
              <a:rPr lang="en-US" b="1" dirty="0" smtClean="0">
                <a:solidFill>
                  <a:srgbClr val="FFFF00"/>
                </a:solidFill>
              </a:rPr>
              <a:t>independent</a:t>
            </a:r>
            <a:r>
              <a:rPr lang="en-US" dirty="0" smtClean="0">
                <a:solidFill>
                  <a:srgbClr val="FFFF00"/>
                </a:solidFill>
              </a:rPr>
              <a:t> of other requests</a:t>
            </a:r>
          </a:p>
          <a:p>
            <a:pPr lvl="1"/>
            <a:r>
              <a:rPr lang="en-US" dirty="0" smtClean="0"/>
              <a:t>From the same user or other users</a:t>
            </a:r>
          </a:p>
          <a:p>
            <a:pPr lvl="1"/>
            <a:r>
              <a:rPr lang="en-US" dirty="0" smtClean="0"/>
              <a:t>From the same web page or other pages </a:t>
            </a:r>
          </a:p>
          <a:p>
            <a:pPr lvl="1"/>
            <a:r>
              <a:rPr lang="en-US" dirty="0" smtClean="0"/>
              <a:t>Each request can be treated the same at the server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Why?</a:t>
            </a:r>
          </a:p>
          <a:p>
            <a:pPr lvl="1"/>
            <a:r>
              <a:rPr lang="en-US" dirty="0" smtClean="0"/>
              <a:t>Fits browser model of multiple windows, back/forward, …</a:t>
            </a:r>
          </a:p>
          <a:p>
            <a:pPr lvl="1"/>
            <a:r>
              <a:rPr lang="en-US" dirty="0" smtClean="0"/>
              <a:t>Don’t have to worry about state, errors, crashes, etc.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What’s wrong with this?</a:t>
            </a:r>
            <a:endParaRPr lang="en-US" dirty="0"/>
          </a:p>
          <a:p>
            <a:pPr lvl="1"/>
            <a:r>
              <a:rPr lang="en-US" dirty="0" smtClean="0"/>
              <a:t>We’ll get back to this later in the course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054D-CA95-452E-A828-7023FFFC0500}" type="datetime1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2: The Browser and 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15</a:t>
            </a:fld>
            <a:endParaRPr lang="en-US"/>
          </a:p>
        </p:txBody>
      </p:sp>
      <p:pic>
        <p:nvPicPr>
          <p:cNvPr id="12290" name="Picture 2" descr="http://ts2.mm.bing.net/th?id=H.4750067577720249&amp;w=321&amp;h=107&amp;c=7&amp;rs=1&amp;pid=1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7400" y="285750"/>
            <a:ext cx="305752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04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Need a way of describing what to display</a:t>
            </a:r>
          </a:p>
          <a:p>
            <a:pPr lvl="1"/>
            <a:r>
              <a:rPr lang="en-US" dirty="0" smtClean="0"/>
              <a:t>Work with all browsers (browser-independent)</a:t>
            </a:r>
          </a:p>
          <a:p>
            <a:pPr lvl="1"/>
            <a:r>
              <a:rPr lang="en-US" dirty="0" smtClean="0"/>
              <a:t>Window size and shape independent</a:t>
            </a:r>
          </a:p>
          <a:p>
            <a:pPr lvl="1"/>
            <a:r>
              <a:rPr lang="en-US" dirty="0" smtClean="0"/>
              <a:t>User-creatable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History</a:t>
            </a:r>
          </a:p>
          <a:p>
            <a:pPr lvl="1"/>
            <a:r>
              <a:rPr lang="en-US" dirty="0" smtClean="0"/>
              <a:t>SGML: type-setting markup language (EBT)</a:t>
            </a:r>
          </a:p>
          <a:p>
            <a:pPr lvl="2"/>
            <a:r>
              <a:rPr lang="en-US" dirty="0" smtClean="0"/>
              <a:t>Basis for HTML and XML</a:t>
            </a:r>
          </a:p>
          <a:p>
            <a:pPr lvl="1"/>
            <a:r>
              <a:rPr lang="en-US" dirty="0" smtClean="0"/>
              <a:t>Used for manuals off-line and on-line</a:t>
            </a:r>
          </a:p>
          <a:p>
            <a:r>
              <a:rPr lang="en-US" dirty="0" smtClean="0"/>
              <a:t>HTML  =  { HTML4 , XHTML , HTML5 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7D2-4D34-44A6-B84E-F69743509FA3}" type="datetime1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2: The Browser and 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16</a:t>
            </a:fld>
            <a:endParaRPr lang="en-US"/>
          </a:p>
        </p:txBody>
      </p:sp>
      <p:pic>
        <p:nvPicPr>
          <p:cNvPr id="13314" name="Picture 2" descr="http://ts2.mm.bing.net/th?id=H.4704429251627109&amp;w=146&amp;h=178&amp;c=7&amp;rs=1&amp;pid=1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7000" y="133350"/>
            <a:ext cx="256254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4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HTML is a tree structure</a:t>
            </a:r>
          </a:p>
          <a:p>
            <a:pPr lvl="1"/>
            <a:r>
              <a:rPr lang="en-US" dirty="0" smtClean="0"/>
              <a:t>Internal nodes represent structure</a:t>
            </a:r>
          </a:p>
          <a:p>
            <a:pPr lvl="1"/>
            <a:r>
              <a:rPr lang="en-US" dirty="0" smtClean="0"/>
              <a:t>Leaf nodes represent content 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Specified textually as a tree</a:t>
            </a:r>
          </a:p>
          <a:p>
            <a:pPr marL="857250" lvl="2" indent="0">
              <a:buNone/>
            </a:pPr>
            <a:r>
              <a:rPr lang="en-US" dirty="0"/>
              <a:t>&lt;node&gt;</a:t>
            </a:r>
          </a:p>
          <a:p>
            <a:pPr marL="1371600" lvl="3" indent="0">
              <a:buNone/>
            </a:pPr>
            <a:r>
              <a:rPr lang="en-US" dirty="0"/>
              <a:t>&lt;</a:t>
            </a:r>
            <a:r>
              <a:rPr lang="en-US" dirty="0" err="1" smtClean="0"/>
              <a:t>subnode</a:t>
            </a:r>
            <a:r>
              <a:rPr lang="en-US" dirty="0" smtClean="0"/>
              <a:t> field=‘value’&gt; </a:t>
            </a:r>
            <a:endParaRPr lang="en-US" dirty="0"/>
          </a:p>
          <a:p>
            <a:pPr marL="1828800" lvl="4" indent="0">
              <a:buNone/>
            </a:pPr>
            <a:r>
              <a:rPr lang="en-US" dirty="0" smtClean="0"/>
              <a:t>Text in a  leaf node</a:t>
            </a:r>
          </a:p>
          <a:p>
            <a:pPr marL="1828800" lvl="4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leafnode</a:t>
            </a:r>
            <a:r>
              <a:rPr lang="en-US" dirty="0" smtClean="0"/>
              <a:t> /&gt;</a:t>
            </a:r>
            <a:endParaRPr lang="en-US" dirty="0"/>
          </a:p>
          <a:p>
            <a:pPr marL="1371600" lvl="3" indent="0">
              <a:buNone/>
            </a:pPr>
            <a:r>
              <a:rPr lang="en-US" dirty="0"/>
              <a:t>&lt;/</a:t>
            </a:r>
            <a:r>
              <a:rPr lang="en-US" dirty="0" err="1"/>
              <a:t>subnode</a:t>
            </a:r>
            <a:r>
              <a:rPr lang="en-US" dirty="0"/>
              <a:t>&gt;</a:t>
            </a:r>
          </a:p>
          <a:p>
            <a:pPr marL="857250" lvl="2" indent="0">
              <a:buNone/>
            </a:pPr>
            <a:r>
              <a:rPr lang="en-US" dirty="0"/>
              <a:t>&lt;/node</a:t>
            </a:r>
            <a:r>
              <a:rPr lang="en-US" dirty="0" smtClean="0"/>
              <a:t>&gt;</a:t>
            </a:r>
          </a:p>
          <a:p>
            <a:r>
              <a:rPr lang="en-US" dirty="0" smtClean="0">
                <a:solidFill>
                  <a:srgbClr val="00FF00"/>
                </a:solidFill>
              </a:rPr>
              <a:t>Maintained internally as a tree (DOM)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Nodes have names, attributes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Text may appear at leaves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F45A-4BAD-4F43-B894-180EB880BAEA}" type="datetime1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2: The Browser and 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17</a:t>
            </a:fld>
            <a:endParaRPr lang="en-US"/>
          </a:p>
        </p:txBody>
      </p:sp>
      <p:pic>
        <p:nvPicPr>
          <p:cNvPr id="14340" name="Picture 4" descr="http://watershedcreative.com/naked/img/dom-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7800" y="361950"/>
            <a:ext cx="3505200" cy="408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31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Header</a:t>
            </a:r>
            <a:r>
              <a:rPr lang="en-US" dirty="0" smtClean="0"/>
              <a:t>: basic information about the page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Styles </a:t>
            </a:r>
            <a:r>
              <a:rPr lang="en-US" dirty="0" smtClean="0"/>
              <a:t>(CSS): information on how to display</a:t>
            </a:r>
          </a:p>
          <a:p>
            <a:pPr lvl="2"/>
            <a:r>
              <a:rPr lang="en-US" dirty="0" smtClean="0"/>
              <a:t>Can be in separate files</a:t>
            </a:r>
          </a:p>
          <a:p>
            <a:pPr lvl="2"/>
            <a:r>
              <a:rPr lang="en-US" dirty="0" smtClean="0"/>
              <a:t>Monday + Lab Wednesday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FF00"/>
                </a:solidFill>
              </a:rPr>
              <a:t>Scripts</a:t>
            </a:r>
            <a:r>
              <a:rPr lang="en-US" dirty="0" smtClean="0"/>
              <a:t> (JavaScript)</a:t>
            </a:r>
          </a:p>
          <a:p>
            <a:pPr lvl="2"/>
            <a:r>
              <a:rPr lang="en-US" dirty="0" smtClean="0"/>
              <a:t>Dynamic interactivity </a:t>
            </a:r>
          </a:p>
          <a:p>
            <a:pPr lvl="2"/>
            <a:r>
              <a:rPr lang="en-US" dirty="0" smtClean="0"/>
              <a:t>Can be in separate files</a:t>
            </a:r>
          </a:p>
          <a:p>
            <a:pPr lvl="2"/>
            <a:r>
              <a:rPr lang="en-US" dirty="0" smtClean="0"/>
              <a:t>Next </a:t>
            </a:r>
            <a:r>
              <a:rPr lang="en-US" dirty="0" smtClean="0"/>
              <a:t>Friday + Lab following week</a:t>
            </a:r>
            <a:endParaRPr lang="en-US" dirty="0" smtClean="0"/>
          </a:p>
          <a:p>
            <a:r>
              <a:rPr lang="en-US" dirty="0">
                <a:solidFill>
                  <a:srgbClr val="FFFF00"/>
                </a:solidFill>
              </a:rPr>
              <a:t>Body</a:t>
            </a:r>
            <a:r>
              <a:rPr lang="en-US" dirty="0"/>
              <a:t>: the data to display</a:t>
            </a:r>
          </a:p>
          <a:p>
            <a:pPr lvl="1"/>
            <a:r>
              <a:rPr lang="en-US" dirty="0" smtClean="0"/>
              <a:t>Description of what should be presented on the page</a:t>
            </a:r>
          </a:p>
          <a:p>
            <a:pPr lvl="1"/>
            <a:r>
              <a:rPr lang="en-US" dirty="0" smtClean="0"/>
              <a:t>Semi-structured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DCF4-76CF-4B5B-AC5B-8ADFB5AEAC39}" type="datetime1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2: The Browser and 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18</a:t>
            </a:fld>
            <a:endParaRPr lang="en-US"/>
          </a:p>
        </p:txBody>
      </p:sp>
      <p:pic>
        <p:nvPicPr>
          <p:cNvPr id="15362" name="Picture 2" descr="http://ts1.mm.bing.net/th?id=H.4611718108414396&amp;w=231&amp;h=171&amp;c=7&amp;rs=1&amp;pid=1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8400" y="1657350"/>
            <a:ext cx="22002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83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HTML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E1D-40C7-473F-BCD3-20AD878C9778}" type="datetime1">
              <a:rPr lang="en-US" smtClean="0"/>
              <a:t>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2: The Browser and 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1276350"/>
            <a:ext cx="6934200" cy="304800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 lnSpcReduction="2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&lt;!DOCTYPE html&gt;</a:t>
            </a:r>
          </a:p>
          <a:p>
            <a:r>
              <a:rPr lang="en-US" dirty="0">
                <a:solidFill>
                  <a:srgbClr val="FFC000"/>
                </a:solidFill>
              </a:rPr>
              <a:t>&lt;html&gt;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&lt;head&gt;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&lt;</a:t>
            </a:r>
            <a:r>
              <a:rPr lang="en-US" dirty="0">
                <a:solidFill>
                  <a:srgbClr val="FFFF00"/>
                </a:solidFill>
              </a:rPr>
              <a:t>meta charset="utf-8" /&gt;</a:t>
            </a:r>
          </a:p>
          <a:p>
            <a:pPr lvl="2"/>
            <a:r>
              <a:rPr lang="en-US" dirty="0" smtClean="0">
                <a:solidFill>
                  <a:srgbClr val="FFC000"/>
                </a:solidFill>
              </a:rPr>
              <a:t>&lt;</a:t>
            </a:r>
            <a:r>
              <a:rPr lang="en-US" dirty="0">
                <a:solidFill>
                  <a:srgbClr val="FFC000"/>
                </a:solidFill>
              </a:rPr>
              <a:t>title&gt;</a:t>
            </a:r>
            <a:r>
              <a:rPr lang="en-US" dirty="0"/>
              <a:t>Page title. Shown in tabs</a:t>
            </a:r>
            <a:r>
              <a:rPr lang="en-US" dirty="0">
                <a:solidFill>
                  <a:srgbClr val="FFC000"/>
                </a:solidFill>
              </a:rPr>
              <a:t>.&lt;/title&gt;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&lt;/head&gt;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&lt;body&gt;</a:t>
            </a:r>
          </a:p>
          <a:p>
            <a:pPr lvl="2"/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&lt;</a:t>
            </a:r>
            <a:r>
              <a:rPr lang="en-US" dirty="0">
                <a:solidFill>
                  <a:srgbClr val="FFC000"/>
                </a:solidFill>
              </a:rPr>
              <a:t>h1&gt;</a:t>
            </a:r>
            <a:r>
              <a:rPr lang="en-US" dirty="0"/>
              <a:t>Simple Page!</a:t>
            </a:r>
            <a:r>
              <a:rPr lang="en-US" dirty="0">
                <a:solidFill>
                  <a:srgbClr val="FFC000"/>
                </a:solidFill>
              </a:rPr>
              <a:t>&lt;/h1&gt;</a:t>
            </a:r>
          </a:p>
          <a:p>
            <a:pPr lvl="2"/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&lt;</a:t>
            </a:r>
            <a:r>
              <a:rPr lang="en-US" dirty="0">
                <a:solidFill>
                  <a:srgbClr val="FFC000"/>
                </a:solidFill>
              </a:rPr>
              <a:t>p</a:t>
            </a:r>
            <a:r>
              <a:rPr lang="en-US" dirty="0" smtClean="0">
                <a:solidFill>
                  <a:srgbClr val="FFC000"/>
                </a:solidFill>
              </a:rPr>
              <a:t>&gt;</a:t>
            </a:r>
          </a:p>
          <a:p>
            <a:pPr lvl="3"/>
            <a:r>
              <a:rPr lang="en-US" dirty="0"/>
              <a:t> </a:t>
            </a:r>
            <a:r>
              <a:rPr lang="en-US" dirty="0" smtClean="0"/>
              <a:t>This </a:t>
            </a:r>
            <a:r>
              <a:rPr lang="en-US" dirty="0"/>
              <a:t>is a totally </a:t>
            </a:r>
            <a:r>
              <a:rPr lang="en-US" dirty="0" smtClean="0">
                <a:solidFill>
                  <a:srgbClr val="FFC000"/>
                </a:solidFill>
              </a:rPr>
              <a:t>&lt;</a:t>
            </a:r>
            <a:r>
              <a:rPr lang="en-US" dirty="0" err="1" smtClean="0">
                <a:solidFill>
                  <a:srgbClr val="FFC000"/>
                </a:solidFill>
              </a:rPr>
              <a:t>em</a:t>
            </a:r>
            <a:r>
              <a:rPr lang="en-US" dirty="0" smtClean="0">
                <a:solidFill>
                  <a:srgbClr val="FFC000"/>
                </a:solidFill>
              </a:rPr>
              <a:t>&gt;</a:t>
            </a:r>
            <a:r>
              <a:rPr lang="en-US" dirty="0" smtClean="0"/>
              <a:t>bare-bones</a:t>
            </a:r>
            <a:r>
              <a:rPr lang="en-US" dirty="0" smtClean="0">
                <a:solidFill>
                  <a:srgbClr val="FFC000"/>
                </a:solidFill>
              </a:rPr>
              <a:t>&lt;/</a:t>
            </a:r>
            <a:r>
              <a:rPr lang="en-US" dirty="0" err="1" smtClean="0">
                <a:solidFill>
                  <a:srgbClr val="FFC000"/>
                </a:solidFill>
              </a:rPr>
              <a:t>em</a:t>
            </a:r>
            <a:r>
              <a:rPr lang="en-US" dirty="0" smtClean="0">
                <a:solidFill>
                  <a:srgbClr val="FFC000"/>
                </a:solidFill>
              </a:rPr>
              <a:t>&gt; </a:t>
            </a:r>
            <a:r>
              <a:rPr lang="en-US" dirty="0"/>
              <a:t>page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 </a:t>
            </a:r>
            <a:r>
              <a:rPr lang="en-US" dirty="0" smtClean="0">
                <a:solidFill>
                  <a:srgbClr val="FFC000"/>
                </a:solidFill>
              </a:rPr>
              <a:t>&lt;/</a:t>
            </a:r>
            <a:r>
              <a:rPr lang="en-US" dirty="0">
                <a:solidFill>
                  <a:srgbClr val="FFC000"/>
                </a:solidFill>
              </a:rPr>
              <a:t>p&gt;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&lt;/body&gt;</a:t>
            </a:r>
          </a:p>
          <a:p>
            <a:r>
              <a:rPr lang="en-US" dirty="0">
                <a:solidFill>
                  <a:srgbClr val="FFC000"/>
                </a:solidFill>
              </a:rPr>
              <a:t>&lt;/html</a:t>
            </a:r>
            <a:r>
              <a:rPr lang="en-US" dirty="0" smtClean="0">
                <a:solidFill>
                  <a:srgbClr val="FFC000"/>
                </a:solidFill>
              </a:rPr>
              <a:t>&gt;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46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46CA-73AC-42DF-BBD0-515024DD0415}" type="datetime1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2: The Browser and 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76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HTML Body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Text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Descriptions of how to display text</a:t>
            </a:r>
          </a:p>
          <a:p>
            <a:pPr lvl="1"/>
            <a:r>
              <a:rPr lang="en-US" dirty="0" smtClean="0"/>
              <a:t>&lt;EM&gt;text&lt;/EM</a:t>
            </a:r>
            <a:r>
              <a:rPr lang="en-US" dirty="0" smtClean="0"/>
              <a:t>&gt;, &lt;</a:t>
            </a:r>
            <a:r>
              <a:rPr lang="en-US" dirty="0" smtClean="0"/>
              <a:t>span class=‘</a:t>
            </a:r>
            <a:r>
              <a:rPr lang="en-US" dirty="0" err="1" smtClean="0"/>
              <a:t>emph</a:t>
            </a:r>
            <a:r>
              <a:rPr lang="en-US" dirty="0" smtClean="0"/>
              <a:t>’&gt;text&lt;/span&gt;</a:t>
            </a:r>
          </a:p>
          <a:p>
            <a:pPr lvl="1"/>
            <a:r>
              <a:rPr lang="en-US" dirty="0" smtClean="0"/>
              <a:t>Managed by CSS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Text organization</a:t>
            </a:r>
          </a:p>
          <a:p>
            <a:pPr lvl="1"/>
            <a:r>
              <a:rPr lang="en-US" dirty="0" smtClean="0"/>
              <a:t>Headers, paragraphs, blocks</a:t>
            </a:r>
          </a:p>
          <a:p>
            <a:r>
              <a:rPr lang="en-US" dirty="0">
                <a:solidFill>
                  <a:srgbClr val="002060"/>
                </a:solidFill>
              </a:rPr>
              <a:t>Page layout and organization</a:t>
            </a:r>
          </a:p>
          <a:p>
            <a:pPr lvl="1"/>
            <a:r>
              <a:rPr lang="en-US" dirty="0" err="1"/>
              <a:t>Div</a:t>
            </a:r>
            <a:r>
              <a:rPr lang="en-US" dirty="0"/>
              <a:t>, List, Table, Frame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Interactive regions</a:t>
            </a:r>
          </a:p>
          <a:p>
            <a:pPr lvl="1"/>
            <a:r>
              <a:rPr lang="en-US" dirty="0" smtClean="0"/>
              <a:t>Forms: text fields, buttons, …</a:t>
            </a:r>
          </a:p>
          <a:p>
            <a:pPr lvl="1"/>
            <a:r>
              <a:rPr lang="en-US" dirty="0" smtClean="0"/>
              <a:t>Canvas (HTML5), SVG regions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FD74-C90C-4309-B628-DB43ED3E6AA7}" type="datetime1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2: The Browser and 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20</a:t>
            </a:fld>
            <a:endParaRPr lang="en-US"/>
          </a:p>
        </p:txBody>
      </p:sp>
      <p:sp>
        <p:nvSpPr>
          <p:cNvPr id="7" name="AutoShape 2" descr="data:image/jpeg;base64,/9j/4AAQSkZJRgABAQAAAQABAAD/2wCEAAkGBhIGEBUTERMVFRQWFhYYGRgYGBoYGhwgHBoaFxcgIRogHCceHxokHBsfIC8gIykpLCwsGh4xNTErNSYrLCkBCQoKDQwOFA8PFCwcHBwsLCwsLCwsKSwsKSkpLCksLCkpLCwpLCksLCwsKSksKSkpLCwsKSwpLCksLCwsKSwsLP/AABEIALQBGAMBIgACEQEDEQH/xAAbAAEAAgMBAQAAAAAAAAAAAAAABQYBAwQHAv/EAE0QAAIBAwIDAwITBgMGBwEAAAECAwAEEQUSBiExEyJBUWEHFBUWGCMyNVJTVXF0gZKUs9LTM0JikaGxJENyJURjc4KiNFSDk6Oy0Qj/xAAVAQEBAAAAAAAAAAAAAAAAAAAAAf/EABQRAQAAAAAAAAAAAAAAAAAAAAD/2gAMAwEAAhEDEQA/AL7wZwbp93ptm8llau7WtuzM0ERYkxKSSSuSSfGpj1i6b8n2f3eL8tOBPeqx+h234SVOUEH6xdN+T7P7vF+WnrF035Ps/u8X5anKUEH6xdN+T7P7vF+WnrF035Ps/u8X5anKUEH6xdN+T7P7vF+WnrF035Ps/u8X5anKUEH6xdN+T7P7vF+WnrF035Ps/u8X5anKUEH6xdN+T7P7vF+WnrF035Ps/u8X5anKUEH6xdN+T7P7vF+WnrF035Ps/u8X5anKUEH6xdN+T7P7vF+WnrF035Ps/u8X5anKUEH6xdN+T7P7vF+WnrF035Ps/u8X5anKUEH6xdN+T7P7vF+WnrF035Ps/u8X5anKUEH6xdN+T7P7vF+WnrF035Ps/u8X5anKUEH6xdN+T7P7vF+WnrF035Ps/u8X5anKUEH6xdN+T7P7vF+WnrF035Ps/u8X5anKUEH6xdN+T7P7vF+WnrF035Ps/u8X5anKUEH6xdN+T7P7vF+WnrF035Ps/u8X5anK49S1iDR13TzRxAnALsFyfIMnmfMKCn3FvpFvqSaedLgMjoG3i2t9gysrgH97pE3QHwqwesXTfk+z+7xflqk2d2uscTpOiSdj6XKpI6PGrugkDBN6ru7rk93PIE9OnqVBB+sXTfk+z+7xflp6xdN+T7P7vF+WpylBS+M+DdPtNNvHjsrVHW1uGVlgiDAiJiCCFyCD41ipnjv3qvvodz+E9YoM8Ce9Vj9DtvwkqcqD4E96rH6HbfhJU5QKUpQKUpQKUpQOlRmpcS2ukECaeNWbO1N2XbHXagyzfUDVT1y9ttQee6vQZLS3YW0Uee5JKTtlJXcEbvlYgZMKpRySOo57jVTot3HZaZa2lu06RSCTYCMOk7HKx7QxHYbQdxB3DycwsN3x4look9K3hhLKpl7Hs1Xc4QFlkZJNuT1CnlzqzV5pOdV4qsZbeWGSGaZij9rHF2CxyAhghVy57NRkMeZd+mPcXfhjUzrFnBKRhmjXeM52uO7IufKrgj6qCUpSlApSlApSlApSlApSlApUbLxFbQXK2rSqJ2AKx88nIYjwx0Rj9RqSoFK4dX1yDQUD3EioCcKDzZj4KqjvO58FUEnyVFLqV9rn/h4Rax/G3I3SEeVYFblkeMjAjxSgnbq7SxQvK6oijLMxCqB4kk8gKhBxadSx6Rt5LkHPtp9pg6ZB7RhudT5YlcVssuEIYWEk5e6mByJLghyp5+4QARx9cdxVJ8c1O0Fd9RLzVTm6uuyQj9jagp1HPdO3tjeYoIv/AM7tM4XtdIbdFCgkOMyEb5WwMDdI2XY48pqUpQV/jWFlt1uEXc9pKlwBzyVXKzAAdSYWkAHlxU7FKJ1DKQVYAgjoQeYNfRGarvCDmwM9k3+6uOy88Eg3w/Uvei/9Lz0FjpSlBB8d+9V99DufwnrFZ4796r76Hc/hPWKDPAnvVY/Q7b8JKnKg+BPeqx+h234SVOUClKUHzLKIFLMQqgEkk4AA5kk+AqDPHVht3C6jfphUO92znbtRcs+dpxtBzg+Svvji2N5pl4gGSbabA8p2MR/WuPVEjW+06YKMt28KkeR4TLj/AOL+/loJjSNbh1xWaEt3W2sro0bqcA4ZHAZTgg8xzBBqJM0vFM80aSPDbQP2TmM7ZJn2hnAk6pGoYKSmHLA4Khe98XdhdaTez3FrCsy3EUSlTL2e2SLeAxBByrKygkcxsHI+Elwtox0G1SJ2Dy955XH78kjGSVvmLscebFBEjhufhZMacRJCAxNpOxIOck9nMcsjEk8n3KT8HJNbrPUr6aNex05IPDE86JgeGFiSTPXodtWalBXn0jUL4e23yw8+ltAoOPIXmMmfnCr08KkdC0VOH4BDGzsAzsWc5ZmdjI5OABksxPIAc6kKh9S4ttdLfs2k3S/FRK80vmzHGGYDzkAUExSoC344tZGCyGWAscL6Zglt1Y+ADyIqlj4KDk+Arm17j6DTQyW59M3BOxI4gXHaN+zV5B3I8n4RBxk+FB8cRavLcyvHb3HpeO1jaW5m2K4B27o4u8CPc5kfHeC7OY35qc0C9k1K0glmTs5JIo3dOY2sygsMHmME9DVTXSDcGLTd5k27bq/lx+0JbeqHwHayKcr4Rpt5ArV7oFK0X19HpsbSyuqRoCzMxwABVc0vjCW4mjE9v2MNy7JbEse1bapcGSIqNgZVJHMkcgQMigtVKUoFKUoPMOL9Vh0TXreSViFxbl8I7Y9r1CNfcg5LNIFC9T4Zq1en77iAe0RmziP+bOAZiPKkHMKT4GU5HjGa891qybW9Vm1BRn0tC8sCgc2FrcRq3L94vtuFB8jJjpXskEy3Kq6nKsAwI8QRkH+VBFaTwrBpLmXDSzkYaeZu0lI8QGPuFzz2IFUeAFTFKUClKUClKUCq7q49TNQtbgZ2zB7WTA8TmWAk+QMroPPN56sVRHFultq9nKiY7QASRE+EkZEkR+p1FBL0rj0fU11q3inT3MsaSD5mAb+fOuygg+O/eq++h3P4T1is8d+9V99DufwnrFBngT3qsfodt+ElTlQfAnvVY/Q7b8JKnKBSorU+KLXSG2SSr2h6RIDJKfmiQFz9QrkfXby8J9LWLY8HuZRAp+ZVWST6mVaCbuofTKMh6MpX+YxVNt5jcWGkTSsd6SWu4/xPC1u2ceUyEV1y6tqGj3NsLn0s8FxIYj2SyK0TFC0ffZiHUlSpO1OZXy4qKnPZaVKHYL6V1AsSfBIr4TLnyDssc/JQW/W+IIuH1Qy7yZHEaLGjSMzEFsBVB8FJyeXKo5+L5OW3Tr9gfEJCv9HmU/0r64sAjksZCcbLxB/7kcsAH1mQD58VBX/EWobbtlUxzxRSGC17JmDAMB2pmwRK2O8I48YzghjQTfrpuW9zpd5j+J7Rf6emK6dH4mXU5Wgkhlt51UP2UuzcyHlvUo7Kyg8jg5BxnGRms6TrOq347O37NwkSM9xcpIPbGaTeiBY4kmUBVG4bMbgTnpXPc6pLqELz6nGsMMMCXCTqrwTQSyDKxIWY73AO1iNoYkKVOSAHo7cgfCq96H9ukOm27KBukjV3cDnI7DLuT4lmJbPnqO0fRr7iW1iOpXBQOil7eFOwJz1WSTeznPLITs/EHI5VcIYVtlVEAVVAVQBgAAYAA8gFAliWdSrAMp5EEZB+cVRJ9UjVnu441Nvas1vZQoAomuGPZOyjGAN3tKsOg7ZuhBqc4r1CSUx2Vs224uAcsOsUKkCaTzNghV/iYeAOI/h2xTVbgPGu2zsN1vbJzw0ijs5pOfXZgxKf+YcncKCa4W0RtEgxI2+eVjLO/wAKRvdY/gUYRR4Kqiu3VNVi0WJpZm2ouPKSSeSgAc2YnkFGSScCtOt67HoUYZ8szHbHGgzJI3gqL4nz9AMkkAE1Xpz6mbb7U+9Pnbb2sXfCMwOEjHLtLhhyMhwAM42ruJDRdObj/HaoDHAjKbaywGbf+40ijPaXLE4WMZCdebc1ldE0WW/nF9eribaywwg5W3RsbhkcmmbA3N0GAo5Alq5rGmXDXFlfXzFG9OxqI0b2u3jZZFRSejSPIY1eTpz2jlnd6PQKUpQKhuLtUfSrRzCMzuVihH/EkIRCf4VJ3n+FWqZqtAnXdT8sNiv855V/vHCf/n/hoOTT9ITRtStbeMe1xabNH84WW3C5857x+tqkODD6SiezPW0fsR15x4D2559famVSfhI1IpBJq8g8Usos/wDXNLj/AOn9q16kvqRqVvOM7LlTayDw3KHmt2PzYlTzmRfNQWSlKUClKUClKUClKUFd4Q/wZurU/wCRcuUz4pMBcLj+ENI6D/l+arFVeli9Iasjj3NzbNG3TG+B+0j8+Sksv1IKsNBB8d+9V99DufwnrFZ4796r76Hc/hPWKDPAnvVY/Q7b8JK69f1pNAgaVwWOQqIPdSOx2xov8TMQP6nkDVb0XW303StMigUSXM9rbrGrHCgCFDJI+OfZoDk45klVHNhXRecDy3kkM7X87XEBdkLLGYdzKVJMIVcqASAN24AnvZ50EXZ3frRkhgZoY5pW7e+uZVIRi5JMaPlQ0hZtqZJCIvME4B6OH+Gnu7vUjdmQq0ojQe2JuQ4nVxIGGSNwjGzG0RY6mpP1y3OlHZeWkjEnCSWqtNG/kyvu4m5Zw2VHwzXNqfE93Cgd1trCNuQe7kDyE56CGNgpJHTEuefSg5dQ4OkstLu07WSSYlriLdLJIImiIkt1QyMzYBRcknmS3hgDjs3HE9lq4j9zcKsqZ/41hAwOD4bgfrBr4n0u64t6+mJo2HW4LWVtjzWqYnlHL3MpAIPuqkeEdMfRL65tZZEk3WtrIuyNYkUbp4tioCcKAoxkk8+ZoNl7fx8bWtvHb3UC3X+FvFRzvPcZJhujDB9ucZ6VJ7tV8lj9qb8tQ/BvDdtqukW8LxBTFuTdH7W6yxO0TyK64ZZNyk7gcnJznJzL6TrElhOLO8YGUgmCbAUTqoywIHITqObKORHeUAZCh8yjV5MbTYJ5SVnk/oGT+9aY+FbjU7iOXULiKZITvjhjhMcYk/dkYtI5YqM4B5AnPUVaaUCorWOIU0d44uzllllEhjSNcltgBbvEhF90PdEVK1SNW10za1aRxrmOIyxSPyx2ssLSomfMkWT/AK0oOC1stVkhupBbCO+ujjtHmj2RRjuxom3ce6hJ6YLsx51OaLp9/pUEcEUNnBHGoRB2ks5wByJPZx5JPM/z8a5JrXUtVtZQ8k0FwJ0wIewEewkKRG5DMybCWLPtbcOiju1XvUbiE3kJd90CzSvynVe652qsm1VyEQbu6r5ZvDPdCWm4b1bT5nvRNa3c45LE0Tx4j6tFFIZSIy3wipJIXcSBXdwFGNbX07cuJL3nG67Sgtj+/CsZ5oemWOS/I5K7aidI4d1S43enCoU2ccCk3Mu5ZIwN0h7Nl9243EhtxGMsOlcmj8IvxLNDNHdTiCFGiku1cxz3uMgd5cZhQgASNlmwcE8nqj0u/sY9SieKVQ0bqVYHoQRg1DcBXz6hp8TOxcgyIsh5mRY5Hjjkz470UNnxznxrkThG6dTby38j2mTy24uWU/5b3G7mnUFgocg+6qz21slmixxqFRFCqqjAAAwAB4ACoNtKUoI/XtYXQbaSdwW2LyUc2djyRFHizMQoHlIrl0CxHDNl7eyhgJJ7iQnC73JlmbPgoJOPIAPJXLKfXDqAQc4bIhn8jTsuY184jjbef4pE8VNWTrQed8E8QNretX5JG0wW+xccwgLGLPMkMRIzFTgjcvQgirfxPpR1i1kjTlINskRPhJGwkiPzB1GR4jNVDgzRodE13UY4I1jQQ2pCqMKN24tgfPXolBxaLqY1m3inUFRJGr7T1GRkg+cHkfmrtqvcMn1Pnu7ToEk7eMc/2dxuc9f+OJhy6DbVhoFKUoFKUoFKUoK/xt/hbdboAbrSRLjx9wuVn6ePYNJgeXFT6sGGRzBr4uIFukZHGVZSpHlBGCP5VC8GTMLbsJCWktXa3Yk5LBMGJifK8RRz52NB9cd+9V99DufwnrFZ4796r76Hc/hPWKCtaEG0uHSrwpI8K6akD9mjSMhdLd1fYoLMvtZU7QSMqcYyRZJOOLKD9pK0a8hukiliQZOBl3QIOflNfHBtylno9m8jKiLZW7MzEBQBCpJJPIADxrjh3cfc3R49PB5I4KvdYPIsDzW38QpwZPHC8mDpl1qXiJmjsGCxglXuyAyAg4ZYVPKSQHluPcU/CIK136Xwxb6U3aKu+YjDTyHtJW8SN55hc89q4UeAFSccYiACgAAYAHIAeHKvqgVXr4NBq1swHdktrmNj51eF0/pv/rVhqv8AFGYJrGUHAW6Ct80sUsQH22T68UGvgwiBr2AH9lezHn5Jgtz/ACzKR9Vd/EmiercOFIWaNhJDJ8CReaH/AEn3LDxVmHjXDpmLXVrxNuO1gtZs+UjtYW/kEQfyqx0FbsOOIDZrPdMtu+4xvExy4lXk8aqO87ZHIKCSMEdaRalfa4faYRaQ+ElwN0rf6bcEbAR0MjBgeqVGcQWacHXraoIBJHIix3RVAZYgucTL4lMYEgHPCq37pq5Wt0l6iyRsHR1DKwOQQRkEHyEUFQ1/hq10y2knvGnvGAAxLK2HY4VEWJSsQ3MQuAo686pN1avobWlvaBTJZzxMYU5C4upsPcKMAlY4YH93zCiQA+5wbHxzrrS3PtK9qbQqsKDB7W9mUiIY5ZEMRMjc/wDM8NtadC05PQ3h9sJvdWmViI1yzEuxdgMDuQ7zlpWABPM9FUBM6rxVqWmtHH6UtGmmbbHGt1IzH4bEelgBGg5sxIA5DmSAezURqMSkm8sYSQdqmFyC2OQ3tOOXzLmoLhzg7Ur4tPf3Aglm/aC3wZdvVI+1ORFGucbYhknLbyTVmtOA9PtDu9LRyP8AGSjtpD87ybm/rQQGn6TLxzFm4v59gbZcWqrFGAy4Lxs6gsY2HiGwyMCDg1fI4xCoVQAoAAAGAAOQAHgKptho0PDGtAW0aRx3drIzog2jfBImGAHIZWYg/MOnPN0oFKUoFRnEes+oNs8oXe/dSNM4LyOQkSZ8NzkDPgMnwqTque/mpcxmKyUfMZ5V/vHCR/7/AJqDv4a0b1BtkiLb5DueV8Y3yOS8r48NzknHgMDwqUpSg890a62cU3sfPvWcL+buFB/Pv/3r0KvKL659S+Ip7o8liNnFJ/y7hWiz8yzCE+Ybq9XoK/rv+zry0uRyVma1l54G2XBiJ8pEyIg/5zVYKj+INL9WbaWIHazL3Gxna6ndE2PKrhW+qs6Dqg1q2jmAwXXvL4qw7sinHirgqfODQd9KUoFKUoFKUoFV6Q+pGpA9I7yPaTkACaIEr5yzw7vqgFWGoziPTG1W2dYztlXEkTfBkQ74zy8NwAI8QSPGg5uO/eq++h3P4T1iuLiDVF1vQrmdQVElhO209VJhfcpHgynKkeUGlBXNJY61b6fYXJMNpJY22CP96PYrui39Y9oG7aO8/gQFObLompSaDKtjeNuyMW05/wA5VHuH8BOo6/DHeHiBjhzR4td0WyimXKm0tSCDhlIiQqysOaup5gjoa5pB6YA07VO8X/8AD3I7naleakMP2d0mM8uuNy+KgLlSq1o2tS6bMtlfMDKQewnxhbhV68uizqPdJ4+6XlkLZaBUBx3iPT5pCCew2XHLr7Q6zcvP3Kn659QtRfwyRt0dHQ/MwIP96CEuX2avbkHlJZ3I+xLbkf0c1Y6omm6i00OiXDdXAikOD/mWzH6syxqOflxV0vb6PTkMkrqiKMlmIUAecnlQbyM15pxDqcnoTEi3j7W1uS4hjyB2E57yqMkf4dubY/dw3QECrMnFUmte99u0in/eJsxQfOuR2kowcgou0/DFfEfAyajKs+ov6blTnGrIEgiz12Rc8k8uchc8hjFBSuBdGu7xQ8TDeQwa8dTsj3sXl9LRsPbZZGOWnOEOFChlUCvSNB4bg4dUiIFnfnJK53SyHyu/UnzcgPAAVKAbelZoFKUoKxf97WrTHUWd4T8xktgP61Z6q913Nctyf3rC5A+cTW5P9KtFApSlBy6rqK6TBJM4JWNS2AMk46ADxYnkB4kiuThnTH0u2VZSDM5aWYg5BkkJd8H4IJ2r/CqiuTUx6tXkdv1jg23E3kLZItk6c+8rSHxBjT4VWCgUpSg8xk0yO71q8WU7orsGzdcYwxtYZ05+ZEkI87fNVw4P1N7qFoJz/ibZuxl/iwPa5B/DImH8xJHgarl9YSXbapLCMzQXdtNEB1ZoLe3kK58N6lo/mc9elTOqwNc9jqVj33EalkXH+IgYbtnk7Rc70PlyvIOTQWiq9pb+o99NbEYScG6h8BnKrcoPOHKy5PUzn4JqW0vVItZhWaFtyOMg9D5CCOoYEEFTzBBB6VHcXWTSwrNECZrZxPGB1baCJE8ntkRdOfQsD1AoJylabO7S/jSSMhkdVdSOhDDIP1g1uoFKUoFKVovb6PTY2kmdY0UZLOQqj5yeVBvrm1DUYtKjaWaRY41GSzkKB9ZqDOt3Wu8rGHso/wDzNyrAf+nBlZH+dzGOYI3dK32HB8MDiWdnupxzEs5DbT07kYAjj/6FBPiTQVSa+a60/V+yilWze2uZoXkQx96SJzMoRsPtL5kDEDPaMPAZVbeO/eq++h3P4T1igzwJ71WP0O2/CSvji66tmiFvPE1w02ezgQZkYrg7lORs2nB7QsoU45g4r74E96rH6HbfhJXLwcnqg1xeuPbJppI1z+7FBI0UajyAlWc+dz5BQQ9laPeoNN1cEsx32s4fvtsO5R2oC4uowMkgDcMkZ71Sum6/Jocq2moMNzELBcnupP5FbwW48q9G6r5BGei7MlpBayTM4iS7jLLG22UkpIIzHzG50ch9v8PkFeb8Y8TXnFdv2U0sZgi7PtWjAkiJdsRNcSpJ7WwI5pGCAw8QRii/cfcfbGNpZzqjbQZ7hCkjw7iVjRIt4Lyuw2kLkoCDjmCPLr3/AGlIm0zi6lRWjC9tPMXBZGQTyFSyEKWDoHRGU94A97n4f4em4muTbQIFV1GUOTFGgYssg3jtVTmCEIBdmLZx09+4O4GtuCoQkClnwA0r83bzZ8F8ijAGT4kkwVThzgvUbvTre0unjtkhcSbl9tuCVl7aMhv2cbA8ifbM+arfacF2tu4kkQ3EwORLcMZnB8Su7Kp8yBR5qnaUClfLuIwSSAAMknkB5ar78cQTNttkmu8Z3NboHRceWQkRk/wqxbzUFiqpcR8UXaXZstOt45ZhB2zvM5SNAzFIxgDLMSCSOXIDn5LDpGrRa5Cs0LbkbPUEEEEqwIPMMCCCD0INVuXh6+h1O5uLd4EjnigXfKHlZTHvyBGGQYO7qX5eQ55BE8Na3dau8vYXvaXMJZZ7O5SJVypKns3hGVTcNu/2zp3hmrpoeuLraMQrRyRtslifG+NxzIOORBBBDDIYEEHBqu3HBUmm2itBJvvIJZriOQqEDGRzJNEQCcRSZK4ycHaeqih1SOV7HU4e6l2I4JgfESgmDOP30mwmfJI/moO3jxjp0UN6vW0mR288TnsrgH5o2L/Oi9elWcHNVLjWQa28OnIdxmkSScD923jbe+7yCRlEYz13N1wa6H41EV8LRreVVMjRdsxjCbhD6YGBu3bSgPewBkY8uAstab28TT43lkYKiKzsx6AKMk/yFVXW/RY0zQiVa4EjDOREN4yMkjePa9wx7ndu6cuYqty+iXHxa8cUkE1pZ71eWe4UorrH3uzBGV7zBc5bGwOPGgvHCNi9vC00wxPcuZ5QeqlgBGnk9riVI+XUoT41OVxWGtW+qqHgnilU9CjqwP8AI9a7aBSlKCu8JJiW/Pwr1v6Qwr/YVr4cb1BuJLBuSd6a1PgY2bMkfzxO2APBHj8hrp4T6XP0y4/+wH9q28T6Q+pxq8JAuIHEsBPIbgCpUn4DozIfIGz1AoIvXrFuFDNf2pULtMlzA5KxybV5yKQDsnwMZAIfABGcMLLYXDXcSO6GNmVWKMQSpIyVJHLI6cqqmt66nEGnxum5A13aRSo3J42FzEJI3A6H90+BDA8wauVBXuE09TGuLPoIJN0QyP2MuZI8DwVX7SJR4CIVYagdXHqZeW9z0V/8NKeX753W5J68pMoB5Z6nqBQnFRGrcSx6a4hRXnuCMiCLBfHgzEkLGnL3TkDwGTyrjHDkuud7UXDqcEWsZIgH+s8mmP8AqwnIdzPOgzJxS2psY9PjE7A4aYnbbIc4OZOsjDn3Y88xhivWtmn8KKria7kN1cA5DOAI4z/woh3U/wBR3Pg82NTkUSwKFUBVAwABgAeAA8lfVApSlBB8d+9V99DufwnrFZ4796r76Hc/hPWKDPAnvVY/Q7b8JK5eBT6Xjubc+6gvLkf9Mjm5j/7JV/ka6eBTjSrH6HbfhJVB4g46awvrlrHnHNHAnb7SymSN5EkWAbdk1yUZVVc4JTme7ig+fRcuJLm+iSJgXhhBRUlZJVe4mWDegVl7yjGN7Be9z6mqxpmitqt9FBAhTvvEJZEjEuY+zkuJ2mhfs5pY2wi7twzLzyd1cNvoFxxgzIe17WWeQxAtEwJjKpPLc5LuF7ijYBs3KAo7wqZbhDUIp7kQIqvBcsxlt5exZVkSJ2CK5xHAUeVsDdl9uchOYei+hXpEdnaPMgbM885y2S2xJZI4lyf3do3Y6ZdiOtXSq56HNuLbSbIDxt4nOSTkuokY8/KzE/XVjoFKUoKh6IWnLrZsraUt6XmuisqqSu7EE0iKSP3dyA48wrRpfFkWi6iNLkuEmLqTCw270IGeyk2gLu281bkSORGcF7PrGhw66qLMpIRxIu1mQhgCudykH3LEEZ5gkVAcXcOw6fpc4tIY4mhTt4xGgXvwsJk5AcyWX68ny0GywHqFq0sI5Q3kRuEHgJYysdxgfxq8bfOG8vO1VT+MZfSpsdSXJS3c9rjJxDOmyRsDwU7HPmUnwr5kubjjqRfS0kltYIQxnXuy3BHNViyMrADzMhGX6KNuSQsOs8RW3D6hriZI8+5BOWbzKgyzHzKCa85NyLrhucw7l2XUvpfI2kEXu635HoQxUbT0xjFW2+tbL0P4JLiOIGZuSli0k80h5Rp2jFpGLNgAZ5DyAVGDSjaw6fpzHdO8y3dwQeQ7OT0zM3T3LXBVAOWQ3L3JwFs0fQYdDDdkp3Od0kjMXkc9Ms55nzDoByAAqK4k9Dqy4slEt0jsQFBUSOinbu2EhSO8u5gD/Eas1KCG0vgyx0UgwWsKMABuCAty6d497+tTPWlKCI1DhGx1Y7prS3kb4TRIW/njNaY+B7GBdscHZr4CN3jA8eQRgB9VTtKCujgWCPGyW9THkvbk/wBGlIP8qz62J4W3R6jdAfBcQSL/AN0W7/uqw0oIzQNHOixurSmVnlklZyoU5c5xgcsDpUnSlBUuMOBfV5ZWtpTbzyKAxxmOTbzjLL4SIQCsq4ZSo6gYrOj8RX1jGE1GylMi8jNbhZYn8jBQ3aKT4gr/AHxVspQVDXdf9VoJIPSOobZFK9okSKUJ9y4DSBsqe8CAegqJ0XjabjOQWe70jMiDt94xOzY74hjYFQvjvfLAFe5zDV6LUBxPwTa8VgGVSsq+4mjO2RcHIw2OYB5gMCAQD1ANBI6RocGhIUgQKGO5jzLO3izucs7H4TEmu6vNbjUdY9D9W7VRqFqiHbJzEq4zjdgMxGMDJ3ZwWZ16VP8Aoc8Sz8V2zzTGJh2m2NokZAwCIW7rOx5OWXrz25xzoLXSlKADmlKUEHx371X30O5/CesVnjv3qvvodz+E9YoPM9d4jSXTLCwM3Zxep9vNdFZESQxiJQkab+RZz1HPkAMYauSfRpOEVtb4jZK0V+0cWxIxEq2crw5jRVUTnaDIwA5kjwzXJ6H9u+t3MEMvuZZEknGCAy20EZt4zmIBuex9naHAydo3c/T/AEQ7dM2cswBgS4Mc2cABLiGS2JJ8F3SKD8+fCghfQi0pLKW75YeFbaBQey3ogiWUhuzAUsZHbJ5klcEkjNY4/Zop730vL2P+z4zcsACSvaOE2+IYRdvzHMdzFbuHfQ9vOH72J0uQYIgU3ZO+SLHtcTptKkqcYdWUe6O3c7GtnFnoRrxPdyXfplklePYoZA6oNhTkAy5HMnBzzJqi+WsK28aqnuVVQvzAYH9K21zxldOiUO4ARQNzEAchjPP5qhH9ECxc7YJTdP8ABtla4PmyUBVR52IHXyVBY6VU7jiu+VS6aTMUXmd80CyEAZO1FZst/CSM192HogRa3EJLK3urkEDBWLs1PgR2kpRCQQQcE4IoLT0qq3vF7akXi0+2N4QSjyFhFbqehHakHeeoIjDYPI4r7n0S64nyt6yw25628DEmQc+Us2AdpHVEAB55ZhyqxW1qlkixxqqIoAVVAVQB0AA5AUFP4aurzhW3S3v7fdGg2pLb77gKucKkibBJlVwN6hgQDnGOemb1DXcy3Udvj3SxXklrtJJPOJJUAYknquavdfJjDHJAyPHHOgpFksEL50+0mupxnbcXLS7E3DwuJtzFeXSEN58ZzVi0DQjpe+SZ+1uZcGWXGByztRFydsS5IC+ck5JJqXpQKUpQKUpQKUpQKUpQKUpQKUpQKUpQDzr4ihW3G1VCjyAAD+Qr7pQKUpQKUpQQfHfvVffQ7n8J6xWeO/eq++h3P4T1ig8n1XQX0m0sr+PPt1vaHchHbxz+lhEhjUnvo3cLxp3n7MA5XOJN+ONSSKWOWMzjaF2XOn3CtIGleN92wbMLEEkYbO9vIHucVZfQttlvIFnk5yxRQQRqSD2MYgiIAHgZM9oW6kMo6KMX2gpnDXDbG3hnt3msGkjVntgRJECRnHZyA9njPRNnkI5Vr4ke+heO0gvC09zu/wAlB2US4E0u4HkV3ALnqzAeUiSk1ufXpmisNixRnbLdOC67ge8kSAgO48XJ2qeWGOQK9Z2dxwzLdvqKXF16Y7gu7cZMcIBCKY0xJGVLM26NW5kHPLNBG8aR6fwtai4t7SG8kFx2Mk1wHuSrKrO5ZmJY4K4ODhcnlldtbb3inVb1BBYxKJd1zEzC3cRg7z2DBz3UBhw4PeBPI4yBUl6nCXSZIdNmjvFjMQhR1hZogrqWGCoUyquSvaDO4DOc1AalYarrFmy6peQWUL53CVkDYGEWNthUENgOWDA5Zl27TigltM1i7t7q7nd4lHZKY4ru7VXiSJUM2+KIOqhixbf1HdyOeK7eBL+SO6dJITbi8hF6sJO7s23dnNz2jAfMcm0jILvkA8qg+HtJtOGrkz2EV3cs2VZYbUJEQwJx2ku1Nu8k5Rjy2L0U5tNlZ6hrGoQXU8ENrDDHMmwyGWZu028jtAjUZRT1bpjxyKLhSlKgUpSgUpSgUpSgUpSgUpSgUpSgUpSgUpSgUpSgUpSgUpSgUpSgg+O/eq++h3P4T1is8d+9V99DufwnrFB4DovooXOIkWKBGggiiWVO2SRljXagfEu1wOZwykAk4AzX3H6KV/fRt6YkEyjntbfGp6cj2TIWXzEkGlKDba//ANCX9kixx21iiKAqqsUoUAdAAJsAVt9kdqXxFn9iX9as0oI+b0UJuJ5e1mtbVZUHKWH0xDJjyGRJwxXzE1rtPRdm0SQtDY2Ak6do0crynkOsrTFz08TSlBJ+yO1L4iz+xL+tT2R2pfEWf2Jf1qzSgx7I7UviLP7Ev61PZHal8RZ/Yl/WrNKDHsjtS+Is/sS/rU9kdqXxFn9iX9as0oMeyO1L4iz+xL+tT2R2pfEWf2Jf1qzSgx7I7UviLP7Ev61PZHal8RZ/Yl/WrNKDHsjtS+Is/sS/rU9kdqXxFn9iX9as0oMeyO1L4iz+xL+tT2R2pfEWf2Jf1qzSgx7I7UviLP7Ev61PZHal8RZ/Yl/WrNKDHsjtS+Is/sS/rU9kdqXxFn9iX9as0oMeyO1L4iz+xL+tT2R2pfEWf2Jf1qzSgx7I7UviLP7Ev61PZHal8RZ/Yl/WrNKDHsjtS+Is/sS/rU9kdqXxFn9iX9as0oMeyO1L4iz+xL+tT2R2pfEWf2Jf1qzSgx7I7UviLP7Ev61PZHal8RZ/Yl/WrNKDl1P0e9Q1qCWCSG0CSxSRsVSUMAyFTgmUjOD5DWaUoP/Z"/>
          <p:cNvSpPr>
            <a:spLocks noChangeAspect="1" noChangeArrowheads="1"/>
          </p:cNvSpPr>
          <p:nvPr/>
        </p:nvSpPr>
        <p:spPr bwMode="auto">
          <a:xfrm>
            <a:off x="0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data:image/jpeg;base64,/9j/4AAQSkZJRgABAQAAAQABAAD/2wCEAAkGBhIGEBUTERMVFRQWFhYYGRgYGBoYGhwgHBoaFxcgIRogHCceHxokHBsfIC8gIykpLCwsGh4xNTErNSYrLCkBCQoKDQwOFA8PFCwcHBwsLCwsLCwsKSwsKSkpLCksLCkpLCwpLCksLCwsKSksKSkpLCwsKSwpLCksLCwsKSwsLP/AABEIALQBGAMBIgACEQEDEQH/xAAbAAEAAgMBAQAAAAAAAAAAAAAABQYBAwQHAv/EAE0QAAIBAwIDAwITBgMGBwEAAAECAwAEEQUSBiExEyJBUWEHFBUWGCMyNVJTVXF0gZKUs9LTM0JikaGxJENyJURjc4KiNFSDk6Oy0Qj/xAAVAQEBAAAAAAAAAAAAAAAAAAAAAf/EABQRAQAAAAAAAAAAAAAAAAAAAAD/2gAMAwEAAhEDEQA/AL7wZwbp93ptm8llau7WtuzM0ERYkxKSSSuSSfGpj1i6b8n2f3eL8tOBPeqx+h234SVOUEH6xdN+T7P7vF+WnrF035Ps/u8X5anKUEH6xdN+T7P7vF+WnrF035Ps/u8X5anKUEH6xdN+T7P7vF+WnrF035Ps/u8X5anKUEH6xdN+T7P7vF+WnrF035Ps/u8X5anKUEH6xdN+T7P7vF+WnrF035Ps/u8X5anKUEH6xdN+T7P7vF+WnrF035Ps/u8X5anKUEH6xdN+T7P7vF+WnrF035Ps/u8X5anKUEH6xdN+T7P7vF+WnrF035Ps/u8X5anKUEH6xdN+T7P7vF+WnrF035Ps/u8X5anKUEH6xdN+T7P7vF+WnrF035Ps/u8X5anKUEH6xdN+T7P7vF+WnrF035Ps/u8X5anKUEH6xdN+T7P7vF+WnrF035Ps/u8X5anKUEH6xdN+T7P7vF+WnrF035Ps/u8X5anKUEH6xdN+T7P7vF+WnrF035Ps/u8X5anK49S1iDR13TzRxAnALsFyfIMnmfMKCn3FvpFvqSaedLgMjoG3i2t9gysrgH97pE3QHwqwesXTfk+z+7xflqk2d2uscTpOiSdj6XKpI6PGrugkDBN6ru7rk93PIE9OnqVBB+sXTfk+z+7xflp6xdN+T7P7vF+WpylBS+M+DdPtNNvHjsrVHW1uGVlgiDAiJiCCFyCD41ipnjv3qvvodz+E9YoM8Ce9Vj9DtvwkqcqD4E96rH6HbfhJU5QKUpQKUpQKUpQOlRmpcS2ukECaeNWbO1N2XbHXagyzfUDVT1y9ttQee6vQZLS3YW0Uee5JKTtlJXcEbvlYgZMKpRySOo57jVTot3HZaZa2lu06RSCTYCMOk7HKx7QxHYbQdxB3DycwsN3x4look9K3hhLKpl7Hs1Xc4QFlkZJNuT1CnlzqzV5pOdV4qsZbeWGSGaZij9rHF2CxyAhghVy57NRkMeZd+mPcXfhjUzrFnBKRhmjXeM52uO7IufKrgj6qCUpSlApSlApSlApSlApSlApUbLxFbQXK2rSqJ2AKx88nIYjwx0Rj9RqSoFK4dX1yDQUD3EioCcKDzZj4KqjvO58FUEnyVFLqV9rn/h4Rax/G3I3SEeVYFblkeMjAjxSgnbq7SxQvK6oijLMxCqB4kk8gKhBxadSx6Rt5LkHPtp9pg6ZB7RhudT5YlcVssuEIYWEk5e6mByJLghyp5+4QARx9cdxVJ8c1O0Fd9RLzVTm6uuyQj9jagp1HPdO3tjeYoIv/AM7tM4XtdIbdFCgkOMyEb5WwMDdI2XY48pqUpQV/jWFlt1uEXc9pKlwBzyVXKzAAdSYWkAHlxU7FKJ1DKQVYAgjoQeYNfRGarvCDmwM9k3+6uOy88Eg3w/Uvei/9Lz0FjpSlBB8d+9V99DufwnrFZ4796r76Hc/hPWKDPAnvVY/Q7b8JKnKg+BPeqx+h234SVOUClKUHzLKIFLMQqgEkk4AA5kk+AqDPHVht3C6jfphUO92znbtRcs+dpxtBzg+Svvji2N5pl4gGSbabA8p2MR/WuPVEjW+06YKMt28KkeR4TLj/AOL+/loJjSNbh1xWaEt3W2sro0bqcA4ZHAZTgg8xzBBqJM0vFM80aSPDbQP2TmM7ZJn2hnAk6pGoYKSmHLA4Khe98XdhdaTez3FrCsy3EUSlTL2e2SLeAxBByrKygkcxsHI+Elwtox0G1SJ2Dy955XH78kjGSVvmLscebFBEjhufhZMacRJCAxNpOxIOck9nMcsjEk8n3KT8HJNbrPUr6aNex05IPDE86JgeGFiSTPXodtWalBXn0jUL4e23yw8+ltAoOPIXmMmfnCr08KkdC0VOH4BDGzsAzsWc5ZmdjI5OABksxPIAc6kKh9S4ttdLfs2k3S/FRK80vmzHGGYDzkAUExSoC344tZGCyGWAscL6Zglt1Y+ADyIqlj4KDk+Arm17j6DTQyW59M3BOxI4gXHaN+zV5B3I8n4RBxk+FB8cRavLcyvHb3HpeO1jaW5m2K4B27o4u8CPc5kfHeC7OY35qc0C9k1K0glmTs5JIo3dOY2sygsMHmME9DVTXSDcGLTd5k27bq/lx+0JbeqHwHayKcr4Rpt5ArV7oFK0X19HpsbSyuqRoCzMxwABVc0vjCW4mjE9v2MNy7JbEse1bapcGSIqNgZVJHMkcgQMigtVKUoFKUoPMOL9Vh0TXreSViFxbl8I7Y9r1CNfcg5LNIFC9T4Zq1en77iAe0RmziP+bOAZiPKkHMKT4GU5HjGa891qybW9Vm1BRn0tC8sCgc2FrcRq3L94vtuFB8jJjpXskEy3Kq6nKsAwI8QRkH+VBFaTwrBpLmXDSzkYaeZu0lI8QGPuFzz2IFUeAFTFKUClKUClKUCq7q49TNQtbgZ2zB7WTA8TmWAk+QMroPPN56sVRHFultq9nKiY7QASRE+EkZEkR+p1FBL0rj0fU11q3inT3MsaSD5mAb+fOuygg+O/eq++h3P4T1is8d+9V99DufwnrFBngT3qsfodt+ElTlQfAnvVY/Q7b8JKnKBSorU+KLXSG2SSr2h6RIDJKfmiQFz9QrkfXby8J9LWLY8HuZRAp+ZVWST6mVaCbuofTKMh6MpX+YxVNt5jcWGkTSsd6SWu4/xPC1u2ceUyEV1y6tqGj3NsLn0s8FxIYj2SyK0TFC0ffZiHUlSpO1OZXy4qKnPZaVKHYL6V1AsSfBIr4TLnyDssc/JQW/W+IIuH1Qy7yZHEaLGjSMzEFsBVB8FJyeXKo5+L5OW3Tr9gfEJCv9HmU/0r64sAjksZCcbLxB/7kcsAH1mQD58VBX/EWobbtlUxzxRSGC17JmDAMB2pmwRK2O8I48YzghjQTfrpuW9zpd5j+J7Rf6emK6dH4mXU5Wgkhlt51UP2UuzcyHlvUo7Kyg8jg5BxnGRms6TrOq347O37NwkSM9xcpIPbGaTeiBY4kmUBVG4bMbgTnpXPc6pLqELz6nGsMMMCXCTqrwTQSyDKxIWY73AO1iNoYkKVOSAHo7cgfCq96H9ukOm27KBukjV3cDnI7DLuT4lmJbPnqO0fRr7iW1iOpXBQOil7eFOwJz1WSTeznPLITs/EHI5VcIYVtlVEAVVAVQBgAAYAA8gFAliWdSrAMp5EEZB+cVRJ9UjVnu441Nvas1vZQoAomuGPZOyjGAN3tKsOg7ZuhBqc4r1CSUx2Vs224uAcsOsUKkCaTzNghV/iYeAOI/h2xTVbgPGu2zsN1vbJzw0ijs5pOfXZgxKf+YcncKCa4W0RtEgxI2+eVjLO/wAKRvdY/gUYRR4Kqiu3VNVi0WJpZm2ouPKSSeSgAc2YnkFGSScCtOt67HoUYZ8szHbHGgzJI3gqL4nz9AMkkAE1Xpz6mbb7U+9Pnbb2sXfCMwOEjHLtLhhyMhwAM42ruJDRdObj/HaoDHAjKbaywGbf+40ijPaXLE4WMZCdebc1ldE0WW/nF9eribaywwg5W3RsbhkcmmbA3N0GAo5Alq5rGmXDXFlfXzFG9OxqI0b2u3jZZFRSejSPIY1eTpz2jlnd6PQKUpQKhuLtUfSrRzCMzuVihH/EkIRCf4VJ3n+FWqZqtAnXdT8sNiv855V/vHCf/n/hoOTT9ITRtStbeMe1xabNH84WW3C5857x+tqkODD6SiezPW0fsR15x4D2559famVSfhI1IpBJq8g8Usos/wDXNLj/AOn9q16kvqRqVvOM7LlTayDw3KHmt2PzYlTzmRfNQWSlKUClKUClKUClKUFd4Q/wZurU/wCRcuUz4pMBcLj+ENI6D/l+arFVeli9Iasjj3NzbNG3TG+B+0j8+Sksv1IKsNBB8d+9V99DufwnrFZ4796r76Hc/hPWKDPAnvVY/Q7b8JK69f1pNAgaVwWOQqIPdSOx2xov8TMQP6nkDVb0XW303StMigUSXM9rbrGrHCgCFDJI+OfZoDk45klVHNhXRecDy3kkM7X87XEBdkLLGYdzKVJMIVcqASAN24AnvZ50EXZ3frRkhgZoY5pW7e+uZVIRi5JMaPlQ0hZtqZJCIvME4B6OH+Gnu7vUjdmQq0ojQe2JuQ4nVxIGGSNwjGzG0RY6mpP1y3OlHZeWkjEnCSWqtNG/kyvu4m5Zw2VHwzXNqfE93Cgd1trCNuQe7kDyE56CGNgpJHTEuefSg5dQ4OkstLu07WSSYlriLdLJIImiIkt1QyMzYBRcknmS3hgDjs3HE9lq4j9zcKsqZ/41hAwOD4bgfrBr4n0u64t6+mJo2HW4LWVtjzWqYnlHL3MpAIPuqkeEdMfRL65tZZEk3WtrIuyNYkUbp4tioCcKAoxkk8+ZoNl7fx8bWtvHb3UC3X+FvFRzvPcZJhujDB9ucZ6VJ7tV8lj9qb8tQ/BvDdtqukW8LxBTFuTdH7W6yxO0TyK64ZZNyk7gcnJznJzL6TrElhOLO8YGUgmCbAUTqoywIHITqObKORHeUAZCh8yjV5MbTYJ5SVnk/oGT+9aY+FbjU7iOXULiKZITvjhjhMcYk/dkYtI5YqM4B5AnPUVaaUCorWOIU0d44uzllllEhjSNcltgBbvEhF90PdEVK1SNW10za1aRxrmOIyxSPyx2ssLSomfMkWT/AK0oOC1stVkhupBbCO+ujjtHmj2RRjuxom3ce6hJ6YLsx51OaLp9/pUEcEUNnBHGoRB2ks5wByJPZx5JPM/z8a5JrXUtVtZQ8k0FwJ0wIewEewkKRG5DMybCWLPtbcOiju1XvUbiE3kJd90CzSvynVe652qsm1VyEQbu6r5ZvDPdCWm4b1bT5nvRNa3c45LE0Tx4j6tFFIZSIy3wipJIXcSBXdwFGNbX07cuJL3nG67Sgtj+/CsZ5oemWOS/I5K7aidI4d1S43enCoU2ccCk3Mu5ZIwN0h7Nl9243EhtxGMsOlcmj8IvxLNDNHdTiCFGiku1cxz3uMgd5cZhQgASNlmwcE8nqj0u/sY9SieKVQ0bqVYHoQRg1DcBXz6hp8TOxcgyIsh5mRY5Hjjkz470UNnxznxrkThG6dTby38j2mTy24uWU/5b3G7mnUFgocg+6qz21slmixxqFRFCqqjAAAwAB4ACoNtKUoI/XtYXQbaSdwW2LyUc2djyRFHizMQoHlIrl0CxHDNl7eyhgJJ7iQnC73JlmbPgoJOPIAPJXLKfXDqAQc4bIhn8jTsuY184jjbef4pE8VNWTrQed8E8QNretX5JG0wW+xccwgLGLPMkMRIzFTgjcvQgirfxPpR1i1kjTlINskRPhJGwkiPzB1GR4jNVDgzRodE13UY4I1jQQ2pCqMKN24tgfPXolBxaLqY1m3inUFRJGr7T1GRkg+cHkfmrtqvcMn1Pnu7ToEk7eMc/2dxuc9f+OJhy6DbVhoFKUoFKUoFKUoK/xt/hbdboAbrSRLjx9wuVn6ePYNJgeXFT6sGGRzBr4uIFukZHGVZSpHlBGCP5VC8GTMLbsJCWktXa3Yk5LBMGJifK8RRz52NB9cd+9V99DufwnrFZ4796r76Hc/hPWKCtaEG0uHSrwpI8K6akD9mjSMhdLd1fYoLMvtZU7QSMqcYyRZJOOLKD9pK0a8hukiliQZOBl3QIOflNfHBtylno9m8jKiLZW7MzEBQBCpJJPIADxrjh3cfc3R49PB5I4KvdYPIsDzW38QpwZPHC8mDpl1qXiJmjsGCxglXuyAyAg4ZYVPKSQHluPcU/CIK136Xwxb6U3aKu+YjDTyHtJW8SN55hc89q4UeAFSccYiACgAAYAHIAeHKvqgVXr4NBq1swHdktrmNj51eF0/pv/rVhqv8AFGYJrGUHAW6Ct80sUsQH22T68UGvgwiBr2AH9lezHn5Jgtz/ACzKR9Vd/EmiercOFIWaNhJDJ8CReaH/AEn3LDxVmHjXDpmLXVrxNuO1gtZs+UjtYW/kEQfyqx0FbsOOIDZrPdMtu+4xvExy4lXk8aqO87ZHIKCSMEdaRalfa4faYRaQ+ElwN0rf6bcEbAR0MjBgeqVGcQWacHXraoIBJHIix3RVAZYgucTL4lMYEgHPCq37pq5Wt0l6iyRsHR1DKwOQQRkEHyEUFQ1/hq10y2knvGnvGAAxLK2HY4VEWJSsQ3MQuAo686pN1avobWlvaBTJZzxMYU5C4upsPcKMAlY4YH93zCiQA+5wbHxzrrS3PtK9qbQqsKDB7W9mUiIY5ZEMRMjc/wDM8NtadC05PQ3h9sJvdWmViI1yzEuxdgMDuQ7zlpWABPM9FUBM6rxVqWmtHH6UtGmmbbHGt1IzH4bEelgBGg5sxIA5DmSAezURqMSkm8sYSQdqmFyC2OQ3tOOXzLmoLhzg7Ur4tPf3Aglm/aC3wZdvVI+1ORFGucbYhknLbyTVmtOA9PtDu9LRyP8AGSjtpD87ybm/rQQGn6TLxzFm4v59gbZcWqrFGAy4Lxs6gsY2HiGwyMCDg1fI4xCoVQAoAAAGAAOQAHgKptho0PDGtAW0aRx3drIzog2jfBImGAHIZWYg/MOnPN0oFKUoFRnEes+oNs8oXe/dSNM4LyOQkSZ8NzkDPgMnwqTque/mpcxmKyUfMZ5V/vHCR/7/AJqDv4a0b1BtkiLb5DueV8Y3yOS8r48NzknHgMDwqUpSg890a62cU3sfPvWcL+buFB/Pv/3r0KvKL659S+Ip7o8liNnFJ/y7hWiz8yzCE+Ybq9XoK/rv+zry0uRyVma1l54G2XBiJ8pEyIg/5zVYKj+INL9WbaWIHazL3Gxna6ndE2PKrhW+qs6Dqg1q2jmAwXXvL4qw7sinHirgqfODQd9KUoFKUoFKUoFV6Q+pGpA9I7yPaTkACaIEr5yzw7vqgFWGoziPTG1W2dYztlXEkTfBkQ74zy8NwAI8QSPGg5uO/eq++h3P4T1iuLiDVF1vQrmdQVElhO209VJhfcpHgynKkeUGlBXNJY61b6fYXJMNpJY22CP96PYrui39Y9oG7aO8/gQFObLompSaDKtjeNuyMW05/wA5VHuH8BOo6/DHeHiBjhzR4td0WyimXKm0tSCDhlIiQqysOaup5gjoa5pB6YA07VO8X/8AD3I7naleakMP2d0mM8uuNy+KgLlSq1o2tS6bMtlfMDKQewnxhbhV68uizqPdJ4+6XlkLZaBUBx3iPT5pCCew2XHLr7Q6zcvP3Kn659QtRfwyRt0dHQ/MwIP96CEuX2avbkHlJZ3I+xLbkf0c1Y6omm6i00OiXDdXAikOD/mWzH6syxqOflxV0vb6PTkMkrqiKMlmIUAecnlQbyM15pxDqcnoTEi3j7W1uS4hjyB2E57yqMkf4dubY/dw3QECrMnFUmte99u0in/eJsxQfOuR2kowcgou0/DFfEfAyajKs+ov6blTnGrIEgiz12Rc8k8uchc8hjFBSuBdGu7xQ8TDeQwa8dTsj3sXl9LRsPbZZGOWnOEOFChlUCvSNB4bg4dUiIFnfnJK53SyHyu/UnzcgPAAVKAbelZoFKUoKxf97WrTHUWd4T8xktgP61Z6q913Nctyf3rC5A+cTW5P9KtFApSlBy6rqK6TBJM4JWNS2AMk46ADxYnkB4kiuThnTH0u2VZSDM5aWYg5BkkJd8H4IJ2r/CqiuTUx6tXkdv1jg23E3kLZItk6c+8rSHxBjT4VWCgUpSg8xk0yO71q8WU7orsGzdcYwxtYZ05+ZEkI87fNVw4P1N7qFoJz/ibZuxl/iwPa5B/DImH8xJHgarl9YSXbapLCMzQXdtNEB1ZoLe3kK58N6lo/mc9elTOqwNc9jqVj33EalkXH+IgYbtnk7Rc70PlyvIOTQWiq9pb+o99NbEYScG6h8BnKrcoPOHKy5PUzn4JqW0vVItZhWaFtyOMg9D5CCOoYEEFTzBBB6VHcXWTSwrNECZrZxPGB1baCJE8ntkRdOfQsD1AoJylabO7S/jSSMhkdVdSOhDDIP1g1uoFKUoFKVovb6PTY2kmdY0UZLOQqj5yeVBvrm1DUYtKjaWaRY41GSzkKB9ZqDOt3Wu8rGHso/wDzNyrAf+nBlZH+dzGOYI3dK32HB8MDiWdnupxzEs5DbT07kYAjj/6FBPiTQVSa+a60/V+yilWze2uZoXkQx96SJzMoRsPtL5kDEDPaMPAZVbeO/eq++h3P4T1igzwJ71WP0O2/CSvji66tmiFvPE1w02ezgQZkYrg7lORs2nB7QsoU45g4r74E96rH6HbfhJXLwcnqg1xeuPbJppI1z+7FBI0UajyAlWc+dz5BQQ9laPeoNN1cEsx32s4fvtsO5R2oC4uowMkgDcMkZ71Sum6/Jocq2moMNzELBcnupP5FbwW48q9G6r5BGei7MlpBayTM4iS7jLLG22UkpIIzHzG50ch9v8PkFeb8Y8TXnFdv2U0sZgi7PtWjAkiJdsRNcSpJ7WwI5pGCAw8QRii/cfcfbGNpZzqjbQZ7hCkjw7iVjRIt4Lyuw2kLkoCDjmCPLr3/AGlIm0zi6lRWjC9tPMXBZGQTyFSyEKWDoHRGU94A97n4f4em4muTbQIFV1GUOTFGgYssg3jtVTmCEIBdmLZx09+4O4GtuCoQkClnwA0r83bzZ8F8ijAGT4kkwVThzgvUbvTre0unjtkhcSbl9tuCVl7aMhv2cbA8ifbM+arfacF2tu4kkQ3EwORLcMZnB8Su7Kp8yBR5qnaUClfLuIwSSAAMknkB5ar78cQTNttkmu8Z3NboHRceWQkRk/wqxbzUFiqpcR8UXaXZstOt45ZhB2zvM5SNAzFIxgDLMSCSOXIDn5LDpGrRa5Cs0LbkbPUEEEEqwIPMMCCCD0INVuXh6+h1O5uLd4EjnigXfKHlZTHvyBGGQYO7qX5eQ55BE8Na3dau8vYXvaXMJZZ7O5SJVypKns3hGVTcNu/2zp3hmrpoeuLraMQrRyRtslifG+NxzIOORBBBDDIYEEHBqu3HBUmm2itBJvvIJZriOQqEDGRzJNEQCcRSZK4ycHaeqih1SOV7HU4e6l2I4JgfESgmDOP30mwmfJI/moO3jxjp0UN6vW0mR288TnsrgH5o2L/Oi9elWcHNVLjWQa28OnIdxmkSScD923jbe+7yCRlEYz13N1wa6H41EV8LRreVVMjRdsxjCbhD6YGBu3bSgPewBkY8uAstab28TT43lkYKiKzsx6AKMk/yFVXW/RY0zQiVa4EjDOREN4yMkjePa9wx7ndu6cuYqty+iXHxa8cUkE1pZ71eWe4UorrH3uzBGV7zBc5bGwOPGgvHCNi9vC00wxPcuZ5QeqlgBGnk9riVI+XUoT41OVxWGtW+qqHgnilU9CjqwP8AI9a7aBSlKCu8JJiW/Pwr1v6Qwr/YVr4cb1BuJLBuSd6a1PgY2bMkfzxO2APBHj8hrp4T6XP0y4/+wH9q28T6Q+pxq8JAuIHEsBPIbgCpUn4DozIfIGz1AoIvXrFuFDNf2pULtMlzA5KxybV5yKQDsnwMZAIfABGcMLLYXDXcSO6GNmVWKMQSpIyVJHLI6cqqmt66nEGnxum5A13aRSo3J42FzEJI3A6H90+BDA8wauVBXuE09TGuLPoIJN0QyP2MuZI8DwVX7SJR4CIVYagdXHqZeW9z0V/8NKeX753W5J68pMoB5Z6nqBQnFRGrcSx6a4hRXnuCMiCLBfHgzEkLGnL3TkDwGTyrjHDkuud7UXDqcEWsZIgH+s8mmP8AqwnIdzPOgzJxS2psY9PjE7A4aYnbbIc4OZOsjDn3Y88xhivWtmn8KKria7kN1cA5DOAI4z/woh3U/wBR3Pg82NTkUSwKFUBVAwABgAeAA8lfVApSlBB8d+9V99DufwnrFZ4796r76Hc/hPWKDPAnvVY/Q7b8JK5eBT6Xjubc+6gvLkf9Mjm5j/7JV/ka6eBTjSrH6HbfhJVB4g46awvrlrHnHNHAnb7SymSN5EkWAbdk1yUZVVc4JTme7ig+fRcuJLm+iSJgXhhBRUlZJVe4mWDegVl7yjGN7Be9z6mqxpmitqt9FBAhTvvEJZEjEuY+zkuJ2mhfs5pY2wi7twzLzyd1cNvoFxxgzIe17WWeQxAtEwJjKpPLc5LuF7ijYBs3KAo7wqZbhDUIp7kQIqvBcsxlt5exZVkSJ2CK5xHAUeVsDdl9uchOYei+hXpEdnaPMgbM885y2S2xJZI4lyf3do3Y6ZdiOtXSq56HNuLbSbIDxt4nOSTkuokY8/KzE/XVjoFKUoKh6IWnLrZsraUt6XmuisqqSu7EE0iKSP3dyA48wrRpfFkWi6iNLkuEmLqTCw270IGeyk2gLu281bkSORGcF7PrGhw66qLMpIRxIu1mQhgCudykH3LEEZ5gkVAcXcOw6fpc4tIY4mhTt4xGgXvwsJk5AcyWX68ny0GywHqFq0sI5Q3kRuEHgJYysdxgfxq8bfOG8vO1VT+MZfSpsdSXJS3c9rjJxDOmyRsDwU7HPmUnwr5kubjjqRfS0kltYIQxnXuy3BHNViyMrADzMhGX6KNuSQsOs8RW3D6hriZI8+5BOWbzKgyzHzKCa85NyLrhucw7l2XUvpfI2kEXu635HoQxUbT0xjFW2+tbL0P4JLiOIGZuSli0k80h5Rp2jFpGLNgAZ5DyAVGDSjaw6fpzHdO8y3dwQeQ7OT0zM3T3LXBVAOWQ3L3JwFs0fQYdDDdkp3Od0kjMXkc9Ms55nzDoByAAqK4k9Dqy4slEt0jsQFBUSOinbu2EhSO8u5gD/Eas1KCG0vgyx0UgwWsKMABuCAty6d497+tTPWlKCI1DhGx1Y7prS3kb4TRIW/njNaY+B7GBdscHZr4CN3jA8eQRgB9VTtKCujgWCPGyW9THkvbk/wBGlIP8qz62J4W3R6jdAfBcQSL/AN0W7/uqw0oIzQNHOixurSmVnlklZyoU5c5xgcsDpUnSlBUuMOBfV5ZWtpTbzyKAxxmOTbzjLL4SIQCsq4ZSo6gYrOj8RX1jGE1GylMi8jNbhZYn8jBQ3aKT4gr/AHxVspQVDXdf9VoJIPSOobZFK9okSKUJ9y4DSBsqe8CAegqJ0XjabjOQWe70jMiDt94xOzY74hjYFQvjvfLAFe5zDV6LUBxPwTa8VgGVSsq+4mjO2RcHIw2OYB5gMCAQD1ANBI6RocGhIUgQKGO5jzLO3izucs7H4TEmu6vNbjUdY9D9W7VRqFqiHbJzEq4zjdgMxGMDJ3ZwWZ16VP8Aoc8Sz8V2zzTGJh2m2NokZAwCIW7rOx5OWXrz25xzoLXSlKADmlKUEHx371X30O5/CesVnjv3qvvodz+E9YoPM9d4jSXTLCwM3Zxep9vNdFZESQxiJQkab+RZz1HPkAMYauSfRpOEVtb4jZK0V+0cWxIxEq2crw5jRVUTnaDIwA5kjwzXJ6H9u+t3MEMvuZZEknGCAy20EZt4zmIBuex9naHAydo3c/T/AEQ7dM2cswBgS4Mc2cABLiGS2JJ8F3SKD8+fCghfQi0pLKW75YeFbaBQey3ogiWUhuzAUsZHbJ5klcEkjNY4/Zop730vL2P+z4zcsACSvaOE2+IYRdvzHMdzFbuHfQ9vOH72J0uQYIgU3ZO+SLHtcTptKkqcYdWUe6O3c7GtnFnoRrxPdyXfplklePYoZA6oNhTkAy5HMnBzzJqi+WsK28aqnuVVQvzAYH9K21zxldOiUO4ARQNzEAchjPP5qhH9ECxc7YJTdP8ABtla4PmyUBVR52IHXyVBY6VU7jiu+VS6aTMUXmd80CyEAZO1FZst/CSM192HogRa3EJLK3urkEDBWLs1PgR2kpRCQQQcE4IoLT0qq3vF7akXi0+2N4QSjyFhFbqehHakHeeoIjDYPI4r7n0S64nyt6yw25628DEmQc+Us2AdpHVEAB55ZhyqxW1qlkixxqqIoAVVAVQB0AA5AUFP4aurzhW3S3v7fdGg2pLb77gKucKkibBJlVwN6hgQDnGOemb1DXcy3Udvj3SxXklrtJJPOJJUAYknquavdfJjDHJAyPHHOgpFksEL50+0mupxnbcXLS7E3DwuJtzFeXSEN58ZzVi0DQjpe+SZ+1uZcGWXGByztRFydsS5IC+ck5JJqXpQKUpQKUpQKUpQKUpQKUpQKUpQKUpQDzr4ihW3G1VCjyAAD+Qr7pQKUpQKUpQQfHfvVffQ7n8J6xWeO/eq++h3P4T1ig8n1XQX0m0sr+PPt1vaHchHbxz+lhEhjUnvo3cLxp3n7MA5XOJN+ONSSKWOWMzjaF2XOn3CtIGleN92wbMLEEkYbO9vIHucVZfQttlvIFnk5yxRQQRqSD2MYgiIAHgZM9oW6kMo6KMX2gpnDXDbG3hnt3msGkjVntgRJECRnHZyA9njPRNnkI5Vr4ke+heO0gvC09zu/wAlB2US4E0u4HkV3ALnqzAeUiSk1ufXpmisNixRnbLdOC67ge8kSAgO48XJ2qeWGOQK9Z2dxwzLdvqKXF16Y7gu7cZMcIBCKY0xJGVLM26NW5kHPLNBG8aR6fwtai4t7SG8kFx2Mk1wHuSrKrO5ZmJY4K4ODhcnlldtbb3inVb1BBYxKJd1zEzC3cRg7z2DBz3UBhw4PeBPI4yBUl6nCXSZIdNmjvFjMQhR1hZogrqWGCoUyquSvaDO4DOc1AalYarrFmy6peQWUL53CVkDYGEWNthUENgOWDA5Zl27TigltM1i7t7q7nd4lHZKY4ru7VXiSJUM2+KIOqhixbf1HdyOeK7eBL+SO6dJITbi8hF6sJO7s23dnNz2jAfMcm0jILvkA8qg+HtJtOGrkz2EV3cs2VZYbUJEQwJx2ku1Nu8k5Rjy2L0U5tNlZ6hrGoQXU8ENrDDHMmwyGWZu028jtAjUZRT1bpjxyKLhSlKgUpSgUpSgUpSgUpSgUpSgUpSgUpSgUpSgUpSgUpSgUpSgUpSgg+O/eq++h3P4T1is8d+9V99DufwnrFB4DovooXOIkWKBGggiiWVO2SRljXagfEu1wOZwykAk4AzX3H6KV/fRt6YkEyjntbfGp6cj2TIWXzEkGlKDba//ANCX9kixx21iiKAqqsUoUAdAAJsAVt9kdqXxFn9iX9as0oI+b0UJuJ5e1mtbVZUHKWH0xDJjyGRJwxXzE1rtPRdm0SQtDY2Ak6do0crynkOsrTFz08TSlBJ+yO1L4iz+xL+tT2R2pfEWf2Jf1qzSgx7I7UviLP7Ev61PZHal8RZ/Yl/WrNKDHsjtS+Is/sS/rU9kdqXxFn9iX9as0oMeyO1L4iz+xL+tT2R2pfEWf2Jf1qzSgx7I7UviLP7Ev61PZHal8RZ/Yl/WrNKDHsjtS+Is/sS/rU9kdqXxFn9iX9as0oMeyO1L4iz+xL+tT2R2pfEWf2Jf1qzSgx7I7UviLP7Ev61PZHal8RZ/Yl/WrNKDHsjtS+Is/sS/rU9kdqXxFn9iX9as0oMeyO1L4iz+xL+tT2R2pfEWf2Jf1qzSgx7I7UviLP7Ev61PZHal8RZ/Yl/WrNKDHsjtS+Is/sS/rU9kdqXxFn9iX9as0oMeyO1L4iz+xL+tT2R2pfEWf2Jf1qzSgx7I7UviLP7Ev61PZHal8RZ/Yl/WrNKDl1P0e9Q1qCWCSG0CSxSRsVSUMAyFTgmUjOD5DWaUoP/Z"/>
          <p:cNvSpPr>
            <a:spLocks noChangeAspect="1" noChangeArrowheads="1"/>
          </p:cNvSpPr>
          <p:nvPr/>
        </p:nvSpPr>
        <p:spPr bwMode="auto">
          <a:xfrm>
            <a:off x="152400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0" y="2495550"/>
            <a:ext cx="308186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98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Block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09442" y="1284668"/>
            <a:ext cx="6610558" cy="3111120"/>
          </a:xfrm>
        </p:spPr>
        <p:txBody>
          <a:bodyPr/>
          <a:lstStyle/>
          <a:p>
            <a:r>
              <a:rPr lang="en-US" dirty="0" smtClean="0"/>
              <a:t>h1, h2, h3, h4, h5, h6 (header)</a:t>
            </a:r>
          </a:p>
          <a:p>
            <a:r>
              <a:rPr lang="en-US" dirty="0" smtClean="0"/>
              <a:t>p (paragraph)</a:t>
            </a:r>
          </a:p>
          <a:p>
            <a:r>
              <a:rPr lang="en-US" dirty="0" err="1"/>
              <a:t>u</a:t>
            </a:r>
            <a:r>
              <a:rPr lang="en-US" dirty="0" err="1" smtClean="0"/>
              <a:t>l</a:t>
            </a:r>
            <a:r>
              <a:rPr lang="en-US" dirty="0" smtClean="0"/>
              <a:t>, </a:t>
            </a:r>
            <a:r>
              <a:rPr lang="en-US" dirty="0" err="1" smtClean="0"/>
              <a:t>ol</a:t>
            </a:r>
            <a:r>
              <a:rPr lang="en-US" dirty="0" smtClean="0"/>
              <a:t>, li (unordered list, ordered list, list item)</a:t>
            </a:r>
          </a:p>
          <a:p>
            <a:r>
              <a:rPr lang="en-US" dirty="0"/>
              <a:t>d</a:t>
            </a:r>
            <a:r>
              <a:rPr lang="en-US" dirty="0" smtClean="0"/>
              <a:t>iv (logical division)</a:t>
            </a:r>
          </a:p>
          <a:p>
            <a:pPr lvl="1"/>
            <a:r>
              <a:rPr lang="en-US" dirty="0" smtClean="0"/>
              <a:t>HTML5 div specialization (such as ‘header’, ‘footer’, ‘section’, and ‘article’)</a:t>
            </a:r>
          </a:p>
          <a:p>
            <a:r>
              <a:rPr lang="en-US" dirty="0" err="1" smtClean="0"/>
              <a:t>img</a:t>
            </a:r>
            <a:r>
              <a:rPr lang="en-US" dirty="0" smtClean="0"/>
              <a:t> (image)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E512-8DDE-4633-8C80-7CB3BDD07BF3}" type="datetime1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2: The Browser and 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21</a:t>
            </a:fld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571500"/>
            <a:ext cx="27813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developer.apple.com/library/ios/documentation/WindowsViews/Conceptual/CollectionViewPGforIOS/Art/flow_horiz_layout_uneven_2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854" y="3719306"/>
            <a:ext cx="3255963" cy="112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83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457201"/>
            <a:ext cx="7125113" cy="693356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Inline Elements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14400" y="1809750"/>
            <a:ext cx="3132494" cy="432197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Tag: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09443" y="2343150"/>
            <a:ext cx="3471277" cy="2203846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trong</a:t>
            </a:r>
          </a:p>
          <a:p>
            <a:r>
              <a:rPr lang="en-US" dirty="0" err="1"/>
              <a:t>e</a:t>
            </a:r>
            <a:r>
              <a:rPr lang="en-US" dirty="0" err="1" smtClean="0"/>
              <a:t>m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pan</a:t>
            </a:r>
          </a:p>
          <a:p>
            <a:r>
              <a:rPr lang="en-US" dirty="0" err="1" smtClean="0"/>
              <a:t>img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2590800" y="1828800"/>
            <a:ext cx="3133080" cy="432197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Usage: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2514600" y="2266950"/>
            <a:ext cx="6019800" cy="1994296"/>
          </a:xfrm>
        </p:spPr>
        <p:txBody>
          <a:bodyPr/>
          <a:lstStyle/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=“http://</a:t>
            </a:r>
            <a:r>
              <a:rPr lang="en-US" dirty="0" err="1" smtClean="0"/>
              <a:t>google.com</a:t>
            </a:r>
            <a:r>
              <a:rPr lang="en-US" dirty="0" smtClean="0"/>
              <a:t>”&gt;Google&lt;/a&gt;</a:t>
            </a:r>
          </a:p>
          <a:p>
            <a:r>
              <a:rPr lang="en-US" dirty="0" smtClean="0"/>
              <a:t>&lt;strong&gt;Usually Bold&lt;/strong&gt;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em</a:t>
            </a:r>
            <a:r>
              <a:rPr lang="en-US" dirty="0" smtClean="0"/>
              <a:t>&gt;Usually italicized&lt;/</a:t>
            </a:r>
            <a:r>
              <a:rPr lang="en-US" dirty="0" err="1" smtClean="0"/>
              <a:t>em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Text which is &lt;span&gt;logically divisible&lt;/span&gt;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</a:t>
            </a:r>
            <a:r>
              <a:rPr lang="en-US" dirty="0" err="1" smtClean="0"/>
              <a:t>image.png</a:t>
            </a:r>
            <a:r>
              <a:rPr lang="en-US" dirty="0" smtClean="0"/>
              <a:t>” alt=“description” /&gt;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EFEE-3DF1-415A-B255-55787FA024F2}" type="datetime1">
              <a:rPr lang="en-US" smtClean="0"/>
              <a:t>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2: The Browser and HTML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22</a:t>
            </a:fld>
            <a:endParaRPr lang="en-US"/>
          </a:p>
        </p:txBody>
      </p:sp>
      <p:sp>
        <p:nvSpPr>
          <p:cNvPr id="10" name="AutoShape 2" descr="data:image/jpeg;base64,/9j/4AAQSkZJRgABAQAAAQABAAD/2wCEAAkGBxAOERIPDBEWDgwNFhAQDQ0NEhsMDg0NFR0XFhURFBYaHCkiGRoxGxQUITEtJSkrOi4uGB8zODMsNyotLisBCgoKDg0OGhAQGywmICQvLSwsLCw0LDQsLCwwLTc0NC8tLCwsLCw0LCwsLCw0LCwsLywsLCwsNDQ0LCwsLCwsLP/AABEIAK0BIwMBIgACEQEDEQH/xAAbAAEAAgMBAQAAAAAAAAAAAAAABAUBAwYCB//EADkQAAICAQMDAgQFAwIEBwAAAAECAAMRBBIhBRMxIkEGFFFhIzJCcYEVgpFSoTM0YnIkQ2SSscHw/8QAGAEBAQEBAQAAAAAAAAAAAAAAAAECAwT/xAApEQEBAAIBAwMDAwUAAAAAAAAAAQIREgMhMRNR8EFhwZGx0QQUMnGB/9oADAMBAAIRAxEAPwD7gBAEAQBAAQBAEYgMRiMRiAxBEYjEARBEEQRAERiCIxAAQBAEAQAEYgCMQGIxGIxAYjEYjEARBEEQRAERiCIxAYgCMQBAAQBAEAQGIxGIxAYjEYjEBiCIxBEARBEEQRAYiMRAAQBAgQAEYgRAYjERAYgiIgCIIgwYAiMQYgAIAgQIEPW12HJW3s1KpLbEDWkjJyGbKgY/6f5kLo+kD6eq3UvY9r1o9rta6DLAMfSpCjz7ATd8TlhotWUO1lovYEYPIVj7j7SIvQGKqW1L3lAoWrVKj6fgDGa0VRn7+074/wCHe67/AD90a31jbh8kxFD5rW20tdXZcAbN1YY5KhK3GQcEsMZwZe6WzuIj+N6q2PpkZlJ1HUPdXQa0/Fey+kKCCtd4rvrJycZUFXOfoPGeJPdN1i6dWK1VVhn2HY787UUMOQPSxOMfp9sgs5uQWJkXXaxaqbLx+ItSO4Cn8+0E4B/jEp9azCx9GWL02NpCC53stVjWdylieWUigjk5/EI9hM9ZobTabqFhIapwbaaVG0VoK0DL+5ZXP8/vGPSm5LfOvx/JtfBxwDw5GduecTV1DVCiqy5gWWlWsKr5YKM4H34lVoKBa1FyDcyk3XaoqV7rOjKK0JGSnrBHsAgHnxbdQtSuqx7uakVmsGN2UAyRj34mLjJlII6Jqtu5mqD4z2gjFQf9O/dk/vt/iQ9T1hzTXbWpqZlttsruXLhKvzp58kkDP0OZI0Gl1C4LWBK/Tt07DvtWvuptJyx/zj7zR1qprLqqlGRbXcrHgBK99Bcn+0EDHuR+83jx5auhdYgCUut1dj3NXQXzSte0IPw2uc5buNjG0IBwT+o4BOJnXdYam4oRuqAVm9mRNthJH+olhWAPu30mPSyvg2uQIxOfXX2jT1i1ib7r7KGepNzKqvZuKqo9krYA4+hm23VW1LSz7gd9+K2wXsrC2dqtv+r8n3zjPvL6VNri21UGXYKCVUFjjLMQqj9ySB/M94nMXLdfXou5eQ1tqrYERMG2oWWFxkcc1ePtOnA+8meHH6hiMRE5qYgiIMARBEGDAYiIgBAgQIAQIEQEREBEQYAwYMGAMQYgBAgTDMFBZjhVGST7AeTAiamtNVXfp2yEYPRaRwcOgJKn9rB/M019JZVFa6m8VKAoUsrPt+ncKb/5zn7yT05CKwzcPZmxwfIZucH9hgfxJM3yuPaIiN05NiV15rFBBpZOWQgFc+rOeGYHOc5M1WdKB2mux6rk3/jIVLvvOXDBlKnJAPjj2xLCJOeSoA6TXsZWLO1hV3uZvxTYuCjAjgYIGAAAPpyZi/pQtBW+x7cqygttXYG8kBVAz9z/APZlhEvPL3ED+mYcNXbZXWG3tQhHaZvPuCVGfIBAMmX0rYrJYA9bgq6MMqyngg/bE9mDJcrRBXQOo2pqLQo4G7ZawH/cykn+4mZ/pwATbZYLKy5FxYWWHfywO4EY8cY4wMYxJpiOdEFemBTupseklVV9m1hYFzhjuB9XJ59/fPE8L0SnO47mY9jJdyxJpZnUknk8u2frLGBLzy9zSvbpSndix19ferC7fwLjncyen33NkHI5MxZ0dLHSy53sep1sXc2FyobaNgAGMtnxkkDJ4EsREepl7mlcejoAQjvWRadRWwYMarWzu2BgQAd75H/UZYiImblb5CIiQIMQYAwYMGAiIgBAgQIARAiAiIgIiIAwYgwBiDEAJE143qtXnukK307Q5fP0BAI/uksQJZdXYCIESBERAREQEGDBgDEGICBECAECBEBERAREQEGIMAYMGDAREQAgQDAMCn13XO3eumSvFj7fxtQfl9OwJ5WtsHuPjPAH7kSJ0r4gsvvqRu0KtSNS9dSktqErqYKGc5xznxjjxkzoLK1cYdQy+cMNwyORwZoo6fRWxsrprSxiWaxKwrs7eWJAySZnVZsu/KB8TWWqNP8AL47raitQHYohBWzO7HkDzj3xICdb1lhqppWn5iw62u2xwwqVtMyqHVN2SDuHBb388c9K9atjcobaQy7hna3I3D6Hk/5nhNNWp3LWoYbyGCAEFzlznHuQCfriONLLa57+u6s6jsihSKDpq9VjyWtVWd0YuMKu73B3bSODNOgssGo1uq1Fa2fLWbKzXazWIvbqIrRXCoAQ5Y8jknzwZ0l2gosdbbKUe5MbLXrDWJjkbWIyOZuStVJKqFLnc5UYLtgDJ+pwAP4Eaqcb7qajWjqKtWEs0/baizczJltrh9o7bnj0YOfY+8ovijVXaCvTaXT2tuVSQ7U3XvZZ/wAKsF0PvbdXwc+J3JM1W0IxDMiswxhmUMRghhgkfUA/uJ6/6br+nZym55128/ourpU09GLPTqDa+a1ozWdyK5rS5csrHIz3gTu59Az9saH4h3tbW9TM9Clms0mdXp3I/QrgZ7nH5SAZeGeaq1QBUUKi8KqjaoH0AE49TqZZ2W3wuvZxmq67dqxprNKiVn5qtEpttIuUmq/cNVWo/DwMNtySSvOJq6jqzr6FpbI6o51unqbT3W6TT0mmztPrGCv+UEIQCWOTtH6jO1bTVlg7IpsGCHKguCAQDnGfDN/7j9ZD1fQdFfj5jSUXbS5Xu0JbtZzucjK8Enk/Uzrj1cJZ21oqF/XTXqBo7UNxfCrbpW771qR+bUoADVnnB5H3E5jXdNWhertTZqGbSVqNMtuu1FyrvpDHh7CCck8kHHtPoNFCVjFaBAeSEUICfHt9gP8AE8tpam37q1Iux3soD3QBgb+PVxxzOOVl8LHIdX6rqjpuoVapaTZpKkusWvuIj6a1bCaQ4cMHBrI3jGfO0Sy+LOtajSdt6Ag0oW2zV6l621fy6Jt2/hI6uVILksN2NnjmXlujqfuCypHF6hLg6BhdWMgI+R6h6jwfqZGu6Fo3Fa2aWl0oG2hWoRlpQ4yqAj0j0rwPoJkicjhgGXlWGQR7g+853pmstUdTIRH1enuO1Vdqq9RZ8vQ9ed7EV/nVTjA4z5JnSSI3S9OWsc0VmzUrs1DmpS+orA27bDjLjAAwcwK/4W6tZqVsXUkfNUMq3VLS2lNJZQwUhncN5zuViDK74o+Ln0GoWo1B6dleotfndVo1Z11NvHB25owPfefpOj0Ogo067NNUlCE7itNYqUt4yQoHOAP8T1qdHTbnu1JYWRqm7iB91L431nI/KdoyPBwIpHN6HrHUdRZtrqoRKRoW1Qcu1jC5Ve5K+QFKgkgnOeBgeZXr8Z6rsrqDXS41Wm1Gr0tClktoNRQCq8kndnuAEgLtYEYPmdulKKWZVCs+N7KuC+BgZPvxxIydJ0qmxl09StqP+Oy1KDcMk/iHHq5JPP1Mo56z4j1dTnS3LR85ZdTTTYu5dNUltVl5NmTliFosHG3cdv5c8edF8aFtNVa1a2PfZqql1CHsdOApssqWx7mJCBggIHqPP8y56/0CvW1mtj2i7I9jrTTebdmdqut1bqwGcjjIxwZJ6R0uvS0Lp68tWu8sbAC1juxd3bAAyWZjwAOfEuNk8wV91z6vUV6dW21aXt3656WIV7/zU6dW91yC7fYICMOZQ9D6xYmmpr6kyror9Hfd3ansGpSujthnewHJZltBG0AqR5JPHb6bTV1ArSi1qSWIrUIC3jJx74A/xNVnTtOy7HprasK1QRq1ZBS2N1YGMbTtXI98CdJ1MZ212+fn9kcx0/U2aCmzUMAKL7t9ej1OqLX0U7FUIjOWBtZlLbNwA3YzkHNlqviZUrqdaLEOpGVOrU6Oqjzxe7D0H7YJMsdD0fS6f/ltNVRzu/BpWr14xu9IHOOJNYA5BGQeCCMgiZ6uUy8fqaqmttfU3pSpxVpQl2saokB7jg10Kfcfrb7BAeGMrNF8UW2lG/8ADhL9O+srrew1tRSrVhe9ZkgZV2/TwVI5xmdRp9OlQxUgrUksQi7AWOOeP2E0V9K0yElNPUpYlmK1KpLEgljx5yqn+0fScdVm433+fP3a+i9VGrTeK3q2kr+IPS+P1VsOHX6ESwMZgmaagYMEwTCkRmIAGAYBgGABjM8tYqjLEKv1Y4HJwJV9P6/TqFIrZW1arY50S2qdRtVigO0kYBIHJwORLMbe8FtmMyq6V1rvWW03V/L30GtSjOtqvvXeoVh+rAOR5HnwQZakxljcbqhmCZEt6pp0dK3vrWy7mlGsVXtB8bBnLfxM9U1g09Nt5G8Uo9hUHBbaCcZmdptKJgmQ6+q6ZlZlvqZK27djLYpWu3xsY54bJ8GeG63pO2tx1NPZtbZXb3l7dj5xtVs4J/aNw3E8mMyp1/Wdl6aWlUstYb7e5cKBXVkLwMEs/OQMDx5EtLn2qzAbioJC+NxHtLO/gl3dPQMAznz8U116azVatPllrC7a7bFRrnapLdiFsDd6yv7qZl/idTWLdNUdTWTql3VuCCaDt4Iz+bHE9H9r1fb7fTW9b8+E5RfgxmeVsBB2kMVJBAIOG/0n6Gcyfiyxfme5obKxoV3Xs1tRUEp3FUbWJOQR7e887TqMxmVGs+I9MtNl1N9FpqY0hTqUqQ6oDIoawkhX+x/xJXUur6bSBTrNRVplc4Q6i1aA7DyBuIzAm5jMZlf07q1d4udHqaiiw1rdVct6sqqrOz4/4ZDMykE/pz7wLAmCZE6b1TT6tTZo769TWp2s+nsW5FfGdpKkgHBH+ZjqPVdNpQDq76tOCCwN9i0gqCoJG4jjLoP7h9YEwmMyBT1Suy9qKnrs7aB7ClyvZWzY2q1Y5AKnIMj9R+JNLULwl1d2p0ql7dLXapvUDH5lzlfI8j3gW+YBlTqPiXRpU1y3121pbXp3NNiWbL3ZU2H1YBG8Ej2GTNuu6xXT8vj8VdZcunraohlVirvuJz4xWfECxBgGeWsCjLEKM4yTgZJwBIr9QUX9gDJVDbc+cLSnhN33JDY+ykwJmYzIuj6np7/+XvruGSv4Vi2eoDJXg+cSSWAyScAckngAQM5jMg67qa1GlVHds1TBKlQ5yn5ntJ9kC85+4HkiROlfEVWrpFmnK2ak1Je2iS1Dem8ZVWBI2+fJxNcMtb0LnMEyr6R1kahra7E7F+ns7L1l1sDNsW30MPPpcZHkS0JkssuqBMEwTBMgZiMxACBAEAQKLqPw+bdQmrSwO6FMafVr8zpkA8vSuR2rcE+oZ/aRq/hy2lKvlXrqvpGuYPtJVr9Rkq5Hvg7Sc+cTpgIxOnq5a0OXp+HrjpzpbF0yqXV3sZW1r2Ocmy5t+38YnaQ3OPpwBN9/wuGpqpGpts+WHpOsb5uvUH/1CcdwfyJ0OIxJnncpqpqVy9nw/qTYxV6Vruu0eotwjbwNOKh2E5wqZq3Dz+YjHOZeda0Z1GnuoUhWvrsrBbwCwIyf8yZiRu4Vt2PylvNRwBtYD1V/7bh/d9JiY7liTGRTa74a7jvjYKHPTsUlfSE0rs7LjxghgB+0z1z4d71iW0BQAmortpLvp1cXFWZt1fOSV5BHOfbE6EiCJLjKcIqKeiKt63lUwlCUAbcuHU5DAnnxgecx07oIosFoud8bvS5ypzxLciMRqLxis6/06zU1olVhpKutjEY9WwFkHKn/AMwVn9gZv6NoPlaK6A7WCpVUPYcscDHnH/zJgEATrerlw4fTya77UzdDL6n5pnFRUjaulXsvco9tQ+T3BknAwMfeaOofD7XL1Fdy46kqKgYEhAKxWd318e06ACMTlqLJrw5vqPw21ia9KWStNdp6tPQm0hKWrWxckD29a+PZY+Iej6rVCp6TXRraq7UXUpbYjad3252gLi1MopKuMHaJ0mIxKMICAAx3MBy2MZPuce0oh0a3d1BXFVun6i29Us3ck01UNXYAPyntE5Bz6pfYjECm+GunajTLYupt3ozKdPVvbUfL1hQCndcBnG4E+rxnGZ76h0Vb9Xp9TYEevTU6untuu4l7zR6h9PTU6n/vlsRBECrbp9i6qu6rYNOtJodDlXUA7lKADHtjnE4PpfQ9RqsaQqV0un0us0xsv0luk7lt71kvY1oHcZgjE7Nwzk7juAH1AiMQOZ6p8Lm4akJ2wLjon06Om6ut9MQQGHsDtC8e0sH0Fjppt1dKPRcLXStmFSJhx+HgDLYceQByZbYgCBS6roZbUDVI4sYFfwdUO/VWBnLUeO0/PnnwOJ4s6G76W+p3U6rWbnvsILVtYcYTHnthVVP2H1MvQIAmeMZ4xzLfD99vd+YajF71PhaTZ8ula7QKskYfIBDe308Tb1H4X7tdSLfY50wwq60/OafUN7NqK8juEHxyMTocRibwvC7hMZFX07pzrc+o1BU2lVpoWvOyjTjBKrn3Z+T9lQfpzKXT/Cl9FOnTSW1036XSarTdwL6TqrjS3fxjnmpjyDy3vzOuxGJudXKfP+flrTlx8OWPp10rppqqlfeWVW1dnuxtVnxi4v6t5zzzyZ0HT9J2KkqDvb2wF7t7921/uze5kjEESZdTLLtU0GZMwRBEwrMTGIgAIAgCAIACMQBAEBiMRGIDE06yjeuFO1wQ1bf6XHg/t7H7EzdiCJZdDTprhYobG1gSrofKOPKn/wDc+ZuIkVkKWhlBKXemzHO2xfysf3GQT9lkoiL9gIjEERiQAIAgCAIACMQBAEBiMRGIDEYjEYgCIIgiCIAiMQRGIDEARiAIACAIAgCAxGIxGIDEYjEYgMQRBEEQBEEQRBEBiIxEAIECBACBAiBW6U3vbarWjZSyABK9u7IDEEkn2YeMSZrb+1XZZ57SO+PrtBOP9pVal2WrqLKSrqbNrL6WUiirBB9jI+q1j2V6/cd1S076UAGe1i1Sfvk1sf2Infhysv8Ar8fyifpdca63bUsXNLitnVMli2zHpQfWwDx4GTLQyluNtVS4YV3X6itnHDFantXK/TOzCk/XOJp+ds+YRFchPmLO8D6vQUZa6+fALKW491+8Xp8t2fc26AwZSaG62602LvCC26ttxxSNPXurwBnljYN2ceOM+xuzOWWPG6VV6C2/UVi7etSWDdVUE3kVn8u8k8nGCQMYzjnzNGo6heUZCDTcLWp7u3cjqtZuFlYPsQu3nwcjJxmZ6fTZaO/RZ8vp7cvXSiizeGOe6278pPnC4885J49/ECO3ZRBuexrKweAEZqrBvOT4A3Hidu3PXb+EWems3oreN6q2PpkZmwSj6la7ONPp957VTOOy2w94nZUGbPCjbYSD5wPpg++pdUsotRBtIIoNm70qiNZtss+vj/ciY9K3x9Ta5ETnV6hcNPczk957kqrAAL0i7tYAHuVFpP8AbJFxsroYszone04qLuWtWgvUrb2yTye4eT4IHHgPSvv9vn6m1vdatas7ttRAWdj4VRySZ6U55B4IBB+05XWvbqdLqt9rV7nNaogUYpuWvZW2VJHFgzjHJM6ilCoCli5A/MwAZv32gD/Akzw4zz3NvcRE5qGDEGAMQYgIEQIARAgQEREBERAQYgwBgwYMBERACBAgQAiBECv/AKSpFys9jLqd3eDMMNuUJxgcekADH0nodIpBBC4xUNOVDEK9AzhGGcNjLYz43H6ydE3zy9zSC3S1KlWd2Y7MWlvxF7ZDIAcexH0598zzZ0alu7kHOodLnZXKsLEChSjA5X8oPHuT9ZYQY55e5pAPSk9QDOtVpZrKVbajM3LHONwySScEeT9TJ8GDM3K3yIK9NCZFNj0qSTsrIKAnk7Qynbz7DEz/AExcfnc2bhYLWfc62AbcqD6R6SRgDHJ4k0xLzyEH+mKCrIz12KGBsQjc4Y7jv3Ag+ok+OMnGMmeT0als7lLll2sXYsWG4WcnPncAZYCBLzy9xCu6XW5csWxaVZkB2r3U27bR7hxsT3/SOJr1HR67lZL2e4OApLttO0FWwAoAHKr7Z4liIiZ5T6iDd0qpzaSCPmFCWhWKqccBgM4DgAc+eB9JLpQqApYuQACz43N9zgAZ/YT3EzcrfIRESAYMGDAGDBiAgRAgBAgRAREQEREBBiDAGDBgwEREAIECBACIECAiIgIMQYAwYMGAMQZmBgQJkTAgBECBAREQEREAYMGDAGIMyYGIEzMCAECBAgIiICIiAMGDBgDBgwYCJmIH/9k="/>
          <p:cNvSpPr>
            <a:spLocks noChangeAspect="1" noChangeArrowheads="1"/>
          </p:cNvSpPr>
          <p:nvPr/>
        </p:nvSpPr>
        <p:spPr bwMode="auto">
          <a:xfrm>
            <a:off x="0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09550"/>
            <a:ext cx="27717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01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Flow and Layout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0D47-F336-4495-907A-902D72AD92B5}" type="datetime1">
              <a:rPr lang="en-US" smtClean="0"/>
              <a:t>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2: The Browser and HTML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23</a:t>
            </a:fld>
            <a:endParaRPr lang="en-US"/>
          </a:p>
        </p:txBody>
      </p:sp>
      <p:pic>
        <p:nvPicPr>
          <p:cNvPr id="2050" name="Picture 2" descr="http://www.gsis.kumamoto-u.ac.jp/en/opencourses/ipf/10/images/box-08_Engli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769" y="1375497"/>
            <a:ext cx="3162300" cy="208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developer.apple.com/library/ios/documentation/WindowsViews/Conceptual/CollectionViewPGforIOS/Art/flow_horiz_layout_uneven_2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714750"/>
            <a:ext cx="3255963" cy="112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zeddic.com/wp-content/uploads/2011/11/span_div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52550"/>
            <a:ext cx="3761581" cy="304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85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CSS: Style versus Content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Basic Syntax </a:t>
            </a:r>
          </a:p>
          <a:p>
            <a:pPr marL="914400" lvl="2" indent="0">
              <a:buNone/>
            </a:pPr>
            <a:r>
              <a:rPr lang="en-US" dirty="0" smtClean="0"/>
              <a:t>Selectors {</a:t>
            </a:r>
          </a:p>
          <a:p>
            <a:pPr marL="1371600" lvl="3" indent="0">
              <a:buNone/>
            </a:pPr>
            <a:r>
              <a:rPr lang="en-US" dirty="0" smtClean="0"/>
              <a:t>Property : value;</a:t>
            </a:r>
          </a:p>
          <a:p>
            <a:pPr marL="1371600" lvl="3" indent="0">
              <a:buNone/>
            </a:pPr>
            <a:r>
              <a:rPr lang="en-US" dirty="0" smtClean="0"/>
              <a:t>Property : value;</a:t>
            </a:r>
          </a:p>
          <a:p>
            <a:pPr marL="914400" lvl="2" indent="0">
              <a:buNone/>
            </a:pPr>
            <a:r>
              <a:rPr lang="en-US" dirty="0" smtClean="0"/>
              <a:t>}</a:t>
            </a:r>
          </a:p>
          <a:p>
            <a:pPr indent="-285750"/>
            <a:r>
              <a:rPr lang="en-US" dirty="0" smtClean="0">
                <a:solidFill>
                  <a:srgbClr val="FFFF00"/>
                </a:solidFill>
                <a:cs typeface="Courier"/>
              </a:rPr>
              <a:t>Including inline</a:t>
            </a:r>
          </a:p>
          <a:p>
            <a:pPr lvl="1"/>
            <a:r>
              <a:rPr lang="en-US" dirty="0" smtClean="0">
                <a:cs typeface="Courier"/>
              </a:rPr>
              <a:t>&lt;style&gt; .... &lt;/style&gt;</a:t>
            </a:r>
          </a:p>
          <a:p>
            <a:pPr indent="-285750"/>
            <a:r>
              <a:rPr lang="en-US" dirty="0" smtClean="0">
                <a:solidFill>
                  <a:srgbClr val="FFFF00"/>
                </a:solidFill>
                <a:cs typeface="Courier"/>
              </a:rPr>
              <a:t>Including via links</a:t>
            </a:r>
          </a:p>
          <a:p>
            <a:pPr lvl="1"/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link </a:t>
            </a:r>
            <a:r>
              <a:rPr lang="en-US" sz="1500" dirty="0" err="1" smtClean="0">
                <a:latin typeface="Courier"/>
                <a:cs typeface="Courier"/>
              </a:rPr>
              <a:t>rel</a:t>
            </a:r>
            <a:r>
              <a:rPr lang="en-US" sz="1500" dirty="0" smtClean="0">
                <a:latin typeface="Courier"/>
                <a:cs typeface="Courier"/>
              </a:rPr>
              <a:t>=‘</a:t>
            </a:r>
            <a:r>
              <a:rPr lang="en-US" sz="1500" dirty="0" err="1" smtClean="0">
                <a:latin typeface="Courier"/>
                <a:cs typeface="Courier"/>
              </a:rPr>
              <a:t>stylesheet</a:t>
            </a:r>
            <a:r>
              <a:rPr lang="en-US" sz="1500" dirty="0" smtClean="0">
                <a:latin typeface="Courier"/>
                <a:cs typeface="Courier"/>
              </a:rPr>
              <a:t>’ </a:t>
            </a:r>
            <a:r>
              <a:rPr lang="en-US" sz="1500" dirty="0" err="1">
                <a:latin typeface="Courier"/>
                <a:cs typeface="Courier"/>
              </a:rPr>
              <a:t>href</a:t>
            </a:r>
            <a:r>
              <a:rPr lang="en-US" sz="1500" dirty="0">
                <a:latin typeface="Courier"/>
                <a:cs typeface="Courier"/>
              </a:rPr>
              <a:t>=“</a:t>
            </a:r>
            <a:r>
              <a:rPr lang="en-US" sz="1500" dirty="0" smtClean="0">
                <a:latin typeface="Courier"/>
                <a:cs typeface="Courier"/>
              </a:rPr>
              <a:t>path.css</a:t>
            </a:r>
            <a:r>
              <a:rPr lang="en-US" sz="1500" dirty="0">
                <a:latin typeface="Courier"/>
                <a:cs typeface="Courier"/>
              </a:rPr>
              <a:t>” type</a:t>
            </a:r>
            <a:r>
              <a:rPr lang="en-US" sz="1500" dirty="0" smtClean="0">
                <a:latin typeface="Courier"/>
                <a:cs typeface="Courier"/>
              </a:rPr>
              <a:t>=‘text/</a:t>
            </a:r>
            <a:r>
              <a:rPr lang="en-US" sz="1500" dirty="0" err="1" smtClean="0">
                <a:latin typeface="Courier"/>
                <a:cs typeface="Courier"/>
              </a:rPr>
              <a:t>css</a:t>
            </a:r>
            <a:r>
              <a:rPr lang="en-US" sz="1500" dirty="0" smtClean="0">
                <a:latin typeface="Courier"/>
                <a:cs typeface="Courier"/>
              </a:rPr>
              <a:t>’ /&gt;</a:t>
            </a:r>
          </a:p>
          <a:p>
            <a:pPr indent="-285750"/>
            <a:r>
              <a:rPr lang="en-US" dirty="0" smtClean="0">
                <a:solidFill>
                  <a:srgbClr val="92D050"/>
                </a:solidFill>
                <a:cs typeface="Courier"/>
              </a:rPr>
              <a:t>Tricky Parts: </a:t>
            </a:r>
            <a:r>
              <a:rPr lang="en-US" dirty="0" smtClean="0">
                <a:cs typeface="Courier"/>
              </a:rPr>
              <a:t>selectors, property names, property values</a:t>
            </a:r>
            <a:endParaRPr lang="en-US" dirty="0" smtClean="0">
              <a:solidFill>
                <a:srgbClr val="92D050"/>
              </a:solidFill>
              <a:cs typeface="Courier"/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Code Bubbles Before and After</a:t>
            </a:r>
          </a:p>
          <a:p>
            <a:pPr lvl="1"/>
            <a:r>
              <a:rPr lang="en-US" dirty="0" smtClean="0">
                <a:hlinkClick r:id="rId2"/>
              </a:rPr>
              <a:t>Http://www.cs.brown.edu/people/spr/codebubbles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www.cs.brown.edu/people/spr/codebubbles/indexold.html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8788-8F1B-4743-BC57-7FEA76B19A90}" type="datetime1">
              <a:rPr lang="en-US" smtClean="0"/>
              <a:t>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2: The Browser and 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24</a:t>
            </a:fld>
            <a:endParaRPr lang="en-US"/>
          </a:p>
        </p:txBody>
      </p:sp>
      <p:sp>
        <p:nvSpPr>
          <p:cNvPr id="5" name="AutoShape 2" descr="data:image/jpeg;base64,/9j/4AAQSkZJRgABAQAAAQABAAD/2wCEAAkGBxEQEhUUERIUFRUVGBQWFRUVGBQUGxQWFhoXGBoSGhgaHSggGB0lGxQVIjEhJyktLi4uFyAzODMsNygtLisBCgoKDg0OGxAQGy8mICQyLzQ3LCwsLCwsNDU1LCwvNSw0LCwsLCw3NjQyLCw0LywsLCwsLDQ0NCwsLCwsNCwsLP/AABEIALwBDAMBEQACEQEDEQH/xAAbAAEAAgMBAQAAAAAAAAAAAAAABQYBAwQHAv/EAEQQAAIBAgIGBgcECAQHAAAAAAABAgMRBAUGEiExQVETImFxgZEHMnKhsbLRFDRCwSMzUmKC0uHwNVNz4hYXJEOSoqP/xAAaAQEAAgMBAAAAAAAAAAAAAAAABQYCAwQB/8QAKhEBAAIBAgQHAQACAwAAAAAAAAECAwQRBRIhMRMiQVFxsdGRQmEygaH/2gAMAwEAAhEDEQA/APcQAAAAAAAAAAAAAAAAAAAAAAAAAAAAAAAAAAAAAAAAAAAAAAAAAAAAAAAAAAAAAAAAAAAAAAAAAAAAAAAAAAAAAAAAAAAAAAAAAAAFczLSCUZuNNRtF2bd3d8bWe4htTxK1ck1xxG0JbT8PrakWvPdM5bjOmpqdrX2NcmtjJLTZ/GxxdH58PhZJo6je0gAAAAAAAAAAAAAAAAAAAAAAAAAAAAAAAAAAOPNsX0VKUuO6PtPd9fA5tVm8LFNvX0+W/TYvFyRVRkm+1v3sq3WVl6QvmW4boqcYclt73tfvLZp8XhY4p7KxnyeJkmzpNzUAAAAAAAAAAAAAAAAAAAAAAAAAAAAw2BqpYqnN2jOMmt6TTNdMtLztWYn/tnbHesb2iYbjYwAAACq6U4vWmqa3Q2v2n9F8SB4pm5rxjj0+01w3Fy0m8+rRo5hOkqqT3Q63jwX5+Bq4dh8TLzT2jr+Nuvy8mLaO8riWNAPmpUUVeTSS3t7Dy1orG8vYibTtD5o14TV4SUl2NP4GNMlbxvWd/h7elqTtaNmwzYgAAAAAAAAAAAAAAAAAAAAAAABqxGIjTi5TaSXH8u0wyZK4681p2hnSlr25ax1VPN85lWvGPVhy4y7/oV/V662by16V+/lOaXRVxea3WWnI6cnXhq32O7fKPG/wNWhrac9eX0+mzWWrGG3Mu5aFcAAGrFV1ThKT3RTf9DXlyRjpN59GeOk3tFY9VBq1HKTk97bb8SpXtNrTafVaKVitYrHouGj+E6OkrrrS6z8dy8rFk0GHwsMb956q/rcviZZ27R0SZ2uRBaWU5OnFq+qpdby2N+/zIvitbTjiY7RKS4basZJie8q7hMVOlLWg7P3NcmuJC4s18VuakpbLirkry2hbsrzaFdW9WfGP5rmixaXWUzxt2n2QOp0l8M79490idjlAAAAAAAAAAAAAAAAAAAAAAOLMsyhQV5bW90Vvf0Xac2o1VMFd7d/Z0YNNfNPTt7qhj8dOtK83s4RW6P98yu59RfNbe38T2DBTDXav9bcsyudd7NkeMn8FzZnptJfPPTpHuw1Oqphjr39luwWChRjqwVub4vtbLFhwUw15aQgc2a+W3NaXSbmoAAV7SvF2UaS49aXcty8/gQ/Fc20Rij16ylOG4d5nJPwhspwnS1Yx4b5eyt/08SN0mHxcsV9PX4SOpy+Fjm3qvKRalaZAw1feeTG/c7K3m+QWvOiu+H8v0IbV8O28+L+fn4l9Lr/APHL/f39QEZNO6umvBpr4EPEzE9O6UmItG0rLlGfKVoVrKXCW5Pv5MnNJxGLeTL390PqtBNfNj7eyfJZGAAAAAAAAAAAAAAAAAAAARWeZr0CUYq85LZfclzZwa3WeBHLX/lLt0ek8ad7doVGrVlNuUm23vbK9e9rzzWneU7WsUjaOyZyjInO0qt1HhHc5d/JElpOHTfz5Oke3uj9Vr4p5cff3WinBRSSSSW5LgTtaxWNo7IaZm07y+j14AAPmcrK73LeeTMRG8kRv0hQ8fiXVqSnzezsS3LyKnnyzlyTf3WfBijFjiqxaLYTVg6j3z2L2V9XfyRM8Lw8tJyT6/SK4ll5rxSPT7ThKI0AAAInNsmjW60erPnwl3/U4NXoa5vNXpb7+XbpdbbF5Z61VPEUJU5OM1Zrg/j2lfyY7Y7cto2lO48lb15qylcmzqVNqFTbDcnxj9Ud+j19scxS/Wv04dXooyb3p0n7W0sCDAAAAAAAAAAAAAAAAAABDZ/lUq1pw9aKtZ/iW/fzI3X6Oc216d4d+i1cYvLbtKqTi4uzTTXB7GmQExNZ2npKciYtG8dk9lOftWjW2rhPiva595LaXiUx5cv9/f1Ganh+/mxfz8WSEk1dO6e5riTUTExvCImJidpfR68AAEPpNi9SlqrfPZ/Dx/JeJHcSzcmLljvb69Xfw/Fz5Oae0KthaDqTjBb5O31flcgcWOcl4pHqmsl4x0m0+i/UaajFRW5JJdyLbSsUrFY7QrFrTaZtPq+zJiAAAEZmucQo7F1p/srh2vkcWq1tMHTvb2/XXptHfN17R7qni8VOrLWm7v3JckuBXsua+W3NeU7ixUxV5aw7cpyiVZqUlaHFv8XYvqdWk0Vs0xaelftz6rWVxRNY62XIsivgAAAAAAAAAAAAAAAAAAAR+Z5VCutuyS3SXwfNHJqdHTPHXpPu6dPqr4Z6dvZUcbgp0Zas13NbpdqZXc2C+G3LeE9hz0y13q6MrzWdB29aHGL+K5G7S6y+Cdu9fb8atTpKZo37T7rdgsbCtHWg781xXY0WHDnpmrzUlBZcN8VtrQ6Dc1AFJzzF9LVlbdHqrw3vzuVjXZvFzTt2josWixeHij3nqkNFMJdyqPh1Y9/F/BeLOzhWHeZyT8Q5OJZdojHHysxNogAAYbtvEzsK7m2f740X3z/l+pDaviX+OH+/n6ltNw//ACy/z9V7a3xbb722/iQ/WZ/2lelY/wBLFlOQbpVl3Q/m+hMaThv+WX+fv4idTxDfy4v7+LClYmYjZFMgAAAAAAAAAAAAAAAAAAAAAasTh41IuM0mn/d+w15MdcleW0bwzx5LY7c1Z6qnmuSzo3lG8oc+Me/6kBqtBfD5q9a/+wm9Nra5fLbpLlyqrKNaGpe7lFO3FN7V5HPpb2rmry+8N+qrW2K3N7L2WtWnDnOL6KlJre+rHvfHw2vwOXWZvCxTb17Q6dJi8XLEeikRi20ltb2LtZV4iZ6QsUztG8r7gMMqVOMFwW3tfF+ZbMGKMWOKR6KzmyzkyTefV0G5qAAFe0tqyShFX1Xe/a1ayfvIji17RWtY7SlOGVrNrTPeEDg8JOrLVgrvi+C7WyJw4b5bctISmXNTFXmtK25VlEKG31p8ZPh2LkWDS6KmCN+9vf8AEFqdXfN07R7JI7XIAAAAAAAAAAAAAAAAAAAAAAAAGLAaqeFpxd4winzSSZrrhx1netYifhstlvaNpmZj5bjY1qnpRi9eooLdDf7T/pb3lf4nm58nJHaPtOcOxctOefX6fGjWE16us90Nv8T3fm/Ax4bh58vNPav294hm5MfLHeVvLEggAAA+KtKMlaSTXJpNGNqVtG1o3e1tNZ3rOzFKjGCtGKiuSSXwFKVpG1Y2+Htr2tO9p3bDJiAAAAAAAAAAAAAAAAAAAAAAAAAAAA14ipqQlL9lN+SMMluSs29mVK81or7vP6k3Jtve22+9lRtabTNp7ytNaxWNoXTIsJ0VJJ+tLrS8eHgrFl0OHwsMRPeeqvazN4mWZjtHRIHY5QAAAAAAAAAAAAAAAAAAAAAAAAAAAAAAAAAAGJxurPc9jPJiJjaXsTtO8Ielo5SjLWvJpO6i7W8eLI6vDMVb83X4d1uI5Zry9PlMIknAyAAAAAAAAAAAAAAAAAAAAAAAAAAAAAAAAAAAAAAAAAAAAAAAAAAAAAAAAAAAAAAAAAAAAAAAAAAAAAAAAAAAAAAAAAAAAAAAAAAAAARmkuJnSw1SdOWrKKVnsdtqXECM0IzKtXjVdWbm4yildRVrp8kgLMBRs2zvEwxzpRqtQ6SktW0d0lC6va/FgS+kVPHupH7K7Q1du2n613+1t3WAr2Z43M8Mk6tRxUnZfqnt38EBuwVTNq0FOnUbjK9n+hW523NdgFl0chi1Cf2t3lfq+p6tv3e0CjLSjGXv0zave2rDar7vVA9Mw1ZVIRnHdJKS7mrgcekOP+z4epUXrJWj7Uti+N/ACmZFpDip4ilGpVbjKSTTUFe/cgLjpJiZ0sNUnTlqyilZ7HbrJce8CL0IzKtiI1XVm56rildRVrp8kgLOAAAaMZi40o60u5Jb2+SA4oZ1G614TgpbpNbH2gSgAABXtItJ4YV6kFr1OV7KPtPn2AV+lmWaYjrU1LVe7VjCMfBy3+YHZleKzONenCspakpWk5Ri0ltb60d2xcwJrSXP44SKSWtUlfVjwSX4n2fECvUMVm2IWvC6i91lTimuzW2tdoEto1i8dKrKniY2jGN7yik227KzjsfHyAkNIs7jhIJta05bIR3Xtvb5JbPMCsYfHZriVr0tkXusqcV4a2194Eno/i8w6fo8THq6spOUorhZK0o7HtaAtQAABD6X/c6vcvmQEN6OfUre1H4MC4XA83zz/En/AKtH4UwPSQKh6Rv1dL238oEpob9zpfxfNICWxUrQk+UZPyQHlWX4XXoYiSW2mqUl3azT9zfkBd9Bcb0mG1HvpNx/he2Pxa8AI30hYtt0qEdrfXa7X1Yr5gImtQVDH0oLdCeHj7oJv4gXPS77nW7o/NECG9HHqVvah8GBcQAACF0ng3CD4JtPxX9AObFYl4pQp04vg5N7ou1vLeBYYRskuWwD6A5czxfQ0p1P2It25vgvOwFA0Sy77XiJTq9ZR687/jlJ7E+y934AekJWAyB556QaUliIt+rKmlHwbuvevMC35HnFHEQjqSSkkr09zjbs4rtQEoBQ/SLSl0lKX4XGUV7Sd2vJryAsGjOcUa1KEIyUZxjGLg9j6qtdc1s4ATgAAAAh9L/udXuXzICjZDkNTFqbhUjDVaTvfbfuAlf+B6/+fD/3AhJYKVDFxpykpONSldq+27i+PeB6uBUPSN+rpe2/lAlNDfudL+L5pAd+cz1cPWfKnU+VgVDQHDqpDExlulGEX4qYGnQis6OKnRl+JSi/bpt/7gPrAL7ZmUp74wk5eFO0Y+crMDTpP1cwT/eoPy1foBbdLvudbuj80QIb0cepW9qHwYFxAAGwK5hqbxlSTm2oR3JcL7vhcD4y7EPDVXTqeq3tfLlPu/vgB14HMqlWs1G3R7XtW6K2XvzYE2BD6XJvCVrcl5KSuBA+jiS/TLj+jfh1gLsAA481yyliYalVXW9NbHF80wKNmmh9ejedJ9Ilt6vVmvDj4eQHfofpJUlNUKz1ta+pN701t1W+PfvAtmY4CniIOFWN4vzT/aT4MCkZpoXWp3lRl0iW23qzX5P3dwG3RTSOrGpGhXblGT1YuV9aEtyi29rV9m3cBfAAACH0v+51e5fMgIb0c+pW9qPwYFxA82zz/En/AKtH4UwPSQKh6Rv1dL238oEpob9zpfxfNIDfpPK2ErexJeez8wIP0cx6lZ/vRXkv6gRelcJYXGqrDZrWmu/1ZL++YEx6PsFq0p1XvqSsvZj/ALm/ICG046uMT/cpvycvoBbNLX/0dX2Y/NECG9HUkoVrv8UPgwLhrrmvMDKYGWBVoyqYOo9l4vykuG3g0BnGYiWLklTp7uP1e5IDOV490H0bp9ZyW3c+W0CzgasXQVSEoS3STi+5qwHmmCr1ctxL11e2yS/bg/xLyuu6wF+wWe4asrxqw7pNRa70wNyzSg5xgqsHOWxRTTb2X4dzA+a+bUKdXop1FGbSktbYmm2t+6+zcBurY2lCOtKpBRXFtAeeZPHp8wUqa6vSSqbrWim3d8r7PMC/YvNqNGcadSajKSur7Fvtv3IDdPGU4rWdSCjz1lbzA85usTmCdFdWVWMk/wB2NnKfub8QPTQAADjzfA/aKM6Wtq6ySva9rNPd4AcejuR/Y1NKevrtPdq2src2BMAVvHaKqrien6VrrQlq6t/U1dl7/u+8CyARGkWSfbIwi56mq2721r3Vrb0B1ZPgPs9GNLW1tW+21r3be7xAzm+C+0UZ0tbV10le17bU93gBzaO5MsHCUVPX1pa17avBK298gGeZHTxajruUXC9nG3G11tT5IDtwGEjRpxpw9WCSV+Pa+0CG0g0YWLqKp0rhaKjbV1tzbvvXMCUzTAdPQlSctXWSWta9rNO9vACsPQGL/wC+/wDwX8wGP+X8f8//AOa/mAtuX4XoaUKd76kYxva17K17AdAGGgCQCyAyAA4s0yqjiY2qxvbc1sce5gVytoHTb6taaXKUYy96sB05ZobTo1I1HVnJwaaslFXXPewOnO9F6WKn0jlOM2km1Zp23bH+QEVDQGF9td27IJPzuwLJlOUUcLFqlHa/Wk9spd7/ACA4880bpYuSnKU4ySteLTVuTT7wIeOgML7a7t2QSfncCw5PklHCp9GnrPfOW2T7OxdiAkgAAAAAAAAAAAAAAAAAAAAAAAAAAAAAAAAAAAAAAAAAAAAAAAAAAAAAAAAAAAAAAAAAAAAAAAAAAAAAAAAAAAAAAAAAAAAAAAAAAAAAAAAAAAAAAAAAAAAAAAAH/9k="/>
          <p:cNvSpPr>
            <a:spLocks noChangeAspect="1" noChangeArrowheads="1"/>
          </p:cNvSpPr>
          <p:nvPr/>
        </p:nvSpPr>
        <p:spPr bwMode="auto">
          <a:xfrm>
            <a:off x="0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0" y="514350"/>
            <a:ext cx="195526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64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(Using Dreamweaver)</a:t>
            </a:r>
          </a:p>
          <a:p>
            <a:r>
              <a:rPr lang="en-US" dirty="0" smtClean="0"/>
              <a:t>Basic Page </a:t>
            </a:r>
          </a:p>
          <a:p>
            <a:r>
              <a:rPr lang="en-US" dirty="0" smtClean="0"/>
              <a:t>Displaying text</a:t>
            </a:r>
          </a:p>
          <a:p>
            <a:r>
              <a:rPr lang="en-US" dirty="0" smtClean="0"/>
              <a:t>Using CSS and styles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7EE9-C4EC-4658-947B-ADF87ED0E776}" type="datetime1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2: The Browser and 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8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Monday: CSS in detail</a:t>
            </a:r>
          </a:p>
          <a:p>
            <a:r>
              <a:rPr lang="en-US" dirty="0" smtClean="0"/>
              <a:t>Wednesday: HTML/CSS Lab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2D33-7317-402C-8723-93155687FA7B}" type="datetime1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2: The Browser and 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4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FFC000"/>
                </a:solidFill>
              </a:rPr>
              <a:t>What Browser do you use</a:t>
            </a:r>
          </a:p>
          <a:p>
            <a:pPr lvl="1"/>
            <a:r>
              <a:rPr lang="en-US" dirty="0" smtClean="0"/>
              <a:t>Why</a:t>
            </a:r>
          </a:p>
          <a:p>
            <a:pPr lvl="1"/>
            <a:r>
              <a:rPr lang="en-US" dirty="0" smtClean="0"/>
              <a:t>Is one browser better than another?</a:t>
            </a:r>
          </a:p>
          <a:p>
            <a:r>
              <a:rPr lang="en-US" sz="2000" dirty="0" smtClean="0">
                <a:solidFill>
                  <a:srgbClr val="FFC000"/>
                </a:solidFill>
              </a:rPr>
              <a:t>What does it do for you?</a:t>
            </a:r>
          </a:p>
          <a:p>
            <a:pPr lvl="1"/>
            <a:r>
              <a:rPr lang="en-US" sz="1800" dirty="0" smtClean="0"/>
              <a:t>Magically makes pages appear</a:t>
            </a:r>
          </a:p>
          <a:p>
            <a:pPr lvl="1"/>
            <a:r>
              <a:rPr lang="en-US" sz="1800" dirty="0" smtClean="0"/>
              <a:t>Allows interaction</a:t>
            </a:r>
          </a:p>
          <a:p>
            <a:pPr lvl="1"/>
            <a:r>
              <a:rPr lang="en-US" sz="1800" dirty="0" smtClean="0"/>
              <a:t>Supports the user experience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0F55-F50C-40B9-B3AD-9592750FC1B5}" type="datetime1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2: The Browser and 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http://ts4.mm.bing.net/th?id=H.4949203664635079&amp;w=228&amp;h=188&amp;c=7&amp;rs=1&amp;pid=1.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7400" y="514350"/>
            <a:ext cx="2171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59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Browser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4" y="1355521"/>
            <a:ext cx="3791157" cy="3038578"/>
          </a:xfrm>
        </p:spPr>
        <p:txBody>
          <a:bodyPr/>
          <a:lstStyle/>
          <a:p>
            <a:r>
              <a:rPr lang="en-US" dirty="0" smtClean="0"/>
              <a:t>You are a browser</a:t>
            </a:r>
          </a:p>
          <a:p>
            <a:pPr lvl="1"/>
            <a:r>
              <a:rPr lang="en-US" dirty="0" smtClean="0"/>
              <a:t>Someone gives you http://www.cs.brown.edu</a:t>
            </a:r>
          </a:p>
          <a:p>
            <a:pPr lvl="1"/>
            <a:r>
              <a:rPr lang="en-US" dirty="0" smtClean="0"/>
              <a:t>What do you do?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DD8F-B131-4253-9665-A3C6CC045D44}" type="datetime1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2: The Browser and 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4</a:t>
            </a:fld>
            <a:endParaRPr lang="en-US"/>
          </a:p>
        </p:txBody>
      </p:sp>
      <p:pic>
        <p:nvPicPr>
          <p:cNvPr id="2056" name="Picture 8" descr="http://www.beheadingboredom.com/wp-content/uploads/2013/05/how-web-browser-work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1276350"/>
            <a:ext cx="3982654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92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6060-65A1-4FFF-9369-214F457B6AFD}" type="datetime1">
              <a:rPr lang="en-US" smtClean="0"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04800" y="1165656"/>
            <a:ext cx="2743200" cy="1411502"/>
            <a:chOff x="838200" y="2514600"/>
            <a:chExt cx="2438400" cy="1600200"/>
          </a:xfrm>
          <a:solidFill>
            <a:srgbClr val="008000"/>
          </a:solidFill>
        </p:grpSpPr>
        <p:sp>
          <p:nvSpPr>
            <p:cNvPr id="5" name="Oval 4"/>
            <p:cNvSpPr/>
            <p:nvPr/>
          </p:nvSpPr>
          <p:spPr>
            <a:xfrm>
              <a:off x="838200" y="2514600"/>
              <a:ext cx="2438400" cy="1600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dirty="0" smtClean="0"/>
                <a:t>Web Browser</a:t>
              </a:r>
              <a:endParaRPr lang="en-US" b="1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333500" y="2819402"/>
              <a:ext cx="1447800" cy="5117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2">
                      <a:lumMod val="75000"/>
                    </a:schemeClr>
                  </a:solidFill>
                </a:rPr>
                <a:t>Front End</a:t>
              </a:r>
              <a:endParaRPr 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74933" y="2379344"/>
            <a:ext cx="2865307" cy="1487806"/>
            <a:chOff x="3272151" y="1752600"/>
            <a:chExt cx="2865307" cy="1562100"/>
          </a:xfrm>
        </p:grpSpPr>
        <p:sp>
          <p:nvSpPr>
            <p:cNvPr id="8" name="Oval 7"/>
            <p:cNvSpPr/>
            <p:nvPr/>
          </p:nvSpPr>
          <p:spPr>
            <a:xfrm>
              <a:off x="3272151" y="1752600"/>
              <a:ext cx="2865307" cy="15621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dirty="0" smtClean="0"/>
                <a:t>Web Server</a:t>
              </a:r>
              <a:endParaRPr lang="en-US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2804" y="2094700"/>
              <a:ext cx="1524000" cy="438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2">
                      <a:lumMod val="25000"/>
                    </a:schemeClr>
                  </a:solidFill>
                </a:rPr>
                <a:t>Back End</a:t>
              </a:r>
              <a:endParaRPr lang="en-US" b="1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6553200" y="2034641"/>
            <a:ext cx="1600200" cy="54251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2C537B"/>
                </a:solidFill>
              </a:rPr>
              <a:t>Database</a:t>
            </a:r>
            <a:endParaRPr lang="en-US" b="1" dirty="0">
              <a:solidFill>
                <a:srgbClr val="2C537B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579476" y="3057321"/>
            <a:ext cx="1573924" cy="529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Server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7" idx="3"/>
            <a:endCxn id="11" idx="1"/>
          </p:cNvCxnSpPr>
          <p:nvPr/>
        </p:nvCxnSpPr>
        <p:spPr>
          <a:xfrm flipV="1">
            <a:off x="5269586" y="2305900"/>
            <a:ext cx="1283614" cy="608311"/>
          </a:xfrm>
          <a:prstGeom prst="straightConnector1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12" idx="1"/>
          </p:cNvCxnSpPr>
          <p:nvPr/>
        </p:nvCxnSpPr>
        <p:spPr>
          <a:xfrm>
            <a:off x="5269586" y="2914211"/>
            <a:ext cx="1309890" cy="407633"/>
          </a:xfrm>
          <a:prstGeom prst="straightConnector1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490788" y="1660233"/>
            <a:ext cx="1446882" cy="1253978"/>
            <a:chOff x="2482905" y="2184247"/>
            <a:chExt cx="1446882" cy="1671971"/>
          </a:xfrm>
        </p:grpSpPr>
        <p:cxnSp>
          <p:nvCxnSpPr>
            <p:cNvPr id="14" name="Straight Arrow Connector 13"/>
            <p:cNvCxnSpPr>
              <a:stCxn id="4" idx="3"/>
              <a:endCxn id="7" idx="1"/>
            </p:cNvCxnSpPr>
            <p:nvPr/>
          </p:nvCxnSpPr>
          <p:spPr>
            <a:xfrm>
              <a:off x="2482905" y="2184247"/>
              <a:ext cx="1254798" cy="1671971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067050" y="2455818"/>
              <a:ext cx="86273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HTTP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6829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Browser is Helpful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Makes it easy to create sophisticated interfaces</a:t>
            </a:r>
          </a:p>
          <a:p>
            <a:pPr lvl="1"/>
            <a:r>
              <a:rPr lang="en-US" dirty="0" smtClean="0"/>
              <a:t>Including images, videos, dynamics</a:t>
            </a:r>
          </a:p>
          <a:p>
            <a:pPr lvl="1"/>
            <a:r>
              <a:rPr lang="en-US" dirty="0" smtClean="0"/>
              <a:t>Color, typography, accessibility, ..</a:t>
            </a:r>
          </a:p>
          <a:p>
            <a:pPr lvl="1"/>
            <a:r>
              <a:rPr lang="en-US" dirty="0" smtClean="0"/>
              <a:t>Adapts to different size windows</a:t>
            </a:r>
          </a:p>
          <a:p>
            <a:pPr lvl="1"/>
            <a:r>
              <a:rPr lang="en-US" dirty="0" smtClean="0"/>
              <a:t>Works on different platforms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Powerful declarative syntax for user interfaces</a:t>
            </a:r>
          </a:p>
          <a:p>
            <a:r>
              <a:rPr lang="en-US" dirty="0" smtClean="0">
                <a:solidFill>
                  <a:srgbClr val="00FF00"/>
                </a:solidFill>
              </a:rPr>
              <a:t>Easy prototyping of user interfaces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Much less code to write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C41-628F-4258-9EBF-45F08DBECD37}" type="datetime1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2: The Browser and 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 descr="http://ts3.mm.bing.net/th?id=H.4838827374805822&amp;w=223&amp;h=177&amp;c=7&amp;rs=1&amp;pid=1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0007" y="3333750"/>
            <a:ext cx="1932068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47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Browser is Restrictive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a browser as a front end is </a:t>
            </a:r>
            <a:r>
              <a:rPr lang="en-US" b="1" dirty="0" smtClean="0">
                <a:solidFill>
                  <a:srgbClr val="FFFF00"/>
                </a:solidFill>
              </a:rPr>
              <a:t>limiting</a:t>
            </a:r>
          </a:p>
          <a:p>
            <a:pPr lvl="1"/>
            <a:r>
              <a:rPr lang="en-US" dirty="0" smtClean="0"/>
              <a:t>Limits the </a:t>
            </a:r>
            <a:r>
              <a:rPr lang="en-US" b="1" dirty="0" smtClean="0"/>
              <a:t>user</a:t>
            </a:r>
            <a:r>
              <a:rPr lang="en-US" dirty="0" smtClean="0"/>
              <a:t> interface </a:t>
            </a:r>
          </a:p>
          <a:p>
            <a:pPr lvl="1"/>
            <a:r>
              <a:rPr lang="en-US" dirty="0" smtClean="0"/>
              <a:t>Limits the </a:t>
            </a:r>
            <a:r>
              <a:rPr lang="en-US" b="1" dirty="0" smtClean="0"/>
              <a:t>user</a:t>
            </a:r>
            <a:r>
              <a:rPr lang="en-US" dirty="0" smtClean="0"/>
              <a:t> experience</a:t>
            </a:r>
          </a:p>
          <a:p>
            <a:pPr lvl="1"/>
            <a:r>
              <a:rPr lang="en-US" dirty="0" smtClean="0"/>
              <a:t>Limits application control of the interface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Other limitations include</a:t>
            </a:r>
          </a:p>
          <a:p>
            <a:pPr lvl="1"/>
            <a:r>
              <a:rPr lang="en-US" dirty="0" smtClean="0"/>
              <a:t>Limited communications capabilities</a:t>
            </a:r>
          </a:p>
          <a:p>
            <a:pPr lvl="1"/>
            <a:r>
              <a:rPr lang="en-US" dirty="0"/>
              <a:t>Limited access to the user machine</a:t>
            </a:r>
          </a:p>
          <a:p>
            <a:pPr lvl="1"/>
            <a:r>
              <a:rPr lang="en-US" dirty="0" smtClean="0"/>
              <a:t>Separates the UI from the application</a:t>
            </a:r>
          </a:p>
          <a:p>
            <a:pPr lvl="1"/>
            <a:r>
              <a:rPr lang="en-US" dirty="0" smtClean="0"/>
              <a:t>Limited display capabilities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You </a:t>
            </a:r>
            <a:r>
              <a:rPr lang="en-US" dirty="0">
                <a:solidFill>
                  <a:srgbClr val="FF6600"/>
                </a:solidFill>
              </a:rPr>
              <a:t>need to understand the limitations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F004-4FA0-46CD-9089-4581FA5DA120}" type="datetime1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2: The Browser and 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7</a:t>
            </a:fld>
            <a:endParaRPr lang="en-US"/>
          </a:p>
        </p:txBody>
      </p:sp>
      <p:pic>
        <p:nvPicPr>
          <p:cNvPr id="4100" name="Picture 4" descr="http://ts1.mm.bing.net/th?id=H.4792033653033392&amp;w=320&amp;h=188&amp;c=7&amp;rs=1&amp;pid=1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8400" y="3181350"/>
            <a:ext cx="272374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2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 Code 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Who can the front end code talk to and see</a:t>
            </a:r>
          </a:p>
          <a:p>
            <a:pPr lvl="1"/>
            <a:r>
              <a:rPr lang="en-US" dirty="0" smtClean="0"/>
              <a:t>Any program/file on the user’s machine or network</a:t>
            </a:r>
          </a:p>
          <a:p>
            <a:pPr lvl="2"/>
            <a:r>
              <a:rPr lang="en-US" dirty="0" smtClean="0"/>
              <a:t>This is a security/privacy problem</a:t>
            </a:r>
          </a:p>
          <a:p>
            <a:pPr lvl="3"/>
            <a:r>
              <a:rPr lang="en-US" dirty="0" smtClean="0"/>
              <a:t>Requires  explicit user approval; Discouraged by today’s browsers</a:t>
            </a:r>
          </a:p>
          <a:p>
            <a:pPr lvl="2"/>
            <a:r>
              <a:rPr lang="en-US" dirty="0" smtClean="0"/>
              <a:t>Best not to assume this</a:t>
            </a:r>
          </a:p>
          <a:p>
            <a:pPr lvl="1"/>
            <a:r>
              <a:rPr lang="en-US" dirty="0" smtClean="0"/>
              <a:t>Restricted local storage (cookies, html5 storage)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The web server</a:t>
            </a:r>
          </a:p>
          <a:p>
            <a:pPr lvl="2"/>
            <a:r>
              <a:rPr lang="en-US" dirty="0" smtClean="0"/>
              <a:t>Actually any socket on the machine serving the pages</a:t>
            </a:r>
          </a:p>
          <a:p>
            <a:pPr lvl="2"/>
            <a:r>
              <a:rPr lang="en-US" dirty="0" smtClean="0"/>
              <a:t>Firewalls might limit access to specific ports</a:t>
            </a:r>
          </a:p>
          <a:p>
            <a:pPr lvl="2"/>
            <a:r>
              <a:rPr lang="en-US" dirty="0" smtClean="0"/>
              <a:t>Generally only the web server and its components</a:t>
            </a:r>
            <a:endParaRPr lang="en-US" dirty="0"/>
          </a:p>
          <a:p>
            <a:r>
              <a:rPr lang="en-US" dirty="0" smtClean="0">
                <a:solidFill>
                  <a:srgbClr val="00FF00"/>
                </a:solidFill>
              </a:rPr>
              <a:t>Talking to the server uses a limited set of protocols</a:t>
            </a:r>
          </a:p>
          <a:p>
            <a:pPr lvl="1"/>
            <a:r>
              <a:rPr lang="en-US" dirty="0" smtClean="0"/>
              <a:t>URLs, HTTP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2DDC-7734-4A76-92FB-9CBB770D3152}" type="datetime1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2: The Browser and 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8</a:t>
            </a:fld>
            <a:endParaRPr lang="en-US"/>
          </a:p>
        </p:txBody>
      </p:sp>
      <p:pic>
        <p:nvPicPr>
          <p:cNvPr id="5122" name="Picture 2" descr="http://www.fpnotebook.com/DrBits/Images/documatic/helpScreenShotsSameDomainE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4992" y="3333750"/>
            <a:ext cx="2760908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32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Resource Locators (URL)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355521"/>
            <a:ext cx="7125112" cy="20734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u="sng" dirty="0" smtClean="0">
              <a:hlinkClick r:id="rId3"/>
            </a:endParaRPr>
          </a:p>
          <a:p>
            <a:r>
              <a:rPr lang="en-US" b="1" dirty="0" smtClean="0">
                <a:solidFill>
                  <a:srgbClr val="FFC000"/>
                </a:solidFill>
              </a:rPr>
              <a:t>HTTP: </a:t>
            </a:r>
            <a:r>
              <a:rPr lang="en-US" b="1" dirty="0" smtClean="0">
                <a:solidFill>
                  <a:srgbClr val="FFFF00"/>
                </a:solidFill>
              </a:rPr>
              <a:t>//www.cs.brown.edu </a:t>
            </a:r>
            <a:r>
              <a:rPr lang="en-US" b="1" dirty="0" smtClean="0">
                <a:solidFill>
                  <a:srgbClr val="002060"/>
                </a:solidFill>
              </a:rPr>
              <a:t>:80</a:t>
            </a:r>
            <a:r>
              <a:rPr lang="en-US" b="1" dirty="0" smtClean="0">
                <a:solidFill>
                  <a:srgbClr val="7030A0"/>
                </a:solidFill>
              </a:rPr>
              <a:t>/people/spr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#</a:t>
            </a:r>
            <a:r>
              <a:rPr lang="en-US" dirty="0" smtClean="0"/>
              <a:t>reference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?</a:t>
            </a:r>
            <a:r>
              <a:rPr lang="en-US" dirty="0" smtClean="0"/>
              <a:t>name</a:t>
            </a:r>
            <a:r>
              <a:rPr lang="en-US" b="1" dirty="0" smtClean="0"/>
              <a:t>=</a:t>
            </a:r>
            <a:r>
              <a:rPr lang="en-US" dirty="0" smtClean="0"/>
              <a:t>value</a:t>
            </a:r>
            <a:r>
              <a:rPr lang="en-US" b="1" dirty="0" smtClean="0">
                <a:solidFill>
                  <a:srgbClr val="FFFF00"/>
                </a:solidFill>
              </a:rPr>
              <a:t>&amp;</a:t>
            </a:r>
            <a:r>
              <a:rPr lang="en-US" dirty="0" smtClean="0"/>
              <a:t>name1</a:t>
            </a:r>
            <a:r>
              <a:rPr lang="en-US" b="1" dirty="0" smtClean="0"/>
              <a:t>=</a:t>
            </a:r>
            <a:r>
              <a:rPr lang="en-US" dirty="0" smtClean="0"/>
              <a:t>value1 …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Wikipedia</a:t>
            </a:r>
            <a:r>
              <a:rPr lang="en-US" dirty="0"/>
              <a:t> </a:t>
            </a:r>
            <a:r>
              <a:rPr lang="en-US" sz="1400" dirty="0"/>
              <a:t>(</a:t>
            </a:r>
            <a:r>
              <a:rPr lang="en-US" sz="1400" dirty="0">
                <a:hlinkClick r:id="rId4"/>
              </a:rPr>
              <a:t>http://</a:t>
            </a:r>
            <a:r>
              <a:rPr lang="en-US" sz="1400" dirty="0" smtClean="0">
                <a:hlinkClick r:id="rId4"/>
              </a:rPr>
              <a:t>en.wikipedia.org/wiki/Uniform_resource_locator</a:t>
            </a:r>
            <a:r>
              <a:rPr lang="en-US" sz="1400" dirty="0" smtClean="0"/>
              <a:t>)</a:t>
            </a:r>
          </a:p>
          <a:p>
            <a:pPr lvl="1"/>
            <a:r>
              <a:rPr lang="en-US" dirty="0" err="1" smtClean="0"/>
              <a:t>Ohloh</a:t>
            </a:r>
            <a:r>
              <a:rPr lang="en-US" dirty="0"/>
              <a:t> (</a:t>
            </a:r>
            <a:r>
              <a:rPr lang="en-US" sz="1100" dirty="0">
                <a:hlinkClick r:id="rId5"/>
              </a:rPr>
              <a:t>http://</a:t>
            </a:r>
            <a:r>
              <a:rPr lang="en-US" sz="1100" dirty="0" smtClean="0">
                <a:hlinkClick r:id="rId5"/>
              </a:rPr>
              <a:t>code.ohloh.net/search?s=roman%20numerals&amp;browser=Default</a:t>
            </a:r>
            <a:r>
              <a:rPr lang="en-US" sz="1100" dirty="0" smtClean="0"/>
              <a:t> </a:t>
            </a:r>
            <a:r>
              <a:rPr lang="en-US" dirty="0" smtClean="0"/>
              <a:t>)</a:t>
            </a: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5D83-670E-4ED6-A627-D331F391E841}" type="datetime1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2: The Browser and 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9</a:t>
            </a:fld>
            <a:endParaRPr lang="en-US"/>
          </a:p>
        </p:txBody>
      </p:sp>
      <p:pic>
        <p:nvPicPr>
          <p:cNvPr id="6148" name="Picture 4" descr="http://www.cartoonstock.com/lowres/business-commerce-website-businessman-company-corporation-organisation-rde3940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0400" y="3181350"/>
            <a:ext cx="2057400" cy="185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08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132Theme">
  <a:themeElements>
    <a:clrScheme name="Custom 9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C5E1FE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CS132Theme</Template>
  <TotalTime>37923</TotalTime>
  <Words>1546</Words>
  <Application>Microsoft Office PowerPoint</Application>
  <PresentationFormat>On-screen Show (16:9)</PresentationFormat>
  <Paragraphs>346</Paragraphs>
  <Slides>26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CS132Theme</vt:lpstr>
      <vt:lpstr>CSCI 1320  Creating Modern Web Applications</vt:lpstr>
      <vt:lpstr>Student Projects</vt:lpstr>
      <vt:lpstr>The Browser</vt:lpstr>
      <vt:lpstr>What Does the Browser Do</vt:lpstr>
      <vt:lpstr>Web Applications</vt:lpstr>
      <vt:lpstr>Using the Browser is Helpful</vt:lpstr>
      <vt:lpstr>Why the Browser is Restrictive</vt:lpstr>
      <vt:lpstr>Front End Code Restrictions</vt:lpstr>
      <vt:lpstr>Uniform Resource Locators (URL)</vt:lpstr>
      <vt:lpstr>What the Browser Does</vt:lpstr>
      <vt:lpstr>Simple HTTP Request</vt:lpstr>
      <vt:lpstr>HTTP Protocol: Requests</vt:lpstr>
      <vt:lpstr>Simple HTTP Response</vt:lpstr>
      <vt:lpstr>HTTP Protocol: Responses</vt:lpstr>
      <vt:lpstr>HTTP is Stateless</vt:lpstr>
      <vt:lpstr>HTML </vt:lpstr>
      <vt:lpstr>HTML Structure</vt:lpstr>
      <vt:lpstr>HTML Components</vt:lpstr>
      <vt:lpstr>Simple HTML Example</vt:lpstr>
      <vt:lpstr>Basic HTML Body Components</vt:lpstr>
      <vt:lpstr>HTML Block Elements</vt:lpstr>
      <vt:lpstr>HTML Inline Elements</vt:lpstr>
      <vt:lpstr>HTML Flow and Layout</vt:lpstr>
      <vt:lpstr>CSS: Style versus Content</vt:lpstr>
      <vt:lpstr>HTML Examples</vt:lpstr>
      <vt:lpstr>Next Time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spr</dc:creator>
  <cp:lastModifiedBy>spr</cp:lastModifiedBy>
  <cp:revision>88</cp:revision>
  <dcterms:created xsi:type="dcterms:W3CDTF">2012-01-11T14:00:02Z</dcterms:created>
  <dcterms:modified xsi:type="dcterms:W3CDTF">2014-01-24T14:41:41Z</dcterms:modified>
</cp:coreProperties>
</file>