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3" r:id="rId8"/>
    <p:sldId id="264" r:id="rId9"/>
    <p:sldId id="257" r:id="rId10"/>
    <p:sldId id="258" r:id="rId11"/>
    <p:sldId id="259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Chris\Desktop\Rotations\DeGrado\degrado-rotation\Rosetta\mutant_score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Chris\Desktop\Rotations\DeGrado\degrado-rotation\Rosetta\mutant_score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Formatting!$B$3:$B$14</cx:f>
        <cx:lvl ptCount="12" formatCode="General">
          <cx:pt idx="0">-294.16300000000001</cx:pt>
          <cx:pt idx="1">-293.14699999999999</cx:pt>
          <cx:pt idx="2">-291.42099999999999</cx:pt>
          <cx:pt idx="3">-291.01900000000001</cx:pt>
          <cx:pt idx="4">-290.91399999999999</cx:pt>
          <cx:pt idx="5">-289.80200000000002</cx:pt>
          <cx:pt idx="6">-287.76999999999998</cx:pt>
          <cx:pt idx="7">-287.15300000000002</cx:pt>
          <cx:pt idx="8">-287.06400000000002</cx:pt>
          <cx:pt idx="9">-286.49700000000001</cx:pt>
          <cx:pt idx="10">-273.709</cx:pt>
          <cx:pt idx="11">-279.971</cx:pt>
        </cx:lvl>
      </cx:numDim>
    </cx:data>
    <cx:data id="1">
      <cx:numDim type="val">
        <cx:f>Formatting!$C$3:$C$14</cx:f>
        <cx:lvl ptCount="12" formatCode="General">
          <cx:pt idx="0">-217.53899999999999</cx:pt>
          <cx:pt idx="1">-216.82400000000001</cx:pt>
          <cx:pt idx="2">-216.58799999999999</cx:pt>
          <cx:pt idx="3">-216.048</cx:pt>
          <cx:pt idx="4">-215.17099999999999</cx:pt>
          <cx:pt idx="5">-214.357</cx:pt>
          <cx:pt idx="6">-214.25700000000001</cx:pt>
          <cx:pt idx="7">-214.113</cx:pt>
          <cx:pt idx="8">-213.679</cx:pt>
          <cx:pt idx="9">-213.274</cx:pt>
          <cx:pt idx="10">-193.59999999999999</cx:pt>
        </cx:lvl>
      </cx:numDim>
    </cx:data>
    <cx:data id="2">
      <cx:numDim type="val">
        <cx:f>Formatting!$D$3:$D$14</cx:f>
        <cx:lvl ptCount="12" formatCode="General">
          <cx:pt idx="0">-96.051000000000002</cx:pt>
          <cx:pt idx="1">-91.539000000000001</cx:pt>
          <cx:pt idx="2">-91.539000000000001</cx:pt>
          <cx:pt idx="3">-89.887</cx:pt>
          <cx:pt idx="4">-89.533000000000001</cx:pt>
          <cx:pt idx="5">-89.194000000000003</cx:pt>
          <cx:pt idx="6">-88.271000000000001</cx:pt>
          <cx:pt idx="7">-85.802000000000007</cx:pt>
          <cx:pt idx="8">-85.576999999999998</cx:pt>
          <cx:pt idx="9">-84.924999999999997</cx:pt>
          <cx:pt idx="10">-78.111000000000004</cx:pt>
        </cx:lvl>
      </cx:numDim>
    </cx:data>
    <cx:data id="3">
      <cx:numDim type="val">
        <cx:f>Formatting!$E$3:$E$14</cx:f>
        <cx:lvl ptCount="12" formatCode="General">
          <cx:pt idx="0">-255.55199999999999</cx:pt>
          <cx:pt idx="1">-247.078</cx:pt>
          <cx:pt idx="2">-244.75800000000001</cx:pt>
          <cx:pt idx="3">-242.25700000000001</cx:pt>
          <cx:pt idx="4">-242.005</cx:pt>
          <cx:pt idx="5">-241.94300000000001</cx:pt>
          <cx:pt idx="6">-241.411</cx:pt>
          <cx:pt idx="7">-237.70699999999999</cx:pt>
          <cx:pt idx="8">-237.423</cx:pt>
          <cx:pt idx="9">-237.375</cx:pt>
          <cx:pt idx="10">-226.06399999999999</cx:pt>
        </cx:lvl>
      </cx:numDim>
    </cx:data>
    <cx:data id="4">
      <cx:numDim type="val">
        <cx:f>Formatting!$F$3:$F$14</cx:f>
        <cx:lvl ptCount="12" formatCode="General">
          <cx:pt idx="0">-206.36699999999999</cx:pt>
          <cx:pt idx="1">-204.90899999999999</cx:pt>
          <cx:pt idx="2">-203.876</cx:pt>
          <cx:pt idx="3">-203.57599999999999</cx:pt>
          <cx:pt idx="4">-203.43299999999999</cx:pt>
          <cx:pt idx="5">-203.149</cx:pt>
          <cx:pt idx="6">-203.12</cx:pt>
          <cx:pt idx="7">-202.47999999999999</cx:pt>
          <cx:pt idx="8">-202.316</cx:pt>
          <cx:pt idx="9">-200.994</cx:pt>
          <cx:pt idx="10">-192.69200000000001</cx:pt>
          <cx:pt idx="11">-192.648</cx:pt>
        </cx:lvl>
      </cx:numDim>
    </cx:data>
    <cx:data id="5">
      <cx:numDim type="val">
        <cx:f>Formatting!$G$3:$G$14</cx:f>
        <cx:lvl ptCount="12" formatCode="General">
          <cx:pt idx="0">-286.74700000000001</cx:pt>
          <cx:pt idx="1">-285.935</cx:pt>
          <cx:pt idx="2">-285.791</cx:pt>
          <cx:pt idx="3">-283.68000000000001</cx:pt>
          <cx:pt idx="4">-283.30900000000003</cx:pt>
          <cx:pt idx="5">-282.654</cx:pt>
          <cx:pt idx="6">-282.23099999999999</cx:pt>
          <cx:pt idx="7">-282.08800000000002</cx:pt>
          <cx:pt idx="8">-281.59399999999999</cx:pt>
          <cx:pt idx="9">-281.33800000000002</cx:pt>
          <cx:pt idx="10">-274.34399999999999</cx:pt>
        </cx:lvl>
      </cx:numDim>
    </cx:data>
  </cx:chartData>
  <cx:chart>
    <cx:title pos="t" align="ctr" overlay="0">
      <cx:tx>
        <cx:txData>
          <cx:v>Total Score Comparison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/>
          </a:pPr>
          <a:r>
            <a:rPr lang="en-US" sz="2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Total Score Comparison</a:t>
          </a:r>
        </a:p>
      </cx:txPr>
    </cx:title>
    <cx:plotArea>
      <cx:plotAreaRegion>
        <cx:series layoutId="boxWhisker" uniqueId="{DED7F669-4F70-418D-B997-EEDD530CD94F}">
          <cx:tx>
            <cx:txData>
              <cx:f>Formatting!$J$2</cx:f>
              <cx:v>LKKLAKL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815F472-0F6E-4804-A288-5E3EE6E9F5F7}">
          <cx:tx>
            <cx:txData>
              <cx:f>Formatting!$K$2</cx:f>
              <cx:v>LKKALKL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E8077DE-B244-4D18-A665-3541D7A54B49}">
          <cx:tx>
            <cx:txData>
              <cx:f>Formatting!$L$2</cx:f>
              <cx:v>Penetratin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28FB9E06-7B76-47DA-8924-8A6B5ED7AE5A}">
          <cx:tx>
            <cx:txData>
              <cx:f>Formatting!$M$2</cx:f>
              <cx:v>Dek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5457EE16-E98D-4EA6-AB79-A00DFCC226E8}">
          <cx:tx>
            <cx:txData>
              <cx:f>Formatting!$N$2</cx:f>
              <cx:v>Magainin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ADDED925-CD14-4895-8043-333EAE85F3EE}">
          <cx:tx>
            <cx:txData>
              <cx:f>Formatting!$O$2</cx:f>
              <cx:v>Dermaseptin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209999993"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/>
          </a:p>
        </cx:txPr>
      </cx:axis>
      <cx:axis id="1">
        <cx:valScaling max="-75" min="-300"/>
        <cx:title>
          <cx:tx>
            <cx:txData>
              <cx:v>Total Score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/>
              </a:pPr>
              <a:r>
                <a:rPr lang="en-US" sz="16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Score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/>
          </a:p>
        </cx:txPr>
      </cx:axis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n-US" sz="16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Formatting!$B$18:$B$29</cx:f>
        <cx:lvl ptCount="12" formatCode="General">
          <cx:pt idx="0">0.58399999999999996</cx:pt>
          <cx:pt idx="1">0.58099999999999996</cx:pt>
          <cx:pt idx="2">0.57799999999999996</cx:pt>
          <cx:pt idx="3">0.56799999999999995</cx:pt>
          <cx:pt idx="4">0.56699999999999995</cx:pt>
          <cx:pt idx="5">0.56499999999999995</cx:pt>
          <cx:pt idx="6">0.56399999999999995</cx:pt>
          <cx:pt idx="7">0.56200000000000006</cx:pt>
          <cx:pt idx="8">0.55900000000000005</cx:pt>
          <cx:pt idx="9">0.55500000000000005</cx:pt>
          <cx:pt idx="10">0.51400000000000001</cx:pt>
          <cx:pt idx="11">0.51300000000000001</cx:pt>
        </cx:lvl>
      </cx:numDim>
    </cx:data>
    <cx:data id="1">
      <cx:numDim type="val">
        <cx:f>Formatting!$C$18:$C$29</cx:f>
        <cx:lvl ptCount="12" formatCode="General">
          <cx:pt idx="0">0.499</cx:pt>
          <cx:pt idx="1">0.47499999999999998</cx:pt>
          <cx:pt idx="2">0.46600000000000003</cx:pt>
          <cx:pt idx="3">0.46500000000000002</cx:pt>
          <cx:pt idx="4">0.46200000000000002</cx:pt>
          <cx:pt idx="5">0.46100000000000002</cx:pt>
          <cx:pt idx="6">0.45700000000000002</cx:pt>
          <cx:pt idx="7">0.45600000000000002</cx:pt>
          <cx:pt idx="8">0.45500000000000002</cx:pt>
          <cx:pt idx="9">0.45400000000000001</cx:pt>
          <cx:pt idx="10">0.39200000000000002</cx:pt>
        </cx:lvl>
      </cx:numDim>
    </cx:data>
    <cx:data id="2">
      <cx:numDim type="val">
        <cx:f>Formatting!$D$18:$D$29</cx:f>
        <cx:lvl ptCount="12" formatCode="General">
          <cx:pt idx="0">0.56000000000000005</cx:pt>
          <cx:pt idx="1">0.54400000000000004</cx:pt>
          <cx:pt idx="2">0.54000000000000004</cx:pt>
          <cx:pt idx="3">0.53300000000000003</cx:pt>
          <cx:pt idx="4">0.51200000000000001</cx:pt>
          <cx:pt idx="5">0.50800000000000001</cx:pt>
          <cx:pt idx="6">0.503</cx:pt>
          <cx:pt idx="7">0.501</cx:pt>
          <cx:pt idx="8">0.49299999999999999</cx:pt>
          <cx:pt idx="9">0.49099999999999999</cx:pt>
          <cx:pt idx="10">0.41399999999999998</cx:pt>
        </cx:lvl>
      </cx:numDim>
    </cx:data>
    <cx:data id="3">
      <cx:numDim type="val">
        <cx:f>Formatting!$E$18:$E$29</cx:f>
        <cx:lvl ptCount="12" formatCode="General">
          <cx:pt idx="0">0.53100000000000003</cx:pt>
          <cx:pt idx="1">0.52300000000000002</cx:pt>
          <cx:pt idx="2">0.49099999999999999</cx:pt>
          <cx:pt idx="3">0.47799999999999998</cx:pt>
          <cx:pt idx="4">0.47399999999999998</cx:pt>
          <cx:pt idx="5">0.46500000000000002</cx:pt>
          <cx:pt idx="6">0.46300000000000002</cx:pt>
          <cx:pt idx="7">0.46100000000000002</cx:pt>
          <cx:pt idx="8">0.45900000000000002</cx:pt>
          <cx:pt idx="9">0.45800000000000002</cx:pt>
          <cx:pt idx="10">0.41799999999999998</cx:pt>
        </cx:lvl>
      </cx:numDim>
    </cx:data>
    <cx:data id="4">
      <cx:numDim type="val">
        <cx:f>Formatting!$F$18:$F$29</cx:f>
        <cx:lvl ptCount="12" formatCode="General">
          <cx:pt idx="0">0.54800000000000004</cx:pt>
          <cx:pt idx="1">0.54300000000000004</cx:pt>
          <cx:pt idx="2">0.52800000000000002</cx:pt>
          <cx:pt idx="3">0.52700000000000002</cx:pt>
          <cx:pt idx="4">0.51500000000000001</cx:pt>
          <cx:pt idx="5">0.51500000000000001</cx:pt>
          <cx:pt idx="6">0.501</cx:pt>
          <cx:pt idx="7">0.5</cx:pt>
          <cx:pt idx="8">0.496</cx:pt>
          <cx:pt idx="9">0.496</cx:pt>
          <cx:pt idx="10">0.45200000000000001</cx:pt>
          <cx:pt idx="11">0.45200000000000001</cx:pt>
        </cx:lvl>
      </cx:numDim>
    </cx:data>
    <cx:data id="5">
      <cx:numDim type="val">
        <cx:f>Formatting!$G$18:$G$29</cx:f>
        <cx:lvl ptCount="12" formatCode="General">
          <cx:pt idx="0">0.63900000000000001</cx:pt>
          <cx:pt idx="1">0.59699999999999998</cx:pt>
          <cx:pt idx="2">0.59699999999999998</cx:pt>
          <cx:pt idx="3">0.59599999999999997</cx:pt>
          <cx:pt idx="4">0.59499999999999997</cx:pt>
          <cx:pt idx="5">0.59499999999999997</cx:pt>
          <cx:pt idx="6">0.59299999999999997</cx:pt>
          <cx:pt idx="7">0.59099999999999997</cx:pt>
          <cx:pt idx="8">0.58699999999999997</cx:pt>
          <cx:pt idx="9">0.58399999999999996</cx:pt>
          <cx:pt idx="10">0.53600000000000003</cx:pt>
        </cx:lvl>
      </cx:numDim>
    </cx:data>
  </cx:chartData>
  <cx:chart>
    <cx:title pos="t" align="ctr" overlay="0">
      <cx:tx>
        <cx:txData>
          <cx:v>pstat Comparison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/>
          </a:pPr>
          <a:r>
            <a:rPr lang="en-US" sz="2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pstat Comparison</a:t>
          </a:r>
        </a:p>
      </cx:txPr>
    </cx:title>
    <cx:plotArea>
      <cx:plotAreaRegion>
        <cx:series layoutId="boxWhisker" uniqueId="{E9F3794F-C8C6-4EF1-9BA7-D768A143DF95}">
          <cx:tx>
            <cx:txData>
              <cx:f>Formatting!$B$17</cx:f>
              <cx:v>LKKLAKL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D1271794-0757-47A2-87C7-92C1C9B340EE}">
          <cx:tx>
            <cx:txData>
              <cx:f>Formatting!$C$17</cx:f>
              <cx:v>LKKALKL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09BF9873-03D2-4286-A717-830F91C12E18}">
          <cx:tx>
            <cx:txData>
              <cx:f>Formatting!$D$17</cx:f>
              <cx:v>Penetratin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5B23C97D-BF7A-4646-A1FD-7DFE7E49FB41}">
          <cx:tx>
            <cx:txData>
              <cx:f>Formatting!$E$17</cx:f>
              <cx:v>Dek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755E3516-F19D-46E0-A3C7-FD1E73646FF9}">
          <cx:tx>
            <cx:txData>
              <cx:f>Formatting!$F$17</cx:f>
              <cx:v>Magainin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3D840502-47C2-4183-8123-ABF93E6E667A}">
          <cx:tx>
            <cx:txData>
              <cx:f>Formatting!$G$17</cx:f>
              <cx:v>Dermaseptin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360000014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800"/>
          </a:p>
        </cx:txPr>
      </cx:axis>
      <cx:axis id="1">
        <cx:valScaling min="0.35000000000000003"/>
        <cx:title>
          <cx:tx>
            <cx:txData>
              <cx:v>pstat scores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800"/>
              </a:pPr>
              <a:r>
                <a:rPr lang="en-US" sz="18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pstat scores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800"/>
          </a:p>
        </cx:txPr>
      </cx:axis>
    </cx:plotArea>
    <cx:legend pos="r" align="ctr" overlay="0">
      <cx:txPr>
        <a:bodyPr vertOverflow="overflow" horzOverflow="overflow" wrap="square" lIns="0" tIns="0" rIns="0" bIns="0"/>
        <a:lstStyle/>
        <a:p>
          <a:pPr algn="ctr" rtl="0">
            <a:defRPr sz="1800" b="0" i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sz="180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BC65-9E4F-483E-8A55-4F5E6E135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B0CFA-CEF0-453F-B6DD-D385F0D44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9079-E53D-4CE8-A714-C13B83A1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6F8A-5E1E-4CD5-839A-5119169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98F2-918B-4287-A0C1-082F00A9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D595-FE8D-4DA6-A62C-05696D74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E668D-C920-447B-8AEE-3F606C03D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6281-BC80-4696-AF03-006E12FC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F69A-07FC-4866-AC7C-330634AF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CB75-61E7-4038-8FE6-3D08A2BC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48804-7D2F-4458-BD4E-5CD76F634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979E-2631-4F89-8CF7-91214EA39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7F49-FE7F-4AB1-981E-DB5D9829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F067-5737-4689-82BD-6071D706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E8A4-C62B-436B-8E0B-31A067B4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D4E9-0E44-471B-99FD-5860D9E7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54E3-CBA7-4672-A4C3-5474805E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6C99-CE48-472F-9F7C-1844B9DB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176D-B9D2-4887-86C0-3A46D63B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ABA5-E6EC-4184-B324-F1F7428A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5CB7-1B0B-4BA0-A9E6-02990475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2787E-683D-4A5B-BF65-4D859E33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294B-7D20-48AB-9C23-B7EC523E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0B3C-5D21-40A4-BEC3-EF48079D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5B32-AB71-4C2A-9332-F3B3CE44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6D4A-F3D6-4D15-A1AF-120CAA13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BA3E-70CE-4120-9EF8-0595D3FCB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556BC-765E-4B90-B527-04CC92727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0CA51-3531-425C-B448-0390638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55DF4-795F-4B12-BC06-494DE231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E90A-FA1B-49A6-BFEE-8A1DE56D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3B13-BF23-4D29-8D66-8A90196E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7AB-F673-48E6-8B2E-EAE6EAD2D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F1850-A3AB-483B-8BF4-62AEA194B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93C88-D21C-4261-9ECC-8E6B0126F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E28F7-E7AF-4E2A-835B-3935E2FF6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10CFF-3471-49F4-AE2C-A77AA6D3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4CC05-D16C-482E-A389-E5F51D62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FB29A-9982-44A1-8227-6ECA25C4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24EC-7C89-452A-83B2-5ABF71E4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C12A2-05B3-48AF-8AA3-842DA541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861F5-40DA-4B59-94FC-E4F927EF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E69F-3B89-4BE0-94FC-99CFB7FC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9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ABE02-E01F-4B20-A74F-A1F2A5DE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AEFBB-4604-4467-AA82-93BA207D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E161-3478-458D-9DFB-D0290C64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130A-A54A-42BC-B3ED-EB4978EB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4B9C-FC50-454C-81DE-BBE34CAA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A7BF8-770E-42F8-86B7-F610EC5D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E341C-FAF5-4F8C-8596-9F55149F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657FD-0829-4E65-BCC4-F5826C45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8C585-4624-4286-9846-325F40B6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E7AD-EF0B-42B5-848C-F8837CBD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17BE8-3FC3-4370-B8EB-7151FEE68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AF87A-8F21-4FBA-9373-783DE3BE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2CFB-41DD-4264-A5B1-3898560C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BBBB-F1C3-4C40-B68B-8AB3C3C0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ACE2-6B7B-41AF-9FBD-9784CA1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833C7-E2B0-4168-AA6F-BCE2B9B8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8858-E889-46A0-B6F0-9BBA8BFEB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A1FA-E96C-4208-AD6C-9C2F95969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9DEE-FA46-45B4-A947-6748866A7DB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EB9A-05EE-45E9-B1CC-B69482CD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EE5-31E9-4EB9-A8B7-7F502C76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B997-086F-4196-AF10-82F4DD016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19747-7733-4982-A51B-309CFE674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11/18/22</a:t>
            </a:r>
          </a:p>
          <a:p>
            <a:r>
              <a:rPr lang="en-US" dirty="0"/>
              <a:t>Chris Kong</a:t>
            </a:r>
          </a:p>
        </p:txBody>
      </p:sp>
    </p:spTree>
    <p:extLst>
      <p:ext uri="{BB962C8B-B14F-4D97-AF65-F5344CB8AC3E}">
        <p14:creationId xmlns:p14="http://schemas.microsoft.com/office/powerpoint/2010/main" val="257469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1: (LKKLAKL)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2: (LKKALKL)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FD36C8B-23AC-4E2F-9210-02A8525A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38524"/>
            <a:ext cx="7660597" cy="211793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3: </a:t>
            </a:r>
            <a:r>
              <a:rPr lang="en-US" dirty="0" err="1"/>
              <a:t>Penetratin</a:t>
            </a:r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991C05-9F42-4421-854F-6D0458174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1632336"/>
            <a:ext cx="7660598" cy="211793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6D3989-0175-467B-A2DB-8830D3069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7" y="4154323"/>
            <a:ext cx="7615841" cy="21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4: </a:t>
            </a:r>
            <a:r>
              <a:rPr lang="en-US" dirty="0" err="1"/>
              <a:t>Dek’s</a:t>
            </a:r>
            <a:r>
              <a:rPr lang="en-US" dirty="0"/>
              <a:t> basic peptide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991C05-9F42-4421-854F-6D0458174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1632336"/>
            <a:ext cx="7660598" cy="211793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6D3989-0175-467B-A2DB-8830D3069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2" y="4166696"/>
            <a:ext cx="7615841" cy="2105556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1391D90-1C8C-4883-A31F-1CCF9D22E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829"/>
            <a:ext cx="7705352" cy="213030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2BC1FFA-B4F8-4466-B7D2-02939801B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9" y="4166696"/>
            <a:ext cx="7615840" cy="21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5: Magainin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991C05-9F42-4421-854F-6D0458174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1632336"/>
            <a:ext cx="7660598" cy="211793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6D3989-0175-467B-A2DB-8830D3069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2" y="4166696"/>
            <a:ext cx="7615841" cy="2105556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1391D90-1C8C-4883-A31F-1CCF9D22E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829"/>
            <a:ext cx="7705352" cy="213030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2BC1FFA-B4F8-4466-B7D2-02939801B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9" y="4166696"/>
            <a:ext cx="7615840" cy="2105556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179756B-1C36-4657-B2E8-617592B97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0" y="1657844"/>
            <a:ext cx="7660594" cy="2117929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B6C9CB5C-FBE5-45E8-9EEC-2983FA31E2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54322"/>
            <a:ext cx="7660589" cy="21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7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6: </a:t>
            </a:r>
            <a:r>
              <a:rPr lang="en-US" dirty="0" err="1"/>
              <a:t>Dermaseptin</a:t>
            </a:r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991C05-9F42-4421-854F-6D0458174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1632336"/>
            <a:ext cx="7660598" cy="211793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6D3989-0175-467B-A2DB-8830D3069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2" y="4166696"/>
            <a:ext cx="7615841" cy="2105556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1391D90-1C8C-4883-A31F-1CCF9D22E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829"/>
            <a:ext cx="7705352" cy="213030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2BC1FFA-B4F8-4466-B7D2-02939801B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9" y="4166696"/>
            <a:ext cx="7615840" cy="2105556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179756B-1C36-4657-B2E8-617592B97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0" y="1657844"/>
            <a:ext cx="7660594" cy="2117929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B6C9CB5C-FBE5-45E8-9EEC-2983FA31E2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54322"/>
            <a:ext cx="7660589" cy="211792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58BF2771-ED19-4340-BA26-33396F64E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1" y="1653392"/>
            <a:ext cx="7660597" cy="211793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5B566DFD-F49D-41C0-87CB-043FE68B20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47377"/>
            <a:ext cx="7615847" cy="21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9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3FB9-F2A2-4AB2-9254-2FE74D74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20DC-2A04-4B8C-A1F1-22D96DB0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with GSSGSS(LPVR↓GS)GSGGSG</a:t>
            </a:r>
          </a:p>
          <a:p>
            <a:r>
              <a:rPr lang="en-US" dirty="0"/>
              <a:t>Running predictions through AlphaFold2/</a:t>
            </a:r>
            <a:r>
              <a:rPr lang="en-US" dirty="0" err="1"/>
              <a:t>OmegaFold</a:t>
            </a:r>
            <a:endParaRPr lang="en-US" dirty="0"/>
          </a:p>
          <a:p>
            <a:r>
              <a:rPr lang="en-US" dirty="0"/>
              <a:t>Further Rosetta runs to reach consensus sequence</a:t>
            </a:r>
          </a:p>
        </p:txBody>
      </p:sp>
    </p:spTree>
    <p:extLst>
      <p:ext uri="{BB962C8B-B14F-4D97-AF65-F5344CB8AC3E}">
        <p14:creationId xmlns:p14="http://schemas.microsoft.com/office/powerpoint/2010/main" val="211262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7FC1-E311-4B5D-9976-FBC0A7C3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8EB8-2DAE-4E82-A17B-F530BBEF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8663" cy="4351338"/>
          </a:xfrm>
        </p:spPr>
        <p:txBody>
          <a:bodyPr/>
          <a:lstStyle/>
          <a:p>
            <a:r>
              <a:rPr lang="en-US" dirty="0"/>
              <a:t>Thread sequences on scaffold (provided by </a:t>
            </a:r>
            <a:r>
              <a:rPr lang="en-US" dirty="0" err="1"/>
              <a:t>Dek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Mutant 1: 				(LKKLAKL)</a:t>
            </a:r>
            <a:r>
              <a:rPr lang="en-US" baseline="-25000" dirty="0"/>
              <a:t>3</a:t>
            </a:r>
            <a:endParaRPr lang="en-US" dirty="0"/>
          </a:p>
          <a:p>
            <a:pPr lvl="1"/>
            <a:r>
              <a:rPr lang="en-US" dirty="0"/>
              <a:t>Mutant 2: 				(LKKALKL)</a:t>
            </a:r>
            <a:r>
              <a:rPr lang="en-US" baseline="-25000" dirty="0"/>
              <a:t>3</a:t>
            </a:r>
            <a:endParaRPr lang="en-US" dirty="0"/>
          </a:p>
          <a:p>
            <a:pPr lvl="1"/>
            <a:r>
              <a:rPr lang="en-US" dirty="0"/>
              <a:t>Mutant 3: </a:t>
            </a:r>
            <a:r>
              <a:rPr lang="en-US" dirty="0" err="1"/>
              <a:t>Penetratin</a:t>
            </a:r>
            <a:r>
              <a:rPr lang="en-US" dirty="0"/>
              <a:t> 			(RQIKIWFQNRRMKWKK)</a:t>
            </a:r>
          </a:p>
          <a:p>
            <a:pPr lvl="1"/>
            <a:r>
              <a:rPr lang="en-US" dirty="0"/>
              <a:t>Mutant 4: </a:t>
            </a:r>
            <a:r>
              <a:rPr lang="en-US" dirty="0" err="1"/>
              <a:t>Dek’s</a:t>
            </a:r>
            <a:r>
              <a:rPr lang="en-US" dirty="0"/>
              <a:t> basic peptide 		(GQLKQRRAALKQRIAALKQRRAALKWQIQG)</a:t>
            </a:r>
          </a:p>
          <a:p>
            <a:pPr lvl="1"/>
            <a:r>
              <a:rPr lang="en-US" dirty="0"/>
              <a:t>Mutant 5: Magainin 2 23		(GIGKFLHSAKKFGKAFVGEIMNS)</a:t>
            </a:r>
          </a:p>
          <a:p>
            <a:pPr lvl="1"/>
            <a:r>
              <a:rPr lang="en-US" dirty="0"/>
              <a:t>Mutant 6: </a:t>
            </a:r>
            <a:r>
              <a:rPr lang="en-US" dirty="0" err="1"/>
              <a:t>Dermaseptin</a:t>
            </a:r>
            <a:r>
              <a:rPr lang="en-US" dirty="0"/>
              <a:t> 	(DPT9) 25	(GLWSKIKDAAKTAGKAALGFVNEMV)</a:t>
            </a:r>
          </a:p>
          <a:p>
            <a:pPr lvl="2"/>
            <a:r>
              <a:rPr lang="en-US" dirty="0"/>
              <a:t>All threading was done using optimal scoring looking for matching residues/charges. </a:t>
            </a:r>
          </a:p>
          <a:p>
            <a:r>
              <a:rPr lang="en-US" dirty="0"/>
              <a:t>Run threaded sequences through Rosetta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104E-2EBF-44E8-8382-E7E1D359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Threading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03D8-5695-47E0-9395-985D4A2D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PyMOL</a:t>
            </a:r>
            <a:r>
              <a:rPr lang="en-US" dirty="0"/>
              <a:t> Session: “Threading Session”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7BF9-368D-4BF3-8848-595CCD2E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01" y="2027759"/>
            <a:ext cx="2497692" cy="1993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CD749-25C3-4ED7-98D4-79916D65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54" y="1942328"/>
            <a:ext cx="2497691" cy="2078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782CD-C95E-4288-B413-B75DD1CBE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094" y="1942328"/>
            <a:ext cx="2497691" cy="2078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C3E11-46AC-450E-B8FF-04EAC4939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01" y="4365965"/>
            <a:ext cx="2497692" cy="1950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87439D-F423-42A5-BF40-A720F3531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154" y="4365966"/>
            <a:ext cx="2497691" cy="19506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B47A27-336E-4CA7-AB45-0AABF1F17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706" y="4395969"/>
            <a:ext cx="2522057" cy="19206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105A74-D5C1-48BC-8162-71612E392CE7}"/>
              </a:ext>
            </a:extLst>
          </p:cNvPr>
          <p:cNvSpPr txBox="1"/>
          <p:nvPr/>
        </p:nvSpPr>
        <p:spPr>
          <a:xfrm>
            <a:off x="1863723" y="3988983"/>
            <a:ext cx="123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LKKLAKL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52B376-6EF3-470A-810C-25038D1AB9EE}"/>
              </a:ext>
            </a:extLst>
          </p:cNvPr>
          <p:cNvSpPr txBox="1"/>
          <p:nvPr/>
        </p:nvSpPr>
        <p:spPr>
          <a:xfrm>
            <a:off x="5477775" y="3988983"/>
            <a:ext cx="123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LKKALKL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73DC8-7D78-4631-ADA8-9C9F22ADB066}"/>
              </a:ext>
            </a:extLst>
          </p:cNvPr>
          <p:cNvSpPr txBox="1"/>
          <p:nvPr/>
        </p:nvSpPr>
        <p:spPr>
          <a:xfrm>
            <a:off x="8966715" y="3988983"/>
            <a:ext cx="123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Penetratin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4F752-83EE-4D3D-A030-B2B2EB536CB1}"/>
              </a:ext>
            </a:extLst>
          </p:cNvPr>
          <p:cNvSpPr txBox="1"/>
          <p:nvPr/>
        </p:nvSpPr>
        <p:spPr>
          <a:xfrm>
            <a:off x="1350960" y="6324273"/>
            <a:ext cx="226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Dek’s</a:t>
            </a:r>
            <a:r>
              <a:rPr lang="en-US" dirty="0"/>
              <a:t> Basic Peptide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34280-06B8-4104-ADD3-BD16007F5208}"/>
              </a:ext>
            </a:extLst>
          </p:cNvPr>
          <p:cNvSpPr txBox="1"/>
          <p:nvPr/>
        </p:nvSpPr>
        <p:spPr>
          <a:xfrm>
            <a:off x="5152413" y="6292014"/>
            <a:ext cx="18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Magainin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8D5333-5E47-4709-A394-DFB9A03B6EC5}"/>
              </a:ext>
            </a:extLst>
          </p:cNvPr>
          <p:cNvSpPr txBox="1"/>
          <p:nvPr/>
        </p:nvSpPr>
        <p:spPr>
          <a:xfrm>
            <a:off x="8786533" y="6300915"/>
            <a:ext cx="159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Dermaseptin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8FEA-80B6-40C9-B11C-EA8B3BAF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Rosetta: Configuration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5246-FB9C-48BA-970C-B950EB90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Symmetry:</a:t>
            </a:r>
          </a:p>
          <a:p>
            <a:pPr lvl="1"/>
            <a:r>
              <a:rPr lang="en-US" dirty="0"/>
              <a:t>Threaded sequence is unaltered</a:t>
            </a:r>
          </a:p>
          <a:p>
            <a:pPr lvl="1"/>
            <a:r>
              <a:rPr lang="en-US" dirty="0"/>
              <a:t>Structural sequence is allowed to change</a:t>
            </a:r>
          </a:p>
          <a:p>
            <a:pPr lvl="1"/>
            <a:r>
              <a:rPr lang="en-US" dirty="0"/>
              <a:t>Complex is dimer of dimers, anti-parallel symmetry of single dimer</a:t>
            </a:r>
          </a:p>
          <a:p>
            <a:r>
              <a:rPr lang="en-US" dirty="0"/>
              <a:t>Charge:</a:t>
            </a:r>
          </a:p>
          <a:p>
            <a:pPr lvl="1"/>
            <a:r>
              <a:rPr lang="en-US" dirty="0"/>
              <a:t>Desired net charge is zero.	</a:t>
            </a:r>
            <a:r>
              <a:rPr lang="en-US" dirty="0">
                <a:solidFill>
                  <a:srgbClr val="FF0000"/>
                </a:solidFill>
              </a:rPr>
              <a:t>-2</a:t>
            </a:r>
          </a:p>
          <a:p>
            <a:pPr lvl="1"/>
            <a:r>
              <a:rPr lang="en-US" dirty="0"/>
              <a:t>The penalties are 10 for an observed charge of -10, 0 for </a:t>
            </a:r>
            <a:br>
              <a:rPr lang="en-US" dirty="0"/>
            </a:br>
            <a:r>
              <a:rPr lang="en-US" dirty="0"/>
              <a:t>an observed charge of -9 to -2, and 10 for an observed charge of -1.	</a:t>
            </a:r>
            <a:r>
              <a:rPr lang="en-US" dirty="0">
                <a:solidFill>
                  <a:srgbClr val="FF0000"/>
                </a:solidFill>
              </a:rPr>
              <a:t>10 0 0 10</a:t>
            </a:r>
          </a:p>
          <a:p>
            <a:pPr lvl="1"/>
            <a:r>
              <a:rPr lang="en-US" dirty="0"/>
              <a:t>Ramp quadratically for observed net charges of -10 or less.</a:t>
            </a:r>
          </a:p>
          <a:p>
            <a:pPr lvl="1"/>
            <a:r>
              <a:rPr lang="en-US" dirty="0"/>
              <a:t>Ramp quadratically for observed net charges of -10 or greater.</a:t>
            </a:r>
          </a:p>
          <a:p>
            <a:r>
              <a:rPr lang="en-US" dirty="0"/>
              <a:t>100 runs per mutant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0FED-A982-40B3-B70C-C6F520A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Rosetta: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E3F0-3D47-41E3-BED2-A3041784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script: gen_fasta_csv_filter.py</a:t>
            </a:r>
          </a:p>
          <a:p>
            <a:pPr lvl="1"/>
            <a:r>
              <a:rPr lang="en-US" dirty="0"/>
              <a:t>Filter the top 10 </a:t>
            </a:r>
            <a:r>
              <a:rPr lang="en-US" dirty="0" err="1"/>
              <a:t>pstat</a:t>
            </a:r>
            <a:r>
              <a:rPr lang="en-US" dirty="0"/>
              <a:t> and total score predictions </a:t>
            </a:r>
          </a:p>
          <a:p>
            <a:pPr lvl="1"/>
            <a:r>
              <a:rPr lang="en-US" dirty="0"/>
              <a:t>Generate FASTA files of these predictions</a:t>
            </a:r>
          </a:p>
          <a:p>
            <a:pPr lvl="1"/>
            <a:r>
              <a:rPr lang="en-US" dirty="0"/>
              <a:t>Create a CSV file for further data processing</a:t>
            </a:r>
          </a:p>
          <a:p>
            <a:r>
              <a:rPr lang="en-US" dirty="0"/>
              <a:t>See </a:t>
            </a:r>
            <a:r>
              <a:rPr lang="en-US" dirty="0" err="1"/>
              <a:t>PyMOL</a:t>
            </a:r>
            <a:r>
              <a:rPr lang="en-US" dirty="0"/>
              <a:t> Session “mutants_rosetta_run01.pse”</a:t>
            </a:r>
          </a:p>
          <a:p>
            <a:pPr lvl="1"/>
            <a:r>
              <a:rPr lang="en-US" dirty="0"/>
              <a:t>Displays the top 10 </a:t>
            </a:r>
            <a:r>
              <a:rPr lang="en-US" dirty="0" err="1"/>
              <a:t>pstat</a:t>
            </a:r>
            <a:r>
              <a:rPr lang="en-US" dirty="0"/>
              <a:t> and total score predictions</a:t>
            </a:r>
          </a:p>
          <a:p>
            <a:pPr lvl="1"/>
            <a:r>
              <a:rPr lang="en-US" dirty="0"/>
              <a:t>Includes middle </a:t>
            </a:r>
            <a:r>
              <a:rPr lang="en-US" dirty="0" err="1"/>
              <a:t>pstat</a:t>
            </a:r>
            <a:r>
              <a:rPr lang="en-US" dirty="0"/>
              <a:t> and total score predictions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7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B512-D605-4920-8805-11650A1E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41" y="377482"/>
            <a:ext cx="10515600" cy="1325563"/>
          </a:xfrm>
        </p:spPr>
        <p:txBody>
          <a:bodyPr/>
          <a:lstStyle/>
          <a:p>
            <a:r>
              <a:rPr lang="en-US" dirty="0"/>
              <a:t>Total Score Values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1450F6-AA9B-4C6E-84E6-1030BC48B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39799"/>
              </p:ext>
            </p:extLst>
          </p:nvPr>
        </p:nvGraphicFramePr>
        <p:xfrm>
          <a:off x="1366106" y="1932129"/>
          <a:ext cx="9459787" cy="4144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971">
                  <a:extLst>
                    <a:ext uri="{9D8B030D-6E8A-4147-A177-3AD203B41FA5}">
                      <a16:colId xmlns:a16="http://schemas.microsoft.com/office/drawing/2014/main" val="3124837923"/>
                    </a:ext>
                  </a:extLst>
                </a:gridCol>
                <a:gridCol w="1242683">
                  <a:extLst>
                    <a:ext uri="{9D8B030D-6E8A-4147-A177-3AD203B41FA5}">
                      <a16:colId xmlns:a16="http://schemas.microsoft.com/office/drawing/2014/main" val="4041964647"/>
                    </a:ext>
                  </a:extLst>
                </a:gridCol>
                <a:gridCol w="1396721">
                  <a:extLst>
                    <a:ext uri="{9D8B030D-6E8A-4147-A177-3AD203B41FA5}">
                      <a16:colId xmlns:a16="http://schemas.microsoft.com/office/drawing/2014/main" val="984547121"/>
                    </a:ext>
                  </a:extLst>
                </a:gridCol>
                <a:gridCol w="1660499">
                  <a:extLst>
                    <a:ext uri="{9D8B030D-6E8A-4147-A177-3AD203B41FA5}">
                      <a16:colId xmlns:a16="http://schemas.microsoft.com/office/drawing/2014/main" val="2751981667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181798421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873862254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2542943270"/>
                    </a:ext>
                  </a:extLst>
                </a:gridCol>
              </a:tblGrid>
              <a:tr h="54033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LKKLAKL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LKKALKL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Penetratin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Dek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Magainin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Dermaseptin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49197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-294.163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-217.539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-96.051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-255.552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-206.367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-286.747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49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-293.147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-216.824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-91.539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-247.078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-204.909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-285.935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950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-291.421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-216.588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-91.539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-244.758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-203.876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-285.791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2213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-291.019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-216.048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-89.887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-242.257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-203.576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-283.68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592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-290.914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-215.171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-89.533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-242.005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-203.433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-283.309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3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-289.802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-214.357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-89.194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-241.943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-203.149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-282.654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1815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-287.77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-214.257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-88.271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-241.411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-203.12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-282.231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3112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-287.153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-214.113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-85.802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-237.707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-202.48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-282.088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812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-287.064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-213.679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-85.577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-237.423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-202.316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-281.594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4451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-286.497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-213.274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-84.925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-237.375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-200.994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-281.338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94191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Outlier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-273.709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-193.6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-78.111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-226.064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-192.692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-274.344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6981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Outlier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-279.971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-192.648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280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A8D83F-D38E-413F-A5DA-0921B1C11F0E}"/>
              </a:ext>
            </a:extLst>
          </p:cNvPr>
          <p:cNvSpPr txBox="1"/>
          <p:nvPr/>
        </p:nvSpPr>
        <p:spPr>
          <a:xfrm>
            <a:off x="8845062" y="606336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*Taken from CSV file</a:t>
            </a:r>
          </a:p>
        </p:txBody>
      </p:sp>
    </p:spTree>
    <p:extLst>
      <p:ext uri="{BB962C8B-B14F-4D97-AF65-F5344CB8AC3E}">
        <p14:creationId xmlns:p14="http://schemas.microsoft.com/office/powerpoint/2010/main" val="185647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B512-D605-4920-8805-11650A1E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41" y="377482"/>
            <a:ext cx="10515600" cy="1325563"/>
          </a:xfrm>
        </p:spPr>
        <p:txBody>
          <a:bodyPr/>
          <a:lstStyle/>
          <a:p>
            <a:r>
              <a:rPr lang="en-US" dirty="0"/>
              <a:t>Total </a:t>
            </a:r>
            <a:r>
              <a:rPr lang="en-US" dirty="0" err="1"/>
              <a:t>pstat</a:t>
            </a:r>
            <a:r>
              <a:rPr lang="en-US" dirty="0"/>
              <a:t> Values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1450F6-AA9B-4C6E-84E6-1030BC48B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34245"/>
              </p:ext>
            </p:extLst>
          </p:nvPr>
        </p:nvGraphicFramePr>
        <p:xfrm>
          <a:off x="1366106" y="1932129"/>
          <a:ext cx="9459787" cy="4144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971">
                  <a:extLst>
                    <a:ext uri="{9D8B030D-6E8A-4147-A177-3AD203B41FA5}">
                      <a16:colId xmlns:a16="http://schemas.microsoft.com/office/drawing/2014/main" val="3124837923"/>
                    </a:ext>
                  </a:extLst>
                </a:gridCol>
                <a:gridCol w="1242683">
                  <a:extLst>
                    <a:ext uri="{9D8B030D-6E8A-4147-A177-3AD203B41FA5}">
                      <a16:colId xmlns:a16="http://schemas.microsoft.com/office/drawing/2014/main" val="4041964647"/>
                    </a:ext>
                  </a:extLst>
                </a:gridCol>
                <a:gridCol w="1396721">
                  <a:extLst>
                    <a:ext uri="{9D8B030D-6E8A-4147-A177-3AD203B41FA5}">
                      <a16:colId xmlns:a16="http://schemas.microsoft.com/office/drawing/2014/main" val="984547121"/>
                    </a:ext>
                  </a:extLst>
                </a:gridCol>
                <a:gridCol w="1660499">
                  <a:extLst>
                    <a:ext uri="{9D8B030D-6E8A-4147-A177-3AD203B41FA5}">
                      <a16:colId xmlns:a16="http://schemas.microsoft.com/office/drawing/2014/main" val="2751981667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181798421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873862254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2542943270"/>
                    </a:ext>
                  </a:extLst>
                </a:gridCol>
              </a:tblGrid>
              <a:tr h="54033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LKKLAKL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LKKALKL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Penetratin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Magainin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Dermaseptin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49197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49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950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2213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592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3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1815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3112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812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4451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10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94191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 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6981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 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28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70339B-5850-434A-BBEE-B0D5F5087EF2}"/>
              </a:ext>
            </a:extLst>
          </p:cNvPr>
          <p:cNvSpPr txBox="1"/>
          <p:nvPr/>
        </p:nvSpPr>
        <p:spPr>
          <a:xfrm>
            <a:off x="8845062" y="606336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*Taken from CSV file</a:t>
            </a:r>
          </a:p>
        </p:txBody>
      </p:sp>
    </p:spTree>
    <p:extLst>
      <p:ext uri="{BB962C8B-B14F-4D97-AF65-F5344CB8AC3E}">
        <p14:creationId xmlns:p14="http://schemas.microsoft.com/office/powerpoint/2010/main" val="160075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E37A7AE-B067-4BC4-8609-74A203E10F3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39222109"/>
                  </p:ext>
                </p:extLst>
              </p:nvPr>
            </p:nvGraphicFramePr>
            <p:xfrm>
              <a:off x="720550" y="523081"/>
              <a:ext cx="10750899" cy="58118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E37A7AE-B067-4BC4-8609-74A203E10F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550" y="523081"/>
                <a:ext cx="10750899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96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592375FD-E905-40D9-A054-F1B5DF0BA8E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5984770"/>
                  </p:ext>
                </p:extLst>
              </p:nvPr>
            </p:nvGraphicFramePr>
            <p:xfrm>
              <a:off x="720551" y="523081"/>
              <a:ext cx="10750898" cy="58118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592375FD-E905-40D9-A054-F1B5DF0BA8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551" y="523081"/>
                <a:ext cx="10750898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9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D0E1BEEAF90342B39EB2279E9C9094" ma:contentTypeVersion="2" ma:contentTypeDescription="Create a new document." ma:contentTypeScope="" ma:versionID="86e1e6bd4311395a8949d9da3850ba61">
  <xsd:schema xmlns:xsd="http://www.w3.org/2001/XMLSchema" xmlns:xs="http://www.w3.org/2001/XMLSchema" xmlns:p="http://schemas.microsoft.com/office/2006/metadata/properties" xmlns:ns3="910e5318-a702-49b2-ab4f-b8edb15ee469" targetNamespace="http://schemas.microsoft.com/office/2006/metadata/properties" ma:root="true" ma:fieldsID="5585b932fa7609b0be1b53751430d130" ns3:_="">
    <xsd:import namespace="910e5318-a702-49b2-ab4f-b8edb15ee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e5318-a702-49b2-ab4f-b8edb15ee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6DD637-8988-47DF-9026-F66A91598DF3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910e5318-a702-49b2-ab4f-b8edb15ee46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2E66DA-319F-4EFD-8961-C88DFC230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21883A-2AB5-459E-8FB0-5FB83D60AE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0e5318-a702-49b2-ab4f-b8edb15ee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680</Words>
  <Application>Microsoft Office PowerPoint</Application>
  <PresentationFormat>Widescreen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Research Update</vt:lpstr>
      <vt:lpstr>Goals</vt:lpstr>
      <vt:lpstr>Initial Threading </vt:lpstr>
      <vt:lpstr>Rosetta: Configuration </vt:lpstr>
      <vt:lpstr>Rosetta: Data processing</vt:lpstr>
      <vt:lpstr>Total Score Values </vt:lpstr>
      <vt:lpstr>Total pstat Values </vt:lpstr>
      <vt:lpstr>PowerPoint Presentation</vt:lpstr>
      <vt:lpstr>PowerPoint Presentation</vt:lpstr>
      <vt:lpstr>Mutant 1: (LKKLAKL)3</vt:lpstr>
      <vt:lpstr>Mutant 2: (LKKALKL)3</vt:lpstr>
      <vt:lpstr>Mutant 3: Penetratin</vt:lpstr>
      <vt:lpstr>Mutant 4: Dek’s basic peptide</vt:lpstr>
      <vt:lpstr>Mutant 5: Magainin</vt:lpstr>
      <vt:lpstr>Mutant 6: Dermaseptin</vt:lpstr>
      <vt:lpstr>Next Steps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Kong, Chris</dc:creator>
  <cp:lastModifiedBy>Kong, Chris</cp:lastModifiedBy>
  <cp:revision>4</cp:revision>
  <dcterms:created xsi:type="dcterms:W3CDTF">2022-11-18T01:25:10Z</dcterms:created>
  <dcterms:modified xsi:type="dcterms:W3CDTF">2023-01-08T12:57:50Z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0x010100D1D0E1BEEAF90342B39EB2279E9C9094</vt:lpwstr>
  </property>
</Properties>
</file>