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A9B6-24FF-4164-BC4C-4A896A65E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07367-D734-4FDC-914E-C32978543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DE6-C508-4B80-9374-A229259D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BB6A-8C38-404C-98C8-21FFCCE7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4B0A-E2D3-43F5-8031-E8B06C52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FA7C-0F1B-40E2-A341-24C0DAC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50664-B4D9-4F98-A9D8-5787A2B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2038-2697-41E2-945C-4B6EF148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EB04-5E53-47F4-8E6C-DA730179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682B-51EA-4677-91B7-FB6940CE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ACE05-04DB-41E5-9D8D-3FB0D1ED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A4719-B2EC-43EF-B5FD-58D64D83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C8B1-E6F4-4B6C-BAEF-22F7EDC0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941A-3BC8-4895-A56A-25A08B5D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C2FB-4435-4CFC-8416-94E02B2A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4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B850-ACED-4F4C-B5B5-7BB65C4A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E95C-71F4-4A99-8C5D-92677D38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F21D-093D-421F-9668-35D2CB3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8737-B5FF-472A-A62F-74C7F662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386D-1A32-48D6-8D92-E0A9428F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A2E-6E7A-40C1-97FD-DC74817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656F-D4AF-48F6-BF68-D88281C5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2FDD-98F6-4E0B-9CD0-9E6F3EE4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A80F-B7EB-4C38-8238-9FEB5B2E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964B-EA0B-45A7-B9C9-DA049DC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681-2B5A-4750-9FF3-48A4387C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5268-3604-428A-98A7-E31C9DAA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28DC-08BE-4170-92E5-0316943E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FB10-E0EC-4036-89ED-E5C36837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CF949-69A6-4D4E-9FE1-8C708E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83125-3585-465B-AE70-BC97C7EB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FDBF-2C5A-4D54-8ACF-4BACA908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9481-9ED1-4AB5-82BA-C40A8FEC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FB4D3-6805-4CCE-B497-DDCBD375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E2C03-0D67-45A6-AC33-57AC47AF6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D1AC-9368-4154-9132-FCCB8E55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246C7-01BB-4D37-ACF6-1552DEEF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1F8DD-E7A3-4EFD-8E93-B020D344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2160E-8426-4E26-AE52-7B47A5C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23D8-30C8-4A34-BC7D-EBF1716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8C611-81A1-40E2-9CF6-A1337DB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CBE48-10E0-42B6-8BB0-AD1FD28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B6B75-1BAD-4212-8751-BA13B7D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0464E-99F5-4534-B281-9164E3AE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D02C1-7EB6-487E-B91F-FED96BB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332E-135F-432B-B7F2-EB0E674A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C8E-5AA9-4CA0-A11B-C6952731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61F1-361F-440E-ADD9-A21CCCC4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2C60-B56C-4671-8E7A-666C2D34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2208-0FB3-4B10-A2C0-6831D1D9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1674-C7C2-409D-BDB4-A2EAF333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B943-DD4B-4712-AAF4-02425104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4BD7-9B42-45A9-8C01-C93908A3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D555-D3FF-406F-9B8C-25C486B40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D230-71BF-4232-9201-E2A59AA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6EC1-E272-4243-8232-BD2E0236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AD4C8-F9C6-4CE4-BE93-48E47624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B9D0-64A2-449D-A4AF-F7EE8E49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02AB3-41F1-4699-ACAE-B116033E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4BC6-3AA4-4917-931B-7F79673F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0829-6594-4505-BB95-EAA998BD2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F985-3057-4476-8264-852E307A630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8CAF-B033-49C6-AF2B-75F41160C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66D9-8E62-46FD-BAC3-AFE3062A0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8051-08C3-4933-9DDE-4F31FB70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3E4-30EA-44F9-A9AA-0D4C9B48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Approach: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ACAF-8B62-457D-A7FD-85BD5E30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Mutation #1: GS-(LKK</a:t>
            </a:r>
            <a:r>
              <a:rPr lang="en-US" b="1" u="sng" dirty="0"/>
              <a:t>LA</a:t>
            </a:r>
            <a:r>
              <a:rPr lang="en-US" dirty="0"/>
              <a:t>KL)n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dirty="0" err="1">
                <a:solidFill>
                  <a:srgbClr val="FF0000"/>
                </a:solidFill>
              </a:rPr>
              <a:t>a</a:t>
            </a:r>
            <a:r>
              <a:rPr lang="en-US" b="1" i="1" dirty="0" err="1">
                <a:solidFill>
                  <a:schemeClr val="accent1"/>
                </a:solidFill>
              </a:rPr>
              <a:t>bc</a:t>
            </a:r>
            <a:r>
              <a:rPr lang="en-US" b="1" i="1" dirty="0" err="1">
                <a:solidFill>
                  <a:schemeClr val="accent6"/>
                </a:solidFill>
              </a:rPr>
              <a:t>d</a:t>
            </a:r>
            <a:r>
              <a:rPr lang="en-US" b="1" i="1" dirty="0" err="1">
                <a:solidFill>
                  <a:srgbClr val="FF0000"/>
                </a:solidFill>
              </a:rPr>
              <a:t>e</a:t>
            </a:r>
            <a:r>
              <a:rPr lang="en-US" b="1" i="1" dirty="0" err="1"/>
              <a:t>fg</a:t>
            </a:r>
            <a:endParaRPr lang="en-US" b="1" i="1" dirty="0"/>
          </a:p>
          <a:p>
            <a:pPr lvl="1"/>
            <a:r>
              <a:rPr lang="en-US" dirty="0"/>
              <a:t>Leu &amp; Ala </a:t>
            </a:r>
            <a:r>
              <a:rPr lang="en-US" dirty="0">
                <a:solidFill>
                  <a:srgbClr val="FF0000"/>
                </a:solidFill>
              </a:rPr>
              <a:t>conserved</a:t>
            </a:r>
          </a:p>
          <a:p>
            <a:pPr lvl="1"/>
            <a:r>
              <a:rPr lang="en-US" dirty="0"/>
              <a:t>Converted </a:t>
            </a:r>
            <a:r>
              <a:rPr lang="en-US" dirty="0">
                <a:solidFill>
                  <a:schemeClr val="accent1"/>
                </a:solidFill>
              </a:rPr>
              <a:t>Glu (-) to Lys (+)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Mutated </a:t>
            </a:r>
            <a:r>
              <a:rPr lang="en-US" dirty="0">
                <a:solidFill>
                  <a:srgbClr val="EE06C2"/>
                </a:solidFill>
              </a:rPr>
              <a:t>Leu facing 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39903-31E5-4358-BF2C-437BFCE5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51" y="1839883"/>
            <a:ext cx="5232351" cy="452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C2BDA9-579C-41DD-89D3-42A825AB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01" y="3624772"/>
            <a:ext cx="2492841" cy="23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3E4-30EA-44F9-A9AA-0D4C9B48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Approach: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ACAF-8B62-457D-A7FD-85BD5E30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Mutation #1: GS-(LKK</a:t>
            </a:r>
            <a:r>
              <a:rPr lang="en-US" b="1" u="sng" dirty="0"/>
              <a:t>AL</a:t>
            </a:r>
            <a:r>
              <a:rPr lang="en-US" dirty="0"/>
              <a:t>KL)n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b="1" i="1" dirty="0" err="1"/>
              <a:t>a</a:t>
            </a:r>
            <a:r>
              <a:rPr lang="en-US" b="1" i="1" dirty="0" err="1">
                <a:solidFill>
                  <a:schemeClr val="accent1"/>
                </a:solidFill>
              </a:rPr>
              <a:t>bc</a:t>
            </a:r>
            <a:r>
              <a:rPr lang="en-US" b="1" i="1" dirty="0" err="1">
                <a:solidFill>
                  <a:srgbClr val="FF0000"/>
                </a:solidFill>
              </a:rPr>
              <a:t>d</a:t>
            </a:r>
            <a:r>
              <a:rPr lang="en-US" b="1" i="1" u="sng" dirty="0" err="1">
                <a:solidFill>
                  <a:srgbClr val="FF0000"/>
                </a:solidFill>
              </a:rPr>
              <a:t>e</a:t>
            </a:r>
            <a:r>
              <a:rPr lang="en-US" b="1" i="1" dirty="0" err="1"/>
              <a:t>fg</a:t>
            </a:r>
            <a:endParaRPr lang="en-US" b="1" i="1" dirty="0"/>
          </a:p>
          <a:p>
            <a:pPr lvl="1"/>
            <a:r>
              <a:rPr lang="en-US" dirty="0"/>
              <a:t>Leu and Ala </a:t>
            </a:r>
            <a:r>
              <a:rPr lang="en-US" dirty="0">
                <a:solidFill>
                  <a:srgbClr val="FF0000"/>
                </a:solidFill>
              </a:rPr>
              <a:t>switched</a:t>
            </a:r>
          </a:p>
          <a:p>
            <a:pPr lvl="1"/>
            <a:r>
              <a:rPr lang="en-US" dirty="0"/>
              <a:t>Converted </a:t>
            </a:r>
            <a:r>
              <a:rPr lang="en-US" dirty="0">
                <a:solidFill>
                  <a:schemeClr val="accent1"/>
                </a:solidFill>
              </a:rPr>
              <a:t>Glu (-) to Lys (+)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Mutated </a:t>
            </a:r>
            <a:r>
              <a:rPr lang="en-US" dirty="0">
                <a:solidFill>
                  <a:srgbClr val="EE06C2"/>
                </a:solidFill>
              </a:rPr>
              <a:t>Leu facing structural peptide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FDEC4-F947-4F0F-9572-BEDAFC4C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95" y="1825625"/>
            <a:ext cx="5221336" cy="4499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05566-DDA2-45C7-9A56-4C0C3261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79" y="3605328"/>
            <a:ext cx="2275002" cy="23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349B-C178-4D86-A339-3C929461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Approach: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C344-20F2-4E20-85F0-28ABDE0A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1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Table of natural CAPs (</a:t>
            </a:r>
            <a:r>
              <a:rPr lang="en-US" dirty="0" err="1"/>
              <a:t>Xie</a:t>
            </a:r>
            <a:r>
              <a:rPr lang="en-US" dirty="0"/>
              <a:t> et al., 2020)</a:t>
            </a:r>
          </a:p>
          <a:p>
            <a:pPr lvl="1"/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N (top); N  C (bottom)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7F7C324-5DF5-4FD3-A7B2-27B88DBA2BF0}"/>
              </a:ext>
            </a:extLst>
          </p:cNvPr>
          <p:cNvGraphicFramePr>
            <a:graphicFrameLocks noGrp="1"/>
          </p:cNvGraphicFramePr>
          <p:nvPr/>
        </p:nvGraphicFramePr>
        <p:xfrm>
          <a:off x="7947408" y="951548"/>
          <a:ext cx="3557117" cy="147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237">
                  <a:extLst>
                    <a:ext uri="{9D8B030D-6E8A-4147-A177-3AD203B41FA5}">
                      <a16:colId xmlns:a16="http://schemas.microsoft.com/office/drawing/2014/main" val="2104932633"/>
                    </a:ext>
                  </a:extLst>
                </a:gridCol>
                <a:gridCol w="2331880">
                  <a:extLst>
                    <a:ext uri="{9D8B030D-6E8A-4147-A177-3AD203B41FA5}">
                      <a16:colId xmlns:a16="http://schemas.microsoft.com/office/drawing/2014/main" val="3707699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DPV3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RKKRRRESRKKRRRES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82232"/>
                  </a:ext>
                </a:extLst>
              </a:tr>
              <a:tr h="341619">
                <a:tc>
                  <a:txBody>
                    <a:bodyPr/>
                    <a:lstStyle/>
                    <a:p>
                      <a:r>
                        <a:rPr lang="en-US" dirty="0"/>
                        <a:t>DPV6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GRPRESGKKRKRKRLKP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9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Penetratin</a:t>
                      </a:r>
                      <a:endParaRPr lang="en-US" dirty="0"/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RQIKIWFQNRRMKWKK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691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117CF0-E55C-4E0E-9B6E-9D0F203EC88F}"/>
              </a:ext>
            </a:extLst>
          </p:cNvPr>
          <p:cNvSpPr txBox="1"/>
          <p:nvPr/>
        </p:nvSpPr>
        <p:spPr>
          <a:xfrm>
            <a:off x="8732204" y="5404922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(Nielsen et al., 2014)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C7F01-0759-41A9-8D0A-BBD21430FB6E}"/>
              </a:ext>
            </a:extLst>
          </p:cNvPr>
          <p:cNvSpPr txBox="1"/>
          <p:nvPr/>
        </p:nvSpPr>
        <p:spPr>
          <a:xfrm>
            <a:off x="4546134" y="5404922"/>
            <a:ext cx="263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 </a:t>
            </a:r>
            <a:r>
              <a:rPr lang="en-US" dirty="0" err="1"/>
              <a:t>coupade</a:t>
            </a:r>
            <a:r>
              <a:rPr lang="en-US" dirty="0"/>
              <a:t> et al., 2015)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F0BEC-9F9F-4532-A391-E485682FBC1D}"/>
              </a:ext>
            </a:extLst>
          </p:cNvPr>
          <p:cNvSpPr txBox="1"/>
          <p:nvPr/>
        </p:nvSpPr>
        <p:spPr>
          <a:xfrm>
            <a:off x="685194" y="5404922"/>
            <a:ext cx="263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 </a:t>
            </a:r>
            <a:r>
              <a:rPr lang="en-US" dirty="0" err="1"/>
              <a:t>coupade</a:t>
            </a:r>
            <a:r>
              <a:rPr lang="en-US" dirty="0"/>
              <a:t> et al., 2015)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C1C907-D9A5-4ED8-A0E4-FD2C5288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8" y="3011171"/>
            <a:ext cx="3617878" cy="2393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E4E4C3-5765-4E34-B380-6DD348B6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97" y="3011171"/>
            <a:ext cx="3516906" cy="23937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68A961-2D71-422F-811B-D2449FE0F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364" y="3011171"/>
            <a:ext cx="4082512" cy="2393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733B6-22BE-42A6-B781-602CE54E19F0}"/>
              </a:ext>
            </a:extLst>
          </p:cNvPr>
          <p:cNvSpPr txBox="1"/>
          <p:nvPr/>
        </p:nvSpPr>
        <p:spPr>
          <a:xfrm>
            <a:off x="7947408" y="5698957"/>
            <a:ext cx="4164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HMQLEEIAQQL</a:t>
            </a:r>
            <a:r>
              <a:rPr lang="en-US" sz="1600" dirty="0">
                <a:solidFill>
                  <a:srgbClr val="FF0000"/>
                </a:solidFill>
              </a:rPr>
              <a:t>-EEIAKQLKKIAWQLKK-</a:t>
            </a:r>
            <a:r>
              <a:rPr lang="en-US" sz="1600" dirty="0"/>
              <a:t>IAQG</a:t>
            </a:r>
          </a:p>
          <a:p>
            <a:r>
              <a:rPr lang="en-US" sz="1600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C24AF-450C-4008-8962-5B81662F237B}"/>
              </a:ext>
            </a:extLst>
          </p:cNvPr>
          <p:cNvSpPr txBox="1"/>
          <p:nvPr/>
        </p:nvSpPr>
        <p:spPr>
          <a:xfrm>
            <a:off x="195458" y="5698957"/>
            <a:ext cx="4164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HMQLEEIAQ</a:t>
            </a:r>
            <a:r>
              <a:rPr lang="en-US" sz="1600" dirty="0">
                <a:solidFill>
                  <a:schemeClr val="accent6"/>
                </a:solidFill>
              </a:rPr>
              <a:t>-QLEEIAKQLKKIAWQL-</a:t>
            </a:r>
            <a:r>
              <a:rPr lang="en-US" sz="1600" dirty="0"/>
              <a:t>KKIAQG</a:t>
            </a:r>
          </a:p>
          <a:p>
            <a:r>
              <a:rPr lang="en-US" sz="1600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23E0A-A53A-4841-A03E-DE021357F39A}"/>
              </a:ext>
            </a:extLst>
          </p:cNvPr>
          <p:cNvSpPr txBox="1"/>
          <p:nvPr/>
        </p:nvSpPr>
        <p:spPr>
          <a:xfrm>
            <a:off x="3987820" y="5696978"/>
            <a:ext cx="4164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HMQLEEIAQQL</a:t>
            </a:r>
            <a:r>
              <a:rPr lang="en-US" sz="1600" dirty="0">
                <a:solidFill>
                  <a:schemeClr val="accent1"/>
                </a:solidFill>
              </a:rPr>
              <a:t>-EEIAKQLKKIAWQLKKI-</a:t>
            </a:r>
            <a:r>
              <a:rPr lang="en-US" sz="1600" dirty="0"/>
              <a:t>AQG</a:t>
            </a:r>
          </a:p>
          <a:p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1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218D-E1CE-4CD9-A0FA-E5B696A8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Approach: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18B7-9379-4D17-82D7-0EF239B1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Threading natural CAPs hardly follow heptad design rules</a:t>
            </a:r>
          </a:p>
          <a:p>
            <a:pPr lvl="1"/>
            <a:r>
              <a:rPr lang="en-US" dirty="0"/>
              <a:t>*DPV3: 		R</a:t>
            </a:r>
            <a:r>
              <a:rPr lang="en-US" b="1" u="sng" dirty="0">
                <a:solidFill>
                  <a:srgbClr val="EE06C2"/>
                </a:solidFill>
              </a:rPr>
              <a:t>K</a:t>
            </a:r>
            <a:r>
              <a:rPr lang="en-US" dirty="0"/>
              <a:t>KR</a:t>
            </a:r>
            <a:r>
              <a:rPr lang="en-US" b="1" u="sng" dirty="0">
                <a:solidFill>
                  <a:schemeClr val="accent6"/>
                </a:solidFill>
              </a:rPr>
              <a:t>RR</a:t>
            </a:r>
            <a:r>
              <a:rPr lang="en-US" dirty="0"/>
              <a:t>ES</a:t>
            </a:r>
            <a:r>
              <a:rPr lang="en-US" b="1" u="sng" dirty="0">
                <a:solidFill>
                  <a:srgbClr val="EE06C2"/>
                </a:solidFill>
              </a:rPr>
              <a:t>R</a:t>
            </a:r>
            <a:r>
              <a:rPr lang="en-US" dirty="0"/>
              <a:t>KK</a:t>
            </a:r>
            <a:r>
              <a:rPr lang="en-US" b="1" u="sng" dirty="0">
                <a:solidFill>
                  <a:schemeClr val="accent6"/>
                </a:solidFill>
              </a:rPr>
              <a:t>RR</a:t>
            </a:r>
            <a:r>
              <a:rPr lang="en-US" dirty="0"/>
              <a:t>RE</a:t>
            </a:r>
            <a:r>
              <a:rPr lang="en-US" b="1" u="sng" dirty="0">
                <a:solidFill>
                  <a:srgbClr val="EE06C2"/>
                </a:solidFill>
              </a:rPr>
              <a:t>S</a:t>
            </a:r>
          </a:p>
          <a:p>
            <a:pPr lvl="1"/>
            <a:r>
              <a:rPr lang="en-US" dirty="0"/>
              <a:t>*DPV6:		GR</a:t>
            </a:r>
            <a:r>
              <a:rPr lang="en-US" b="1" u="sng" dirty="0">
                <a:solidFill>
                  <a:schemeClr val="accent1"/>
                </a:solidFill>
              </a:rPr>
              <a:t>PR</a:t>
            </a:r>
            <a:r>
              <a:rPr lang="en-US" dirty="0"/>
              <a:t>ES</a:t>
            </a:r>
            <a:r>
              <a:rPr lang="en-US" b="1" u="sng" dirty="0">
                <a:solidFill>
                  <a:srgbClr val="EE06C2"/>
                </a:solidFill>
              </a:rPr>
              <a:t>G</a:t>
            </a:r>
            <a:r>
              <a:rPr lang="en-US" dirty="0"/>
              <a:t>KK</a:t>
            </a:r>
            <a:r>
              <a:rPr lang="en-US" b="1" u="sng" dirty="0">
                <a:solidFill>
                  <a:schemeClr val="accent1"/>
                </a:solidFill>
              </a:rPr>
              <a:t>RK</a:t>
            </a:r>
            <a:r>
              <a:rPr lang="en-US" dirty="0"/>
              <a:t>RK</a:t>
            </a:r>
            <a:r>
              <a:rPr lang="en-US" b="1" u="sng" dirty="0">
                <a:solidFill>
                  <a:srgbClr val="EE06C2"/>
                </a:solidFill>
              </a:rPr>
              <a:t>R</a:t>
            </a:r>
            <a:r>
              <a:rPr lang="en-US" dirty="0"/>
              <a:t>LK</a:t>
            </a:r>
            <a:r>
              <a:rPr lang="en-US" b="1" u="sng" dirty="0">
                <a:solidFill>
                  <a:schemeClr val="accent1"/>
                </a:solidFill>
              </a:rPr>
              <a:t>P</a:t>
            </a:r>
          </a:p>
          <a:p>
            <a:pPr lvl="1"/>
            <a:r>
              <a:rPr lang="en-US" dirty="0" err="1"/>
              <a:t>Penetratin</a:t>
            </a:r>
            <a:r>
              <a:rPr lang="en-US" dirty="0"/>
              <a:t>: 	RQ</a:t>
            </a:r>
            <a:r>
              <a:rPr lang="en-US" b="1" u="sng" dirty="0">
                <a:solidFill>
                  <a:srgbClr val="FF0000"/>
                </a:solidFill>
              </a:rPr>
              <a:t>IK</a:t>
            </a:r>
            <a:r>
              <a:rPr lang="en-US" dirty="0"/>
              <a:t>IW</a:t>
            </a:r>
            <a:r>
              <a:rPr lang="en-US" b="1" u="sng" dirty="0">
                <a:solidFill>
                  <a:srgbClr val="EE06C2"/>
                </a:solidFill>
              </a:rPr>
              <a:t>F</a:t>
            </a:r>
            <a:r>
              <a:rPr lang="en-US" dirty="0"/>
              <a:t>QN</a:t>
            </a:r>
            <a:r>
              <a:rPr lang="en-US" b="1" u="sng" dirty="0">
                <a:solidFill>
                  <a:srgbClr val="FF0000"/>
                </a:solidFill>
              </a:rPr>
              <a:t>RR</a:t>
            </a:r>
            <a:r>
              <a:rPr lang="en-US" dirty="0"/>
              <a:t>MK</a:t>
            </a:r>
            <a:r>
              <a:rPr lang="en-US" b="1" u="sng" dirty="0">
                <a:solidFill>
                  <a:srgbClr val="EE06C2"/>
                </a:solidFill>
              </a:rPr>
              <a:t>W</a:t>
            </a:r>
            <a:r>
              <a:rPr lang="en-US" dirty="0"/>
              <a:t>KK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045A51-A99B-42F9-B758-9CDED186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0" y="2919407"/>
            <a:ext cx="3239529" cy="3352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CE0FA3-6634-47B8-AD39-D4CBC84961EF}"/>
              </a:ext>
            </a:extLst>
          </p:cNvPr>
          <p:cNvSpPr txBox="1"/>
          <p:nvPr/>
        </p:nvSpPr>
        <p:spPr>
          <a:xfrm>
            <a:off x="7964946" y="1737111"/>
            <a:ext cx="454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N (top); N  C (bottom)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E3F80B-73A2-4E09-BF90-B20C06A9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80" y="2919406"/>
            <a:ext cx="3366034" cy="33524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EF143E-9F03-4C7F-9261-D3D072CCE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703" y="2919406"/>
            <a:ext cx="2742878" cy="33524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11FF84-E8C1-48E4-A30E-CF541B357859}"/>
              </a:ext>
            </a:extLst>
          </p:cNvPr>
          <p:cNvSpPr txBox="1"/>
          <p:nvPr/>
        </p:nvSpPr>
        <p:spPr>
          <a:xfrm>
            <a:off x="1449411" y="6271812"/>
            <a:ext cx="18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DPV3 mutant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58CF0-F26E-43D7-BF83-FE5872B53F1F}"/>
              </a:ext>
            </a:extLst>
          </p:cNvPr>
          <p:cNvSpPr txBox="1"/>
          <p:nvPr/>
        </p:nvSpPr>
        <p:spPr>
          <a:xfrm>
            <a:off x="5258424" y="6271812"/>
            <a:ext cx="18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DPV6 mutant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ECA2D-8AC7-4632-A7AD-FAFD4B650ED0}"/>
              </a:ext>
            </a:extLst>
          </p:cNvPr>
          <p:cNvSpPr txBox="1"/>
          <p:nvPr/>
        </p:nvSpPr>
        <p:spPr>
          <a:xfrm>
            <a:off x="8789160" y="6263404"/>
            <a:ext cx="2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Penetratin</a:t>
            </a:r>
            <a:r>
              <a:rPr lang="en-US" dirty="0"/>
              <a:t> mutant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8C21A-C9D6-4DC0-B240-EDBFDF0383E3}"/>
              </a:ext>
            </a:extLst>
          </p:cNvPr>
          <p:cNvSpPr txBox="1"/>
          <p:nvPr/>
        </p:nvSpPr>
        <p:spPr>
          <a:xfrm>
            <a:off x="7964946" y="2161987"/>
            <a:ext cx="336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b="1">
                <a:highlight>
                  <a:srgbClr val="FFFF00"/>
                </a:highlight>
              </a:rPr>
              <a:t>*Charged </a:t>
            </a:r>
            <a:r>
              <a:rPr lang="en-US" b="1" dirty="0">
                <a:highlight>
                  <a:srgbClr val="FFFF00"/>
                </a:highlight>
              </a:rPr>
              <a:t>residues interrupt hydrophobic residues</a:t>
            </a:r>
          </a:p>
        </p:txBody>
      </p:sp>
    </p:spTree>
    <p:extLst>
      <p:ext uri="{BB962C8B-B14F-4D97-AF65-F5344CB8AC3E}">
        <p14:creationId xmlns:p14="http://schemas.microsoft.com/office/powerpoint/2010/main" val="30075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910E-2F61-41F5-BCE4-27FFD630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Mutations: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CCC8-E0D8-4583-A3DF-54E04771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Penetratin</a:t>
            </a:r>
            <a:r>
              <a:rPr lang="en-US" dirty="0"/>
              <a:t> Attempts</a:t>
            </a:r>
          </a:p>
          <a:p>
            <a:pPr lvl="1"/>
            <a:r>
              <a:rPr lang="en-US" dirty="0"/>
              <a:t>Original sequence: </a:t>
            </a:r>
            <a:r>
              <a:rPr lang="en-US" sz="2400" dirty="0"/>
              <a:t>HMQLEEIAQQLEEIAKQLKKIAWQLKKIAQG</a:t>
            </a:r>
          </a:p>
          <a:p>
            <a:pPr lvl="1"/>
            <a:r>
              <a:rPr lang="en-US" b="1" dirty="0"/>
              <a:t>Mutation 1 </a:t>
            </a:r>
            <a:r>
              <a:rPr lang="en-US" dirty="0"/>
              <a:t>(aromatic residues interrupt core):</a:t>
            </a:r>
            <a:endParaRPr lang="en-US" sz="2400" dirty="0"/>
          </a:p>
          <a:p>
            <a:pPr lvl="2"/>
            <a:r>
              <a:rPr lang="en-US" b="1" dirty="0"/>
              <a:t>Original: </a:t>
            </a:r>
            <a:r>
              <a:rPr lang="en-US" dirty="0"/>
              <a:t>HMQLEEIAQQL</a:t>
            </a:r>
            <a:r>
              <a:rPr lang="en-US" dirty="0">
                <a:solidFill>
                  <a:srgbClr val="FF0000"/>
                </a:solidFill>
              </a:rPr>
              <a:t>-EEIA-	-KQL</a:t>
            </a:r>
            <a:r>
              <a:rPr lang="en-US" u="sng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rgbClr val="FF0000"/>
                </a:solidFill>
              </a:rPr>
              <a:t>KIA</a:t>
            </a:r>
            <a:r>
              <a:rPr lang="en-US" dirty="0">
                <a:solidFill>
                  <a:srgbClr val="FF0000"/>
                </a:solidFill>
              </a:rPr>
              <a:t>W-	-QLKK-</a:t>
            </a:r>
            <a:r>
              <a:rPr lang="en-US" dirty="0"/>
              <a:t>IAQG</a:t>
            </a:r>
          </a:p>
          <a:p>
            <a:pPr lvl="2"/>
            <a:r>
              <a:rPr lang="en-US" b="1" dirty="0"/>
              <a:t>Mutant: </a:t>
            </a:r>
            <a:r>
              <a:rPr lang="en-US" dirty="0"/>
              <a:t>HMQLEEIAQQL</a:t>
            </a:r>
            <a:r>
              <a:rPr lang="en-US" dirty="0">
                <a:solidFill>
                  <a:srgbClr val="FF0000"/>
                </a:solidFill>
              </a:rPr>
              <a:t>-RQIK-	-IWF</a:t>
            </a:r>
            <a:r>
              <a:rPr lang="en-US" u="sng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rgbClr val="FF0000"/>
                </a:solidFill>
              </a:rPr>
              <a:t>NRR</a:t>
            </a:r>
            <a:r>
              <a:rPr lang="en-US" dirty="0">
                <a:solidFill>
                  <a:srgbClr val="FF0000"/>
                </a:solidFill>
              </a:rPr>
              <a:t>M-	-KWKK-</a:t>
            </a:r>
            <a:r>
              <a:rPr lang="en-US" dirty="0"/>
              <a:t>IAQG</a:t>
            </a:r>
          </a:p>
          <a:p>
            <a:pPr lvl="1"/>
            <a:r>
              <a:rPr lang="en-US" b="1" dirty="0"/>
              <a:t>Mutation 2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Original</a:t>
            </a:r>
            <a:r>
              <a:rPr lang="en-US" dirty="0"/>
              <a:t>: HMQL</a:t>
            </a:r>
            <a:r>
              <a:rPr lang="en-US" dirty="0">
                <a:solidFill>
                  <a:schemeClr val="accent1"/>
                </a:solidFill>
              </a:rPr>
              <a:t>-EEIA-	-QQLE-	-E</a:t>
            </a:r>
            <a:r>
              <a:rPr lang="en-US" u="sng" dirty="0">
                <a:solidFill>
                  <a:schemeClr val="accent1"/>
                </a:solidFill>
              </a:rPr>
              <a:t>IA</a:t>
            </a:r>
            <a:r>
              <a:rPr lang="en-US" dirty="0">
                <a:solidFill>
                  <a:schemeClr val="accent1"/>
                </a:solidFill>
              </a:rPr>
              <a:t>K-	-</a:t>
            </a:r>
            <a:r>
              <a:rPr lang="en-US" u="sng" dirty="0">
                <a:solidFill>
                  <a:schemeClr val="accent1"/>
                </a:solidFill>
              </a:rPr>
              <a:t>Q</a:t>
            </a:r>
            <a:r>
              <a:rPr lang="en-US" dirty="0">
                <a:solidFill>
                  <a:schemeClr val="accent1"/>
                </a:solidFill>
              </a:rPr>
              <a:t>LKK-</a:t>
            </a:r>
            <a:r>
              <a:rPr lang="en-US" dirty="0"/>
              <a:t>IAWQLKKIAQG</a:t>
            </a:r>
          </a:p>
          <a:p>
            <a:pPr lvl="2"/>
            <a:r>
              <a:rPr lang="en-US" b="1" dirty="0"/>
              <a:t>Mutan</a:t>
            </a:r>
            <a:r>
              <a:rPr lang="en-US" dirty="0"/>
              <a:t>t:  HMQL</a:t>
            </a:r>
            <a:r>
              <a:rPr lang="en-US" dirty="0">
                <a:solidFill>
                  <a:schemeClr val="accent1"/>
                </a:solidFill>
              </a:rPr>
              <a:t>-RQIK-	-IWFQ-	-N</a:t>
            </a:r>
            <a:r>
              <a:rPr lang="en-US" u="sng" dirty="0">
                <a:solidFill>
                  <a:schemeClr val="accent1"/>
                </a:solidFill>
              </a:rPr>
              <a:t>RR</a:t>
            </a:r>
            <a:r>
              <a:rPr lang="en-US" dirty="0">
                <a:solidFill>
                  <a:schemeClr val="accent1"/>
                </a:solidFill>
              </a:rPr>
              <a:t>M-	-</a:t>
            </a:r>
            <a:r>
              <a:rPr lang="en-US" u="sng" dirty="0">
                <a:solidFill>
                  <a:schemeClr val="accent1"/>
                </a:solidFill>
              </a:rPr>
              <a:t>K</a:t>
            </a:r>
            <a:r>
              <a:rPr lang="en-US" dirty="0">
                <a:solidFill>
                  <a:schemeClr val="accent1"/>
                </a:solidFill>
              </a:rPr>
              <a:t>WKK-</a:t>
            </a:r>
            <a:r>
              <a:rPr lang="en-US" dirty="0"/>
              <a:t>IAWQLKKIAQG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AEECB2-DC66-42BC-A7DE-F3B322BEB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4419"/>
              </p:ext>
            </p:extLst>
          </p:nvPr>
        </p:nvGraphicFramePr>
        <p:xfrm>
          <a:off x="8163584" y="1392397"/>
          <a:ext cx="35571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237">
                  <a:extLst>
                    <a:ext uri="{9D8B030D-6E8A-4147-A177-3AD203B41FA5}">
                      <a16:colId xmlns:a16="http://schemas.microsoft.com/office/drawing/2014/main" val="962811216"/>
                    </a:ext>
                  </a:extLst>
                </a:gridCol>
                <a:gridCol w="2331880">
                  <a:extLst>
                    <a:ext uri="{9D8B030D-6E8A-4147-A177-3AD203B41FA5}">
                      <a16:colId xmlns:a16="http://schemas.microsoft.com/office/drawing/2014/main" val="2341864314"/>
                    </a:ext>
                  </a:extLst>
                </a:gridCol>
              </a:tblGrid>
              <a:tr h="348246">
                <a:tc>
                  <a:txBody>
                    <a:bodyPr/>
                    <a:lstStyle/>
                    <a:p>
                      <a:r>
                        <a:rPr lang="en-US" dirty="0" err="1"/>
                        <a:t>Penetratin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RQIKIWFQNRRMKWKK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7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83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244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Approach: Mutations</vt:lpstr>
      <vt:lpstr>Design Approach: Mutations</vt:lpstr>
      <vt:lpstr>Design Approach: Mutations</vt:lpstr>
      <vt:lpstr>Design Approach: Mutations</vt:lpstr>
      <vt:lpstr>Design Approach Mutations: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Approach: Mutations</dc:title>
  <dc:creator>Kong, Chris</dc:creator>
  <cp:lastModifiedBy>Kong, Chris</cp:lastModifiedBy>
  <cp:revision>2</cp:revision>
  <dcterms:created xsi:type="dcterms:W3CDTF">2022-10-11T02:09:14Z</dcterms:created>
  <dcterms:modified xsi:type="dcterms:W3CDTF">2022-10-11T02:35:31Z</dcterms:modified>
</cp:coreProperties>
</file>