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5" r:id="rId2"/>
    <p:sldId id="534" r:id="rId3"/>
    <p:sldId id="540" r:id="rId4"/>
    <p:sldId id="537" r:id="rId5"/>
    <p:sldId id="538" r:id="rId6"/>
    <p:sldId id="532" r:id="rId7"/>
    <p:sldId id="531" r:id="rId8"/>
    <p:sldId id="539" r:id="rId9"/>
    <p:sldId id="541" r:id="rId10"/>
    <p:sldId id="542" r:id="rId11"/>
    <p:sldId id="543" r:id="rId12"/>
    <p:sldId id="544" r:id="rId13"/>
    <p:sldId id="5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CBFB8-3BF6-4B4A-9520-E80879CFA064}" v="71" dt="2022-10-01T05:30:21.426"/>
    <p1510:client id="{5134CBA8-D213-4E53-9301-068F861CB064}" v="38" dt="2022-10-01T05:26:26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0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Schnaider" userId="HJX87QwlodpeQFLqiTDBcyr9WJkpvElvvuE6DJVfilI=" providerId="None" clId="Web-{2D1CBFB8-3BF6-4B4A-9520-E80879CFA064}"/>
    <pc:docChg chg="modSld">
      <pc:chgData name="Lee Schnaider" userId="HJX87QwlodpeQFLqiTDBcyr9WJkpvElvvuE6DJVfilI=" providerId="None" clId="Web-{2D1CBFB8-3BF6-4B4A-9520-E80879CFA064}" dt="2022-10-01T05:30:21.426" v="39" actId="20577"/>
      <pc:docMkLst>
        <pc:docMk/>
      </pc:docMkLst>
      <pc:sldChg chg="modSp">
        <pc:chgData name="Lee Schnaider" userId="HJX87QwlodpeQFLqiTDBcyr9WJkpvElvvuE6DJVfilI=" providerId="None" clId="Web-{2D1CBFB8-3BF6-4B4A-9520-E80879CFA064}" dt="2022-10-01T05:30:21.426" v="39" actId="20577"/>
        <pc:sldMkLst>
          <pc:docMk/>
          <pc:sldMk cId="2719857286" sldId="545"/>
        </pc:sldMkLst>
        <pc:spChg chg="mod">
          <ac:chgData name="Lee Schnaider" userId="HJX87QwlodpeQFLqiTDBcyr9WJkpvElvvuE6DJVfilI=" providerId="None" clId="Web-{2D1CBFB8-3BF6-4B4A-9520-E80879CFA064}" dt="2022-10-01T05:30:21.426" v="39" actId="20577"/>
          <ac:spMkLst>
            <pc:docMk/>
            <pc:sldMk cId="2719857286" sldId="545"/>
            <ac:spMk id="11" creationId="{0F06D3B1-DC97-9C7A-438A-86A26D70B5B3}"/>
          </ac:spMkLst>
        </pc:spChg>
      </pc:sldChg>
    </pc:docChg>
  </pc:docChgLst>
  <pc:docChgLst>
    <pc:chgData name="Lee Schnaider" userId="HJX87QwlodpeQFLqiTDBcyr9WJkpvElvvuE6DJVfilI=" providerId="None" clId="Web-{5134CBA8-D213-4E53-9301-068F861CB064}"/>
    <pc:docChg chg="modSld">
      <pc:chgData name="Lee Schnaider" userId="HJX87QwlodpeQFLqiTDBcyr9WJkpvElvvuE6DJVfilI=" providerId="None" clId="Web-{5134CBA8-D213-4E53-9301-068F861CB064}" dt="2022-10-01T05:26:26.258" v="21" actId="20577"/>
      <pc:docMkLst>
        <pc:docMk/>
      </pc:docMkLst>
      <pc:sldChg chg="modSp">
        <pc:chgData name="Lee Schnaider" userId="HJX87QwlodpeQFLqiTDBcyr9WJkpvElvvuE6DJVfilI=" providerId="None" clId="Web-{5134CBA8-D213-4E53-9301-068F861CB064}" dt="2022-10-01T05:26:26.258" v="21" actId="20577"/>
        <pc:sldMkLst>
          <pc:docMk/>
          <pc:sldMk cId="2719857286" sldId="545"/>
        </pc:sldMkLst>
        <pc:spChg chg="mod">
          <ac:chgData name="Lee Schnaider" userId="HJX87QwlodpeQFLqiTDBcyr9WJkpvElvvuE6DJVfilI=" providerId="None" clId="Web-{5134CBA8-D213-4E53-9301-068F861CB064}" dt="2022-10-01T05:26:26.258" v="21" actId="20577"/>
          <ac:spMkLst>
            <pc:docMk/>
            <pc:sldMk cId="2719857286" sldId="545"/>
            <ac:spMk id="11" creationId="{0F06D3B1-DC97-9C7A-438A-86A26D70B5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F88F-F0B2-7607-FCC9-5ED90EAA2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07D74-A03A-E2CE-5A18-CEC71C68D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06091-67D5-192D-D0D7-F166302F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2C7-0755-4C15-A3ED-EB1A8D59854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FCFF-C513-A14A-3955-42059487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7175D-370C-E12B-EAD7-D19CBB0B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B08A-BA6E-4511-9AA3-C3E2CD1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1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197-B948-E51C-EE13-8EF4A98B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93B22-995D-836B-C84B-1D90FF5EF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7312D-469B-A729-8C4B-A8D574A2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2C7-0755-4C15-A3ED-EB1A8D59854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F2F5-DA42-0E0A-251E-8C8B896D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6D706-EED9-C758-FBF5-84649FC4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B08A-BA6E-4511-9AA3-C3E2CD1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6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30441-064E-0280-2ABA-7BA16CEAA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8D77A-8744-4904-4BBF-52AA09418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EA62D-0937-3334-767F-0D0951D5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2C7-0755-4C15-A3ED-EB1A8D59854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3D2AC-20C3-66E5-73EF-726B3D08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8D6E3-AB5D-CBCC-709A-ADAD498A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B08A-BA6E-4511-9AA3-C3E2CD1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9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D335-6B54-4BA1-D64E-4FE6B75B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D288C-61C9-0032-3BD2-C95BD3CA9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EFF8-EB91-E7CC-1798-16ED5352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2C7-0755-4C15-A3ED-EB1A8D59854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7F58C-73A8-AD5A-EE3C-36411AFA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C2CD6-5584-507C-E827-8752AA02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B08A-BA6E-4511-9AA3-C3E2CD1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CC18-6643-145F-74E0-69D2CC8D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BA7D1-2C8B-8177-BFB4-5EFDC4588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504B9-898F-B193-8199-14FAD3FC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2C7-0755-4C15-A3ED-EB1A8D59854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DADC-26D0-6642-7948-839D5692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DAC41-3841-24EE-D22A-CD53D820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B08A-BA6E-4511-9AA3-C3E2CD1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8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23EB-7072-99DA-B838-1671844F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F7CE5-DD7E-FFB3-C67F-527384AD6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5884A-9C0A-98B7-9049-EB4E6FD1D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43AD6-BF81-9AF4-5BB1-58ADC57C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2C7-0755-4C15-A3ED-EB1A8D59854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BD9B7-F9CE-FB7E-33B1-769C1339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0006F-3629-6F05-5B2F-CF624511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B08A-BA6E-4511-9AA3-C3E2CD1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7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425-5451-C86B-1D98-F7D412C9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9C9D3-13D7-52FD-9CAD-0C4FE4AFC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5E17F-CE36-8127-A771-E6087BDB9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EBAB7-3057-E653-A5D2-690FEFAF0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B601D-4499-8C74-B002-5A8CCDA5D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6C2E4-AD4D-7E95-CB6F-6F9F5757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2C7-0755-4C15-A3ED-EB1A8D59854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688B5-1211-E7C9-2A9E-A21D2475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31170-781E-4E25-7161-D57B5C32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B08A-BA6E-4511-9AA3-C3E2CD1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8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2124-3DA5-AC46-D450-FA292701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50356-C22D-146C-DE2C-C63186AF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2C7-0755-4C15-A3ED-EB1A8D59854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17C51-31F7-9097-5681-D25E165B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61591-A152-9D28-85BA-D0B1F83E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B08A-BA6E-4511-9AA3-C3E2CD1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2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B5C65-E934-7A7C-7576-AC9FCBB1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2C7-0755-4C15-A3ED-EB1A8D59854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F1697-BC02-B994-EDC1-9D5E27BB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6B92B-6BB6-46DF-AF63-EEDC23A5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B08A-BA6E-4511-9AA3-C3E2CD1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6D05-DE59-6378-EBF6-9405D80C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0D35-9B8B-6389-6B9E-7445DB8B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73891-081A-7C79-E3BD-67D6CD745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8B5EF-8F45-E20A-3468-FE950CBA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2C7-0755-4C15-A3ED-EB1A8D59854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4563B-4A91-65BE-1286-1DA2C189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103F4-EB26-5BE8-4391-EEC920C3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B08A-BA6E-4511-9AA3-C3E2CD1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9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06B1-F4EF-9F76-7300-748EA377B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BBC81-EAC3-C976-05B8-9777547C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5530C-FB74-241B-1D5D-B0D9D6EB6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6AA04-1EC5-E6BB-8803-1C8BE421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2C7-0755-4C15-A3ED-EB1A8D59854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102E-0A50-791B-48EE-D3F708A1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3DA17-CDBA-CA83-5CC9-7962E035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B08A-BA6E-4511-9AA3-C3E2CD1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7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8E1AF-CDB0-CD92-5BBB-29EAA2BC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E0412-53A6-4FD5-4C21-25DACB6AD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13A38-F5AC-7265-2F66-0129FA5B5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82C7-0755-4C15-A3ED-EB1A8D59854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6951A-1E78-B0E3-1B0A-EBCA742B9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1B2BA-96D1-1F81-B7EE-03210B50D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8B08A-BA6E-4511-9AA3-C3E2CD1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9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309F-1DAC-B099-79E7-C8F66047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Rosetta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924B4-0B43-8762-1786-F5B35D1B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679" y="1428436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The Rosetta software suite for macromolecular modeling and has many applications.</a:t>
            </a:r>
          </a:p>
          <a:p>
            <a:endParaRPr lang="en-US" dirty="0"/>
          </a:p>
        </p:txBody>
      </p:sp>
      <p:pic>
        <p:nvPicPr>
          <p:cNvPr id="2050" name="Picture 2" descr="Home">
            <a:extLst>
              <a:ext uri="{FF2B5EF4-FFF2-40B4-BE49-F238E27FC236}">
                <a16:creationId xmlns:a16="http://schemas.microsoft.com/office/drawing/2014/main" id="{38C1BE57-C247-1A74-6269-553D66B45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75" y="5058089"/>
            <a:ext cx="24288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gure 1">
            <a:extLst>
              <a:ext uri="{FF2B5EF4-FFF2-40B4-BE49-F238E27FC236}">
                <a16:creationId xmlns:a16="http://schemas.microsoft.com/office/drawing/2014/main" id="{3C219921-D4D9-33EC-B4A2-073515E0D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900" y="2011598"/>
            <a:ext cx="652462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B1D98-1BFF-20F4-66DA-84EF98195D9F}"/>
              </a:ext>
            </a:extLst>
          </p:cNvPr>
          <p:cNvSpPr txBox="1"/>
          <p:nvPr/>
        </p:nvSpPr>
        <p:spPr>
          <a:xfrm>
            <a:off x="276639" y="6215876"/>
            <a:ext cx="81380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212121"/>
                </a:solidFill>
                <a:effectLst/>
                <a:latin typeface="Merriweather" panose="00000500000000000000" pitchFamily="2" charset="0"/>
              </a:rPr>
              <a:t>Leman et al. 2020 Nature Methods</a:t>
            </a:r>
          </a:p>
        </p:txBody>
      </p:sp>
    </p:spTree>
    <p:extLst>
      <p:ext uri="{BB962C8B-B14F-4D97-AF65-F5344CB8AC3E}">
        <p14:creationId xmlns:p14="http://schemas.microsoft.com/office/powerpoint/2010/main" val="100276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54C7-691A-5A6D-0DDD-4E911FDC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 file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3E5E3-7832-D4E8-C16A-7502B9E12747}"/>
              </a:ext>
            </a:extLst>
          </p:cNvPr>
          <p:cNvSpPr txBox="1"/>
          <p:nvPr/>
        </p:nvSpPr>
        <p:spPr>
          <a:xfrm>
            <a:off x="146197" y="639998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https://www.rosettacommons.org/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A28C2-01D1-D88C-20A6-9660F3A6A914}"/>
              </a:ext>
            </a:extLst>
          </p:cNvPr>
          <p:cNvSpPr txBox="1"/>
          <p:nvPr/>
        </p:nvSpPr>
        <p:spPr>
          <a:xfrm>
            <a:off x="514773" y="1967669"/>
            <a:ext cx="472778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#Q235 to Q93 in il6</a:t>
            </a:r>
          </a:p>
          <a:p>
            <a:r>
              <a:rPr lang="en-US" dirty="0" err="1"/>
              <a:t>AtomPair</a:t>
            </a:r>
            <a:r>
              <a:rPr lang="en-US" dirty="0"/>
              <a:t> CA 235B CA 93A HARMONIC 9.5 0.2</a:t>
            </a:r>
          </a:p>
          <a:p>
            <a:r>
              <a:rPr lang="en-US" dirty="0" err="1"/>
              <a:t>AtomPair</a:t>
            </a:r>
            <a:r>
              <a:rPr lang="en-US" dirty="0"/>
              <a:t> OE1 235B NE2 93A HARMONIC 2.8 0.2</a:t>
            </a:r>
          </a:p>
          <a:p>
            <a:endParaRPr lang="en-US" dirty="0"/>
          </a:p>
          <a:p>
            <a:r>
              <a:rPr lang="en-US" dirty="0"/>
              <a:t>#Q235 to Y13 in il6</a:t>
            </a:r>
          </a:p>
          <a:p>
            <a:r>
              <a:rPr lang="en-US" dirty="0" err="1"/>
              <a:t>AtomPair</a:t>
            </a:r>
            <a:r>
              <a:rPr lang="en-US" dirty="0"/>
              <a:t> CA 235B CA 13A HARMONIC 7.5 0.2</a:t>
            </a:r>
          </a:p>
          <a:p>
            <a:r>
              <a:rPr lang="en-US" dirty="0" err="1"/>
              <a:t>AtomPair</a:t>
            </a:r>
            <a:r>
              <a:rPr lang="en-US" dirty="0"/>
              <a:t> NE2 235B OH 13A HARMONIC 4.9 0.2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8CCBF0-FD8E-46E7-265A-F9CCE5130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56" t="62914" r="30333" b="19605"/>
          <a:stretch/>
        </p:blipFill>
        <p:spPr>
          <a:xfrm>
            <a:off x="5475693" y="3029667"/>
            <a:ext cx="6716307" cy="23083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06D3B1-DC97-9C7A-438A-86A26D70B5B3}"/>
              </a:ext>
            </a:extLst>
          </p:cNvPr>
          <p:cNvSpPr txBox="1"/>
          <p:nvPr/>
        </p:nvSpPr>
        <p:spPr>
          <a:xfrm>
            <a:off x="5357707" y="136752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Constraints are used to score geometric and other features of the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Each constraint consists of two parts: A) what's being measured B) how that measured value is transformed into a scoring bonus/penalty.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2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54C7-691A-5A6D-0DDD-4E911FDC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3E5E3-7832-D4E8-C16A-7502B9E12747}"/>
              </a:ext>
            </a:extLst>
          </p:cNvPr>
          <p:cNvSpPr txBox="1"/>
          <p:nvPr/>
        </p:nvSpPr>
        <p:spPr>
          <a:xfrm>
            <a:off x="146197" y="639998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https://www.rosettacommons.org/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06D3B1-DC97-9C7A-438A-86A26D70B5B3}"/>
              </a:ext>
            </a:extLst>
          </p:cNvPr>
          <p:cNvSpPr txBox="1"/>
          <p:nvPr/>
        </p:nvSpPr>
        <p:spPr>
          <a:xfrm>
            <a:off x="5378027" y="1336590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This scoring term is intended for use during design, to penalize deviations from a desired residue type composition.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For example, a user could specify that the protein was to have no more than 5%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alanines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 no more than 4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serines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 and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at least 4 prolines.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The basic idea is that the algorithm does the following: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Goes through and counts the number of residues of the types that it is supposed to count in the regions of the pose that have been selected for counting.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Calculates the difference between the desired number and the observed number.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Imposes a penalty, based on a lookup table, as a function of that difference.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D819EC-B8AC-5C5A-F473-326F0E5FC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" t="5182" r="89943" b="50034"/>
          <a:stretch/>
        </p:blipFill>
        <p:spPr>
          <a:xfrm>
            <a:off x="838200" y="1690688"/>
            <a:ext cx="1689032" cy="4326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479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54C7-691A-5A6D-0DDD-4E911FDC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Netcharge</a:t>
            </a:r>
            <a:r>
              <a:rPr lang="en-US" dirty="0"/>
              <a:t>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3E5E3-7832-D4E8-C16A-7502B9E12747}"/>
              </a:ext>
            </a:extLst>
          </p:cNvPr>
          <p:cNvSpPr txBox="1"/>
          <p:nvPr/>
        </p:nvSpPr>
        <p:spPr>
          <a:xfrm>
            <a:off x="146197" y="639998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https://www.rosettacommons.org/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06D3B1-DC97-9C7A-438A-86A26D70B5B3}"/>
              </a:ext>
            </a:extLst>
          </p:cNvPr>
          <p:cNvSpPr txBox="1"/>
          <p:nvPr/>
        </p:nvSpPr>
        <p:spPr>
          <a:xfrm>
            <a:off x="3691466" y="1496277"/>
            <a:ext cx="77757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This scoring term is intended for use during design, to penalize deviations from a desired net charge in a pose or region.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Rule of thumb: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Charge = (number of residues) X 0.003 + (number of loops) X (-1)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856854-A27E-1AF3-B588-0BC43C3B7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33" t="4148" r="19333" b="87767"/>
          <a:stretch/>
        </p:blipFill>
        <p:spPr>
          <a:xfrm>
            <a:off x="922570" y="3509883"/>
            <a:ext cx="10369628" cy="7505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4103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54C7-691A-5A6D-0DDD-4E911FDC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06D3B1-DC97-9C7A-438A-86A26D70B5B3}"/>
              </a:ext>
            </a:extLst>
          </p:cNvPr>
          <p:cNvSpPr txBox="1"/>
          <p:nvPr/>
        </p:nvSpPr>
        <p:spPr>
          <a:xfrm>
            <a:off x="3691466" y="1496277"/>
            <a:ext cx="7775787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Jobs, or Rosetta runs, are run on Wynton.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"/>
                <a:cs typeface="Helvetica"/>
              </a:rPr>
              <a:t>The job file lists the per-job settings and XML files used.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How to submit a job to Wynton:</a:t>
            </a:r>
            <a:endParaRPr lang="en-US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When in your folder, type the following: </a:t>
            </a:r>
            <a:r>
              <a:rPr lang="en-US" dirty="0" err="1">
                <a:ea typeface="+mn-lt"/>
                <a:cs typeface="+mn-lt"/>
              </a:rPr>
              <a:t>qsub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jobfilename.job</a:t>
            </a:r>
            <a:r>
              <a:rPr lang="en-US" dirty="0">
                <a:ea typeface="+mn-lt"/>
                <a:cs typeface="+mn-lt"/>
              </a:rPr>
              <a:t> (where </a:t>
            </a:r>
            <a:r>
              <a:rPr lang="en-US" dirty="0" err="1">
                <a:ea typeface="+mn-lt"/>
                <a:cs typeface="+mn-lt"/>
              </a:rPr>
              <a:t>jobfilename</a:t>
            </a:r>
            <a:r>
              <a:rPr lang="en-US" dirty="0">
                <a:ea typeface="+mn-lt"/>
                <a:cs typeface="+mn-lt"/>
              </a:rPr>
              <a:t> is the name you gave you job file).</a:t>
            </a:r>
            <a:endParaRPr lang="en-US" dirty="0" err="1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You can check the status of your jobs by typing in: </a:t>
            </a:r>
            <a:r>
              <a:rPr lang="en-US" dirty="0" err="1">
                <a:ea typeface="+mn-lt"/>
                <a:cs typeface="+mn-lt"/>
              </a:rPr>
              <a:t>qstat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To stop a job, type: </a:t>
            </a:r>
            <a:r>
              <a:rPr lang="en-US" dirty="0" err="1">
                <a:cs typeface="Calibri"/>
              </a:rPr>
              <a:t>qdel</a:t>
            </a:r>
            <a:r>
              <a:rPr lang="en-US" dirty="0">
                <a:cs typeface="Calibri"/>
              </a:rPr>
              <a:t> followed by the unique job ID Wynton gave your </a:t>
            </a:r>
            <a:r>
              <a:rPr lang="en-US">
                <a:cs typeface="Calibri"/>
              </a:rPr>
              <a:t>run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985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377D-330F-F7DB-25E9-87113A76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RosettaScripts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6E1B-5D0C-1F62-3E73-38CE06253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74" y="1417063"/>
            <a:ext cx="7929664" cy="4351338"/>
          </a:xfrm>
        </p:spPr>
        <p:txBody>
          <a:bodyPr>
            <a:normAutofit fontScale="85000" lnSpcReduction="10000"/>
          </a:bodyPr>
          <a:lstStyle/>
          <a:p>
            <a:pPr lvl="1" algn="just">
              <a:lnSpc>
                <a:spcPct val="110000"/>
              </a:lnSpc>
              <a:spcAft>
                <a:spcPts val="700"/>
              </a:spcAft>
            </a:pPr>
            <a:r>
              <a:rPr lang="en-US" b="0" i="0" dirty="0" err="1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RosettaScripts</a:t>
            </a:r>
            <a:r>
              <a:rPr 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 is an XML-like language for specifying modeling tasks in the Rosetta framework. </a:t>
            </a:r>
          </a:p>
          <a:p>
            <a:pPr lvl="1" algn="just">
              <a:lnSpc>
                <a:spcPct val="110000"/>
              </a:lnSpc>
              <a:spcAft>
                <a:spcPts val="700"/>
              </a:spcAft>
            </a:pPr>
            <a:r>
              <a:rPr lang="en-US" b="0" i="0" dirty="0" err="1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RosettaScripts</a:t>
            </a:r>
            <a:r>
              <a:rPr 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 allows fast testing and deployment of complex protocols without need for modifying or recompiling the underlying C++ code.</a:t>
            </a:r>
          </a:p>
          <a:p>
            <a:pPr lvl="1" algn="just">
              <a:lnSpc>
                <a:spcPct val="110000"/>
              </a:lnSpc>
              <a:spcAft>
                <a:spcPts val="700"/>
              </a:spcAft>
            </a:pPr>
            <a:r>
              <a:rPr lang="en-US" b="0" i="0" dirty="0" err="1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RosettaScripts</a:t>
            </a:r>
            <a:r>
              <a:rPr 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 are built </a:t>
            </a:r>
            <a:r>
              <a:rPr lang="en-US" dirty="0">
                <a:solidFill>
                  <a:srgbClr val="202020"/>
                </a:solidFill>
                <a:latin typeface="Helvetica" panose="020B0604020202020204" pitchFamily="34" charset="0"/>
              </a:rPr>
              <a:t>in </a:t>
            </a:r>
            <a:r>
              <a:rPr 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XML-like blocks, where each block can carry different pieces of data.</a:t>
            </a:r>
          </a:p>
          <a:p>
            <a:pPr lvl="1" algn="just">
              <a:lnSpc>
                <a:spcPct val="110000"/>
              </a:lnSpc>
              <a:spcAft>
                <a:spcPts val="700"/>
              </a:spcAft>
            </a:pPr>
            <a:r>
              <a:rPr 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Protocols can be dovetailed to generate complex trajectories.</a:t>
            </a:r>
          </a:p>
          <a:p>
            <a:pPr lvl="1" algn="just">
              <a:lnSpc>
                <a:spcPct val="110000"/>
              </a:lnSpc>
              <a:spcAft>
                <a:spcPts val="700"/>
              </a:spcAft>
            </a:pPr>
            <a:r>
              <a:rPr 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At the most general level, a script consists of a </a:t>
            </a:r>
            <a:r>
              <a:rPr lang="en-US" b="0" i="0" dirty="0">
                <a:solidFill>
                  <a:srgbClr val="F138C3"/>
                </a:solidFill>
                <a:effectLst/>
                <a:latin typeface="Helvetica" panose="020B0604020202020204" pitchFamily="34" charset="0"/>
              </a:rPr>
              <a:t>declaration phase</a:t>
            </a:r>
            <a:r>
              <a:rPr 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 and an </a:t>
            </a:r>
            <a:r>
              <a:rPr lang="en-US" b="0" i="0" dirty="0">
                <a:solidFill>
                  <a:srgbClr val="92D050"/>
                </a:solidFill>
                <a:effectLst/>
                <a:latin typeface="Helvetica" panose="020B0604020202020204" pitchFamily="34" charset="0"/>
              </a:rPr>
              <a:t>ordering phase </a:t>
            </a:r>
            <a:r>
              <a:rPr 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– it reads like a recipe starting with an ingredient list and finishing with a sequence of steps.</a:t>
            </a:r>
            <a:endParaRPr lang="en-US" dirty="0"/>
          </a:p>
          <a:p>
            <a:pPr algn="just">
              <a:lnSpc>
                <a:spcPct val="11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60FB6-5D20-54A8-E112-43C65C016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7" b="62424"/>
          <a:stretch/>
        </p:blipFill>
        <p:spPr bwMode="auto">
          <a:xfrm>
            <a:off x="8508459" y="1182417"/>
            <a:ext cx="3314326" cy="193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5CF883-C67E-C75F-35FA-44BAA1F7B0FB}"/>
              </a:ext>
            </a:extLst>
          </p:cNvPr>
          <p:cNvSpPr/>
          <p:nvPr/>
        </p:nvSpPr>
        <p:spPr>
          <a:xfrm>
            <a:off x="8599251" y="1536969"/>
            <a:ext cx="3223534" cy="1095983"/>
          </a:xfrm>
          <a:prstGeom prst="rect">
            <a:avLst/>
          </a:prstGeom>
          <a:noFill/>
          <a:ln>
            <a:solidFill>
              <a:srgbClr val="F13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7B7B82-BC96-2DCF-F2A1-C2B7D5F4FE1B}"/>
              </a:ext>
            </a:extLst>
          </p:cNvPr>
          <p:cNvSpPr/>
          <p:nvPr/>
        </p:nvSpPr>
        <p:spPr>
          <a:xfrm>
            <a:off x="8599251" y="2662139"/>
            <a:ext cx="3223534" cy="45719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4DAAD-FF96-BBBF-9888-C3663B698BEE}"/>
              </a:ext>
            </a:extLst>
          </p:cNvPr>
          <p:cNvSpPr txBox="1"/>
          <p:nvPr/>
        </p:nvSpPr>
        <p:spPr>
          <a:xfrm>
            <a:off x="276639" y="6215876"/>
            <a:ext cx="81380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212121"/>
                </a:solidFill>
                <a:effectLst/>
                <a:latin typeface="Merriweather" panose="00000500000000000000" pitchFamily="2" charset="0"/>
              </a:rPr>
              <a:t>Fleishman et al. 2011 PLOS 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024C0F-2E92-86F8-3C36-F85AC8272A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81" t="20100" r="53265" b="40199"/>
          <a:stretch/>
        </p:blipFill>
        <p:spPr>
          <a:xfrm>
            <a:off x="8732606" y="3493148"/>
            <a:ext cx="1433016" cy="27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3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377D-330F-F7DB-25E9-87113A76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RosettaScripts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6E1B-5D0C-1F62-3E73-38CE06253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74" y="1417063"/>
            <a:ext cx="6516199" cy="4351338"/>
          </a:xfrm>
        </p:spPr>
        <p:txBody>
          <a:bodyPr>
            <a:normAutofit fontScale="85000" lnSpcReduction="20000"/>
          </a:bodyPr>
          <a:lstStyle/>
          <a:p>
            <a:pPr lvl="1" algn="just">
              <a:lnSpc>
                <a:spcPct val="110000"/>
              </a:lnSpc>
              <a:spcAft>
                <a:spcPts val="700"/>
              </a:spcAft>
            </a:pPr>
            <a:r>
              <a:rPr 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At the most general level, a script consists of a </a:t>
            </a:r>
            <a:r>
              <a:rPr lang="en-US" b="0" i="0" dirty="0">
                <a:solidFill>
                  <a:srgbClr val="F138C3"/>
                </a:solidFill>
                <a:effectLst/>
                <a:latin typeface="Helvetica" panose="020B0604020202020204" pitchFamily="34" charset="0"/>
              </a:rPr>
              <a:t>declaration phase</a:t>
            </a:r>
            <a:r>
              <a:rPr 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 and an </a:t>
            </a:r>
            <a:r>
              <a:rPr lang="en-US" b="0" i="0" dirty="0">
                <a:solidFill>
                  <a:srgbClr val="92D050"/>
                </a:solidFill>
                <a:effectLst/>
                <a:latin typeface="Helvetica" panose="020B0604020202020204" pitchFamily="34" charset="0"/>
              </a:rPr>
              <a:t>ordering phase </a:t>
            </a:r>
            <a:r>
              <a:rPr 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– it reads like a recipe starting with an ingredient list and finishing with a sequence of steps.</a:t>
            </a:r>
          </a:p>
          <a:p>
            <a:pPr lvl="1" algn="just">
              <a:lnSpc>
                <a:spcPct val="110000"/>
              </a:lnSpc>
              <a:spcAft>
                <a:spcPts val="700"/>
              </a:spcAft>
            </a:pPr>
            <a:r>
              <a:rPr 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In </a:t>
            </a:r>
            <a:r>
              <a:rPr lang="en-US" dirty="0">
                <a:solidFill>
                  <a:srgbClr val="202020"/>
                </a:solidFill>
                <a:latin typeface="Helvetica" panose="020B0604020202020204" pitchFamily="34" charset="0"/>
              </a:rPr>
              <a:t>the declaration phase, the user declares a set of </a:t>
            </a:r>
          </a:p>
          <a:p>
            <a:pPr lvl="2" algn="just">
              <a:lnSpc>
                <a:spcPct val="110000"/>
              </a:lnSpc>
              <a:spcAft>
                <a:spcPts val="700"/>
              </a:spcAft>
            </a:pPr>
            <a:r>
              <a:rPr lang="en-US" dirty="0" err="1">
                <a:solidFill>
                  <a:srgbClr val="202020"/>
                </a:solidFill>
                <a:latin typeface="Helvetica" panose="020B0604020202020204" pitchFamily="34" charset="0"/>
              </a:rPr>
              <a:t>ScoreFunctions</a:t>
            </a:r>
            <a:r>
              <a:rPr lang="en-US" dirty="0">
                <a:solidFill>
                  <a:srgbClr val="202020"/>
                </a:solidFill>
                <a:latin typeface="Helvetica" panose="020B0604020202020204" pitchFamily="34" charset="0"/>
              </a:rPr>
              <a:t> (objects to evaluate the energy of a structure)</a:t>
            </a:r>
          </a:p>
          <a:p>
            <a:pPr lvl="2" algn="just">
              <a:lnSpc>
                <a:spcPct val="110000"/>
              </a:lnSpc>
              <a:spcAft>
                <a:spcPts val="700"/>
              </a:spcAft>
            </a:pPr>
            <a:r>
              <a:rPr lang="en-US" dirty="0" err="1">
                <a:solidFill>
                  <a:srgbClr val="202020"/>
                </a:solidFill>
                <a:latin typeface="Helvetica" panose="020B0604020202020204" pitchFamily="34" charset="0"/>
              </a:rPr>
              <a:t>TaskOperations</a:t>
            </a:r>
            <a:r>
              <a:rPr lang="en-US" dirty="0">
                <a:solidFill>
                  <a:srgbClr val="202020"/>
                </a:solidFill>
                <a:latin typeface="Helvetica" panose="020B0604020202020204" pitchFamily="34" charset="0"/>
              </a:rPr>
              <a:t> (objects to control how Rosetta's side-chain placement routines, “the packer,” should operate)</a:t>
            </a:r>
          </a:p>
          <a:p>
            <a:pPr lvl="2" algn="just">
              <a:lnSpc>
                <a:spcPct val="110000"/>
              </a:lnSpc>
              <a:spcAft>
                <a:spcPts val="700"/>
              </a:spcAft>
            </a:pPr>
            <a:r>
              <a:rPr lang="en-US" dirty="0">
                <a:solidFill>
                  <a:srgbClr val="202020"/>
                </a:solidFill>
                <a:latin typeface="Helvetica" panose="020B0604020202020204" pitchFamily="34" charset="0"/>
              </a:rPr>
              <a:t>Filters (objects to evaluate a structure)</a:t>
            </a:r>
          </a:p>
          <a:p>
            <a:pPr lvl="2" algn="just">
              <a:lnSpc>
                <a:spcPct val="110000"/>
              </a:lnSpc>
              <a:spcAft>
                <a:spcPts val="700"/>
              </a:spcAft>
            </a:pPr>
            <a:r>
              <a:rPr lang="en-US" dirty="0">
                <a:solidFill>
                  <a:srgbClr val="202020"/>
                </a:solidFill>
                <a:latin typeface="Helvetica" panose="020B0604020202020204" pitchFamily="34" charset="0"/>
              </a:rPr>
              <a:t>Movers (objects to modify a structure)</a:t>
            </a:r>
          </a:p>
          <a:p>
            <a:pPr lvl="1" algn="just">
              <a:lnSpc>
                <a:spcPct val="110000"/>
              </a:lnSpc>
              <a:spcAft>
                <a:spcPts val="700"/>
              </a:spcAft>
            </a:pPr>
            <a:endParaRPr lang="en-US" b="0" i="0" dirty="0">
              <a:solidFill>
                <a:srgbClr val="202020"/>
              </a:solidFill>
              <a:effectLst/>
              <a:latin typeface="Helvetica" panose="020B0604020202020204" pitchFamily="34" charset="0"/>
            </a:endParaRPr>
          </a:p>
          <a:p>
            <a:pPr lvl="1" algn="just">
              <a:lnSpc>
                <a:spcPct val="110000"/>
              </a:lnSpc>
              <a:spcAft>
                <a:spcPts val="700"/>
              </a:spcAft>
            </a:pPr>
            <a:endParaRPr lang="en-US" dirty="0"/>
          </a:p>
          <a:p>
            <a:pPr algn="just">
              <a:lnSpc>
                <a:spcPct val="11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60FB6-5D20-54A8-E112-43C65C016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7" b="62424"/>
          <a:stretch/>
        </p:blipFill>
        <p:spPr bwMode="auto">
          <a:xfrm>
            <a:off x="8508459" y="1182417"/>
            <a:ext cx="3314326" cy="193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5CF883-C67E-C75F-35FA-44BAA1F7B0FB}"/>
              </a:ext>
            </a:extLst>
          </p:cNvPr>
          <p:cNvSpPr/>
          <p:nvPr/>
        </p:nvSpPr>
        <p:spPr>
          <a:xfrm>
            <a:off x="8599251" y="1536969"/>
            <a:ext cx="3223534" cy="1095983"/>
          </a:xfrm>
          <a:prstGeom prst="rect">
            <a:avLst/>
          </a:prstGeom>
          <a:noFill/>
          <a:ln>
            <a:solidFill>
              <a:srgbClr val="F13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7B7B82-BC96-2DCF-F2A1-C2B7D5F4FE1B}"/>
              </a:ext>
            </a:extLst>
          </p:cNvPr>
          <p:cNvSpPr/>
          <p:nvPr/>
        </p:nvSpPr>
        <p:spPr>
          <a:xfrm>
            <a:off x="8599251" y="2662139"/>
            <a:ext cx="3223534" cy="45719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4DAAD-FF96-BBBF-9888-C3663B698BEE}"/>
              </a:ext>
            </a:extLst>
          </p:cNvPr>
          <p:cNvSpPr txBox="1"/>
          <p:nvPr/>
        </p:nvSpPr>
        <p:spPr>
          <a:xfrm>
            <a:off x="276639" y="6215876"/>
            <a:ext cx="81380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212121"/>
                </a:solidFill>
                <a:effectLst/>
                <a:latin typeface="Merriweather" panose="00000500000000000000" pitchFamily="2" charset="0"/>
              </a:rPr>
              <a:t>Fleishman et al. 2011 PLOS 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024C0F-2E92-86F8-3C36-F85AC8272A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81" t="20100" r="53265" b="40199"/>
          <a:stretch/>
        </p:blipFill>
        <p:spPr>
          <a:xfrm>
            <a:off x="8705511" y="3216148"/>
            <a:ext cx="1766061" cy="335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9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7932-52D3-F045-6A3B-C87D5A2D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– ref2015 energy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DE5A4-2D31-3AFF-DE75-98A0DB678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37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lnSpc>
                <a:spcPct val="110000"/>
              </a:lnSpc>
              <a:spcAft>
                <a:spcPts val="700"/>
              </a:spcAft>
            </a:pPr>
            <a:r>
              <a:rPr lang="en-US" dirty="0">
                <a:solidFill>
                  <a:srgbClr val="202020"/>
                </a:solidFill>
                <a:latin typeface="Helvetica" panose="020B0604020202020204" pitchFamily="34" charset="0"/>
              </a:rPr>
              <a:t>In Rosetta, the energy of a biomolecule is calculated by scoring it.</a:t>
            </a:r>
          </a:p>
          <a:p>
            <a:pPr lvl="1" algn="just">
              <a:lnSpc>
                <a:spcPct val="110000"/>
              </a:lnSpc>
              <a:spcAft>
                <a:spcPts val="700"/>
              </a:spcAft>
            </a:pPr>
            <a:r>
              <a:rPr lang="en-US" dirty="0">
                <a:solidFill>
                  <a:srgbClr val="202020"/>
                </a:solidFill>
                <a:latin typeface="Helvetica" panose="020B0604020202020204" pitchFamily="34" charset="0"/>
              </a:rPr>
              <a:t>Rosetta has an optimized energy function or score function called ref2015 for calculating the energy of all atomic interactions in a globular protein made of L-amino acids.</a:t>
            </a:r>
          </a:p>
          <a:p>
            <a:pPr lvl="1" algn="just">
              <a:lnSpc>
                <a:spcPct val="110000"/>
              </a:lnSpc>
              <a:spcAft>
                <a:spcPts val="700"/>
              </a:spcAft>
            </a:pPr>
            <a:r>
              <a:rPr lang="en-US" dirty="0">
                <a:solidFill>
                  <a:srgbClr val="202020"/>
                </a:solidFill>
                <a:latin typeface="Helvetica" panose="020B0604020202020204" pitchFamily="34" charset="0"/>
              </a:rPr>
              <a:t>You can create a custom score function to suit your requirements.</a:t>
            </a:r>
          </a:p>
          <a:p>
            <a:pPr algn="just">
              <a:lnSpc>
                <a:spcPct val="11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6A361-4BEF-E58E-6C3C-19811CF19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50" t="28750" r="27930" b="17083"/>
          <a:stretch/>
        </p:blipFill>
        <p:spPr>
          <a:xfrm>
            <a:off x="7724988" y="1690688"/>
            <a:ext cx="4264301" cy="42156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6A40B7-CC12-E1D6-F733-BF979399E28B}"/>
              </a:ext>
            </a:extLst>
          </p:cNvPr>
          <p:cNvSpPr txBox="1"/>
          <p:nvPr/>
        </p:nvSpPr>
        <p:spPr>
          <a:xfrm>
            <a:off x="324875" y="6210818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12121"/>
                </a:solidFill>
                <a:latin typeface="Merriweather" panose="00000500000000000000" pitchFamily="2" charset="0"/>
              </a:rPr>
              <a:t>Alford et al. 2017 J Chem Theory </a:t>
            </a:r>
            <a:r>
              <a:rPr lang="en-US" sz="1200" b="1" dirty="0" err="1">
                <a:solidFill>
                  <a:srgbClr val="212121"/>
                </a:solidFill>
                <a:latin typeface="Merriweather" panose="00000500000000000000" pitchFamily="2" charset="0"/>
              </a:rPr>
              <a:t>Comput</a:t>
            </a:r>
            <a:r>
              <a:rPr lang="en-US" sz="1200" b="1" dirty="0">
                <a:solidFill>
                  <a:srgbClr val="212121"/>
                </a:solidFill>
                <a:latin typeface="Merriweather" panose="00000500000000000000" pitchFamily="2" charset="0"/>
              </a:rPr>
              <a:t>.</a:t>
            </a:r>
          </a:p>
          <a:p>
            <a:endParaRPr lang="en-US" sz="1200" b="1" dirty="0">
              <a:solidFill>
                <a:srgbClr val="212121"/>
              </a:solidFill>
              <a:latin typeface="Merriweat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2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7932-52D3-F045-6A3B-C87D5A2D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DE5A4-2D31-3AFF-DE75-98A0DB678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3773" cy="4351338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lvl="1" algn="just">
              <a:lnSpc>
                <a:spcPct val="110000"/>
              </a:lnSpc>
              <a:spcAft>
                <a:spcPts val="700"/>
              </a:spcAft>
            </a:pPr>
            <a:r>
              <a:rPr lang="en-US" dirty="0">
                <a:solidFill>
                  <a:srgbClr val="202020"/>
                </a:solidFill>
                <a:latin typeface="Helvetica" panose="020B0604020202020204" pitchFamily="34" charset="0"/>
              </a:rPr>
              <a:t>Task Operations control how Rosetta's side-chain placement routines, “the packer,” should operate.</a:t>
            </a:r>
          </a:p>
          <a:p>
            <a:pPr lvl="1" algn="just">
              <a:lnSpc>
                <a:spcPct val="110000"/>
              </a:lnSpc>
              <a:spcAft>
                <a:spcPts val="700"/>
              </a:spcAft>
            </a:pPr>
            <a:r>
              <a:rPr lang="en-US" dirty="0">
                <a:solidFill>
                  <a:srgbClr val="202020"/>
                </a:solidFill>
                <a:latin typeface="Helvetica" panose="020B0604020202020204" pitchFamily="34" charset="0"/>
              </a:rPr>
              <a:t>The packer is Rosetta’s rapid Metropolis-Monte Carlo simulated annealing engine which essentially searches for low-energy combinations of side-chain conformations. </a:t>
            </a:r>
          </a:p>
          <a:p>
            <a:pPr lvl="1" algn="just">
              <a:lnSpc>
                <a:spcPct val="110000"/>
              </a:lnSpc>
              <a:spcAft>
                <a:spcPts val="700"/>
              </a:spcAft>
            </a:pPr>
            <a:r>
              <a:rPr lang="en-US" dirty="0">
                <a:solidFill>
                  <a:srgbClr val="202020"/>
                </a:solidFill>
                <a:latin typeface="Helvetica" panose="020B0604020202020204" pitchFamily="34" charset="0"/>
              </a:rPr>
              <a:t>Task Operations define the residue conformations and identities used in the search.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0F0B7-E730-1FD1-22F4-95677268B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23" t="13750" r="28399" b="41238"/>
          <a:stretch/>
        </p:blipFill>
        <p:spPr>
          <a:xfrm>
            <a:off x="8120160" y="3644497"/>
            <a:ext cx="3971925" cy="3086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B2B7E4-67B7-DBBE-8F85-DD8637D7C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38" t="19897" r="29096" b="31897"/>
          <a:stretch/>
        </p:blipFill>
        <p:spPr>
          <a:xfrm>
            <a:off x="8120160" y="172671"/>
            <a:ext cx="3763108" cy="33059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83C4F0-43A2-40E0-4855-4491505E5163}"/>
              </a:ext>
            </a:extLst>
          </p:cNvPr>
          <p:cNvSpPr txBox="1"/>
          <p:nvPr/>
        </p:nvSpPr>
        <p:spPr>
          <a:xfrm>
            <a:off x="124933" y="63263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https://www.rosettacommons.org/</a:t>
            </a:r>
          </a:p>
        </p:txBody>
      </p:sp>
    </p:spTree>
    <p:extLst>
      <p:ext uri="{BB962C8B-B14F-4D97-AF65-F5344CB8AC3E}">
        <p14:creationId xmlns:p14="http://schemas.microsoft.com/office/powerpoint/2010/main" val="213593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6D50-DEC8-0BF8-7480-12D38881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667F7-6223-8207-EBAF-DDC40AEA7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14" t="15503" r="30320" b="7752"/>
          <a:stretch/>
        </p:blipFill>
        <p:spPr>
          <a:xfrm>
            <a:off x="8288197" y="797442"/>
            <a:ext cx="3519378" cy="5263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2B6F69-50F6-DDD3-305E-F4B064078CD6}"/>
              </a:ext>
            </a:extLst>
          </p:cNvPr>
          <p:cNvSpPr txBox="1"/>
          <p:nvPr/>
        </p:nvSpPr>
        <p:spPr>
          <a:xfrm>
            <a:off x="124933" y="63263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https://www.rosettacommons.org/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ABC7A8-927A-59E4-BF00-0A8E80672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692"/>
            <a:ext cx="6097773" cy="43513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lvl="1" algn="just">
              <a:lnSpc>
                <a:spcPct val="110000"/>
              </a:lnSpc>
              <a:spcAft>
                <a:spcPts val="700"/>
              </a:spcAft>
            </a:pPr>
            <a:r>
              <a:rPr lang="en-US" dirty="0">
                <a:solidFill>
                  <a:srgbClr val="202020"/>
                </a:solidFill>
                <a:latin typeface="Helvetica" panose="020B0604020202020204" pitchFamily="34" charset="0"/>
              </a:rPr>
              <a:t>Movers are used to modify a structure.</a:t>
            </a:r>
          </a:p>
          <a:p>
            <a:pPr lvl="1" algn="just">
              <a:lnSpc>
                <a:spcPct val="110000"/>
              </a:lnSpc>
              <a:spcAft>
                <a:spcPts val="700"/>
              </a:spcAft>
            </a:pPr>
            <a:r>
              <a:rPr lang="en-US" dirty="0">
                <a:solidFill>
                  <a:srgbClr val="202020"/>
                </a:solidFill>
                <a:latin typeface="Helvetica" panose="020B0604020202020204" pitchFamily="34" charset="0"/>
              </a:rPr>
              <a:t> The vast majority of Rosetta routines for modifying the structure of a protein are wrapped within Movers , from the simplest steps, such as minimizing, to more complicated protocols such as rigid-body docking.</a:t>
            </a:r>
          </a:p>
          <a:p>
            <a:pPr lvl="1" algn="just">
              <a:lnSpc>
                <a:spcPct val="110000"/>
              </a:lnSpc>
              <a:spcAft>
                <a:spcPts val="700"/>
              </a:spcAft>
            </a:pPr>
            <a:r>
              <a:rPr lang="en-US" dirty="0">
                <a:solidFill>
                  <a:srgbClr val="202020"/>
                </a:solidFill>
                <a:latin typeface="Helvetica" panose="020B0604020202020204" pitchFamily="34" charset="0"/>
              </a:rPr>
              <a:t>Complex protocols are often implemented as Movers built from a series of simpler Movers.</a:t>
            </a:r>
          </a:p>
        </p:txBody>
      </p:sp>
    </p:spTree>
    <p:extLst>
      <p:ext uri="{BB962C8B-B14F-4D97-AF65-F5344CB8AC3E}">
        <p14:creationId xmlns:p14="http://schemas.microsoft.com/office/powerpoint/2010/main" val="78076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8803-C54E-B9F0-32DE-811888B0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29A07-5846-996C-2B0B-3D5FD8B71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78" t="9923" r="29360" b="8992"/>
          <a:stretch/>
        </p:blipFill>
        <p:spPr>
          <a:xfrm>
            <a:off x="7664302" y="648586"/>
            <a:ext cx="3689498" cy="5560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3D9AEE-D79A-8F7B-A4D3-5FE0F92A846C}"/>
              </a:ext>
            </a:extLst>
          </p:cNvPr>
          <p:cNvSpPr txBox="1"/>
          <p:nvPr/>
        </p:nvSpPr>
        <p:spPr>
          <a:xfrm>
            <a:off x="146197" y="639998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https://www.rosettacommons.org/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E0C97-9796-0DB0-3667-5CAC1DAF2235}"/>
              </a:ext>
            </a:extLst>
          </p:cNvPr>
          <p:cNvSpPr txBox="1"/>
          <p:nvPr/>
        </p:nvSpPr>
        <p:spPr>
          <a:xfrm>
            <a:off x="650240" y="1690688"/>
            <a:ext cx="6096000" cy="2031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 algn="just">
              <a:lnSpc>
                <a:spcPct val="110000"/>
              </a:lnSpc>
              <a:spcBef>
                <a:spcPts val="500"/>
              </a:spcBef>
              <a:spcAft>
                <a:spcPts val="700"/>
              </a:spcAft>
              <a:buFont typeface="Arial" panose="020B0604020202020204" pitchFamily="34" charset="0"/>
              <a:buChar char="•"/>
              <a:defRPr sz="2400">
                <a:solidFill>
                  <a:srgbClr val="202020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/>
            <a:r>
              <a:rPr lang="en-US" dirty="0"/>
              <a:t>Filters are used to evaluate a structure.</a:t>
            </a:r>
          </a:p>
          <a:p>
            <a:pPr lvl="1"/>
            <a:r>
              <a:rPr lang="en-US" dirty="0"/>
              <a:t>Filter objects evaluate a Pose in their “apply” function and return a </a:t>
            </a:r>
            <a:r>
              <a:rPr lang="en-US" dirty="0" err="1"/>
              <a:t>boolean</a:t>
            </a:r>
            <a:r>
              <a:rPr lang="en-US" dirty="0"/>
              <a:t> describing whether or not the structure passed the filter. </a:t>
            </a:r>
          </a:p>
          <a:p>
            <a:pPr lvl="1"/>
            <a:r>
              <a:rPr lang="en-US" dirty="0"/>
              <a:t>Filters are useful in aborting trajectories that are headed towards uninteresting regions of conformation and sequence space.</a:t>
            </a:r>
          </a:p>
        </p:txBody>
      </p:sp>
    </p:spTree>
    <p:extLst>
      <p:ext uri="{BB962C8B-B14F-4D97-AF65-F5344CB8AC3E}">
        <p14:creationId xmlns:p14="http://schemas.microsoft.com/office/powerpoint/2010/main" val="145391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377D-330F-F7DB-25E9-87113A76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6E1B-5D0C-1F62-3E73-38CE06253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74" y="1417063"/>
            <a:ext cx="7444697" cy="4351338"/>
          </a:xfrm>
        </p:spPr>
        <p:txBody>
          <a:bodyPr>
            <a:normAutofit fontScale="92500" lnSpcReduction="10000"/>
          </a:bodyPr>
          <a:lstStyle/>
          <a:p>
            <a:pPr lvl="1" algn="just">
              <a:lnSpc>
                <a:spcPct val="110000"/>
              </a:lnSpc>
              <a:spcAft>
                <a:spcPts val="700"/>
              </a:spcAft>
            </a:pPr>
            <a:r>
              <a:rPr 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The Protocols, or ordering phase, section defines the order of Movers and Filters to be executed for each trajectory.</a:t>
            </a:r>
          </a:p>
          <a:p>
            <a:pPr lvl="1" algn="just">
              <a:lnSpc>
                <a:spcPct val="110000"/>
              </a:lnSpc>
              <a:spcAft>
                <a:spcPts val="700"/>
              </a:spcAft>
            </a:pPr>
            <a:r>
              <a:rPr lang="en-US" dirty="0">
                <a:solidFill>
                  <a:srgbClr val="202020"/>
                </a:solidFill>
                <a:latin typeface="Helvetica" panose="020B0604020202020204" pitchFamily="34" charset="0"/>
              </a:rPr>
              <a:t>Protocol execution is as follows</a:t>
            </a:r>
            <a:endParaRPr lang="en-US" b="0" i="0" dirty="0">
              <a:solidFill>
                <a:srgbClr val="202020"/>
              </a:solidFill>
              <a:effectLst/>
              <a:latin typeface="Helvetica" panose="020B0604020202020204" pitchFamily="34" charset="0"/>
            </a:endParaRPr>
          </a:p>
          <a:p>
            <a:pPr lvl="2" algn="just">
              <a:lnSpc>
                <a:spcPct val="110000"/>
              </a:lnSpc>
              <a:spcAft>
                <a:spcPts val="700"/>
              </a:spcAft>
            </a:pPr>
            <a:r>
              <a:rPr 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Step 1 is the reading in of a structure.</a:t>
            </a:r>
          </a:p>
          <a:p>
            <a:pPr lvl="2" algn="just">
              <a:lnSpc>
                <a:spcPct val="110000"/>
              </a:lnSpc>
              <a:spcAft>
                <a:spcPts val="700"/>
              </a:spcAft>
            </a:pPr>
            <a:r>
              <a:rPr 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Steps 2 through </a:t>
            </a:r>
            <a:r>
              <a:rPr lang="en-US" b="0" i="1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n</a:t>
            </a:r>
            <a:r>
              <a:rPr 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 describe how Rosetta should modify that structure. If a filter is applied at step </a:t>
            </a:r>
            <a:r>
              <a:rPr lang="en-US" b="0" i="1" dirty="0" err="1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i</a:t>
            </a:r>
            <a:r>
              <a:rPr lang="en-US" b="0" i="1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,</a:t>
            </a:r>
            <a:r>
              <a:rPr 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 and the structure fails the filter, then execution returns to step 1 for another attempt. </a:t>
            </a:r>
          </a:p>
          <a:p>
            <a:pPr lvl="2" algn="just">
              <a:lnSpc>
                <a:spcPct val="110000"/>
              </a:lnSpc>
              <a:spcAft>
                <a:spcPts val="700"/>
              </a:spcAft>
            </a:pPr>
            <a:r>
              <a:rPr 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Finally, if a structure passes all filters, it is returned for output to disk.</a:t>
            </a:r>
            <a:endParaRPr lang="en-US" dirty="0"/>
          </a:p>
          <a:p>
            <a:pPr lvl="1" algn="just">
              <a:lnSpc>
                <a:spcPct val="110000"/>
              </a:lnSpc>
              <a:spcAft>
                <a:spcPts val="700"/>
              </a:spcAft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60FB6-5D20-54A8-E112-43C65C016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7" b="62424"/>
          <a:stretch/>
        </p:blipFill>
        <p:spPr bwMode="auto">
          <a:xfrm>
            <a:off x="8508459" y="1182417"/>
            <a:ext cx="3314326" cy="193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5CF883-C67E-C75F-35FA-44BAA1F7B0FB}"/>
              </a:ext>
            </a:extLst>
          </p:cNvPr>
          <p:cNvSpPr/>
          <p:nvPr/>
        </p:nvSpPr>
        <p:spPr>
          <a:xfrm>
            <a:off x="8599251" y="1536969"/>
            <a:ext cx="3223534" cy="1095983"/>
          </a:xfrm>
          <a:prstGeom prst="rect">
            <a:avLst/>
          </a:prstGeom>
          <a:noFill/>
          <a:ln>
            <a:solidFill>
              <a:srgbClr val="F13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7B7B82-BC96-2DCF-F2A1-C2B7D5F4FE1B}"/>
              </a:ext>
            </a:extLst>
          </p:cNvPr>
          <p:cNvSpPr/>
          <p:nvPr/>
        </p:nvSpPr>
        <p:spPr>
          <a:xfrm>
            <a:off x="8599251" y="2662139"/>
            <a:ext cx="3223534" cy="45719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4DAAD-FF96-BBBF-9888-C3663B698BEE}"/>
              </a:ext>
            </a:extLst>
          </p:cNvPr>
          <p:cNvSpPr txBox="1"/>
          <p:nvPr/>
        </p:nvSpPr>
        <p:spPr>
          <a:xfrm>
            <a:off x="276639" y="6215876"/>
            <a:ext cx="81380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212121"/>
                </a:solidFill>
                <a:effectLst/>
                <a:latin typeface="Merriweather" panose="00000500000000000000" pitchFamily="2" charset="0"/>
              </a:rPr>
              <a:t>Fleishman et al. 2011 PLOS ONE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64A70FF3-BC01-B431-B1CA-74C223FB1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45" t="39323" r="16695"/>
          <a:stretch/>
        </p:blipFill>
        <p:spPr bwMode="auto">
          <a:xfrm>
            <a:off x="8164043" y="3333736"/>
            <a:ext cx="2182081" cy="312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812E95-D927-15F3-138B-B9678E37FC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81" t="20100" r="53265" b="40199"/>
          <a:stretch/>
        </p:blipFill>
        <p:spPr>
          <a:xfrm>
            <a:off x="10637292" y="3536200"/>
            <a:ext cx="1433016" cy="27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0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54C7-691A-5A6D-0DDD-4E911FDC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Resfile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7E836-6F1A-2D7E-0903-778B0289D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56" t="10370" r="27888" b="29371"/>
          <a:stretch/>
        </p:blipFill>
        <p:spPr>
          <a:xfrm>
            <a:off x="4754879" y="548638"/>
            <a:ext cx="5594774" cy="5737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3E5E3-7832-D4E8-C16A-7502B9E12747}"/>
              </a:ext>
            </a:extLst>
          </p:cNvPr>
          <p:cNvSpPr txBox="1"/>
          <p:nvPr/>
        </p:nvSpPr>
        <p:spPr>
          <a:xfrm>
            <a:off x="146197" y="639998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https://www.rosettacommons.org/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2150F-0B73-58CF-732F-4B961869D7A9}"/>
              </a:ext>
            </a:extLst>
          </p:cNvPr>
          <p:cNvSpPr txBox="1"/>
          <p:nvPr/>
        </p:nvSpPr>
        <p:spPr>
          <a:xfrm>
            <a:off x="1002454" y="1941252"/>
            <a:ext cx="311573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NATRO</a:t>
            </a:r>
          </a:p>
          <a:p>
            <a:r>
              <a:rPr lang="en-US" dirty="0" err="1"/>
              <a:t>ALLAAxc</a:t>
            </a:r>
            <a:endParaRPr lang="en-US" dirty="0"/>
          </a:p>
          <a:p>
            <a:r>
              <a:rPr lang="en-US" dirty="0"/>
              <a:t>USE_INPUT_SC</a:t>
            </a:r>
          </a:p>
          <a:p>
            <a:r>
              <a:rPr lang="en-US" dirty="0"/>
              <a:t>start</a:t>
            </a:r>
          </a:p>
          <a:p>
            <a:endParaRPr lang="en-US" dirty="0"/>
          </a:p>
          <a:p>
            <a:r>
              <a:rPr lang="en-US" dirty="0"/>
              <a:t>1 - 166 A NATRO</a:t>
            </a:r>
          </a:p>
          <a:p>
            <a:r>
              <a:rPr lang="en-US" dirty="0"/>
              <a:t>200 - 219 B </a:t>
            </a:r>
            <a:r>
              <a:rPr lang="en-US" dirty="0" err="1"/>
              <a:t>ALLAAxc</a:t>
            </a:r>
            <a:endParaRPr lang="en-US" dirty="0"/>
          </a:p>
          <a:p>
            <a:r>
              <a:rPr lang="en-US" dirty="0"/>
              <a:t>240 - 256 B NOTAA CP</a:t>
            </a:r>
          </a:p>
          <a:p>
            <a:r>
              <a:rPr lang="en-US" dirty="0"/>
              <a:t>200 B PIKAA Q</a:t>
            </a:r>
          </a:p>
          <a:p>
            <a:r>
              <a:rPr lang="en-US" dirty="0"/>
              <a:t>240 B PIKAA RKDESTNQAVH</a:t>
            </a:r>
          </a:p>
        </p:txBody>
      </p:sp>
    </p:spTree>
    <p:extLst>
      <p:ext uri="{BB962C8B-B14F-4D97-AF65-F5344CB8AC3E}">
        <p14:creationId xmlns:p14="http://schemas.microsoft.com/office/powerpoint/2010/main" val="128318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Rosetta</vt:lpstr>
      <vt:lpstr>RosettaScripts</vt:lpstr>
      <vt:lpstr>RosettaScripts</vt:lpstr>
      <vt:lpstr>Scoring – ref2015 energy function</vt:lpstr>
      <vt:lpstr>Task Operations</vt:lpstr>
      <vt:lpstr>Movers</vt:lpstr>
      <vt:lpstr>Filters</vt:lpstr>
      <vt:lpstr>Protocols</vt:lpstr>
      <vt:lpstr>Resfile</vt:lpstr>
      <vt:lpstr>Constraints file</vt:lpstr>
      <vt:lpstr>Composition file</vt:lpstr>
      <vt:lpstr>Netcharge file</vt:lpstr>
      <vt:lpstr>Job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</dc:title>
  <dc:creator>Lee Schnaider</dc:creator>
  <cp:lastModifiedBy>Lee Schnaider</cp:lastModifiedBy>
  <cp:revision>17</cp:revision>
  <dcterms:created xsi:type="dcterms:W3CDTF">2022-09-30T23:32:45Z</dcterms:created>
  <dcterms:modified xsi:type="dcterms:W3CDTF">2022-10-01T05:30:23Z</dcterms:modified>
</cp:coreProperties>
</file>