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1" r:id="rId7"/>
    <p:sldId id="260" r:id="rId8"/>
    <p:sldId id="272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Karl Egbert Koopmann" initials="CKEK" lastIdx="2" clrIdx="0">
    <p:extLst>
      <p:ext uri="{19B8F6BF-5375-455C-9EA6-DF929625EA0E}">
        <p15:presenceInfo xmlns:p15="http://schemas.microsoft.com/office/powerpoint/2012/main" userId="S-1-5-21-2010745621-3381963674-1579942189-24776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897C0-821E-4FB5-94B6-3BFDD3747C8B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7252C-13AD-40DF-8DA8-9FAF6A72D8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239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EA58C-84B2-49D3-B0D9-231F428CAF8A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7FC0-FA07-4A8B-B2E3-9F130A24B6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4214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C7FC0-FA07-4A8B-B2E3-9F130A24B6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04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C7FC0-FA07-4A8B-B2E3-9F130A24B6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2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C7FC0-FA07-4A8B-B2E3-9F130A24B6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988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C7FC0-FA07-4A8B-B2E3-9F130A24B6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8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C7FC0-FA07-4A8B-B2E3-9F130A24B6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27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ctrTitle"/>
          </p:nvPr>
        </p:nvSpPr>
        <p:spPr>
          <a:xfrm>
            <a:off x="216000" y="2376000"/>
            <a:ext cx="8712000" cy="3600000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00000"/>
              </a:lnSpc>
              <a:spcBef>
                <a:spcPct val="110000"/>
              </a:spcBef>
              <a:spcAft>
                <a:spcPct val="110000"/>
              </a:spcAft>
              <a:defRPr sz="3000" b="1" i="0">
                <a:latin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z"/>
          <p:cNvSpPr>
            <a:spLocks noGrp="1"/>
          </p:cNvSpPr>
          <p:nvPr>
            <p:ph type="subTitle" idx="1"/>
          </p:nvPr>
        </p:nvSpPr>
        <p:spPr>
          <a:xfrm>
            <a:off x="216000" y="5976000"/>
            <a:ext cx="8712000" cy="432000"/>
          </a:xfr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spcBef>
                <a:spcPct val="110000"/>
              </a:spcBef>
              <a:spcAft>
                <a:spcPct val="110000"/>
              </a:spcAft>
              <a:buNone/>
              <a:defRPr sz="20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SeitePlaz"/>
          <p:cNvSpPr>
            <a:spLocks noGrp="1"/>
          </p:cNvSpPr>
          <p:nvPr>
            <p:ph type="sldNum" sz="quarter" idx="12"/>
          </p:nvPr>
        </p:nvSpPr>
        <p:spPr>
          <a:xfrm>
            <a:off x="7488000" y="6645600"/>
            <a:ext cx="720000" cy="151200"/>
          </a:xfrm>
        </p:spPr>
        <p:txBody>
          <a:bodyPr lIns="0" tIns="0" rIns="0" bIns="0" anchor="b"/>
          <a:lstStyle>
            <a:lvl1pPr algn="r">
              <a:lnSpc>
                <a:spcPct val="100000"/>
              </a:lnSpc>
              <a:spcBef>
                <a:spcPct val="110000"/>
              </a:spcBef>
              <a:spcAft>
                <a:spcPct val="110000"/>
              </a:spcAft>
              <a:defRPr sz="800" b="0" i="0">
                <a:latin typeface="Arial" panose="020B0604020202020204" pitchFamily="34" charset="0"/>
              </a:defRPr>
            </a:lvl1pPr>
          </a:lstStyle>
          <a:p>
            <a:fld id="{0A04F18B-1AFD-4E41-98D1-424D377130D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ssPlaz"/>
          <p:cNvSpPr>
            <a:spLocks noGrp="1"/>
          </p:cNvSpPr>
          <p:nvPr>
            <p:ph type="ftr" sz="quarter" idx="11"/>
          </p:nvPr>
        </p:nvSpPr>
        <p:spPr>
          <a:xfrm>
            <a:off x="936000" y="6717600"/>
            <a:ext cx="7272000" cy="97200"/>
          </a:xfrm>
        </p:spPr>
        <p:txBody>
          <a:bodyPr lIns="0" tIns="0" rIns="0" bIns="0" anchor="b"/>
          <a:lstStyle>
            <a:lvl1pPr algn="ctr">
              <a:lnSpc>
                <a:spcPct val="100000"/>
              </a:lnSpc>
              <a:spcBef>
                <a:spcPct val="110000"/>
              </a:spcBef>
              <a:spcAft>
                <a:spcPct val="11000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de-DE"/>
              <a:t>INTERN</a:t>
            </a:r>
          </a:p>
        </p:txBody>
      </p:sp>
      <p:sp>
        <p:nvSpPr>
          <p:cNvPr id="4" name="DatumPlaz"/>
          <p:cNvSpPr>
            <a:spLocks noGrp="1"/>
          </p:cNvSpPr>
          <p:nvPr>
            <p:ph type="dt" sz="half" idx="10"/>
          </p:nvPr>
        </p:nvSpPr>
        <p:spPr>
          <a:xfrm>
            <a:off x="216000" y="6645600"/>
            <a:ext cx="720000" cy="151200"/>
          </a:xfrm>
        </p:spPr>
        <p:txBody>
          <a:bodyPr lIns="0" tIns="0" rIns="0" bIns="0" anchor="b"/>
          <a:lstStyle>
            <a:lvl1pPr algn="l">
              <a:lnSpc>
                <a:spcPct val="100000"/>
              </a:lnSpc>
              <a:spcBef>
                <a:spcPct val="110000"/>
              </a:spcBef>
              <a:spcAft>
                <a:spcPct val="110000"/>
              </a:spcAft>
              <a:defRPr sz="800" b="0" i="0">
                <a:latin typeface="Arial" panose="020B0604020202020204" pitchFamily="34" charset="0"/>
              </a:defRPr>
            </a:lvl1pPr>
          </a:lstStyle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23299207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el, Text und Medienclip (1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z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15900" y="1871663"/>
            <a:ext cx="4279900" cy="46085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Medienplatzhalter 3"/>
          <p:cNvSpPr>
            <a:spLocks noGrp="1"/>
          </p:cNvSpPr>
          <p:nvPr>
            <p:ph type="media" sz="half" idx="2"/>
            <p:custDataLst>
              <p:tags r:id="rId3"/>
            </p:custDataLst>
          </p:nvPr>
        </p:nvSpPr>
        <p:spPr>
          <a:xfrm>
            <a:off x="4648200" y="1871663"/>
            <a:ext cx="4279900" cy="4608512"/>
          </a:xfrm>
        </p:spPr>
        <p:txBody>
          <a:bodyPr/>
          <a:lstStyle/>
          <a:p>
            <a:endParaRPr lang="de-DE"/>
          </a:p>
        </p:txBody>
      </p:sp>
      <p:sp>
        <p:nvSpPr>
          <p:cNvPr id="5" name="SeitePlaz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ssPlaz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7" name="DatumPlaz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595422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el, Medienclip und Text (1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Medienplatzhalter 2"/>
          <p:cNvSpPr>
            <a:spLocks noGrp="1"/>
          </p:cNvSpPr>
          <p:nvPr>
            <p:ph type="media" sz="half" idx="1"/>
            <p:custDataLst>
              <p:tags r:id="rId2"/>
            </p:custDataLst>
          </p:nvPr>
        </p:nvSpPr>
        <p:spPr>
          <a:xfrm>
            <a:off x="215900" y="1871663"/>
            <a:ext cx="4279900" cy="46085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z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48200" y="1871663"/>
            <a:ext cx="4279900" cy="46085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SeitePlaz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ssPlaz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7" name="DatumPlaz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353212849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z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15900" y="1871663"/>
            <a:ext cx="4279900" cy="46085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Onlinebild-Platzhalter 3"/>
          <p:cNvSpPr>
            <a:spLocks noGrp="1"/>
          </p:cNvSpPr>
          <p:nvPr>
            <p:ph type="clipArt" sz="half" idx="2"/>
            <p:custDataLst>
              <p:tags r:id="rId3"/>
            </p:custDataLst>
          </p:nvPr>
        </p:nvSpPr>
        <p:spPr>
          <a:xfrm>
            <a:off x="4648200" y="1871663"/>
            <a:ext cx="4279900" cy="4608512"/>
          </a:xfrm>
        </p:spPr>
        <p:txBody>
          <a:bodyPr/>
          <a:lstStyle/>
          <a:p>
            <a:endParaRPr lang="de-DE"/>
          </a:p>
        </p:txBody>
      </p:sp>
      <p:sp>
        <p:nvSpPr>
          <p:cNvPr id="5" name="SeitePlaz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ssPlaz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7" name="DatumPlaz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106597379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el, ClipArt und Text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Onlinebild-Platzhalter 2"/>
          <p:cNvSpPr>
            <a:spLocks noGrp="1"/>
          </p:cNvSpPr>
          <p:nvPr>
            <p:ph type="clipArt" sz="half" idx="1"/>
            <p:custDataLst>
              <p:tags r:id="rId2"/>
            </p:custDataLst>
          </p:nvPr>
        </p:nvSpPr>
        <p:spPr>
          <a:xfrm>
            <a:off x="215900" y="1871663"/>
            <a:ext cx="4279900" cy="46085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z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48200" y="1871663"/>
            <a:ext cx="4279900" cy="46085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SeitePlaz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ssPlaz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7" name="DatumPlaz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10320699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 (2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z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15900" y="1871663"/>
            <a:ext cx="4279900" cy="46085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  <p:custDataLst>
              <p:tags r:id="rId3"/>
            </p:custDataLst>
          </p:nvPr>
        </p:nvSpPr>
        <p:spPr>
          <a:xfrm>
            <a:off x="4648200" y="1871663"/>
            <a:ext cx="4279900" cy="22272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  <p:custDataLst>
              <p:tags r:id="rId4"/>
            </p:custDataLst>
          </p:nvPr>
        </p:nvSpPr>
        <p:spPr>
          <a:xfrm>
            <a:off x="4648200" y="4251325"/>
            <a:ext cx="4279900" cy="22288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SeitePlaz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ssPlaz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8" name="DatumPlaz"/>
          <p:cNvSpPr>
            <a:spLocks noGrp="1"/>
          </p:cNvSpPr>
          <p:nvPr>
            <p:ph type="dt" sz="half" idx="1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5064626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 (2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215900" y="1871663"/>
            <a:ext cx="4279900" cy="22272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  <p:custDataLst>
              <p:tags r:id="rId3"/>
            </p:custDataLst>
          </p:nvPr>
        </p:nvSpPr>
        <p:spPr>
          <a:xfrm>
            <a:off x="215900" y="4251325"/>
            <a:ext cx="4279900" cy="22288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z"/>
          <p:cNvSpPr>
            <a:spLocks noGrp="1"/>
          </p:cNvSpPr>
          <p:nvPr>
            <p:ph type="body" sz="half" idx="3"/>
            <p:custDataLst>
              <p:tags r:id="rId4"/>
            </p:custDataLst>
          </p:nvPr>
        </p:nvSpPr>
        <p:spPr>
          <a:xfrm>
            <a:off x="4648200" y="1871663"/>
            <a:ext cx="4279900" cy="46085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SeitePlaz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ssPlaz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8" name="DatumPlaz"/>
          <p:cNvSpPr>
            <a:spLocks noGrp="1"/>
          </p:cNvSpPr>
          <p:nvPr>
            <p:ph type="dt" sz="half" idx="1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178577362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(1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itePlaz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FussPlaz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4" name="DatumPlaz"/>
          <p:cNvSpPr>
            <a:spLocks noGrp="1"/>
          </p:cNvSpPr>
          <p:nvPr>
            <p:ph type="dt" sz="half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348967224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SeitePlaz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ssPlaz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Plaz"/>
          <p:cNvSpPr>
            <a:spLocks noGrp="1"/>
          </p:cNvSpPr>
          <p:nvPr>
            <p:ph type="dt" sz="half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940188637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 (2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215900" y="1871663"/>
            <a:ext cx="4279900" cy="22272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  <p:custDataLst>
              <p:tags r:id="rId3"/>
            </p:custDataLst>
          </p:nvPr>
        </p:nvSpPr>
        <p:spPr>
          <a:xfrm>
            <a:off x="4648200" y="1871663"/>
            <a:ext cx="4279900" cy="22272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  <p:custDataLst>
              <p:tags r:id="rId4"/>
            </p:custDataLst>
          </p:nvPr>
        </p:nvSpPr>
        <p:spPr>
          <a:xfrm>
            <a:off x="215900" y="4251325"/>
            <a:ext cx="4279900" cy="22288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8200" y="4251325"/>
            <a:ext cx="4279900" cy="22288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SeitePlaz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ssPlaz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9" name="DatumPlaz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3456518166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 (1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  <p:custDataLst>
              <p:tags r:id="rId1"/>
            </p:custDataLst>
          </p:nvPr>
        </p:nvSpPr>
        <p:spPr>
          <a:xfrm>
            <a:off x="215900" y="641350"/>
            <a:ext cx="8712200" cy="58388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eitePlaz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ssPlaz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5" name="DatumPlaz"/>
          <p:cNvSpPr>
            <a:spLocks noGrp="1"/>
          </p:cNvSpPr>
          <p:nvPr>
            <p:ph type="dt" sz="half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14211086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(1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eitePlaz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ssPlaz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5" name="DatumPlaz"/>
          <p:cNvSpPr>
            <a:spLocks noGrp="1"/>
          </p:cNvSpPr>
          <p:nvPr>
            <p:ph type="dt" sz="half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248167695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itePlaz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ssPlaz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Plaz"/>
          <p:cNvSpPr>
            <a:spLocks noGrp="1"/>
          </p:cNvSpPr>
          <p:nvPr>
            <p:ph type="dt" sz="half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3079006354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 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itePlaz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ssPlaz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Plaz"/>
          <p:cNvSpPr>
            <a:spLocks noGrp="1"/>
          </p:cNvSpPr>
          <p:nvPr>
            <p:ph type="dt" sz="half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3468967853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itePlaz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ssPlaz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Plaz"/>
          <p:cNvSpPr>
            <a:spLocks noGrp="1"/>
          </p:cNvSpPr>
          <p:nvPr>
            <p:ph type="dt" sz="half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1705514362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z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15900" y="1871663"/>
            <a:ext cx="4279900" cy="46085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  <p:custDataLst>
              <p:tags r:id="rId3"/>
            </p:custDataLst>
          </p:nvPr>
        </p:nvSpPr>
        <p:spPr>
          <a:xfrm>
            <a:off x="4648200" y="1871663"/>
            <a:ext cx="4279900" cy="4608512"/>
          </a:xfrm>
        </p:spPr>
        <p:txBody>
          <a:bodyPr/>
          <a:lstStyle/>
          <a:p>
            <a:endParaRPr lang="de-DE"/>
          </a:p>
        </p:txBody>
      </p:sp>
      <p:sp>
        <p:nvSpPr>
          <p:cNvPr id="5" name="SeitePlaz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ssPlaz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7" name="DatumPlaz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931983221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  <p:custDataLst>
              <p:tags r:id="rId2"/>
            </p:custDataLst>
          </p:nvPr>
        </p:nvSpPr>
        <p:spPr>
          <a:xfrm>
            <a:off x="215900" y="1871663"/>
            <a:ext cx="4279900" cy="4608512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z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48200" y="1871663"/>
            <a:ext cx="4279900" cy="46085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SeitePlaz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ssPlaz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7" name="DatumPlaz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373149650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z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SeitePlaz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ssPlaz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Plaz"/>
          <p:cNvSpPr>
            <a:spLocks noGrp="1"/>
          </p:cNvSpPr>
          <p:nvPr>
            <p:ph type="dt" sz="half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264083564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 (1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z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15900" y="1871663"/>
            <a:ext cx="4279900" cy="46085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71663"/>
            <a:ext cx="4279900" cy="46085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SeitePlaz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ssPlaz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7" name="DatumPlaz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334303589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 (1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215900" y="1871663"/>
            <a:ext cx="4279900" cy="46085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z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48200" y="1871663"/>
            <a:ext cx="4279900" cy="46085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SeitePlaz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ssPlaz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7" name="DatumPlaz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64189867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 (2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z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15900" y="1871663"/>
            <a:ext cx="8712200" cy="22272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15900" y="4251325"/>
            <a:ext cx="8712200" cy="22288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SeitePlaz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ssPlaz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7" name="DatumPlaz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171484527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 (1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215900" y="1871663"/>
            <a:ext cx="8712200" cy="22272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z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15900" y="4251325"/>
            <a:ext cx="8712200" cy="22288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SeitePlaz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ssPlaz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7" name="DatumPlaz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127176235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z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15900" y="1871663"/>
            <a:ext cx="42799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z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48200" y="1871663"/>
            <a:ext cx="42799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SeitePlaz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ssPlaz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7" name="DatumPlaz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57982578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 und 2 Inhalte über Text (2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z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215900" y="1871663"/>
            <a:ext cx="4279900" cy="22272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  <p:custDataLst>
              <p:tags r:id="rId3"/>
            </p:custDataLst>
          </p:nvPr>
        </p:nvSpPr>
        <p:spPr>
          <a:xfrm>
            <a:off x="4648200" y="1871663"/>
            <a:ext cx="4279900" cy="22272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z"/>
          <p:cNvSpPr>
            <a:spLocks noGrp="1"/>
          </p:cNvSpPr>
          <p:nvPr>
            <p:ph type="body" sz="half" idx="3"/>
            <p:custDataLst>
              <p:tags r:id="rId4"/>
            </p:custDataLst>
          </p:nvPr>
        </p:nvSpPr>
        <p:spPr>
          <a:xfrm>
            <a:off x="215900" y="4251325"/>
            <a:ext cx="8712200" cy="22288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SeitePlaz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ssPlaz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8" name="DatumPlaz"/>
          <p:cNvSpPr>
            <a:spLocks noGrp="1"/>
          </p:cNvSpPr>
          <p:nvPr>
            <p:ph type="dt" sz="half" idx="1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51114402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11" Type="http://schemas.openxmlformats.org/officeDocument/2006/relationships/image" Target="../media/image1.png"/><Relationship Id="rId5" Type="http://schemas.openxmlformats.org/officeDocument/2006/relationships/tags" Target="../tags/tag4.xml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tags" Target="../tags/tag11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tags" Target="../tags/tag10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tags" Target="../tags/tag14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32" Type="http://schemas.openxmlformats.org/officeDocument/2006/relationships/tags" Target="../tags/tag17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tags" Target="../tags/tag13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tags" Target="../tags/tag12.xml"/><Relationship Id="rId30" Type="http://schemas.openxmlformats.org/officeDocument/2006/relationships/tags" Target="../tags/tag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x/0/13,64/25,39/4,8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0" y="4911725"/>
            <a:ext cx="9140825" cy="1727200"/>
          </a:xfrm>
          <a:prstGeom prst="rect">
            <a:avLst/>
          </a:prstGeom>
          <a:solidFill>
            <a:srgbClr val="9BD4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en-US"/>
          </a:p>
        </p:txBody>
      </p:sp>
      <p:pic>
        <p:nvPicPr>
          <p:cNvPr id="8" name="Fix/19,99/13,64/4,8/4,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4911725"/>
            <a:ext cx="1727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z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16000" y="2376000"/>
            <a:ext cx="8712000" cy="3600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z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216000" y="5976000"/>
            <a:ext cx="8712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SeitePlaz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488000" y="6645600"/>
            <a:ext cx="720000" cy="151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lnSpc>
                <a:spcPct val="100000"/>
              </a:lnSpc>
              <a:spcBef>
                <a:spcPct val="110000"/>
              </a:spcBef>
              <a:spcAft>
                <a:spcPct val="110000"/>
              </a:spcAft>
              <a:defRPr sz="800" b="0" 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A04F18B-1AFD-4E41-98D1-424D377130D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ssPlaz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936000" y="6717600"/>
            <a:ext cx="7272000" cy="97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lnSpc>
                <a:spcPct val="100000"/>
              </a:lnSpc>
              <a:spcBef>
                <a:spcPct val="110000"/>
              </a:spcBef>
              <a:spcAft>
                <a:spcPct val="110000"/>
              </a:spcAft>
              <a:defRPr sz="1200" b="0" 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INTERN</a:t>
            </a:r>
          </a:p>
        </p:txBody>
      </p:sp>
      <p:sp>
        <p:nvSpPr>
          <p:cNvPr id="4" name="DatumPlaz"/>
          <p:cNvSpPr>
            <a:spLocks noGrp="1"/>
          </p:cNvSpPr>
          <p:nvPr>
            <p:ph type="dt" sz="half" idx="2"/>
            <p:custDataLst>
              <p:tags r:id="rId9"/>
            </p:custDataLst>
          </p:nvPr>
        </p:nvSpPr>
        <p:spPr>
          <a:xfrm>
            <a:off x="216000" y="6645600"/>
            <a:ext cx="720000" cy="151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spcBef>
                <a:spcPct val="110000"/>
              </a:spcBef>
              <a:spcAft>
                <a:spcPct val="110000"/>
              </a:spcAft>
              <a:defRPr sz="800" b="0" 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29.06.2017</a:t>
            </a:r>
          </a:p>
        </p:txBody>
      </p:sp>
      <p:sp>
        <p:nvSpPr>
          <p:cNvPr id="9" name="DokuPlaz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936000" y="6764400"/>
            <a:ext cx="7272000" cy="90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600" b="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1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110000"/>
        </a:spcBef>
        <a:spcAft>
          <a:spcPct val="110000"/>
        </a:spcAft>
        <a:buNone/>
        <a:defRPr sz="3000" b="1" i="0" kern="1200">
          <a:solidFill>
            <a:srgbClr val="000000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accent1"/>
        </a:buClr>
        <a:buFont typeface="Wingdings" panose="05000000000000000000" pitchFamily="2" charset="2"/>
        <a:buChar char="n"/>
        <a:defRPr sz="2000" b="0" i="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accent1"/>
        </a:buClr>
        <a:buFont typeface="Wingdings" panose="05000000000000000000" pitchFamily="2" charset="2"/>
        <a:buChar char="n"/>
        <a:defRPr sz="2000" b="0" i="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tx1"/>
        </a:buClr>
        <a:buFontTx/>
        <a:buChar char="–"/>
        <a:defRPr sz="2000" b="0" i="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tx1"/>
        </a:buClr>
        <a:buFontTx/>
        <a:buChar char="–"/>
        <a:defRPr sz="2000" b="0" i="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tx1"/>
        </a:buClr>
        <a:buFontTx/>
        <a:buChar char="–"/>
        <a:defRPr sz="2000" b="0" i="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x/0/0,6/25,39/3,8"/>
          <p:cNvSpPr>
            <a:spLocks noChangeArrowheads="1"/>
          </p:cNvSpPr>
          <p:nvPr userDrawn="1">
            <p:custDataLst>
              <p:tags r:id="rId25"/>
            </p:custDataLst>
          </p:nvPr>
        </p:nvSpPr>
        <p:spPr bwMode="auto">
          <a:xfrm>
            <a:off x="0" y="215900"/>
            <a:ext cx="9140825" cy="1366838"/>
          </a:xfrm>
          <a:prstGeom prst="rect">
            <a:avLst/>
          </a:prstGeom>
          <a:solidFill>
            <a:srgbClr val="9BD4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en-US"/>
          </a:p>
        </p:txBody>
      </p:sp>
      <p:pic>
        <p:nvPicPr>
          <p:cNvPr id="12" name="Fix/20,99/0,6/3,8/3,8"/>
          <p:cNvPicPr>
            <a:picLocks noChangeAspect="1"/>
          </p:cNvPicPr>
          <p:nvPr userDrawn="1">
            <p:custDataLst>
              <p:tags r:id="rId2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215900"/>
            <a:ext cx="1366838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z"/>
          <p:cNvSpPr>
            <a:spLocks noGrp="1"/>
          </p:cNvSpPr>
          <p:nvPr>
            <p:ph type="title"/>
            <p:custDataLst>
              <p:tags r:id="rId27"/>
            </p:custDataLst>
          </p:nvPr>
        </p:nvSpPr>
        <p:spPr>
          <a:xfrm>
            <a:off x="216000" y="640800"/>
            <a:ext cx="7128000" cy="8532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z"/>
          <p:cNvSpPr>
            <a:spLocks noGrp="1"/>
          </p:cNvSpPr>
          <p:nvPr>
            <p:ph type="body" idx="1"/>
            <p:custDataLst>
              <p:tags r:id="rId28"/>
            </p:custDataLst>
          </p:nvPr>
        </p:nvSpPr>
        <p:spPr>
          <a:xfrm>
            <a:off x="216000" y="1872000"/>
            <a:ext cx="8712000" cy="460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SeitePlaz"/>
          <p:cNvSpPr>
            <a:spLocks noGrp="1"/>
          </p:cNvSpPr>
          <p:nvPr>
            <p:ph type="sldNum" sz="quarter" idx="4"/>
            <p:custDataLst>
              <p:tags r:id="rId29"/>
            </p:custDataLst>
          </p:nvPr>
        </p:nvSpPr>
        <p:spPr>
          <a:xfrm>
            <a:off x="8208000" y="6645600"/>
            <a:ext cx="720000" cy="151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lnSpc>
                <a:spcPct val="100000"/>
              </a:lnSpc>
              <a:spcBef>
                <a:spcPct val="110000"/>
              </a:spcBef>
              <a:spcAft>
                <a:spcPct val="110000"/>
              </a:spcAft>
              <a:defRPr sz="800" b="0" 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F5BB250-8A00-4F16-9C54-15767875808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ssPlaz"/>
          <p:cNvSpPr>
            <a:spLocks noGrp="1"/>
          </p:cNvSpPr>
          <p:nvPr>
            <p:ph type="ftr" sz="quarter" idx="3"/>
            <p:custDataLst>
              <p:tags r:id="rId30"/>
            </p:custDataLst>
          </p:nvPr>
        </p:nvSpPr>
        <p:spPr>
          <a:xfrm>
            <a:off x="936000" y="6717600"/>
            <a:ext cx="7272000" cy="97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lnSpc>
                <a:spcPct val="100000"/>
              </a:lnSpc>
              <a:spcBef>
                <a:spcPct val="110000"/>
              </a:spcBef>
              <a:spcAft>
                <a:spcPct val="110000"/>
              </a:spcAft>
              <a:defRPr sz="1200" b="0" 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INTERN</a:t>
            </a:r>
          </a:p>
        </p:txBody>
      </p:sp>
      <p:sp>
        <p:nvSpPr>
          <p:cNvPr id="4" name="DatumPlaz"/>
          <p:cNvSpPr>
            <a:spLocks noGrp="1"/>
          </p:cNvSpPr>
          <p:nvPr>
            <p:ph type="dt" sz="half" idx="2"/>
            <p:custDataLst>
              <p:tags r:id="rId31"/>
            </p:custDataLst>
          </p:nvPr>
        </p:nvSpPr>
        <p:spPr>
          <a:xfrm>
            <a:off x="216000" y="6645600"/>
            <a:ext cx="720000" cy="151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spcBef>
                <a:spcPct val="110000"/>
              </a:spcBef>
              <a:spcAft>
                <a:spcPct val="110000"/>
              </a:spcAft>
              <a:defRPr sz="800" b="0" i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29.06.2017</a:t>
            </a:r>
          </a:p>
        </p:txBody>
      </p:sp>
      <p:sp>
        <p:nvSpPr>
          <p:cNvPr id="13" name="DokuPlaz"/>
          <p:cNvSpPr txBox="1">
            <a:spLocks/>
          </p:cNvSpPr>
          <p:nvPr userDrawn="1">
            <p:custDataLst>
              <p:tags r:id="rId32"/>
            </p:custDataLst>
          </p:nvPr>
        </p:nvSpPr>
        <p:spPr>
          <a:xfrm>
            <a:off x="936000" y="6764400"/>
            <a:ext cx="7272000" cy="972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600" b="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0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110000"/>
        </a:spcBef>
        <a:spcAft>
          <a:spcPct val="110000"/>
        </a:spcAft>
        <a:buNone/>
        <a:defRPr sz="2800" b="1" i="0" kern="1200">
          <a:solidFill>
            <a:srgbClr val="000000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accent1"/>
        </a:buClr>
        <a:buFont typeface="Wingdings" panose="05000000000000000000" pitchFamily="2" charset="2"/>
        <a:buChar char="n"/>
        <a:defRPr sz="2000" b="0" i="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accent1"/>
        </a:buClr>
        <a:buFont typeface="Wingdings" panose="05000000000000000000" pitchFamily="2" charset="2"/>
        <a:buChar char="n"/>
        <a:defRPr sz="2000" b="0" i="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tx1"/>
        </a:buClr>
        <a:buFontTx/>
        <a:buChar char="–"/>
        <a:defRPr sz="2000" b="0" i="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tx1"/>
        </a:buClr>
        <a:buFontTx/>
        <a:buChar char="–"/>
        <a:defRPr sz="2000" b="0" i="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50000"/>
        </a:spcAft>
        <a:buClr>
          <a:schemeClr val="tx1"/>
        </a:buClr>
        <a:buFontTx/>
        <a:buChar char="–"/>
        <a:defRPr sz="2000" b="0" i="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homsonreuters.com/ho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s.thomsonreuters.com/eikon-data-api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6000" y="5131836"/>
            <a:ext cx="8712000" cy="844163"/>
          </a:xfrm>
        </p:spPr>
        <p:txBody>
          <a:bodyPr/>
          <a:lstStyle/>
          <a:p>
            <a:r>
              <a:rPr lang="de-DE" dirty="0"/>
              <a:t>Dokumentation  - Code Masterarbeit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Masterarbeit – Christian Koopmann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F18B-1AFD-4E41-98D1-424D377130DA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  <p:pic>
        <p:nvPicPr>
          <p:cNvPr id="1026" name="Picture 2" descr="https://www.dfs.de/dfs_homepage/de/Unternehmen/Zahlen%20und%20Daten/Statistiken/statistik.jpg?&amp;resize=450x287%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9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7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Training / Tuning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Python-Skripte sind jeweils für Binary und Price Level </a:t>
            </a:r>
            <a:r>
              <a:rPr lang="de-DE" dirty="0" err="1"/>
              <a:t>Prediction</a:t>
            </a:r>
            <a:r>
              <a:rPr lang="de-DE" dirty="0"/>
              <a:t> in einem Ordner zusammengefasst incl. </a:t>
            </a:r>
            <a:r>
              <a:rPr lang="de-DE" dirty="0" err="1"/>
              <a:t>shell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welches die </a:t>
            </a:r>
            <a:r>
              <a:rPr lang="de-DE" dirty="0" err="1"/>
              <a:t>dateien</a:t>
            </a:r>
            <a:r>
              <a:rPr lang="de-DE" dirty="0"/>
              <a:t> auf AWS Linux Instanz in korrekter Reihenfolge ausführt: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8C4BD9-57BE-4A74-B078-C880ED5F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0" y="3293316"/>
            <a:ext cx="3674774" cy="285555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2635029-0503-4133-A634-332384BAF570}"/>
              </a:ext>
            </a:extLst>
          </p:cNvPr>
          <p:cNvSpPr txBox="1"/>
          <p:nvPr/>
        </p:nvSpPr>
        <p:spPr>
          <a:xfrm>
            <a:off x="2519265" y="3293316"/>
            <a:ext cx="482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Shell </a:t>
            </a:r>
            <a:r>
              <a:rPr lang="de-DE" sz="1200" dirty="0" err="1">
                <a:solidFill>
                  <a:srgbClr val="FF0000"/>
                </a:solidFill>
              </a:rPr>
              <a:t>Script</a:t>
            </a:r>
            <a:r>
              <a:rPr lang="de-DE" sz="1200" dirty="0">
                <a:solidFill>
                  <a:srgbClr val="FF0000"/>
                </a:solidFill>
              </a:rPr>
              <a:t> zur Ausführung auf Linux </a:t>
            </a:r>
            <a:r>
              <a:rPr lang="de-DE" sz="1200" dirty="0" err="1">
                <a:solidFill>
                  <a:srgbClr val="FF0000"/>
                </a:solidFill>
              </a:rPr>
              <a:t>Machine</a:t>
            </a:r>
            <a:r>
              <a:rPr lang="de-DE" sz="1200" dirty="0">
                <a:solidFill>
                  <a:srgbClr val="FF0000"/>
                </a:solidFill>
              </a:rPr>
              <a:t> Learning AWS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539DFA2-47D1-4082-B2AC-799D14213BFC}"/>
              </a:ext>
            </a:extLst>
          </p:cNvPr>
          <p:cNvSpPr txBox="1"/>
          <p:nvPr/>
        </p:nvSpPr>
        <p:spPr>
          <a:xfrm>
            <a:off x="2052734" y="5150108"/>
            <a:ext cx="482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FF0000"/>
                </a:solidFill>
              </a:rPr>
              <a:t>Git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config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command</a:t>
            </a:r>
            <a:r>
              <a:rPr lang="de-DE" sz="1200" dirty="0">
                <a:solidFill>
                  <a:srgbClr val="FF0000"/>
                </a:solidFill>
              </a:rPr>
              <a:t> auszuführen auf AWS </a:t>
            </a:r>
            <a:r>
              <a:rPr lang="de-DE" sz="1200" b="1" u="sng" dirty="0">
                <a:solidFill>
                  <a:srgbClr val="FF0000"/>
                </a:solidFill>
              </a:rPr>
              <a:t>vor </a:t>
            </a:r>
            <a:r>
              <a:rPr lang="de-DE" sz="1200" dirty="0">
                <a:solidFill>
                  <a:srgbClr val="FF0000"/>
                </a:solidFill>
              </a:rPr>
              <a:t>pull / </a:t>
            </a:r>
            <a:r>
              <a:rPr lang="de-DE" sz="1200" dirty="0" err="1">
                <a:solidFill>
                  <a:srgbClr val="FF0000"/>
                </a:solidFill>
              </a:rPr>
              <a:t>clone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endParaRPr lang="de-DE" sz="1200" b="1" u="sng" dirty="0">
              <a:solidFill>
                <a:srgbClr val="FF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623EAF-E369-47C2-8C9F-41F4D18093FF}"/>
              </a:ext>
            </a:extLst>
          </p:cNvPr>
          <p:cNvSpPr txBox="1"/>
          <p:nvPr/>
        </p:nvSpPr>
        <p:spPr>
          <a:xfrm>
            <a:off x="2052733" y="5427107"/>
            <a:ext cx="529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Unterdrückte screen </a:t>
            </a:r>
            <a:r>
              <a:rPr lang="de-DE" sz="1200" dirty="0" err="1">
                <a:solidFill>
                  <a:srgbClr val="FF0000"/>
                </a:solidFill>
              </a:rPr>
              <a:t>printouts</a:t>
            </a:r>
            <a:r>
              <a:rPr lang="de-DE" sz="1200" dirty="0">
                <a:solidFill>
                  <a:srgbClr val="FF0000"/>
                </a:solidFill>
              </a:rPr>
              <a:t> durch „</a:t>
            </a:r>
            <a:r>
              <a:rPr lang="de-DE" sz="1200" dirty="0" err="1">
                <a:solidFill>
                  <a:srgbClr val="FF0000"/>
                </a:solidFill>
              </a:rPr>
              <a:t>nohup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bash</a:t>
            </a:r>
            <a:r>
              <a:rPr lang="de-DE" sz="1200" dirty="0">
                <a:solidFill>
                  <a:srgbClr val="FF0000"/>
                </a:solidFill>
              </a:rPr>
              <a:t> aws_commands.sh“</a:t>
            </a:r>
            <a:endParaRPr lang="de-DE" sz="1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4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Training / Tuning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AWS Shell </a:t>
            </a:r>
            <a:r>
              <a:rPr lang="de-DE" dirty="0" err="1"/>
              <a:t>Script</a:t>
            </a:r>
            <a:r>
              <a:rPr lang="de-DE" dirty="0"/>
              <a:t> für Binary </a:t>
            </a:r>
            <a:r>
              <a:rPr lang="de-DE" dirty="0" err="1"/>
              <a:t>Prediction</a:t>
            </a:r>
            <a:r>
              <a:rPr lang="de-DE" dirty="0"/>
              <a:t>: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861977-AF42-4F0B-8B63-FE3FE7E5D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15"/>
          <a:stretch/>
        </p:blipFill>
        <p:spPr>
          <a:xfrm>
            <a:off x="216000" y="2276669"/>
            <a:ext cx="6651331" cy="413346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25A514D-2CE9-4102-B005-707C9099CB8F}"/>
              </a:ext>
            </a:extLst>
          </p:cNvPr>
          <p:cNvSpPr txBox="1"/>
          <p:nvPr/>
        </p:nvSpPr>
        <p:spPr>
          <a:xfrm>
            <a:off x="3666930" y="2276669"/>
            <a:ext cx="526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Installation korrekter Keras </a:t>
            </a:r>
            <a:r>
              <a:rPr lang="de-DE" sz="1200" dirty="0" err="1">
                <a:solidFill>
                  <a:srgbClr val="FF0000"/>
                </a:solidFill>
              </a:rPr>
              <a:t>version</a:t>
            </a:r>
            <a:r>
              <a:rPr lang="de-DE" sz="1200" dirty="0">
                <a:solidFill>
                  <a:srgbClr val="FF0000"/>
                </a:solidFill>
              </a:rPr>
              <a:t> (bei neuer </a:t>
            </a:r>
            <a:r>
              <a:rPr lang="de-DE" sz="1200" dirty="0" err="1">
                <a:solidFill>
                  <a:srgbClr val="FF0000"/>
                </a:solidFill>
              </a:rPr>
              <a:t>Instanzversion</a:t>
            </a:r>
            <a:r>
              <a:rPr lang="de-DE" sz="1200" dirty="0">
                <a:solidFill>
                  <a:srgbClr val="FF0000"/>
                </a:solidFill>
              </a:rPr>
              <a:t> evtl. ändern)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7EF7D84-BEDE-4C7A-91E2-816108ED35F2}"/>
              </a:ext>
            </a:extLst>
          </p:cNvPr>
          <p:cNvSpPr txBox="1"/>
          <p:nvPr/>
        </p:nvSpPr>
        <p:spPr>
          <a:xfrm>
            <a:off x="3780000" y="2931669"/>
            <a:ext cx="51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Automatischer Push der </a:t>
            </a:r>
            <a:r>
              <a:rPr lang="de-DE" sz="1200" dirty="0" err="1">
                <a:solidFill>
                  <a:srgbClr val="FF0000"/>
                </a:solidFill>
              </a:rPr>
              <a:t>Zwischenergebnise</a:t>
            </a:r>
            <a:r>
              <a:rPr lang="de-DE" sz="1200" dirty="0">
                <a:solidFill>
                  <a:srgbClr val="FF0000"/>
                </a:solidFill>
              </a:rPr>
              <a:t> (hierfür </a:t>
            </a:r>
            <a:r>
              <a:rPr lang="de-DE" sz="1200" dirty="0" err="1">
                <a:solidFill>
                  <a:srgbClr val="FF0000"/>
                </a:solidFill>
              </a:rPr>
              <a:t>git_setup</a:t>
            </a:r>
            <a:r>
              <a:rPr lang="de-DE" sz="1200" dirty="0">
                <a:solidFill>
                  <a:srgbClr val="FF0000"/>
                </a:solidFill>
              </a:rPr>
              <a:t> notwendig)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B7B1CA4-EACD-483C-94B8-814136C01016}"/>
              </a:ext>
            </a:extLst>
          </p:cNvPr>
          <p:cNvSpPr txBox="1"/>
          <p:nvPr/>
        </p:nvSpPr>
        <p:spPr>
          <a:xfrm>
            <a:off x="3723465" y="6003633"/>
            <a:ext cx="51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Automatischer </a:t>
            </a:r>
            <a:r>
              <a:rPr lang="de-DE" sz="1200" dirty="0" err="1">
                <a:solidFill>
                  <a:srgbClr val="FF0000"/>
                </a:solidFill>
              </a:rPr>
              <a:t>Stop</a:t>
            </a:r>
            <a:r>
              <a:rPr lang="de-DE" sz="1200" dirty="0">
                <a:solidFill>
                  <a:srgbClr val="FF0000"/>
                </a:solidFill>
              </a:rPr>
              <a:t> der Instanz zur Kostenvermeidung</a:t>
            </a:r>
          </a:p>
        </p:txBody>
      </p:sp>
    </p:spTree>
    <p:extLst>
      <p:ext uri="{BB962C8B-B14F-4D97-AF65-F5344CB8AC3E}">
        <p14:creationId xmlns:p14="http://schemas.microsoft.com/office/powerpoint/2010/main" val="291741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2E45550-D3B4-4E2F-B258-A2251A6F1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9" y="3913312"/>
            <a:ext cx="8181551" cy="24801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Training / Tuning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Zur Reproduktion der Ergebnisse auf AWS Instanz sind folgende Schritte auszuführen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Anmeldung auf AWS mit Amazon Account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Einrichtung einer Linux Deep Learning EC2 Instance (in der Entwicklung wurde </a:t>
            </a:r>
            <a:r>
              <a:rPr lang="de-DE" i="1" dirty="0"/>
              <a:t>c4.xlarge V</a:t>
            </a:r>
            <a:r>
              <a:rPr lang="de-DE" dirty="0"/>
              <a:t>ersion gewählt):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AC50E46-55FB-467B-A3FE-F9EED4BB3A25}"/>
              </a:ext>
            </a:extLst>
          </p:cNvPr>
          <p:cNvSpPr/>
          <p:nvPr/>
        </p:nvSpPr>
        <p:spPr>
          <a:xfrm>
            <a:off x="1586204" y="4049486"/>
            <a:ext cx="6981796" cy="6344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97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Training / Tuning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Zur Reproduktion der Ergebnisse auf AWS Instanz sind folgende Schritte auszuführen. Output wird in</a:t>
            </a:r>
            <a:r>
              <a:rPr lang="de-DE" i="1" dirty="0"/>
              <a:t> Data/Output </a:t>
            </a:r>
            <a:r>
              <a:rPr lang="de-DE" dirty="0"/>
              <a:t>gespeichert.</a:t>
            </a:r>
            <a:endParaRPr lang="de-DE" i="1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Anmeldung auf AWS mit Amazon Account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Einrichtung einer Linux </a:t>
            </a:r>
            <a:r>
              <a:rPr lang="de-DE" dirty="0" err="1"/>
              <a:t>Machine</a:t>
            </a:r>
            <a:r>
              <a:rPr lang="de-DE" dirty="0"/>
              <a:t> Learning EC2 Instance (in der Entwicklung wurde </a:t>
            </a:r>
            <a:r>
              <a:rPr lang="de-DE" i="1" dirty="0"/>
              <a:t>c4.xlarge V</a:t>
            </a:r>
            <a:r>
              <a:rPr lang="de-DE" dirty="0"/>
              <a:t>ersion gewählt)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Herstellung einer SSH-Verbindung mit private/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-pair. (</a:t>
            </a:r>
            <a:r>
              <a:rPr lang="de-DE" dirty="0" err="1"/>
              <a:t>Putty</a:t>
            </a:r>
            <a:r>
              <a:rPr lang="de-DE" dirty="0"/>
              <a:t> Client wurde auf Windows verwendet)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paste</a:t>
            </a:r>
            <a:r>
              <a:rPr lang="de-DE" dirty="0"/>
              <a:t> des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in git_setup.txt zur Ausführung auf Instanz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/ pull </a:t>
            </a:r>
            <a:r>
              <a:rPr lang="de-DE" dirty="0" err="1"/>
              <a:t>repository</a:t>
            </a:r>
            <a:r>
              <a:rPr lang="de-DE" dirty="0"/>
              <a:t> von </a:t>
            </a:r>
            <a:r>
              <a:rPr lang="de-DE" dirty="0" err="1"/>
              <a:t>github</a:t>
            </a:r>
            <a:r>
              <a:rPr lang="de-DE" dirty="0"/>
              <a:t> auf Instanz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nohup</a:t>
            </a:r>
            <a:r>
              <a:rPr lang="de-DE" dirty="0"/>
              <a:t> </a:t>
            </a:r>
            <a:r>
              <a:rPr lang="de-DE" dirty="0" err="1"/>
              <a:t>bash</a:t>
            </a:r>
            <a:r>
              <a:rPr lang="de-DE" dirty="0"/>
              <a:t> aws_commands.sh“ in jeweiligem </a:t>
            </a:r>
            <a:r>
              <a:rPr lang="de-DE" dirty="0" err="1"/>
              <a:t>directory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185629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Datenanalyse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Analyse der Input Daten sowie der Ergebnisse der Python Scripts ist in R implementiert.</a:t>
            </a:r>
          </a:p>
          <a:p>
            <a:r>
              <a:rPr lang="de-DE" dirty="0"/>
              <a:t>Diese Scripts generieren die Plots und latex-tabellen in </a:t>
            </a:r>
            <a:r>
              <a:rPr lang="de-DE" dirty="0" err="1"/>
              <a:t>latex</a:t>
            </a:r>
            <a:r>
              <a:rPr lang="de-DE" dirty="0"/>
              <a:t>/</a:t>
            </a:r>
            <a:r>
              <a:rPr lang="de-DE" dirty="0" err="1"/>
              <a:t>tables</a:t>
            </a:r>
            <a:r>
              <a:rPr lang="de-DE" dirty="0"/>
              <a:t>:</a:t>
            </a:r>
          </a:p>
          <a:p>
            <a:pPr lvl="1"/>
            <a:r>
              <a:rPr lang="de-DE" b="1" i="1" dirty="0" err="1"/>
              <a:t>exploratory_data_analysis.R</a:t>
            </a:r>
            <a:r>
              <a:rPr lang="de-DE" b="1" i="1" dirty="0"/>
              <a:t>: </a:t>
            </a:r>
            <a:r>
              <a:rPr lang="de-DE" dirty="0"/>
              <a:t>Explorative Analyse der Daten in „Data/Input/InputData.csv“. Generiert alle </a:t>
            </a:r>
            <a:r>
              <a:rPr lang="de-DE" dirty="0" err="1"/>
              <a:t>graphen</a:t>
            </a:r>
            <a:r>
              <a:rPr lang="de-DE" dirty="0"/>
              <a:t> und </a:t>
            </a:r>
            <a:r>
              <a:rPr lang="de-DE" dirty="0" err="1"/>
              <a:t>tabellen</a:t>
            </a:r>
            <a:r>
              <a:rPr lang="de-DE" dirty="0"/>
              <a:t> im Kapitel „Data“ der Masterarbeit</a:t>
            </a:r>
          </a:p>
          <a:p>
            <a:pPr lvl="1"/>
            <a:r>
              <a:rPr lang="de-DE" b="1" i="1" dirty="0" err="1"/>
              <a:t>level_results.R</a:t>
            </a:r>
            <a:r>
              <a:rPr lang="de-DE" b="1" i="1" dirty="0"/>
              <a:t>: </a:t>
            </a:r>
            <a:r>
              <a:rPr lang="de-DE" dirty="0"/>
              <a:t>Analyse der Ergebnisse in jedem </a:t>
            </a:r>
            <a:r>
              <a:rPr lang="de-DE" dirty="0" err="1"/>
              <a:t>training</a:t>
            </a:r>
            <a:r>
              <a:rPr lang="de-DE" dirty="0"/>
              <a:t> / </a:t>
            </a:r>
            <a:r>
              <a:rPr lang="de-DE" dirty="0" err="1"/>
              <a:t>tuning</a:t>
            </a:r>
            <a:r>
              <a:rPr lang="de-DE" dirty="0"/>
              <a:t> / </a:t>
            </a:r>
            <a:r>
              <a:rPr lang="de-DE" dirty="0" err="1"/>
              <a:t>test</a:t>
            </a:r>
            <a:r>
              <a:rPr lang="de-DE" dirty="0"/>
              <a:t> Schritt der Preis-Level Vorhersage</a:t>
            </a:r>
          </a:p>
          <a:p>
            <a:pPr lvl="1"/>
            <a:r>
              <a:rPr lang="de-DE" b="1" i="1" dirty="0" err="1"/>
              <a:t>binary_results.R</a:t>
            </a:r>
            <a:r>
              <a:rPr lang="de-DE" b="1" i="1" dirty="0"/>
              <a:t>: </a:t>
            </a:r>
            <a:r>
              <a:rPr lang="de-DE" dirty="0"/>
              <a:t>Analoge Analysen für Binäre Vorhersage sowie monetäre Analyse der Handelsstrategie</a:t>
            </a:r>
            <a:endParaRPr lang="de-DE" b="1" i="1" dirty="0"/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384122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Thesis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für BASF relevantesten / interessantesten Ergebnisse der Masterarbeit sind wahrscheinlich:</a:t>
            </a:r>
          </a:p>
          <a:p>
            <a:pPr lvl="1"/>
            <a:r>
              <a:rPr lang="de-DE" dirty="0"/>
              <a:t>Kein Model schlägt den aktuellen Preis in der Preis Level Vorhersage (s. Kap. 7.1 / 8)</a:t>
            </a:r>
          </a:p>
          <a:p>
            <a:pPr lvl="1"/>
            <a:r>
              <a:rPr lang="de-DE" dirty="0"/>
              <a:t>Vielversprechende Resultate in der Binären Vorhersage sowohl im Bezug auf die Wahrscheinlichkeitsvorhersagen (7.2.4) als auch in der abgeleiteten Handelsstrategie (7.2.5)</a:t>
            </a:r>
          </a:p>
          <a:p>
            <a:pPr lvl="1"/>
            <a:r>
              <a:rPr lang="de-DE" dirty="0"/>
              <a:t>Im betrachteten Testzeitraum (01 – 08/2017) </a:t>
            </a:r>
            <a:r>
              <a:rPr lang="de-DE" b="1" u="sng" dirty="0" err="1"/>
              <a:t>Savings</a:t>
            </a:r>
            <a:r>
              <a:rPr lang="de-DE" dirty="0"/>
              <a:t> von ca. </a:t>
            </a:r>
            <a:r>
              <a:rPr lang="de-DE"/>
              <a:t>4 </a:t>
            </a:r>
            <a:r>
              <a:rPr lang="de-DE" dirty="0"/>
              <a:t>C</a:t>
            </a:r>
            <a:r>
              <a:rPr lang="de-DE"/>
              <a:t>ent </a:t>
            </a:r>
            <a:r>
              <a:rPr lang="de-DE" dirty="0"/>
              <a:t>/MWh im Vergleich zum Durchschnittspreis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251930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Basierend auf der Masterarbeit ergeben sich verschiedene Möglichkeiten die Ergebnisse weiterzuentwickeln:</a:t>
            </a:r>
          </a:p>
          <a:p>
            <a:pPr lvl="1"/>
            <a:r>
              <a:rPr lang="de-DE" dirty="0"/>
              <a:t>Weitere Optimierung der binären Vorhersage  (bspw. Erweiterung des Tuning Grids, Cross Validation im Tuning) (relativ leicht)</a:t>
            </a:r>
          </a:p>
          <a:p>
            <a:pPr lvl="1"/>
            <a:r>
              <a:rPr lang="de-DE" dirty="0"/>
              <a:t>Direkte Optimierung des Models auf Handelsstrategie durch Implementierung einer Loss-Funktion basierend auf durchschnittlichem Gaspreis (</a:t>
            </a:r>
            <a:r>
              <a:rPr lang="de-DE" dirty="0" err="1"/>
              <a:t>wahrsch</a:t>
            </a:r>
            <a:r>
              <a:rPr lang="de-DE" dirty="0"/>
              <a:t>. ziemlich aufwendig / anspruchsvoll)</a:t>
            </a:r>
          </a:p>
          <a:p>
            <a:pPr lvl="1"/>
            <a:r>
              <a:rPr lang="de-DE" dirty="0"/>
              <a:t>Produktivsetzung des Models, evtl. auf AWS Instanz, mit automatischem Versand der Vorhersagen an Trader, evtl. per E-Mail. (mittlerer Aufwand)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84423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Python – Model Training / Tuning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 – Datenanalyse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Thesis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Ausblick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307507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Datenübersicht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Sämtliche Daten stammen aus TR </a:t>
            </a:r>
            <a:r>
              <a:rPr lang="de-DE" dirty="0" err="1"/>
              <a:t>Eikon</a:t>
            </a:r>
            <a:r>
              <a:rPr lang="de-DE" dirty="0"/>
              <a:t> und können in zwei Kategorien unterteilt werden (Komplette Daten Stand September 17: Data/Input/InputData.csv) :</a:t>
            </a:r>
          </a:p>
          <a:p>
            <a:pPr lvl="1"/>
            <a:r>
              <a:rPr lang="de-DE" dirty="0"/>
              <a:t>Preisdaten:</a:t>
            </a:r>
          </a:p>
          <a:p>
            <a:pPr lvl="2"/>
            <a:r>
              <a:rPr lang="de-DE" dirty="0"/>
              <a:t>Preise von Finanzprodukten (Spot / Future: Kohle, Öl, CO2, Strom, TTF-, NBP- Gas)</a:t>
            </a:r>
          </a:p>
          <a:p>
            <a:pPr lvl="2"/>
            <a:r>
              <a:rPr lang="de-DE" dirty="0"/>
              <a:t>Automatischer Download  und Datenverfügbarkeit i.d.R. ab 2010</a:t>
            </a:r>
          </a:p>
          <a:p>
            <a:pPr lvl="1"/>
            <a:r>
              <a:rPr lang="de-DE" dirty="0"/>
              <a:t>Fundamentaldaten:</a:t>
            </a:r>
          </a:p>
          <a:p>
            <a:pPr lvl="2"/>
            <a:r>
              <a:rPr lang="de-DE" dirty="0"/>
              <a:t>Nicht Preisbezogene Daten zum Gas-Markt (Pipelineauslastung, Nationale Produktion, Verbrauch und Lagerstände)</a:t>
            </a:r>
          </a:p>
          <a:p>
            <a:pPr lvl="2"/>
            <a:r>
              <a:rPr lang="de-DE" dirty="0"/>
              <a:t>Manueller Download, unterschiedliche Datenverfügbarkeit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31235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Datenübersicht Preisdaten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00" y="4618652"/>
            <a:ext cx="8712000" cy="186134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1460937" y="1731601"/>
          <a:ext cx="6222126" cy="374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306">
                  <a:extLst>
                    <a:ext uri="{9D8B030D-6E8A-4147-A177-3AD203B41FA5}">
                      <a16:colId xmlns:a16="http://schemas.microsoft.com/office/drawing/2014/main" val="2085315661"/>
                    </a:ext>
                  </a:extLst>
                </a:gridCol>
                <a:gridCol w="1288752">
                  <a:extLst>
                    <a:ext uri="{9D8B030D-6E8A-4147-A177-3AD203B41FA5}">
                      <a16:colId xmlns:a16="http://schemas.microsoft.com/office/drawing/2014/main" val="935004430"/>
                    </a:ext>
                  </a:extLst>
                </a:gridCol>
                <a:gridCol w="1331184">
                  <a:extLst>
                    <a:ext uri="{9D8B030D-6E8A-4147-A177-3AD203B41FA5}">
                      <a16:colId xmlns:a16="http://schemas.microsoft.com/office/drawing/2014/main" val="2982736202"/>
                    </a:ext>
                  </a:extLst>
                </a:gridCol>
                <a:gridCol w="549097">
                  <a:extLst>
                    <a:ext uri="{9D8B030D-6E8A-4147-A177-3AD203B41FA5}">
                      <a16:colId xmlns:a16="http://schemas.microsoft.com/office/drawing/2014/main" val="1173256445"/>
                    </a:ext>
                  </a:extLst>
                </a:gridCol>
                <a:gridCol w="1310787">
                  <a:extLst>
                    <a:ext uri="{9D8B030D-6E8A-4147-A177-3AD203B41FA5}">
                      <a16:colId xmlns:a16="http://schemas.microsoft.com/office/drawing/2014/main" val="511927849"/>
                    </a:ext>
                  </a:extLst>
                </a:gridCol>
              </a:tblGrid>
              <a:tr h="33942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Verf.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Verf. Bis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TR-Code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50584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CO2FM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CFI2c1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86882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CoalFM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TRAPI2Mc1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426093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ElectricityBaseFM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TRDEBMc1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032051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ElectricityPeakFM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TRDEPMc1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0319141"/>
                  </a:ext>
                </a:extLst>
              </a:tr>
              <a:tr h="433867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GPFM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TRDEGSPMc1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7004904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NBPFM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TRGBNBPMc1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255375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OilFM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LCOc1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333076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TTFFM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TRNLTTFMc1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409432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EURUSDFX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EUR=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4105841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EURGBPFX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EURGBP=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3650852"/>
                  </a:ext>
                </a:extLst>
              </a:tr>
            </a:tbl>
          </a:graphicData>
        </a:graphic>
      </p:graphicFrame>
      <p:sp>
        <p:nvSpPr>
          <p:cNvPr id="8" name="Textplatzhalter 2"/>
          <p:cNvSpPr txBox="1">
            <a:spLocks/>
          </p:cNvSpPr>
          <p:nvPr/>
        </p:nvSpPr>
        <p:spPr>
          <a:xfrm>
            <a:off x="216000" y="5640116"/>
            <a:ext cx="8712000" cy="83988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Spotpreise, Quartals-, Saison-, Jahres-, und individuelle Monats-Futures für die einzelnen Produkte: &gt;400 Zeitreihen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077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Download Preisdaten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00" y="4618652"/>
            <a:ext cx="8712000" cy="186134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216000" y="1831520"/>
            <a:ext cx="8712000" cy="8398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Automatischer Download über das </a:t>
            </a:r>
            <a:r>
              <a:rPr lang="de-DE" sz="1800" dirty="0" err="1"/>
              <a:t>Script</a:t>
            </a:r>
            <a:r>
              <a:rPr lang="de-DE" sz="1800" dirty="0"/>
              <a:t> „Python/data_download.py</a:t>
            </a:r>
          </a:p>
          <a:p>
            <a:r>
              <a:rPr lang="de-DE" sz="1800" dirty="0"/>
              <a:t>Nötige Schritte zum Ausführen des Skripts: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Beschaffung einer TR </a:t>
            </a:r>
            <a:r>
              <a:rPr lang="de-DE" sz="1800" dirty="0" err="1"/>
              <a:t>Eikon</a:t>
            </a:r>
            <a:r>
              <a:rPr lang="de-DE" sz="1800" dirty="0"/>
              <a:t> Lizenz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Registrierung in </a:t>
            </a:r>
            <a:r>
              <a:rPr lang="de-DE" sz="1800" dirty="0">
                <a:hlinkClick r:id="rId3"/>
              </a:rPr>
              <a:t>Thomson Reuters Developers Community  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Download / Installation der </a:t>
            </a:r>
            <a:r>
              <a:rPr lang="de-DE" sz="1800" dirty="0">
                <a:hlinkClick r:id="rId4"/>
              </a:rPr>
              <a:t>Thomson Reuters Data API</a:t>
            </a:r>
            <a:r>
              <a:rPr lang="de-DE" sz="1800" dirty="0"/>
              <a:t> für 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Generierung einer </a:t>
            </a:r>
            <a:r>
              <a:rPr lang="de-DE" sz="1800" dirty="0" err="1"/>
              <a:t>app_id</a:t>
            </a:r>
            <a:r>
              <a:rPr lang="de-DE" sz="1800" dirty="0"/>
              <a:t> mit dem </a:t>
            </a:r>
            <a:r>
              <a:rPr lang="de-DE" sz="1800" dirty="0" err="1"/>
              <a:t>Eikon</a:t>
            </a:r>
            <a:r>
              <a:rPr lang="de-DE" sz="1800" dirty="0"/>
              <a:t> API Proxy (in Schritt 3 heruntergeladen)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 err="1"/>
              <a:t>Copy</a:t>
            </a:r>
            <a:r>
              <a:rPr lang="de-DE" sz="1800" dirty="0"/>
              <a:t> – Paste der </a:t>
            </a:r>
            <a:r>
              <a:rPr lang="de-DE" sz="1800" dirty="0" err="1"/>
              <a:t>app_id</a:t>
            </a:r>
            <a:r>
              <a:rPr lang="de-DE" sz="1800" dirty="0"/>
              <a:t> als Argument in </a:t>
            </a:r>
            <a:r>
              <a:rPr lang="de-DE" sz="1800" dirty="0" err="1"/>
              <a:t>ek.set_app_id</a:t>
            </a:r>
            <a:r>
              <a:rPr lang="de-DE" sz="1800" dirty="0"/>
              <a:t> im Python </a:t>
            </a:r>
            <a:r>
              <a:rPr lang="de-DE" sz="1800" dirty="0" err="1"/>
              <a:t>script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Auswahl eines Input Ordners mit Listen von </a:t>
            </a:r>
            <a:r>
              <a:rPr lang="de-DE" sz="1800" dirty="0" err="1"/>
              <a:t>Curve</a:t>
            </a:r>
            <a:r>
              <a:rPr lang="de-DE" sz="1800" dirty="0"/>
              <a:t> </a:t>
            </a:r>
            <a:r>
              <a:rPr lang="de-DE" sz="1800" dirty="0" err="1"/>
              <a:t>Ids</a:t>
            </a:r>
            <a:r>
              <a:rPr lang="de-DE" sz="1800" dirty="0"/>
              <a:t> und Output Ordners zum Speichern der heruntergeladenen Daten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Ausführen des Codes (evtl. </a:t>
            </a:r>
            <a:r>
              <a:rPr lang="de-DE" sz="1800" dirty="0" err="1"/>
              <a:t>Bugfix</a:t>
            </a:r>
            <a:r>
              <a:rPr lang="de-DE" sz="1800" dirty="0"/>
              <a:t> im API Code bzgl. Groß/Kleinschreibung notwendig)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1849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Datenübersicht Fundamentaldaten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16330" y="1659602"/>
          <a:ext cx="4911339" cy="341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306">
                  <a:extLst>
                    <a:ext uri="{9D8B030D-6E8A-4147-A177-3AD203B41FA5}">
                      <a16:colId xmlns:a16="http://schemas.microsoft.com/office/drawing/2014/main" val="2085315661"/>
                    </a:ext>
                  </a:extLst>
                </a:gridCol>
                <a:gridCol w="1288752">
                  <a:extLst>
                    <a:ext uri="{9D8B030D-6E8A-4147-A177-3AD203B41FA5}">
                      <a16:colId xmlns:a16="http://schemas.microsoft.com/office/drawing/2014/main" val="935004430"/>
                    </a:ext>
                  </a:extLst>
                </a:gridCol>
                <a:gridCol w="1331184">
                  <a:extLst>
                    <a:ext uri="{9D8B030D-6E8A-4147-A177-3AD203B41FA5}">
                      <a16:colId xmlns:a16="http://schemas.microsoft.com/office/drawing/2014/main" val="2982736202"/>
                    </a:ext>
                  </a:extLst>
                </a:gridCol>
                <a:gridCol w="549097">
                  <a:extLst>
                    <a:ext uri="{9D8B030D-6E8A-4147-A177-3AD203B41FA5}">
                      <a16:colId xmlns:a16="http://schemas.microsoft.com/office/drawing/2014/main" val="1173256445"/>
                    </a:ext>
                  </a:extLst>
                </a:gridCol>
              </a:tblGrid>
              <a:tr h="33942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Verf.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Verf. Bis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50584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ConLDZNL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01.01.2014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86882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ConNLDZNL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01.01.2014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426093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ConIndUK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31.08.2012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30.08.2017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032051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ConPowUK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30.08.2017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0319141"/>
                  </a:ext>
                </a:extLst>
              </a:tr>
              <a:tr h="433867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ConLDZUK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7004904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LNGStockNL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31.08.2017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255375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LNGStockUK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02.09.2016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29.08.2017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333076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ProdNL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4105841"/>
                  </a:ext>
                </a:extLst>
              </a:tr>
              <a:tr h="32995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ProdUKCS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01.09.2017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3650852"/>
                  </a:ext>
                </a:extLst>
              </a:tr>
            </a:tbl>
          </a:graphicData>
        </a:graphic>
      </p:graphicFrame>
      <p:sp>
        <p:nvSpPr>
          <p:cNvPr id="8" name="Textplatzhalter 2"/>
          <p:cNvSpPr txBox="1">
            <a:spLocks/>
          </p:cNvSpPr>
          <p:nvPr/>
        </p:nvSpPr>
        <p:spPr>
          <a:xfrm>
            <a:off x="216000" y="5640116"/>
            <a:ext cx="8712000" cy="83988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Daten für diverse weitere Europäische Länder (DE, FR, BE etc.): 35 Zeitreihen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15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Datenformat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81335"/>
              </p:ext>
            </p:extLst>
          </p:nvPr>
        </p:nvGraphicFramePr>
        <p:xfrm>
          <a:off x="576000" y="1659600"/>
          <a:ext cx="7787456" cy="238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881">
                  <a:extLst>
                    <a:ext uri="{9D8B030D-6E8A-4147-A177-3AD203B41FA5}">
                      <a16:colId xmlns:a16="http://schemas.microsoft.com/office/drawing/2014/main" val="2085315661"/>
                    </a:ext>
                  </a:extLst>
                </a:gridCol>
                <a:gridCol w="764496">
                  <a:extLst>
                    <a:ext uri="{9D8B030D-6E8A-4147-A177-3AD203B41FA5}">
                      <a16:colId xmlns:a16="http://schemas.microsoft.com/office/drawing/2014/main" val="935004430"/>
                    </a:ext>
                  </a:extLst>
                </a:gridCol>
                <a:gridCol w="802519">
                  <a:extLst>
                    <a:ext uri="{9D8B030D-6E8A-4147-A177-3AD203B41FA5}">
                      <a16:colId xmlns:a16="http://schemas.microsoft.com/office/drawing/2014/main" val="2982736202"/>
                    </a:ext>
                  </a:extLst>
                </a:gridCol>
                <a:gridCol w="1027312">
                  <a:extLst>
                    <a:ext uri="{9D8B030D-6E8A-4147-A177-3AD203B41FA5}">
                      <a16:colId xmlns:a16="http://schemas.microsoft.com/office/drawing/2014/main" val="1173256445"/>
                    </a:ext>
                  </a:extLst>
                </a:gridCol>
                <a:gridCol w="1027312">
                  <a:extLst>
                    <a:ext uri="{9D8B030D-6E8A-4147-A177-3AD203B41FA5}">
                      <a16:colId xmlns:a16="http://schemas.microsoft.com/office/drawing/2014/main" val="101059534"/>
                    </a:ext>
                  </a:extLst>
                </a:gridCol>
                <a:gridCol w="1027312">
                  <a:extLst>
                    <a:ext uri="{9D8B030D-6E8A-4147-A177-3AD203B41FA5}">
                      <a16:colId xmlns:a16="http://schemas.microsoft.com/office/drawing/2014/main" val="723633698"/>
                    </a:ext>
                  </a:extLst>
                </a:gridCol>
                <a:gridCol w="1027312">
                  <a:extLst>
                    <a:ext uri="{9D8B030D-6E8A-4147-A177-3AD203B41FA5}">
                      <a16:colId xmlns:a16="http://schemas.microsoft.com/office/drawing/2014/main" val="24512153"/>
                    </a:ext>
                  </a:extLst>
                </a:gridCol>
                <a:gridCol w="1027312">
                  <a:extLst>
                    <a:ext uri="{9D8B030D-6E8A-4147-A177-3AD203B41FA5}">
                      <a16:colId xmlns:a16="http://schemas.microsoft.com/office/drawing/2014/main" val="72948538"/>
                    </a:ext>
                  </a:extLst>
                </a:gridCol>
              </a:tblGrid>
              <a:tr h="38841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VOLUME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2350584"/>
                  </a:ext>
                </a:extLst>
              </a:tr>
              <a:tr h="39917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TTFFM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86882"/>
                  </a:ext>
                </a:extLst>
              </a:tr>
              <a:tr h="39917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TTFFM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426093"/>
                  </a:ext>
                </a:extLst>
              </a:tr>
              <a:tr h="39917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05.01.2010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TTFFM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032051"/>
                  </a:ext>
                </a:extLst>
              </a:tr>
              <a:tr h="39917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06.01.2010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TTFFM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0319141"/>
                  </a:ext>
                </a:extLst>
              </a:tr>
              <a:tr h="399170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07.01.2010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TTFFM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7004904"/>
                  </a:ext>
                </a:extLst>
              </a:tr>
            </a:tbl>
          </a:graphicData>
        </a:graphic>
      </p:graphicFrame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5CF47E1-5530-4450-AF5E-52162B317634}"/>
              </a:ext>
            </a:extLst>
          </p:cNvPr>
          <p:cNvSpPr txBox="1">
            <a:spLocks/>
          </p:cNvSpPr>
          <p:nvPr/>
        </p:nvSpPr>
        <p:spPr>
          <a:xfrm>
            <a:off x="216000" y="4167739"/>
            <a:ext cx="8712000" cy="2312261"/>
          </a:xfrm>
          <a:prstGeom prst="rect">
            <a:avLst/>
          </a:prstGeom>
        </p:spPr>
        <p:txBody>
          <a:bodyPr vert="horz" lIns="0" tIns="0" rIns="0" bIns="0" rtlCol="0" anchor="t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Date: Tag der Beobachtung (Handelstag für Preisdaten)</a:t>
            </a:r>
          </a:p>
          <a:p>
            <a:r>
              <a:rPr lang="de-DE" dirty="0"/>
              <a:t>CLOSE: Relevanter Wert der Variable (einziger verfügbarer Wert für Fundamentaldaten, Schlusskurs für Preise)</a:t>
            </a:r>
          </a:p>
          <a:p>
            <a:r>
              <a:rPr lang="de-DE" dirty="0" err="1"/>
              <a:t>name</a:t>
            </a:r>
            <a:r>
              <a:rPr lang="de-DE" dirty="0"/>
              <a:t>: Variablenname (Abkürzung wie in der Thesis)</a:t>
            </a:r>
          </a:p>
          <a:p>
            <a:r>
              <a:rPr lang="de-DE" dirty="0"/>
              <a:t>Andere Spalten wurden nicht verwendet (Höchst-, Tiefstpreis, Volumen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48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Download Fundamentaldaten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00" y="4618652"/>
            <a:ext cx="8712000" cy="186134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216000" y="2047830"/>
            <a:ext cx="8712000" cy="8398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tx1"/>
              </a:buClr>
              <a:buFontTx/>
              <a:buChar char="–"/>
              <a:defRPr sz="2000" b="0" i="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Manueller Download über Web oder Desktop Interface</a:t>
            </a:r>
          </a:p>
          <a:p>
            <a:r>
              <a:rPr lang="de-DE" sz="1800" dirty="0"/>
              <a:t>Nötige Schritte zum Ausführen des Skripts: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Beschaffung einer TR </a:t>
            </a:r>
            <a:r>
              <a:rPr lang="de-DE" sz="1800" dirty="0" err="1"/>
              <a:t>Eikon</a:t>
            </a:r>
            <a:r>
              <a:rPr lang="de-DE" sz="1800" dirty="0"/>
              <a:t> Lizenz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Einrichtung der Web oder Desktop API mit „Gas </a:t>
            </a:r>
            <a:r>
              <a:rPr lang="de-DE" sz="1800" dirty="0" err="1"/>
              <a:t>Markets</a:t>
            </a:r>
            <a:r>
              <a:rPr lang="de-DE" sz="1800" dirty="0"/>
              <a:t>“ als Fokus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Navigation zur jeweiligen Zeitreihe, je nachdem muss der „Markt“ auf Europe oder UK umgestellt werden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Download der Daten durch </a:t>
            </a:r>
            <a:r>
              <a:rPr lang="de-DE" sz="1800" dirty="0" err="1"/>
              <a:t>click</a:t>
            </a:r>
            <a:r>
              <a:rPr lang="de-DE" sz="1800" dirty="0"/>
              <a:t> auf kleines </a:t>
            </a:r>
            <a:r>
              <a:rPr lang="de-DE" sz="1800" dirty="0" err="1"/>
              <a:t>excel</a:t>
            </a:r>
            <a:r>
              <a:rPr lang="de-DE" sz="1800" dirty="0"/>
              <a:t>-symbol neben der jeweiligen Grafik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Formatierung der manuellen Daten mit R-</a:t>
            </a:r>
            <a:r>
              <a:rPr lang="de-DE" sz="1800" dirty="0" err="1"/>
              <a:t>Script</a:t>
            </a:r>
            <a:r>
              <a:rPr lang="de-DE" sz="1800" dirty="0"/>
              <a:t> </a:t>
            </a:r>
            <a:r>
              <a:rPr lang="de-DE" sz="1800" dirty="0" err="1"/>
              <a:t>data_cleanup.R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Zusammenführung mit automatisch heruntergeladenen Daten mit </a:t>
            </a:r>
            <a:r>
              <a:rPr lang="de-DE" sz="1800" dirty="0" err="1"/>
              <a:t>data_merge.R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3652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Training / Tuning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Training, Tuning und Testen der Modelle wurde in Python implementiert.</a:t>
            </a:r>
          </a:p>
          <a:p>
            <a:r>
              <a:rPr lang="de-DE" dirty="0"/>
              <a:t>Für die folgenden Schritte existiert jeweils ein </a:t>
            </a:r>
            <a:r>
              <a:rPr lang="de-DE" dirty="0" err="1"/>
              <a:t>python-Script</a:t>
            </a:r>
            <a:r>
              <a:rPr lang="de-DE" dirty="0"/>
              <a:t> für die binäre und Preis-Level Vorhersage</a:t>
            </a:r>
          </a:p>
          <a:p>
            <a:pPr marL="800100" lvl="1" indent="-457200">
              <a:buFont typeface="+mj-lt"/>
              <a:buAutoNum type="arabicPeriod"/>
            </a:pPr>
            <a:r>
              <a:rPr lang="de-DE" b="1" i="1" dirty="0"/>
              <a:t>Univariate Parameter Tuning: </a:t>
            </a:r>
            <a:r>
              <a:rPr lang="de-DE" dirty="0"/>
              <a:t>Tuning der Hyper-Parameter für univariate Modelle (basierend nur auf vergangenen Preisen)</a:t>
            </a:r>
          </a:p>
          <a:p>
            <a:pPr marL="800100" lvl="1" indent="-457200">
              <a:buFont typeface="+mj-lt"/>
              <a:buAutoNum type="arabicPeriod"/>
            </a:pPr>
            <a:r>
              <a:rPr lang="de-DE" b="1" i="1" dirty="0"/>
              <a:t>Variable </a:t>
            </a:r>
            <a:r>
              <a:rPr lang="de-DE" b="1" i="1" dirty="0" err="1"/>
              <a:t>Selection</a:t>
            </a:r>
            <a:r>
              <a:rPr lang="de-DE" b="1" i="1" dirty="0"/>
              <a:t>: </a:t>
            </a:r>
            <a:r>
              <a:rPr lang="de-DE" dirty="0"/>
              <a:t>Forward Variable </a:t>
            </a:r>
            <a:r>
              <a:rPr lang="de-DE" dirty="0" err="1"/>
              <a:t>Selection</a:t>
            </a:r>
            <a:r>
              <a:rPr lang="de-DE" dirty="0"/>
              <a:t> über die im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ausgewählten </a:t>
            </a:r>
            <a:r>
              <a:rPr lang="de-DE" dirty="0" err="1"/>
              <a:t>kandidaten</a:t>
            </a:r>
            <a:r>
              <a:rPr lang="de-DE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de-DE" b="1" i="1" dirty="0"/>
              <a:t>Multivariate Parameter Tuning: </a:t>
            </a:r>
            <a:r>
              <a:rPr lang="de-DE" dirty="0"/>
              <a:t>Parameter Tuning für multivariate Modelle mit in Schritt 2 ausgewählten Variablen</a:t>
            </a:r>
          </a:p>
          <a:p>
            <a:pPr marL="800100" lvl="1" indent="-457200">
              <a:buFont typeface="+mj-lt"/>
              <a:buAutoNum type="arabicPeriod"/>
            </a:pPr>
            <a:r>
              <a:rPr lang="de-DE" b="1" i="1" dirty="0"/>
              <a:t>Evaluation: </a:t>
            </a:r>
            <a:r>
              <a:rPr lang="de-DE" dirty="0"/>
              <a:t>Evaluation der Uni/</a:t>
            </a:r>
            <a:r>
              <a:rPr lang="de-DE" dirty="0" err="1"/>
              <a:t>Multivar</a:t>
            </a:r>
            <a:r>
              <a:rPr lang="de-DE" dirty="0"/>
              <a:t> Modelle mit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de-DE" b="1" i="1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B250-8A00-4F16-9C54-15767875808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29.06.2017</a:t>
            </a:r>
          </a:p>
        </p:txBody>
      </p:sp>
    </p:spTree>
    <p:extLst>
      <p:ext uri="{BB962C8B-B14F-4D97-AF65-F5344CB8AC3E}">
        <p14:creationId xmlns:p14="http://schemas.microsoft.com/office/powerpoint/2010/main" val="1124651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COLOR1" val="16777215/0/11119017/0/13803553/14926965/13803553/14926965/16777215////////"/>
  <p:tag name="WIZCOLOR2" val="16777215/0/11119017/0/13803553/14926965/13803553/14926965/16777215////////"/>
  <p:tag name="_BASF_WIZARD_LAYOUTID" val="58"/>
  <p:tag name="_BASF_WIZARD_LOGO2015" val="1"/>
  <p:tag name="_BASF_WIZARD_VERSION" val="8.1.9"/>
  <p:tag name="_BASF_CLASSIFICATION" val="1"/>
  <p:tag name="_BASF_CLASSIFICATION_LANGUAGE" val="1031"/>
  <p:tag name="_BASF_WIZARD_OBJEKTTITELID" val="74"/>
  <p:tag name="_BASF_WIZARD_OBJEKTFOLIEID" val="71"/>
  <p:tag name="_BASF_WIZARD_GROUPID" val="0"/>
  <p:tag name="_BASF_CONVERTED_TO_TA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0/0,6/25,39/3,8"/>
  <p:tag name="LOCKED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20,99/0,6/3,8/3,8"/>
  <p:tag name="LOCKED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0,6/1,78/19,8/2,37"/>
  <p:tag name="LOCKED" val="1"/>
  <p:tag name="WIZSHAPE" val="WizShape"/>
  <p:tag name="VISIBLE" val="System.Xml.XmlAttribu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0,6/5,2/24,2/12,8"/>
  <p:tag name="LOCKED" val="1"/>
  <p:tag name="WIZSHAPE" val="WizShape"/>
  <p:tag name="VISIBLE" val="System.Xml.XmlAttribu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22,8/18,46/2/0,42"/>
  <p:tag name="LOCKED" val="1"/>
  <p:tag name="WIZSHAPE" val="WizShape"/>
  <p:tag name="VISIBLE" val="System.Xml.XmlAttribu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2,6/18,66/20,2/0,27"/>
  <p:tag name="LOCKED" val="1"/>
  <p:tag name="WIZSHAPE" val="WizShape"/>
  <p:tag name="VISIBLE" val="System.Xml.XmlAttrib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0,6/18,46/2/0,42"/>
  <p:tag name="LOCKED" val="1"/>
  <p:tag name="WIZSHAPE" val="WizShape"/>
  <p:tag name="VISIBLE" val="System.Xml.XmlAttrib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2,6/18,79/20,2/0,27"/>
  <p:tag name="LOCKED" val="1"/>
  <p:tag name="WIZSHAPE" val="WizShape"/>
  <p:tag name="VISIBLE" val="System.Xml.XmlAttrib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0/13,64/25,39/4,8"/>
  <p:tag name="LOCKED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19,99/13,64/4,8/4,8"/>
  <p:tag name="LOCKED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0,6/6,6/24,2/10"/>
  <p:tag name="LOCKED" val="1"/>
  <p:tag name="WIZSHAPE" val="WizShape"/>
  <p:tag name="VISIBLE" val="System.Xml.XmlAttrib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0,6/16,6/24,2/1,2"/>
  <p:tag name="LOCKED" val="1"/>
  <p:tag name="WIZSHAPE" val="WizShape"/>
  <p:tag name="VISIBLE" val="System.Xml.XmlAttrib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20,8/18,46/2/0,42"/>
  <p:tag name="LOCKED" val="1"/>
  <p:tag name="WIZSHAPE" val="WizShape"/>
  <p:tag name="VISIBLE" val="System.Xml.XmlAttrib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2,6/18,66/20,2/0,27"/>
  <p:tag name="LOCKED" val="1"/>
  <p:tag name="WIZSHAPE" val="WizShape"/>
  <p:tag name="VISIBLE" val="System.Xml.XmlAttribu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0,6/18,46/2/0,42"/>
  <p:tag name="LOCKED" val="1"/>
  <p:tag name="WIZSHAPE" val="WizShape"/>
  <p:tag name="VISIBLE" val="System.Xml.XmlAttribu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2,6/18,79/20,2/0,25"/>
  <p:tag name="LOCKED" val="1"/>
  <p:tag name="WIZSHAPE" val="WizShape"/>
  <p:tag name="VISIBLE" val="System.Xml.XmlAttribu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IZPLACEHOLDER" val="1"/>
</p:tagLst>
</file>

<file path=ppt/theme/theme1.xml><?xml version="1.0" encoding="utf-8"?>
<a:theme xmlns:a="http://schemas.openxmlformats.org/drawingml/2006/main" name="BASF_TitelDesign">
  <a:themeElements>
    <a:clrScheme name="Larissa">
      <a:dk1>
        <a:srgbClr val="000000"/>
      </a:dk1>
      <a:lt1>
        <a:srgbClr val="FFFFFF"/>
      </a:lt1>
      <a:dk2>
        <a:srgbClr val="000000"/>
      </a:dk2>
      <a:lt2>
        <a:srgbClr val="A9A9A9"/>
      </a:lt2>
      <a:accent1>
        <a:srgbClr val="21A0D2"/>
      </a:accent1>
      <a:accent2>
        <a:srgbClr val="75C4E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A0D2"/>
      </a:hlink>
      <a:folHlink>
        <a:srgbClr val="75C4E3"/>
      </a:folHlink>
    </a:clrScheme>
    <a:fontScheme name="Larissa Klassisch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F_Folien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A9A9A9"/>
      </a:lt2>
      <a:accent1>
        <a:srgbClr val="21A0D2"/>
      </a:accent1>
      <a:accent2>
        <a:srgbClr val="75C4E3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21A0D2"/>
      </a:hlink>
      <a:folHlink>
        <a:srgbClr val="75C4E3"/>
      </a:folHlink>
    </a:clrScheme>
    <a:fontScheme name="Office">
      <a:majorFont>
        <a:latin typeface="Arial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fontScheme name="Larissa Klassisch 2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1204</Words>
  <Application>Microsoft Office PowerPoint</Application>
  <PresentationFormat>Bildschirmpräsentation (4:3)</PresentationFormat>
  <Paragraphs>293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BASF_TitelDesign</vt:lpstr>
      <vt:lpstr>BASF_FolienDesign</vt:lpstr>
      <vt:lpstr>Dokumentation  - Code Masterarbeit</vt:lpstr>
      <vt:lpstr>Agenda</vt:lpstr>
      <vt:lpstr>Datenübersicht</vt:lpstr>
      <vt:lpstr>Datenübersicht Preisdaten</vt:lpstr>
      <vt:lpstr>Download Preisdaten</vt:lpstr>
      <vt:lpstr>Datenübersicht Fundamentaldaten</vt:lpstr>
      <vt:lpstr>Beispiel Datenformat</vt:lpstr>
      <vt:lpstr>Download Fundamentaldaten</vt:lpstr>
      <vt:lpstr>Model Training / Tuning</vt:lpstr>
      <vt:lpstr>Model Training / Tuning</vt:lpstr>
      <vt:lpstr>Model Training / Tuning</vt:lpstr>
      <vt:lpstr>Model Training / Tuning</vt:lpstr>
      <vt:lpstr>Model Training / Tuning</vt:lpstr>
      <vt:lpstr>Datenanalyse</vt:lpstr>
      <vt:lpstr>Thesis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Statistische Modellierung Gas Preis</dc:title>
  <dc:creator>Christian Karl Egbert Koopmann</dc:creator>
  <cp:lastModifiedBy>Christian Karl Egbert Koopmann</cp:lastModifiedBy>
  <cp:revision>162</cp:revision>
  <dcterms:created xsi:type="dcterms:W3CDTF">2017-06-29T11:30:34Z</dcterms:created>
  <dcterms:modified xsi:type="dcterms:W3CDTF">2017-11-29T13:39:21Z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BASF_Wizard_LayoutID">
    <vt:i4>58</vt:i4>
  </property>
  <property fmtid="{D5CDD505-2E9C-101B-9397-08002B2CF9AE}" pid="3" name="_BASF_Wizard">
    <vt:bool>true</vt:bool>
  </property>
  <property fmtid="{D5CDD505-2E9C-101B-9397-08002B2CF9AE}" pid="4" name="_BASF_Wizard_Datum">
    <vt:lpwstr>29.06.2017</vt:lpwstr>
  </property>
  <property fmtid="{D5CDD505-2E9C-101B-9397-08002B2CF9AE}" pid="5" name="_BASF_Wizard_Fusszeile">
    <vt:lpwstr/>
  </property>
  <property fmtid="{D5CDD505-2E9C-101B-9397-08002B2CF9AE}" pid="6" name="_BASF_Wizard_Seitenzahl">
    <vt:bool>true</vt:bool>
  </property>
  <property fmtid="{D5CDD505-2E9C-101B-9397-08002B2CF9AE}" pid="7" name="_BASF_Wizard_DokAnzeige">
    <vt:bool>false</vt:bool>
  </property>
  <property fmtid="{D5CDD505-2E9C-101B-9397-08002B2CF9AE}" pid="8" name="_BASF_Wizard_DokNurName">
    <vt:bool>true</vt:bool>
  </property>
  <property fmtid="{D5CDD505-2E9C-101B-9397-08002B2CF9AE}" pid="9" name="_BASF_Wizard_DokNameDir">
    <vt:bool>false</vt:bool>
  </property>
  <property fmtid="{D5CDD505-2E9C-101B-9397-08002B2CF9AE}" pid="10" name="_BASF_Wizard_Datum_Folie">
    <vt:lpwstr>29.06.2017</vt:lpwstr>
  </property>
  <property fmtid="{D5CDD505-2E9C-101B-9397-08002B2CF9AE}" pid="11" name="_BASF_Wizard_Fusszeile_Folie">
    <vt:lpwstr/>
  </property>
  <property fmtid="{D5CDD505-2E9C-101B-9397-08002B2CF9AE}" pid="12" name="_BASF_Wizard_Seitenzahl_Folie">
    <vt:bool>true</vt:bool>
  </property>
  <property fmtid="{D5CDD505-2E9C-101B-9397-08002B2CF9AE}" pid="13" name="_BASF_Wizard_DokAnzeige_Folie">
    <vt:bool>false</vt:bool>
  </property>
  <property fmtid="{D5CDD505-2E9C-101B-9397-08002B2CF9AE}" pid="14" name="_BASF_Wizard_DokNurName_Folie">
    <vt:bool>true</vt:bool>
  </property>
  <property fmtid="{D5CDD505-2E9C-101B-9397-08002B2CF9AE}" pid="15" name="_BASF_Wizard_DokNameDir_Folie">
    <vt:bool>false</vt:bool>
  </property>
  <property fmtid="{D5CDD505-2E9C-101B-9397-08002B2CF9AE}" pid="16" name="_BASF_Wizard_Unternehmensfarbe">
    <vt:i4>0</vt:i4>
  </property>
  <property fmtid="{D5CDD505-2E9C-101B-9397-08002B2CF9AE}" pid="17" name="_BASF_Wizard_Farbskala">
    <vt:i4>0</vt:i4>
  </property>
  <property fmtid="{D5CDD505-2E9C-101B-9397-08002B2CF9AE}" pid="18" name="_BASF_Wizard_Folienmaster">
    <vt:i4>0</vt:i4>
  </property>
  <property fmtid="{D5CDD505-2E9C-101B-9397-08002B2CF9AE}" pid="19" name="_BASF_Wizard_Titelmaster">
    <vt:i4>5</vt:i4>
  </property>
  <property fmtid="{D5CDD505-2E9C-101B-9397-08002B2CF9AE}" pid="20" name="_BASF_Wizard_Klasse">
    <vt:i4>1</vt:i4>
  </property>
  <property fmtid="{D5CDD505-2E9C-101B-9397-08002B2CF9AE}" pid="21" name="_BASF_Classification_HeaderFooterText">
    <vt:lpwstr>INTERN</vt:lpwstr>
  </property>
  <property fmtid="{D5CDD505-2E9C-101B-9397-08002B2CF9AE}" pid="22" name="_BASF_Classification_Language">
    <vt:i4>1031</vt:i4>
  </property>
  <property fmtid="{D5CDD505-2E9C-101B-9397-08002B2CF9AE}" pid="23" name="_BASF_Wizard_Version">
    <vt:lpwstr>8.1.9</vt:lpwstr>
  </property>
  <property fmtid="{D5CDD505-2E9C-101B-9397-08002B2CF9AE}" pid="24" name="_BASF_Wizard_PresTyp">
    <vt:i4>0</vt:i4>
  </property>
  <property fmtid="{D5CDD505-2E9C-101B-9397-08002B2CF9AE}" pid="25" name="_BASF_Wizard_Photo">
    <vt:i4>0</vt:i4>
  </property>
  <property fmtid="{D5CDD505-2E9C-101B-9397-08002B2CF9AE}" pid="26" name="_BASF_BackPicture">
    <vt:lpwstr/>
  </property>
  <property fmtid="{D5CDD505-2E9C-101B-9397-08002B2CF9AE}" pid="27" name="_BASF_BackPictureSlide">
    <vt:lpwstr/>
  </property>
  <property fmtid="{D5CDD505-2E9C-101B-9397-08002B2CF9AE}" pid="28" name="_BASF_Wizard_Papierformat">
    <vt:lpwstr>4:3</vt:lpwstr>
  </property>
  <property fmtid="{D5CDD505-2E9C-101B-9397-08002B2CF9AE}" pid="29" name="_BASF_Wizard_Logo2015">
    <vt:lpwstr>1</vt:lpwstr>
  </property>
</Properties>
</file>