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67" r:id="rId3"/>
    <p:sldId id="258" r:id="rId4"/>
    <p:sldId id="257" r:id="rId5"/>
    <p:sldId id="264" r:id="rId6"/>
    <p:sldId id="259" r:id="rId7"/>
    <p:sldId id="266" r:id="rId8"/>
    <p:sldId id="260" r:id="rId9"/>
    <p:sldId id="268" r:id="rId10"/>
    <p:sldId id="261" r:id="rId11"/>
    <p:sldId id="271" r:id="rId12"/>
    <p:sldId id="272" r:id="rId13"/>
    <p:sldId id="274" r:id="rId14"/>
    <p:sldId id="263" r:id="rId15"/>
    <p:sldId id="270"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20" autoAdjust="0"/>
  </p:normalViewPr>
  <p:slideViewPr>
    <p:cSldViewPr>
      <p:cViewPr varScale="1">
        <p:scale>
          <a:sx n="62" d="100"/>
          <a:sy n="62" d="100"/>
        </p:scale>
        <p:origin x="-15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06E15-1043-4A9A-AEF6-BFDB24B24F8E}" type="datetimeFigureOut">
              <a:rPr lang="en-US" smtClean="0"/>
              <a:t>8/14/2017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4C5269-245E-49DB-A992-A4A8459603C8}" type="slidenum">
              <a:rPr lang="en-US" smtClean="0"/>
              <a:t>‹#›</a:t>
            </a:fld>
            <a:endParaRPr lang="en-US"/>
          </a:p>
        </p:txBody>
      </p:sp>
    </p:spTree>
    <p:extLst>
      <p:ext uri="{BB962C8B-B14F-4D97-AF65-F5344CB8AC3E}">
        <p14:creationId xmlns:p14="http://schemas.microsoft.com/office/powerpoint/2010/main" val="217549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Stresses in thin films can cause them to crack or delaminate from the substrate</a:t>
            </a:r>
          </a:p>
          <a:p>
            <a:r>
              <a:rPr lang="en-US" dirty="0" smtClean="0"/>
              <a:t>This can significantly hamper the performance of </a:t>
            </a:r>
            <a:r>
              <a:rPr lang="en-US" dirty="0" smtClean="0"/>
              <a:t>electronic</a:t>
            </a:r>
            <a:r>
              <a:rPr lang="en-US" baseline="0" dirty="0" smtClean="0"/>
              <a:t> devices</a:t>
            </a:r>
          </a:p>
          <a:p>
            <a:r>
              <a:rPr lang="en-US" dirty="0" smtClean="0"/>
              <a:t>We </a:t>
            </a:r>
            <a:r>
              <a:rPr lang="en-US" dirty="0" smtClean="0"/>
              <a:t>are planning on using the picosecond ultrasonic method of measuring in order to quantify the stress exerted on a thin film </a:t>
            </a:r>
          </a:p>
          <a:p>
            <a:r>
              <a:rPr lang="en-US" dirty="0" smtClean="0"/>
              <a:t>This can potentially help give rise to more future applications of this method of measurement</a:t>
            </a:r>
          </a:p>
          <a:p>
            <a:endParaRPr lang="en-US" dirty="0"/>
          </a:p>
        </p:txBody>
      </p:sp>
      <p:sp>
        <p:nvSpPr>
          <p:cNvPr id="4" name="Slide Number Placeholder 3"/>
          <p:cNvSpPr>
            <a:spLocks noGrp="1"/>
          </p:cNvSpPr>
          <p:nvPr>
            <p:ph type="sldNum" sz="quarter" idx="10"/>
          </p:nvPr>
        </p:nvSpPr>
        <p:spPr/>
        <p:txBody>
          <a:bodyPr/>
          <a:lstStyle/>
          <a:p>
            <a:fld id="{BD4C5269-245E-49DB-A992-A4A8459603C8}" type="slidenum">
              <a:rPr lang="en-US" smtClean="0"/>
              <a:t>3</a:t>
            </a:fld>
            <a:endParaRPr lang="en-US"/>
          </a:p>
        </p:txBody>
      </p:sp>
    </p:spTree>
    <p:extLst>
      <p:ext uri="{BB962C8B-B14F-4D97-AF65-F5344CB8AC3E}">
        <p14:creationId xmlns:p14="http://schemas.microsoft.com/office/powerpoint/2010/main" val="38475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Ultrasound is often used for nondestructive measurements on materials; piezoelectric transducers are common tools for doing this, but they are not reliable for small measurements such as those dealing with computer chips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picosecond ultrasonic method can be used to generate and measure small acoustic waves in a thin film</a:t>
            </a:r>
          </a:p>
          <a:p>
            <a:endParaRPr lang="en-US" dirty="0"/>
          </a:p>
        </p:txBody>
      </p:sp>
      <p:sp>
        <p:nvSpPr>
          <p:cNvPr id="4" name="Slide Number Placeholder 3"/>
          <p:cNvSpPr>
            <a:spLocks noGrp="1"/>
          </p:cNvSpPr>
          <p:nvPr>
            <p:ph type="sldNum" sz="quarter" idx="10"/>
          </p:nvPr>
        </p:nvSpPr>
        <p:spPr/>
        <p:txBody>
          <a:bodyPr/>
          <a:lstStyle/>
          <a:p>
            <a:fld id="{BD4C5269-245E-49DB-A992-A4A8459603C8}" type="slidenum">
              <a:rPr lang="en-US" smtClean="0"/>
              <a:t>4</a:t>
            </a:fld>
            <a:endParaRPr lang="en-US"/>
          </a:p>
        </p:txBody>
      </p:sp>
    </p:spTree>
    <p:extLst>
      <p:ext uri="{BB962C8B-B14F-4D97-AF65-F5344CB8AC3E}">
        <p14:creationId xmlns:p14="http://schemas.microsoft.com/office/powerpoint/2010/main" val="106646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method we use is analogous to the way bats locate their prey.  Bats use echolocation to create high frequency sound pulses which bounce off of their prey; from the time it takes the sound to hit the bug and return to the bat’s ear, the bat is able to find almost exactly how far away and where the bug is.  Similarly, we will use waves of light to locate how far into a sample a sound wave has traveled at a specific time.</a:t>
            </a:r>
            <a:endParaRPr lang="en-US" dirty="0"/>
          </a:p>
        </p:txBody>
      </p:sp>
      <p:sp>
        <p:nvSpPr>
          <p:cNvPr id="4" name="Slide Number Placeholder 3"/>
          <p:cNvSpPr>
            <a:spLocks noGrp="1"/>
          </p:cNvSpPr>
          <p:nvPr>
            <p:ph type="sldNum" sz="quarter" idx="10"/>
          </p:nvPr>
        </p:nvSpPr>
        <p:spPr/>
        <p:txBody>
          <a:bodyPr/>
          <a:lstStyle/>
          <a:p>
            <a:fld id="{BD4C5269-245E-49DB-A992-A4A8459603C8}" type="slidenum">
              <a:rPr lang="en-US" smtClean="0"/>
              <a:t>5</a:t>
            </a:fld>
            <a:endParaRPr lang="en-US"/>
          </a:p>
        </p:txBody>
      </p:sp>
    </p:spTree>
    <p:extLst>
      <p:ext uri="{BB962C8B-B14F-4D97-AF65-F5344CB8AC3E}">
        <p14:creationId xmlns:p14="http://schemas.microsoft.com/office/powerpoint/2010/main" val="223385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our experiment, we will be analyzing the stress on a thin film (100 nm) of Aluminum on a silicon wafer substrate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will be using the pump and probe method to detect small changes in the optical properties of the film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collecting data over various points on the wafer, we can calculate the</a:t>
            </a:r>
            <a:r>
              <a:rPr lang="en-US" baseline="0" dirty="0" smtClean="0"/>
              <a:t> stress over the entire film</a:t>
            </a:r>
            <a:endParaRPr lang="en-US" dirty="0" smtClean="0"/>
          </a:p>
        </p:txBody>
      </p:sp>
      <p:sp>
        <p:nvSpPr>
          <p:cNvPr id="4" name="Slide Number Placeholder 3"/>
          <p:cNvSpPr>
            <a:spLocks noGrp="1"/>
          </p:cNvSpPr>
          <p:nvPr>
            <p:ph type="sldNum" sz="quarter" idx="10"/>
          </p:nvPr>
        </p:nvSpPr>
        <p:spPr/>
        <p:txBody>
          <a:bodyPr/>
          <a:lstStyle/>
          <a:p>
            <a:fld id="{BD4C5269-245E-49DB-A992-A4A8459603C8}" type="slidenum">
              <a:rPr lang="en-US" smtClean="0"/>
              <a:t>6</a:t>
            </a:fld>
            <a:endParaRPr lang="en-US"/>
          </a:p>
        </p:txBody>
      </p:sp>
    </p:spTree>
    <p:extLst>
      <p:ext uri="{BB962C8B-B14F-4D97-AF65-F5344CB8AC3E}">
        <p14:creationId xmlns:p14="http://schemas.microsoft.com/office/powerpoint/2010/main" val="371932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By collecting data on the change in reflectivity as a function of time, we can find the period </a:t>
                </a:r>
                <a:r>
                  <a:rPr lang="el-GR" dirty="0" smtClean="0"/>
                  <a:t>τ</a:t>
                </a:r>
                <a:r>
                  <a:rPr lang="en-US" dirty="0" smtClean="0"/>
                  <a:t> of oscillation of the film</a:t>
                </a:r>
              </a:p>
              <a:p>
                <a:r>
                  <a:rPr lang="en-US" dirty="0" smtClean="0"/>
                  <a:t>From the equation below, measurements of  </a:t>
                </a:r>
                <a:r>
                  <a:rPr lang="el-GR" dirty="0" smtClean="0"/>
                  <a:t>τ</a:t>
                </a:r>
                <a:r>
                  <a:rPr lang="en-US" dirty="0" smtClean="0"/>
                  <a:t> give the product n*v, where n is the index of refraction, v is the velocity of the sound wave,</a:t>
                </a:r>
                <a14:m>
                  <m:oMath xmlns:m="http://schemas.openxmlformats.org/officeDocument/2006/math">
                    <m:sSub>
                      <m:sSubPr>
                        <m:ctrlPr>
                          <a:rPr lang="en-US" i="1">
                            <a:latin typeface="Cambria Math"/>
                          </a:rPr>
                        </m:ctrlPr>
                      </m:sSubPr>
                      <m:e>
                        <m:r>
                          <a:rPr lang="en-US" b="0" i="1" smtClean="0">
                            <a:latin typeface="Cambria Math"/>
                          </a:rPr>
                          <m:t> </m:t>
                        </m:r>
                        <m:r>
                          <a:rPr lang="en-US" i="1">
                            <a:latin typeface="Cambria Math"/>
                          </a:rPr>
                          <m:t>𝜆</m:t>
                        </m:r>
                      </m:e>
                      <m:sub>
                        <m:r>
                          <a:rPr lang="en-US" i="1">
                            <a:latin typeface="Cambria Math"/>
                          </a:rPr>
                          <m:t>0</m:t>
                        </m:r>
                      </m:sub>
                    </m:sSub>
                  </m:oMath>
                </a14:m>
                <a:r>
                  <a:rPr lang="en-US" dirty="0" smtClean="0"/>
                  <a:t> is the wavelength of the pulse light in free space, and </a:t>
                </a:r>
                <a14:m>
                  <m:oMath xmlns:m="http://schemas.openxmlformats.org/officeDocument/2006/math">
                    <m:r>
                      <a:rPr lang="en-US" i="1">
                        <a:latin typeface="Cambria Math"/>
                      </a:rPr>
                      <m:t>𝜃</m:t>
                    </m:r>
                  </m:oMath>
                </a14:m>
                <a:r>
                  <a:rPr lang="en-US" dirty="0" smtClean="0"/>
                  <a:t>’ is the propagation direction of the probe beam when in the substrate.  n and v here give us information about the stress</a:t>
                </a:r>
              </a:p>
              <a:p>
                <a:endParaRPr lang="en-US" dirty="0"/>
              </a:p>
            </p:txBody>
          </p:sp>
        </mc:Choice>
        <mc:Fallback xmlns="">
          <p:sp>
            <p:nvSpPr>
              <p:cNvPr id="3" name="Notes Placeholder 2"/>
              <p:cNvSpPr>
                <a:spLocks noGrp="1"/>
              </p:cNvSpPr>
              <p:nvPr>
                <p:ph type="body" idx="1"/>
              </p:nvPr>
            </p:nvSpPr>
            <p:spPr/>
            <p:txBody>
              <a:bodyPr/>
              <a:lstStyle/>
              <a:p>
                <a:r>
                  <a:rPr lang="en-US" dirty="0" smtClean="0"/>
                  <a:t>By collecting data on the change in reflectivity as a function of time, we can find the period </a:t>
                </a:r>
                <a:r>
                  <a:rPr lang="el-GR" dirty="0" smtClean="0"/>
                  <a:t>τ</a:t>
                </a:r>
                <a:r>
                  <a:rPr lang="en-US" dirty="0" smtClean="0"/>
                  <a:t> of oscillation of the film</a:t>
                </a:r>
              </a:p>
              <a:p>
                <a:r>
                  <a:rPr lang="en-US" dirty="0" smtClean="0"/>
                  <a:t>From the equation below, measurements of  </a:t>
                </a:r>
                <a:r>
                  <a:rPr lang="el-GR" dirty="0" smtClean="0"/>
                  <a:t>τ</a:t>
                </a:r>
                <a:r>
                  <a:rPr lang="en-US" dirty="0" smtClean="0"/>
                  <a:t> give the product n*v, where n is the index of refraction, v is the velocity of the sound wave,</a:t>
                </a:r>
                <a:r>
                  <a:rPr lang="en-US" i="0">
                    <a:latin typeface="Cambria Math"/>
                  </a:rPr>
                  <a:t>〖</a:t>
                </a:r>
                <a:r>
                  <a:rPr lang="en-US" b="0" i="0" smtClean="0">
                    <a:latin typeface="Cambria Math"/>
                  </a:rPr>
                  <a:t> </a:t>
                </a:r>
                <a:r>
                  <a:rPr lang="en-US" i="0">
                    <a:latin typeface="Cambria Math"/>
                  </a:rPr>
                  <a:t>𝜆〗_0</a:t>
                </a:r>
                <a:r>
                  <a:rPr lang="en-US" dirty="0" smtClean="0"/>
                  <a:t> is the wavelength of the pulse light in free space, and </a:t>
                </a:r>
                <a:r>
                  <a:rPr lang="en-US" i="0">
                    <a:latin typeface="Cambria Math"/>
                  </a:rPr>
                  <a:t>𝜃</a:t>
                </a:r>
                <a:r>
                  <a:rPr lang="en-US" dirty="0" smtClean="0"/>
                  <a:t>’ is the propagation direction of the probe beam when in the substrate.  n and v here give us information about the stress</a:t>
                </a:r>
              </a:p>
              <a:p>
                <a:endParaRPr lang="en-US" dirty="0"/>
              </a:p>
            </p:txBody>
          </p:sp>
        </mc:Fallback>
      </mc:AlternateContent>
      <p:sp>
        <p:nvSpPr>
          <p:cNvPr id="4" name="Slide Number Placeholder 3"/>
          <p:cNvSpPr>
            <a:spLocks noGrp="1"/>
          </p:cNvSpPr>
          <p:nvPr>
            <p:ph type="sldNum" sz="quarter" idx="10"/>
          </p:nvPr>
        </p:nvSpPr>
        <p:spPr/>
        <p:txBody>
          <a:bodyPr/>
          <a:lstStyle/>
          <a:p>
            <a:fld id="{BD4C5269-245E-49DB-A992-A4A8459603C8}" type="slidenum">
              <a:rPr lang="en-US" smtClean="0"/>
              <a:t>8</a:t>
            </a:fld>
            <a:endParaRPr lang="en-US"/>
          </a:p>
        </p:txBody>
      </p:sp>
    </p:spTree>
    <p:extLst>
      <p:ext uri="{BB962C8B-B14F-4D97-AF65-F5344CB8AC3E}">
        <p14:creationId xmlns:p14="http://schemas.microsoft.com/office/powerpoint/2010/main" val="347338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309B1-56D1-490A-BDC4-817A24A996A2}"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14729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309B1-56D1-490A-BDC4-817A24A996A2}"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202135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309B1-56D1-490A-BDC4-817A24A996A2}"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364197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309B1-56D1-490A-BDC4-817A24A996A2}"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415328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309B1-56D1-490A-BDC4-817A24A996A2}"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192564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9309B1-56D1-490A-BDC4-817A24A996A2}"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372476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9309B1-56D1-490A-BDC4-817A24A996A2}" type="datetimeFigureOut">
              <a:rPr lang="en-US" smtClean="0"/>
              <a:t>8/14/2017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224774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9309B1-56D1-490A-BDC4-817A24A996A2}" type="datetimeFigureOut">
              <a:rPr lang="en-US" smtClean="0"/>
              <a:t>8/14/2017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289806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309B1-56D1-490A-BDC4-817A24A996A2}" type="datetimeFigureOut">
              <a:rPr lang="en-US" smtClean="0"/>
              <a:t>8/14/2017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127193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309B1-56D1-490A-BDC4-817A24A996A2}"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428983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309B1-56D1-490A-BDC4-817A24A996A2}"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C0495-D4B0-4FD1-ADC9-7E5C1DEE4616}" type="slidenum">
              <a:rPr lang="en-US" smtClean="0"/>
              <a:t>‹#›</a:t>
            </a:fld>
            <a:endParaRPr lang="en-US"/>
          </a:p>
        </p:txBody>
      </p:sp>
    </p:spTree>
    <p:extLst>
      <p:ext uri="{BB962C8B-B14F-4D97-AF65-F5344CB8AC3E}">
        <p14:creationId xmlns:p14="http://schemas.microsoft.com/office/powerpoint/2010/main" val="181000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309B1-56D1-490A-BDC4-817A24A996A2}" type="datetimeFigureOut">
              <a:rPr lang="en-US" smtClean="0"/>
              <a:t>8/14/2017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C0495-D4B0-4FD1-ADC9-7E5C1DEE4616}" type="slidenum">
              <a:rPr lang="en-US" smtClean="0"/>
              <a:t>‹#›</a:t>
            </a:fld>
            <a:endParaRPr lang="en-US"/>
          </a:p>
        </p:txBody>
      </p:sp>
    </p:spTree>
    <p:extLst>
      <p:ext uri="{BB962C8B-B14F-4D97-AF65-F5344CB8AC3E}">
        <p14:creationId xmlns:p14="http://schemas.microsoft.com/office/powerpoint/2010/main" val="31445657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0"/>
            <a:ext cx="8229600" cy="1828800"/>
          </a:xfrm>
        </p:spPr>
        <p:txBody>
          <a:bodyPr>
            <a:normAutofit/>
          </a:bodyPr>
          <a:lstStyle/>
          <a:p>
            <a:r>
              <a:rPr lang="en-US" dirty="0" smtClean="0"/>
              <a:t>Stress Measurements </a:t>
            </a:r>
            <a:r>
              <a:rPr lang="en-US" dirty="0" smtClean="0"/>
              <a:t>using </a:t>
            </a:r>
            <a:r>
              <a:rPr lang="en-US" dirty="0" smtClean="0"/>
              <a:t>the Picosecond </a:t>
            </a:r>
            <a:r>
              <a:rPr lang="en-US" dirty="0"/>
              <a:t>U</a:t>
            </a:r>
            <a:r>
              <a:rPr lang="en-US" dirty="0" smtClean="0"/>
              <a:t>ltrasonic </a:t>
            </a:r>
            <a:r>
              <a:rPr lang="en-US" dirty="0"/>
              <a:t>M</a:t>
            </a:r>
            <a:r>
              <a:rPr lang="en-US" dirty="0" smtClean="0"/>
              <a:t>ethod</a:t>
            </a:r>
            <a:endParaRPr lang="en-US" dirty="0"/>
          </a:p>
        </p:txBody>
      </p:sp>
      <p:sp>
        <p:nvSpPr>
          <p:cNvPr id="3" name="Subtitle 2"/>
          <p:cNvSpPr>
            <a:spLocks noGrp="1"/>
          </p:cNvSpPr>
          <p:nvPr>
            <p:ph type="subTitle" idx="1"/>
          </p:nvPr>
        </p:nvSpPr>
        <p:spPr>
          <a:xfrm>
            <a:off x="1447800" y="4495800"/>
            <a:ext cx="6400800" cy="1752600"/>
          </a:xfrm>
        </p:spPr>
        <p:txBody>
          <a:bodyPr>
            <a:normAutofit fontScale="92500" lnSpcReduction="20000"/>
          </a:bodyPr>
          <a:lstStyle/>
          <a:p>
            <a:r>
              <a:rPr lang="en-US" dirty="0" smtClean="0"/>
              <a:t>Chris Korabik</a:t>
            </a:r>
          </a:p>
          <a:p>
            <a:r>
              <a:rPr lang="en-US" dirty="0" smtClean="0"/>
              <a:t>PI: Professor </a:t>
            </a:r>
            <a:r>
              <a:rPr lang="en-US" dirty="0" err="1" smtClean="0"/>
              <a:t>Oluwaseyi</a:t>
            </a:r>
            <a:r>
              <a:rPr lang="en-US" dirty="0" smtClean="0"/>
              <a:t> </a:t>
            </a:r>
            <a:r>
              <a:rPr lang="en-US" dirty="0" err="1" smtClean="0"/>
              <a:t>Balogun</a:t>
            </a:r>
            <a:endParaRPr lang="en-US" dirty="0" smtClean="0"/>
          </a:p>
          <a:p>
            <a:r>
              <a:rPr lang="en-US" dirty="0" smtClean="0"/>
              <a:t>Mentors: </a:t>
            </a:r>
            <a:r>
              <a:rPr lang="en-US" dirty="0" smtClean="0"/>
              <a:t>Matt </a:t>
            </a:r>
            <a:r>
              <a:rPr lang="en-US" dirty="0" smtClean="0"/>
              <a:t>Ford, Li Zhang, Baojie Lu, Hong-</a:t>
            </a:r>
            <a:r>
              <a:rPr lang="en-US" dirty="0" err="1" smtClean="0"/>
              <a:t>Cin</a:t>
            </a:r>
            <a:r>
              <a:rPr lang="en-US" dirty="0" smtClean="0"/>
              <a:t> </a:t>
            </a:r>
            <a:r>
              <a:rPr lang="en-US" dirty="0" err="1" smtClean="0"/>
              <a:t>Liou</a:t>
            </a:r>
            <a:endParaRPr lang="en-US" dirty="0"/>
          </a:p>
        </p:txBody>
      </p:sp>
    </p:spTree>
    <p:extLst>
      <p:ext uri="{BB962C8B-B14F-4D97-AF65-F5344CB8AC3E}">
        <p14:creationId xmlns:p14="http://schemas.microsoft.com/office/powerpoint/2010/main" val="1188504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7100"/>
            <a:ext cx="4318000" cy="32385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 y="76200"/>
            <a:ext cx="4530090" cy="3397568"/>
          </a:xfrm>
          <a:prstGeom prst="rect">
            <a:avLst/>
          </a:prstGeom>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536" y="3307080"/>
            <a:ext cx="628174" cy="183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320" y="915174"/>
            <a:ext cx="218929"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4800600" y="628650"/>
            <a:ext cx="3884590" cy="369332"/>
          </a:xfrm>
          <a:prstGeom prst="rect">
            <a:avLst/>
          </a:prstGeom>
          <a:noFill/>
        </p:spPr>
        <p:txBody>
          <a:bodyPr wrap="none" rtlCol="0">
            <a:spAutoFit/>
          </a:bodyPr>
          <a:lstStyle/>
          <a:p>
            <a:r>
              <a:rPr lang="en-US" dirty="0" smtClean="0"/>
              <a:t>10 nm gold on glass with reduced noise</a:t>
            </a:r>
            <a:endParaRPr lang="en-US" dirty="0"/>
          </a:p>
        </p:txBody>
      </p:sp>
      <p:sp>
        <p:nvSpPr>
          <p:cNvPr id="19" name="Rectangle 18"/>
          <p:cNvSpPr/>
          <p:nvPr/>
        </p:nvSpPr>
        <p:spPr>
          <a:xfrm>
            <a:off x="5486400" y="2209800"/>
            <a:ext cx="28194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glass</a:t>
            </a:r>
            <a:endParaRPr lang="en-US" dirty="0">
              <a:solidFill>
                <a:schemeClr val="tx1"/>
              </a:solidFill>
            </a:endParaRPr>
          </a:p>
        </p:txBody>
      </p:sp>
      <p:sp>
        <p:nvSpPr>
          <p:cNvPr id="20" name="Rectangle 19"/>
          <p:cNvSpPr/>
          <p:nvPr/>
        </p:nvSpPr>
        <p:spPr>
          <a:xfrm>
            <a:off x="5486400" y="1957388"/>
            <a:ext cx="2819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gold</a:t>
            </a:r>
            <a:endParaRPr lang="en-US" dirty="0">
              <a:solidFill>
                <a:schemeClr val="tx1"/>
              </a:solidFill>
            </a:endParaRPr>
          </a:p>
        </p:txBody>
      </p:sp>
      <p:sp>
        <p:nvSpPr>
          <p:cNvPr id="21" name="Down Arrow 20"/>
          <p:cNvSpPr/>
          <p:nvPr/>
        </p:nvSpPr>
        <p:spPr>
          <a:xfrm>
            <a:off x="6780592" y="1558290"/>
            <a:ext cx="153205" cy="29491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86000" y="628650"/>
            <a:ext cx="1676400" cy="646331"/>
          </a:xfrm>
          <a:prstGeom prst="rect">
            <a:avLst/>
          </a:prstGeom>
          <a:noFill/>
        </p:spPr>
        <p:txBody>
          <a:bodyPr wrap="square" rtlCol="0">
            <a:spAutoFit/>
          </a:bodyPr>
          <a:lstStyle/>
          <a:p>
            <a:r>
              <a:rPr lang="en-US" dirty="0" smtClean="0"/>
              <a:t>Average of 5 data sets</a:t>
            </a:r>
            <a:endParaRPr lang="en-US" dirty="0"/>
          </a:p>
        </p:txBody>
      </p:sp>
      <p:sp>
        <p:nvSpPr>
          <p:cNvPr id="23" name="TextBox 22"/>
          <p:cNvSpPr txBox="1"/>
          <p:nvPr/>
        </p:nvSpPr>
        <p:spPr>
          <a:xfrm>
            <a:off x="2505710" y="3803364"/>
            <a:ext cx="2032000" cy="646331"/>
          </a:xfrm>
          <a:prstGeom prst="rect">
            <a:avLst/>
          </a:prstGeom>
          <a:noFill/>
        </p:spPr>
        <p:txBody>
          <a:bodyPr wrap="square" rtlCol="0">
            <a:spAutoFit/>
          </a:bodyPr>
          <a:lstStyle/>
          <a:p>
            <a:r>
              <a:rPr lang="en-US" dirty="0" smtClean="0"/>
              <a:t>With background removed</a:t>
            </a:r>
            <a:endParaRPr lang="en-US" dirty="0"/>
          </a:p>
        </p:txBody>
      </p:sp>
      <p:pic>
        <p:nvPicPr>
          <p:cNvPr id="819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000" y="3168314"/>
            <a:ext cx="45720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6095597" y="4126528"/>
            <a:ext cx="1676400" cy="646331"/>
          </a:xfrm>
          <a:prstGeom prst="rect">
            <a:avLst/>
          </a:prstGeom>
          <a:noFill/>
        </p:spPr>
        <p:txBody>
          <a:bodyPr wrap="square" rtlCol="0">
            <a:spAutoFit/>
          </a:bodyPr>
          <a:lstStyle/>
          <a:p>
            <a:r>
              <a:rPr lang="en-US" dirty="0" smtClean="0"/>
              <a:t>Fourier Transform</a:t>
            </a:r>
            <a:endParaRPr lang="en-US" dirty="0"/>
          </a:p>
        </p:txBody>
      </p:sp>
    </p:spTree>
    <p:extLst>
      <p:ext uri="{BB962C8B-B14F-4D97-AF65-F5344CB8AC3E}">
        <p14:creationId xmlns:p14="http://schemas.microsoft.com/office/powerpoint/2010/main" val="2980390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2400"/>
            <a:ext cx="8564880" cy="6423660"/>
          </a:xfrm>
        </p:spPr>
      </p:pic>
    </p:spTree>
    <p:extLst>
      <p:ext uri="{BB962C8B-B14F-4D97-AF65-F5344CB8AC3E}">
        <p14:creationId xmlns:p14="http://schemas.microsoft.com/office/powerpoint/2010/main" val="618024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905000"/>
            <a:ext cx="5867400" cy="4488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334000" cy="2038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 y="3212306"/>
            <a:ext cx="2390774" cy="1195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34000" y="6394454"/>
            <a:ext cx="1685718" cy="276999"/>
          </a:xfrm>
          <a:prstGeom prst="rect">
            <a:avLst/>
          </a:prstGeom>
          <a:noFill/>
        </p:spPr>
        <p:txBody>
          <a:bodyPr wrap="none" rtlCol="0">
            <a:spAutoFit/>
          </a:bodyPr>
          <a:lstStyle/>
          <a:p>
            <a:r>
              <a:rPr lang="en-US" sz="1200" dirty="0" err="1" smtClean="0"/>
              <a:t>Devos</a:t>
            </a:r>
            <a:r>
              <a:rPr lang="en-US" sz="1200" dirty="0" smtClean="0"/>
              <a:t> et al. WCU. 2003.</a:t>
            </a:r>
            <a:endParaRPr lang="en-US" sz="1200" dirty="0"/>
          </a:p>
        </p:txBody>
      </p:sp>
    </p:spTree>
    <p:extLst>
      <p:ext uri="{BB962C8B-B14F-4D97-AF65-F5344CB8AC3E}">
        <p14:creationId xmlns:p14="http://schemas.microsoft.com/office/powerpoint/2010/main" val="1815936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2472690"/>
            <a:ext cx="5334000" cy="40005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152400"/>
            <a:ext cx="4165600" cy="3124200"/>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1" y="3086100"/>
            <a:ext cx="838200" cy="24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582" y="6309360"/>
            <a:ext cx="130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 y="3234690"/>
            <a:ext cx="3429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933450"/>
            <a:ext cx="216291"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0320" y="3657600"/>
            <a:ext cx="4043680" cy="3032760"/>
          </a:xfrm>
          <a:prstGeom prst="rect">
            <a:avLst/>
          </a:prstGeom>
        </p:spPr>
      </p:pic>
      <p:sp>
        <p:nvSpPr>
          <p:cNvPr id="11" name="TextBox 10"/>
          <p:cNvSpPr txBox="1"/>
          <p:nvPr/>
        </p:nvSpPr>
        <p:spPr>
          <a:xfrm>
            <a:off x="990600" y="533400"/>
            <a:ext cx="2763898" cy="369332"/>
          </a:xfrm>
          <a:prstGeom prst="rect">
            <a:avLst/>
          </a:prstGeom>
          <a:noFill/>
        </p:spPr>
        <p:txBody>
          <a:bodyPr wrap="none" rtlCol="0">
            <a:spAutoFit/>
          </a:bodyPr>
          <a:lstStyle/>
          <a:p>
            <a:r>
              <a:rPr lang="en-US" dirty="0" smtClean="0"/>
              <a:t>20 nm gold on glass sample</a:t>
            </a:r>
            <a:endParaRPr lang="en-US" dirty="0"/>
          </a:p>
        </p:txBody>
      </p:sp>
      <p:sp>
        <p:nvSpPr>
          <p:cNvPr id="12" name="Rectangle 11"/>
          <p:cNvSpPr/>
          <p:nvPr/>
        </p:nvSpPr>
        <p:spPr>
          <a:xfrm>
            <a:off x="990600" y="1714500"/>
            <a:ext cx="2895600" cy="685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glass</a:t>
            </a:r>
            <a:endParaRPr lang="en-US" dirty="0">
              <a:solidFill>
                <a:schemeClr val="tx1"/>
              </a:solidFill>
            </a:endParaRPr>
          </a:p>
        </p:txBody>
      </p:sp>
      <p:sp>
        <p:nvSpPr>
          <p:cNvPr id="13" name="Rectangle 12"/>
          <p:cNvSpPr/>
          <p:nvPr/>
        </p:nvSpPr>
        <p:spPr>
          <a:xfrm>
            <a:off x="990600" y="1447800"/>
            <a:ext cx="2895600" cy="2667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gold</a:t>
            </a:r>
            <a:endParaRPr lang="en-US" dirty="0">
              <a:solidFill>
                <a:schemeClr val="tx1"/>
              </a:solidFill>
            </a:endParaRPr>
          </a:p>
        </p:txBody>
      </p:sp>
      <p:sp>
        <p:nvSpPr>
          <p:cNvPr id="14" name="Down Arrow 13"/>
          <p:cNvSpPr/>
          <p:nvPr/>
        </p:nvSpPr>
        <p:spPr>
          <a:xfrm>
            <a:off x="2372549" y="933450"/>
            <a:ext cx="273495" cy="43815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324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 y="381000"/>
            <a:ext cx="3988382" cy="266207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571771" y="1159129"/>
            <a:ext cx="3886201" cy="4961542"/>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191000"/>
            <a:ext cx="1905000" cy="100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191000"/>
            <a:ext cx="1295400" cy="996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380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High signal-to- noise ratio is essential</a:t>
            </a:r>
          </a:p>
          <a:p>
            <a:r>
              <a:rPr lang="en-US" dirty="0" smtClean="0"/>
              <a:t>3 point bend setup created</a:t>
            </a:r>
          </a:p>
          <a:p>
            <a:r>
              <a:rPr lang="en-US" dirty="0" smtClean="0"/>
              <a:t>Specific stress measurements can be made</a:t>
            </a:r>
          </a:p>
          <a:p>
            <a:r>
              <a:rPr lang="en-US" dirty="0" smtClean="0"/>
              <a:t>This can help optimize performance of electronic devices</a:t>
            </a:r>
          </a:p>
          <a:p>
            <a:endParaRPr lang="en-US" dirty="0"/>
          </a:p>
        </p:txBody>
      </p:sp>
    </p:spTree>
    <p:extLst>
      <p:ext uri="{BB962C8B-B14F-4D97-AF65-F5344CB8AC3E}">
        <p14:creationId xmlns:p14="http://schemas.microsoft.com/office/powerpoint/2010/main" val="2659340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pPr>
              <a:lnSpc>
                <a:spcPct val="170000"/>
              </a:lnSpc>
            </a:pPr>
            <a:r>
              <a:rPr lang="en-US" sz="2000" dirty="0" smtClean="0">
                <a:latin typeface="+mj-lt"/>
              </a:rPr>
              <a:t>Dai </a:t>
            </a:r>
            <a:r>
              <a:rPr lang="en-US" sz="2000" dirty="0">
                <a:latin typeface="+mj-lt"/>
              </a:rPr>
              <a:t>J, </a:t>
            </a:r>
            <a:r>
              <a:rPr lang="en-US" sz="2000" dirty="0" err="1">
                <a:latin typeface="+mj-lt"/>
              </a:rPr>
              <a:t>Mukundhan</a:t>
            </a:r>
            <a:r>
              <a:rPr lang="en-US" sz="2000" dirty="0">
                <a:latin typeface="+mj-lt"/>
              </a:rPr>
              <a:t> P, Kim C, Maris HJ. Analysis of a picosecond ultrasonic method for measurement of stress in a substrate. </a:t>
            </a:r>
            <a:r>
              <a:rPr lang="en-US" sz="2000" i="1" dirty="0">
                <a:latin typeface="+mj-lt"/>
              </a:rPr>
              <a:t>J </a:t>
            </a:r>
            <a:r>
              <a:rPr lang="en-US" sz="2000" i="1" dirty="0" err="1">
                <a:latin typeface="+mj-lt"/>
              </a:rPr>
              <a:t>Appl</a:t>
            </a:r>
            <a:r>
              <a:rPr lang="en-US" sz="2000" i="1" dirty="0">
                <a:latin typeface="+mj-lt"/>
              </a:rPr>
              <a:t> Phys</a:t>
            </a:r>
            <a:r>
              <a:rPr lang="en-US" sz="2000" dirty="0">
                <a:latin typeface="+mj-lt"/>
              </a:rPr>
              <a:t>. 2016;119(10). doi:10.1063/1.4943541.</a:t>
            </a:r>
          </a:p>
          <a:p>
            <a:pPr>
              <a:lnSpc>
                <a:spcPct val="170000"/>
              </a:lnSpc>
            </a:pPr>
            <a:r>
              <a:rPr lang="en-US" sz="2000" dirty="0" err="1" smtClean="0">
                <a:latin typeface="+mj-lt"/>
              </a:rPr>
              <a:t>Tauc</a:t>
            </a:r>
            <a:r>
              <a:rPr lang="en-US" sz="2000" dirty="0" smtClean="0">
                <a:latin typeface="+mj-lt"/>
              </a:rPr>
              <a:t> </a:t>
            </a:r>
            <a:r>
              <a:rPr lang="en-US" sz="2000" dirty="0">
                <a:latin typeface="+mj-lt"/>
              </a:rPr>
              <a:t>J, Maris HJ. Picosecond </a:t>
            </a:r>
            <a:r>
              <a:rPr lang="en-US" sz="2000" dirty="0" err="1">
                <a:latin typeface="+mj-lt"/>
              </a:rPr>
              <a:t>Ultrasonics</a:t>
            </a:r>
            <a:r>
              <a:rPr lang="en-US" sz="2000" dirty="0">
                <a:latin typeface="+mj-lt"/>
              </a:rPr>
              <a:t>. </a:t>
            </a:r>
            <a:r>
              <a:rPr lang="en-US" sz="2000" i="1" dirty="0">
                <a:latin typeface="+mj-lt"/>
              </a:rPr>
              <a:t>IEEE J Quantum Electron</a:t>
            </a:r>
            <a:r>
              <a:rPr lang="en-US" sz="2000" dirty="0">
                <a:latin typeface="+mj-lt"/>
              </a:rPr>
              <a:t>. 1989;25(12):2562-2569. doi:10.1109/3.40643.</a:t>
            </a:r>
          </a:p>
          <a:p>
            <a:pPr marL="304800" marR="0" indent="-304800">
              <a:lnSpc>
                <a:spcPct val="170000"/>
              </a:lnSpc>
              <a:spcBef>
                <a:spcPts val="0"/>
              </a:spcBef>
              <a:spcAft>
                <a:spcPts val="0"/>
              </a:spcAft>
            </a:pPr>
            <a:r>
              <a:rPr lang="en-US" sz="2000" dirty="0" err="1">
                <a:latin typeface="+mj-lt"/>
                <a:ea typeface="Calibri"/>
              </a:rPr>
              <a:t>Devos</a:t>
            </a:r>
            <a:r>
              <a:rPr lang="en-US" sz="2000" dirty="0">
                <a:latin typeface="+mj-lt"/>
                <a:ea typeface="Calibri"/>
              </a:rPr>
              <a:t>, Arnaud, Renaud Cote, and Arnaud Le </a:t>
            </a:r>
            <a:r>
              <a:rPr lang="en-US" sz="2000" dirty="0" err="1">
                <a:latin typeface="+mj-lt"/>
                <a:ea typeface="Calibri"/>
              </a:rPr>
              <a:t>Louarn</a:t>
            </a:r>
            <a:r>
              <a:rPr lang="en-US" sz="2000" dirty="0">
                <a:latin typeface="+mj-lt"/>
                <a:ea typeface="Calibri"/>
              </a:rPr>
              <a:t>. 2003. “Giant Oscillations in the Picosecond Ultrasonic Response of Crystalline Silicon: Connection with the Electronic Structure.” </a:t>
            </a:r>
            <a:r>
              <a:rPr lang="en-US" sz="2000" i="1" dirty="0">
                <a:latin typeface="+mj-lt"/>
                <a:ea typeface="Calibri"/>
              </a:rPr>
              <a:t>WCU</a:t>
            </a:r>
            <a:r>
              <a:rPr lang="en-US" sz="2000" dirty="0">
                <a:latin typeface="+mj-lt"/>
                <a:ea typeface="Calibri"/>
              </a:rPr>
              <a:t>, 1197–1200.</a:t>
            </a:r>
          </a:p>
          <a:p>
            <a:pPr marL="304800" marR="0" indent="-304800">
              <a:lnSpc>
                <a:spcPct val="170000"/>
              </a:lnSpc>
              <a:spcBef>
                <a:spcPts val="0"/>
              </a:spcBef>
              <a:spcAft>
                <a:spcPts val="0"/>
              </a:spcAft>
            </a:pPr>
            <a:r>
              <a:rPr lang="en-US" sz="2000" dirty="0">
                <a:latin typeface="+mj-lt"/>
                <a:ea typeface="Calibri"/>
              </a:rPr>
              <a:t>Yu, </a:t>
            </a:r>
            <a:r>
              <a:rPr lang="en-US" sz="2000" dirty="0" err="1">
                <a:latin typeface="+mj-lt"/>
                <a:ea typeface="Calibri"/>
              </a:rPr>
              <a:t>Kuai</a:t>
            </a:r>
            <a:r>
              <a:rPr lang="en-US" sz="2000" dirty="0">
                <a:latin typeface="+mj-lt"/>
                <a:ea typeface="Calibri"/>
              </a:rPr>
              <a:t>, </a:t>
            </a:r>
            <a:r>
              <a:rPr lang="en-US" sz="2000" dirty="0" err="1">
                <a:latin typeface="+mj-lt"/>
                <a:ea typeface="Calibri"/>
              </a:rPr>
              <a:t>Tuphan</a:t>
            </a:r>
            <a:r>
              <a:rPr lang="en-US" sz="2000" dirty="0">
                <a:latin typeface="+mj-lt"/>
                <a:ea typeface="Calibri"/>
              </a:rPr>
              <a:t> </a:t>
            </a:r>
            <a:r>
              <a:rPr lang="en-US" sz="2000" dirty="0" err="1">
                <a:latin typeface="+mj-lt"/>
                <a:ea typeface="Calibri"/>
              </a:rPr>
              <a:t>Devkota</a:t>
            </a:r>
            <a:r>
              <a:rPr lang="en-US" sz="2000" dirty="0">
                <a:latin typeface="+mj-lt"/>
                <a:ea typeface="Calibri"/>
              </a:rPr>
              <a:t>, Gary </a:t>
            </a:r>
            <a:r>
              <a:rPr lang="en-US" sz="2000" dirty="0" err="1">
                <a:latin typeface="+mj-lt"/>
                <a:ea typeface="Calibri"/>
              </a:rPr>
              <a:t>Beane</a:t>
            </a:r>
            <a:r>
              <a:rPr lang="en-US" sz="2000" dirty="0">
                <a:latin typeface="+mj-lt"/>
                <a:ea typeface="Calibri"/>
              </a:rPr>
              <a:t>, </a:t>
            </a:r>
            <a:r>
              <a:rPr lang="en-US" sz="2000" dirty="0" err="1">
                <a:latin typeface="+mj-lt"/>
                <a:ea typeface="Calibri"/>
              </a:rPr>
              <a:t>Guo</a:t>
            </a:r>
            <a:r>
              <a:rPr lang="en-US" sz="2000" dirty="0">
                <a:latin typeface="+mj-lt"/>
                <a:ea typeface="Calibri"/>
              </a:rPr>
              <a:t> Ping Wang, and Gregory V Hartland. 2017. “Brillouin Oscillations from Single Au </a:t>
            </a:r>
            <a:r>
              <a:rPr lang="en-US" sz="2000" dirty="0" err="1">
                <a:latin typeface="+mj-lt"/>
                <a:ea typeface="Calibri"/>
              </a:rPr>
              <a:t>Nanoplate</a:t>
            </a:r>
            <a:r>
              <a:rPr lang="en-US" sz="2000" dirty="0">
                <a:latin typeface="+mj-lt"/>
                <a:ea typeface="Calibri"/>
              </a:rPr>
              <a:t>.” doi:10.1021/acsnano.7b02703.</a:t>
            </a:r>
          </a:p>
          <a:p>
            <a:endParaRPr lang="en-US" sz="2000" dirty="0"/>
          </a:p>
        </p:txBody>
      </p:sp>
    </p:spTree>
    <p:extLst>
      <p:ext uri="{BB962C8B-B14F-4D97-AF65-F5344CB8AC3E}">
        <p14:creationId xmlns:p14="http://schemas.microsoft.com/office/powerpoint/2010/main" val="3576367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Professor O. </a:t>
            </a:r>
            <a:r>
              <a:rPr lang="en-US" dirty="0" err="1" smtClean="0"/>
              <a:t>Balogun</a:t>
            </a:r>
            <a:r>
              <a:rPr lang="en-US" dirty="0" smtClean="0"/>
              <a:t> and his research group</a:t>
            </a:r>
          </a:p>
          <a:p>
            <a:r>
              <a:rPr lang="en-US" dirty="0" smtClean="0"/>
              <a:t>Special thanks to Materials </a:t>
            </a:r>
            <a:r>
              <a:rPr lang="en-US" dirty="0"/>
              <a:t>Research Science and Engineering Center under NSF grant DMR #</a:t>
            </a:r>
            <a:r>
              <a:rPr lang="en-US" dirty="0" smtClean="0"/>
              <a:t>1121262</a:t>
            </a:r>
          </a:p>
          <a:p>
            <a:r>
              <a:rPr lang="en-US" dirty="0"/>
              <a:t>This work utilized Northwestern University Micro/Nano Fabrication Facility (NUFAB</a:t>
            </a:r>
            <a:r>
              <a:rPr lang="en-US" dirty="0" smtClean="0"/>
              <a:t>)</a:t>
            </a:r>
            <a:endParaRPr lang="en-US" dirty="0"/>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925908"/>
            <a:ext cx="15811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82" y="5721246"/>
            <a:ext cx="5324475"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67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Stresses in thin </a:t>
            </a:r>
            <a:r>
              <a:rPr lang="en-US" sz="3200" dirty="0" smtClean="0"/>
              <a:t>films</a:t>
            </a:r>
            <a:endParaRPr lang="en-US" sz="3200" dirty="0"/>
          </a:p>
        </p:txBody>
      </p:sp>
      <p:sp>
        <p:nvSpPr>
          <p:cNvPr id="5" name="TextBox 4"/>
          <p:cNvSpPr txBox="1"/>
          <p:nvPr/>
        </p:nvSpPr>
        <p:spPr>
          <a:xfrm>
            <a:off x="-76200" y="6041737"/>
            <a:ext cx="5630900" cy="276999"/>
          </a:xfrm>
          <a:prstGeom prst="rect">
            <a:avLst/>
          </a:prstGeom>
          <a:noFill/>
        </p:spPr>
        <p:txBody>
          <a:bodyPr wrap="none" rtlCol="0">
            <a:spAutoFit/>
          </a:bodyPr>
          <a:lstStyle/>
          <a:p>
            <a:r>
              <a:rPr lang="en-US" sz="1050" dirty="0" smtClean="0"/>
              <a:t>http://</a:t>
            </a:r>
            <a:r>
              <a:rPr lang="en-US" sz="1200" dirty="0" smtClean="0"/>
              <a:t>appliedmechanics.asmedigitalcollection.asme.org/article.aspx?articleid=1475330</a:t>
            </a:r>
            <a:endParaRPr lang="en-US" sz="1050" dirty="0"/>
          </a:p>
        </p:txBody>
      </p:sp>
      <p:pic>
        <p:nvPicPr>
          <p:cNvPr id="3074" name="Picture 2" descr="Image result for thin film delam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80" y="1785628"/>
            <a:ext cx="3989326" cy="3853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silicon waf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330" y="2090428"/>
            <a:ext cx="4787190" cy="32435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27325" y="5361801"/>
            <a:ext cx="2954720" cy="276999"/>
          </a:xfrm>
          <a:prstGeom prst="rect">
            <a:avLst/>
          </a:prstGeom>
          <a:noFill/>
        </p:spPr>
        <p:txBody>
          <a:bodyPr wrap="none" rtlCol="0">
            <a:spAutoFit/>
          </a:bodyPr>
          <a:lstStyle/>
          <a:p>
            <a:r>
              <a:rPr lang="en-US" sz="1200" dirty="0" smtClean="0"/>
              <a:t>https://techcet.com/product/silicon-wafers/</a:t>
            </a:r>
            <a:endParaRPr lang="en-US" sz="1200" dirty="0"/>
          </a:p>
        </p:txBody>
      </p:sp>
    </p:spTree>
    <p:extLst>
      <p:ext uri="{BB962C8B-B14F-4D97-AF65-F5344CB8AC3E}">
        <p14:creationId xmlns:p14="http://schemas.microsoft.com/office/powerpoint/2010/main" val="1490858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533400"/>
            <a:ext cx="9144001" cy="5609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032313" y="6482111"/>
            <a:ext cx="3079369" cy="276999"/>
          </a:xfrm>
          <a:prstGeom prst="rect">
            <a:avLst/>
          </a:prstGeom>
          <a:noFill/>
        </p:spPr>
        <p:txBody>
          <a:bodyPr wrap="none" rtlCol="0">
            <a:spAutoFit/>
          </a:bodyPr>
          <a:lstStyle/>
          <a:p>
            <a:r>
              <a:rPr lang="en-US" sz="1200" dirty="0" smtClean="0"/>
              <a:t>Dai et al. Journal of Applied Physics 119. 2016.</a:t>
            </a:r>
            <a:endParaRPr lang="en-US" sz="1200" dirty="0"/>
          </a:p>
        </p:txBody>
      </p:sp>
    </p:spTree>
    <p:extLst>
      <p:ext uri="{BB962C8B-B14F-4D97-AF65-F5344CB8AC3E}">
        <p14:creationId xmlns:p14="http://schemas.microsoft.com/office/powerpoint/2010/main" val="1915340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68" y="1038592"/>
            <a:ext cx="8916652" cy="4686568"/>
          </a:xfrm>
          <a:prstGeom prst="rect">
            <a:avLst/>
          </a:prstGeom>
        </p:spPr>
      </p:pic>
      <p:sp>
        <p:nvSpPr>
          <p:cNvPr id="7" name="TextBox 6"/>
          <p:cNvSpPr txBox="1"/>
          <p:nvPr/>
        </p:nvSpPr>
        <p:spPr>
          <a:xfrm>
            <a:off x="1905000" y="6488499"/>
            <a:ext cx="4839851" cy="276999"/>
          </a:xfrm>
          <a:prstGeom prst="rect">
            <a:avLst/>
          </a:prstGeom>
          <a:noFill/>
        </p:spPr>
        <p:txBody>
          <a:bodyPr wrap="none" rtlCol="0">
            <a:spAutoFit/>
          </a:bodyPr>
          <a:lstStyle/>
          <a:p>
            <a:r>
              <a:rPr lang="en-US" sz="1200" dirty="0"/>
              <a:t>http://</a:t>
            </a:r>
            <a:r>
              <a:rPr lang="en-US" sz="1200" dirty="0">
                <a:solidFill>
                  <a:schemeClr val="bg1"/>
                </a:solidFill>
              </a:rPr>
              <a:t>www.clayton.edu/faculty/sburnett/Bat-Visits/How-do-bats-navigate</a:t>
            </a:r>
          </a:p>
        </p:txBody>
      </p:sp>
    </p:spTree>
    <p:extLst>
      <p:ext uri="{BB962C8B-B14F-4D97-AF65-F5344CB8AC3E}">
        <p14:creationId xmlns:p14="http://schemas.microsoft.com/office/powerpoint/2010/main" val="4109023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6463099"/>
            <a:ext cx="9053477" cy="276999"/>
          </a:xfrm>
          <a:prstGeom prst="rect">
            <a:avLst/>
          </a:prstGeom>
          <a:noFill/>
        </p:spPr>
        <p:txBody>
          <a:bodyPr wrap="square" rtlCol="0">
            <a:spAutoFit/>
          </a:bodyPr>
          <a:lstStyle/>
          <a:p>
            <a:r>
              <a:rPr lang="en-US" sz="1200" dirty="0" smtClean="0"/>
              <a:t>http://info.phys.tsinghua.edu.cn/zhou/ZhouLab_Research_Ultrafast%20time-resolved%20optical%20pump-probe%20technique.html</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9053477" cy="5727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35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hrc.utexas.edu/exhibitions/permanent/windows/southeast/images/muybridge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15241"/>
            <a:ext cx="9174480" cy="70572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5260" y="6486881"/>
            <a:ext cx="8763000" cy="276999"/>
          </a:xfrm>
          <a:prstGeom prst="rect">
            <a:avLst/>
          </a:prstGeom>
        </p:spPr>
        <p:txBody>
          <a:bodyPr wrap="square">
            <a:spAutoFit/>
          </a:bodyPr>
          <a:lstStyle/>
          <a:p>
            <a:r>
              <a:rPr lang="en-US" sz="1200" dirty="0">
                <a:solidFill>
                  <a:schemeClr val="bg1"/>
                </a:solidFill>
              </a:rPr>
              <a:t>http://www.hrc.utexas.edu/exhibitions/permanent/windows/southeast/eadweard_muybridge.html</a:t>
            </a:r>
          </a:p>
        </p:txBody>
      </p:sp>
    </p:spTree>
    <p:extLst>
      <p:ext uri="{BB962C8B-B14F-4D97-AF65-F5344CB8AC3E}">
        <p14:creationId xmlns:p14="http://schemas.microsoft.com/office/powerpoint/2010/main" val="1995098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00400"/>
            <a:ext cx="4648200" cy="34861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 y="30480"/>
            <a:ext cx="4648200" cy="3486151"/>
          </a:xfrm>
          <a:prstGeom prst="rect">
            <a:avLst/>
          </a:prstGeom>
        </p:spPr>
      </p:pic>
      <p:sp>
        <p:nvSpPr>
          <p:cNvPr id="12" name="TextBox 11"/>
          <p:cNvSpPr txBox="1"/>
          <p:nvPr/>
        </p:nvSpPr>
        <p:spPr>
          <a:xfrm>
            <a:off x="5486400" y="641866"/>
            <a:ext cx="2281394" cy="369332"/>
          </a:xfrm>
          <a:prstGeom prst="rect">
            <a:avLst/>
          </a:prstGeom>
          <a:noFill/>
        </p:spPr>
        <p:txBody>
          <a:bodyPr wrap="none" rtlCol="0">
            <a:spAutoFit/>
          </a:bodyPr>
          <a:lstStyle/>
          <a:p>
            <a:r>
              <a:rPr lang="en-US" dirty="0" smtClean="0"/>
              <a:t>10 nm of gold on glass</a:t>
            </a:r>
            <a:endParaRPr lang="en-US" dirty="0"/>
          </a:p>
        </p:txBody>
      </p:sp>
      <p:sp>
        <p:nvSpPr>
          <p:cNvPr id="13" name="Rectangle 12"/>
          <p:cNvSpPr/>
          <p:nvPr/>
        </p:nvSpPr>
        <p:spPr>
          <a:xfrm>
            <a:off x="5486400" y="2057400"/>
            <a:ext cx="2743200" cy="685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glass</a:t>
            </a:r>
            <a:endParaRPr lang="en-US" dirty="0">
              <a:solidFill>
                <a:schemeClr val="tx1"/>
              </a:solidFill>
            </a:endParaRPr>
          </a:p>
        </p:txBody>
      </p:sp>
      <p:sp>
        <p:nvSpPr>
          <p:cNvPr id="14" name="Rectangle 13"/>
          <p:cNvSpPr/>
          <p:nvPr/>
        </p:nvSpPr>
        <p:spPr>
          <a:xfrm>
            <a:off x="5486400" y="1773556"/>
            <a:ext cx="2743200" cy="2581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gold</a:t>
            </a:r>
            <a:endParaRPr lang="en-US" dirty="0">
              <a:solidFill>
                <a:schemeClr val="tx1"/>
              </a:solidFill>
            </a:endParaRPr>
          </a:p>
        </p:txBody>
      </p:sp>
      <p:sp>
        <p:nvSpPr>
          <p:cNvPr id="15" name="Down Arrow 14"/>
          <p:cNvSpPr/>
          <p:nvPr/>
        </p:nvSpPr>
        <p:spPr>
          <a:xfrm>
            <a:off x="6685356" y="1170622"/>
            <a:ext cx="261582" cy="40195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0622" y="3124201"/>
            <a:ext cx="459105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685356" y="3962399"/>
            <a:ext cx="1600200" cy="646331"/>
          </a:xfrm>
          <a:prstGeom prst="rect">
            <a:avLst/>
          </a:prstGeom>
          <a:noFill/>
        </p:spPr>
        <p:txBody>
          <a:bodyPr wrap="square" rtlCol="0">
            <a:spAutoFit/>
          </a:bodyPr>
          <a:lstStyle/>
          <a:p>
            <a:r>
              <a:rPr lang="en-US" dirty="0" smtClean="0"/>
              <a:t>Fourier Transform</a:t>
            </a:r>
            <a:endParaRPr lang="en-US" dirty="0"/>
          </a:p>
        </p:txBody>
      </p:sp>
      <p:sp>
        <p:nvSpPr>
          <p:cNvPr id="17" name="TextBox 16"/>
          <p:cNvSpPr txBox="1"/>
          <p:nvPr/>
        </p:nvSpPr>
        <p:spPr>
          <a:xfrm>
            <a:off x="2354580" y="457200"/>
            <a:ext cx="1912620" cy="646331"/>
          </a:xfrm>
          <a:prstGeom prst="rect">
            <a:avLst/>
          </a:prstGeom>
          <a:noFill/>
        </p:spPr>
        <p:txBody>
          <a:bodyPr wrap="square" rtlCol="0">
            <a:spAutoFit/>
          </a:bodyPr>
          <a:lstStyle/>
          <a:p>
            <a:r>
              <a:rPr lang="en-US" dirty="0" smtClean="0"/>
              <a:t>Data with weighted Average</a:t>
            </a:r>
            <a:endParaRPr lang="en-US" dirty="0"/>
          </a:p>
        </p:txBody>
      </p:sp>
      <p:sp>
        <p:nvSpPr>
          <p:cNvPr id="18" name="TextBox 17"/>
          <p:cNvSpPr txBox="1"/>
          <p:nvPr/>
        </p:nvSpPr>
        <p:spPr>
          <a:xfrm>
            <a:off x="2743200" y="3573782"/>
            <a:ext cx="2196522" cy="646331"/>
          </a:xfrm>
          <a:prstGeom prst="rect">
            <a:avLst/>
          </a:prstGeom>
          <a:noFill/>
        </p:spPr>
        <p:txBody>
          <a:bodyPr wrap="square" rtlCol="0">
            <a:spAutoFit/>
          </a:bodyPr>
          <a:lstStyle/>
          <a:p>
            <a:r>
              <a:rPr lang="en-US" dirty="0" smtClean="0"/>
              <a:t>Data with background removed</a:t>
            </a:r>
            <a:endParaRPr lang="en-US" dirty="0"/>
          </a:p>
        </p:txBody>
      </p:sp>
    </p:spTree>
    <p:extLst>
      <p:ext uri="{BB962C8B-B14F-4D97-AF65-F5344CB8AC3E}">
        <p14:creationId xmlns:p14="http://schemas.microsoft.com/office/powerpoint/2010/main" val="3060768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14300"/>
            <a:ext cx="8382000" cy="6286500"/>
          </a:xfr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538" y="6096000"/>
            <a:ext cx="130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3429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888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14108</TotalTime>
  <Words>663</Words>
  <Application>Microsoft Office PowerPoint</Application>
  <PresentationFormat>On-screen Show (4:3)</PresentationFormat>
  <Paragraphs>58</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Stress Measurements using the Picosecond Ultrasonic Method</vt:lpstr>
      <vt:lpstr>Acknowledgements</vt:lpstr>
      <vt:lpstr>Stresses in thin films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Korabik</dc:creator>
  <cp:lastModifiedBy>Christopher Korabik</cp:lastModifiedBy>
  <cp:revision>66</cp:revision>
  <dcterms:created xsi:type="dcterms:W3CDTF">2017-07-05T15:15:11Z</dcterms:created>
  <dcterms:modified xsi:type="dcterms:W3CDTF">2017-08-17T15:26:16Z</dcterms:modified>
</cp:coreProperties>
</file>