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nberkkoroglu@hotmail.com" TargetMode="External"/><Relationship Id="rId2" Type="http://schemas.openxmlformats.org/officeDocument/2006/relationships/hyperlink" Target="mailto:ahe9953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mailto:ermvrs@liv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310" y="2075433"/>
            <a:ext cx="308546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T.C.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70"/>
              </a:lnSpc>
              <a:spcBef>
                <a:spcPts val="13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MARMARA UNIVERSITY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FACULTY</a:t>
            </a:r>
            <a:r>
              <a:rPr sz="1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of 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1053" y="3840607"/>
            <a:ext cx="4912995" cy="520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CSE4062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Introduction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Science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Analytics</a:t>
            </a:r>
            <a:endParaRPr sz="16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Spring</a:t>
            </a:r>
            <a:r>
              <a:rPr sz="16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2021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6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#1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Delivery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#6: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16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Presentation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Title</a:t>
            </a:r>
            <a:r>
              <a:rPr sz="16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of the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Learning Approach</a:t>
            </a:r>
            <a:r>
              <a:rPr sz="16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U.S.</a:t>
            </a:r>
            <a:r>
              <a:rPr sz="16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Stock</a:t>
            </a:r>
            <a:r>
              <a:rPr sz="16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Investments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sz="16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600">
              <a:latin typeface="Times New Roman"/>
              <a:cs typeface="Times New Roman"/>
            </a:endParaRPr>
          </a:p>
          <a:p>
            <a:pPr marL="12065" marR="5080" indent="48895" algn="ctr">
              <a:lnSpc>
                <a:spcPct val="168800"/>
              </a:lnSpc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CSE</a:t>
            </a:r>
            <a:r>
              <a:rPr sz="16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150118825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Ahmet</a:t>
            </a:r>
            <a:r>
              <a:rPr sz="16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Hakan</a:t>
            </a:r>
            <a:r>
              <a:rPr sz="16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Ekşi</a:t>
            </a:r>
            <a:r>
              <a:rPr sz="16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ahe9953@gmail.com </a:t>
            </a:r>
            <a:r>
              <a:rPr sz="12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ENVE</a:t>
            </a:r>
            <a:r>
              <a:rPr sz="16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150215036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Canberk</a:t>
            </a:r>
            <a:r>
              <a:rPr sz="16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Köroğlu</a:t>
            </a:r>
            <a:r>
              <a:rPr sz="16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canberkkoroglu@hotmail.com </a:t>
            </a:r>
            <a:r>
              <a:rPr sz="1200" spc="-28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ENVE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150215045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Erim</a:t>
            </a:r>
            <a:r>
              <a:rPr sz="16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Varış</a:t>
            </a:r>
            <a:r>
              <a:rPr sz="16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ermvrs@live.com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Lecturer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Doç.</a:t>
            </a:r>
            <a:r>
              <a:rPr sz="16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Dr. Murat</a:t>
            </a:r>
            <a:r>
              <a:rPr sz="16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600" spc="-5" dirty="0">
                <a:solidFill>
                  <a:srgbClr val="333333"/>
                </a:solidFill>
                <a:latin typeface="Times New Roman"/>
                <a:cs typeface="Times New Roman"/>
              </a:rPr>
              <a:t> Ganiz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8811" y="680719"/>
            <a:ext cx="1374013" cy="1348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380" y="603249"/>
            <a:ext cx="1429058" cy="1429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101466"/>
            <a:ext cx="666750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Fig.1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ROC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Curve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ROC curve shows the trade-off between </a:t>
            </a:r>
            <a:r>
              <a:rPr sz="1200" dirty="0">
                <a:latin typeface="Times New Roman"/>
                <a:cs typeface="Times New Roman"/>
              </a:rPr>
              <a:t>sensitivity </a:t>
            </a:r>
            <a:r>
              <a:rPr sz="1200" spc="-5" dirty="0">
                <a:latin typeface="Times New Roman"/>
                <a:cs typeface="Times New Roman"/>
              </a:rPr>
              <a:t>and specificity. Classifiers </a:t>
            </a:r>
            <a:r>
              <a:rPr sz="1200" dirty="0">
                <a:latin typeface="Times New Roman"/>
                <a:cs typeface="Times New Roman"/>
              </a:rPr>
              <a:t>that give </a:t>
            </a:r>
            <a:r>
              <a:rPr sz="1200" spc="-5" dirty="0">
                <a:latin typeface="Times New Roman"/>
                <a:cs typeface="Times New Roman"/>
              </a:rPr>
              <a:t>curves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closer </a:t>
            </a:r>
            <a:r>
              <a:rPr sz="1200" dirty="0">
                <a:latin typeface="Times New Roman"/>
                <a:cs typeface="Times New Roman"/>
              </a:rPr>
              <a:t>to the top-left </a:t>
            </a:r>
            <a:r>
              <a:rPr sz="1200" spc="-5" dirty="0">
                <a:latin typeface="Times New Roman"/>
                <a:cs typeface="Times New Roman"/>
              </a:rPr>
              <a:t>corner </a:t>
            </a:r>
            <a:r>
              <a:rPr sz="1200" dirty="0">
                <a:latin typeface="Times New Roman"/>
                <a:cs typeface="Times New Roman"/>
              </a:rPr>
              <a:t>indicate a better </a:t>
            </a:r>
            <a:r>
              <a:rPr sz="1200" spc="-5" dirty="0">
                <a:latin typeface="Times New Roman"/>
                <a:cs typeface="Times New Roman"/>
              </a:rPr>
              <a:t>performance.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closer </a:t>
            </a:r>
            <a:r>
              <a:rPr sz="1200" dirty="0">
                <a:latin typeface="Times New Roman"/>
                <a:cs typeface="Times New Roman"/>
              </a:rPr>
              <a:t>the curve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to the 45-degree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diagonal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ROC </a:t>
            </a:r>
            <a:r>
              <a:rPr sz="1200" dirty="0">
                <a:latin typeface="Times New Roman"/>
                <a:cs typeface="Times New Roman"/>
              </a:rPr>
              <a:t>space, the </a:t>
            </a:r>
            <a:r>
              <a:rPr sz="1200" spc="-5" dirty="0">
                <a:latin typeface="Times New Roman"/>
                <a:cs typeface="Times New Roman"/>
              </a:rPr>
              <a:t>less accurate </a:t>
            </a:r>
            <a:r>
              <a:rPr sz="1200" dirty="0">
                <a:latin typeface="Times New Roman"/>
                <a:cs typeface="Times New Roman"/>
              </a:rPr>
              <a:t>the test. This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shows ANN with 1 hidden layer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 by </a:t>
            </a:r>
            <a:r>
              <a:rPr sz="1200" spc="-5" dirty="0">
                <a:latin typeface="Times New Roman"/>
                <a:cs typeface="Times New Roman"/>
              </a:rPr>
              <a:t>Naïve-Bayes.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869173"/>
            <a:ext cx="667004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Fig.2 </a:t>
            </a:r>
            <a:r>
              <a:rPr sz="1200" b="1" spc="-5" dirty="0">
                <a:latin typeface="Times New Roman"/>
                <a:cs typeface="Times New Roman"/>
              </a:rPr>
              <a:t>Confusion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Matrix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 </a:t>
            </a:r>
            <a:r>
              <a:rPr sz="1200" b="1" spc="-5" dirty="0">
                <a:latin typeface="Times New Roman"/>
                <a:cs typeface="Times New Roman"/>
              </a:rPr>
              <a:t>ANN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with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 </a:t>
            </a:r>
            <a:r>
              <a:rPr sz="1200" b="1" spc="-5" dirty="0">
                <a:latin typeface="Times New Roman"/>
                <a:cs typeface="Times New Roman"/>
              </a:rPr>
              <a:t>hidden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0000"/>
              </a:lnSpc>
              <a:spcBef>
                <a:spcPts val="1005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Figure.2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observed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ANN </a:t>
            </a:r>
            <a:r>
              <a:rPr sz="1200" dirty="0">
                <a:latin typeface="Times New Roman"/>
                <a:cs typeface="Times New Roman"/>
              </a:rPr>
              <a:t>with 1 </a:t>
            </a:r>
            <a:r>
              <a:rPr sz="1200" spc="-5" dirty="0">
                <a:latin typeface="Times New Roman"/>
                <a:cs typeface="Times New Roman"/>
              </a:rPr>
              <a:t>hidden layer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predicted </a:t>
            </a:r>
            <a:r>
              <a:rPr sz="1200" dirty="0">
                <a:latin typeface="Times New Roman"/>
                <a:cs typeface="Times New Roman"/>
              </a:rPr>
              <a:t>true positive </a:t>
            </a:r>
            <a:r>
              <a:rPr sz="1200" spc="-5" dirty="0">
                <a:latin typeface="Times New Roman"/>
                <a:cs typeface="Times New Roman"/>
              </a:rPr>
              <a:t>cases </a:t>
            </a:r>
            <a:r>
              <a:rPr sz="1200" dirty="0">
                <a:latin typeface="Times New Roman"/>
                <a:cs typeface="Times New Roman"/>
              </a:rPr>
              <a:t>2307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 of 4392 </a:t>
            </a:r>
            <a:r>
              <a:rPr sz="1200" spc="-5" dirty="0">
                <a:latin typeface="Times New Roman"/>
                <a:cs typeface="Times New Roman"/>
              </a:rPr>
              <a:t>cases</a:t>
            </a:r>
            <a:r>
              <a:rPr sz="1200" dirty="0">
                <a:latin typeface="Times New Roman"/>
                <a:cs typeface="Times New Roman"/>
              </a:rPr>
              <a:t> and true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681 times.</a:t>
            </a:r>
            <a:endParaRPr sz="1200">
              <a:latin typeface="Times New Roman"/>
              <a:cs typeface="Times New Roman"/>
            </a:endParaRPr>
          </a:p>
          <a:p>
            <a:pPr marL="12700" marR="8255" indent="449580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suggests </a:t>
            </a:r>
            <a:r>
              <a:rPr sz="1200" dirty="0">
                <a:latin typeface="Times New Roman"/>
                <a:cs typeface="Times New Roman"/>
              </a:rPr>
              <a:t>68% of the </a:t>
            </a:r>
            <a:r>
              <a:rPr sz="1200" spc="-5" dirty="0">
                <a:latin typeface="Times New Roman"/>
                <a:cs typeface="Times New Roman"/>
              </a:rPr>
              <a:t>algorithm is classifying correctly. Even </a:t>
            </a:r>
            <a:r>
              <a:rPr sz="1200" dirty="0">
                <a:latin typeface="Times New Roman"/>
                <a:cs typeface="Times New Roman"/>
              </a:rPr>
              <a:t>though </a:t>
            </a:r>
            <a:r>
              <a:rPr sz="1200" spc="-5" dirty="0">
                <a:latin typeface="Times New Roman"/>
                <a:cs typeface="Times New Roman"/>
              </a:rPr>
              <a:t>theoretically any </a:t>
            </a:r>
            <a:r>
              <a:rPr sz="1200" dirty="0">
                <a:latin typeface="Times New Roman"/>
                <a:cs typeface="Times New Roman"/>
              </a:rPr>
              <a:t>algorithm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reach </a:t>
            </a:r>
            <a:r>
              <a:rPr sz="1200" dirty="0">
                <a:latin typeface="Times New Roman"/>
                <a:cs typeface="Times New Roman"/>
              </a:rPr>
              <a:t>100% accuracy, our </a:t>
            </a:r>
            <a:r>
              <a:rPr sz="1200" spc="-5" dirty="0">
                <a:latin typeface="Times New Roman"/>
                <a:cs typeface="Times New Roman"/>
              </a:rPr>
              <a:t>achievement </a:t>
            </a:r>
            <a:r>
              <a:rPr sz="1200" dirty="0">
                <a:latin typeface="Times New Roman"/>
                <a:cs typeface="Times New Roman"/>
              </a:rPr>
              <a:t>of 68%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good </a:t>
            </a:r>
            <a:r>
              <a:rPr sz="1200" spc="-5" dirty="0">
                <a:latin typeface="Times New Roman"/>
                <a:cs typeface="Times New Roman"/>
              </a:rPr>
              <a:t>enough. Case being that </a:t>
            </a:r>
            <a:r>
              <a:rPr sz="1200" dirty="0">
                <a:latin typeface="Times New Roman"/>
                <a:cs typeface="Times New Roman"/>
              </a:rPr>
              <a:t>if this algorithm </a:t>
            </a:r>
            <a:r>
              <a:rPr sz="1200" spc="-5" dirty="0">
                <a:latin typeface="Times New Roman"/>
                <a:cs typeface="Times New Roman"/>
              </a:rPr>
              <a:t>reached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dirty="0">
                <a:latin typeface="Times New Roman"/>
                <a:cs typeface="Times New Roman"/>
              </a:rPr>
              <a:t> Group-1 would </a:t>
            </a:r>
            <a:r>
              <a:rPr sz="1200" spc="-5" dirty="0">
                <a:latin typeface="Times New Roman"/>
                <a:cs typeface="Times New Roman"/>
              </a:rPr>
              <a:t>probably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rich</a:t>
            </a:r>
            <a:r>
              <a:rPr sz="1200" dirty="0">
                <a:latin typeface="Times New Roman"/>
                <a:cs typeface="Times New Roman"/>
              </a:rPr>
              <a:t> next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dirty="0">
                <a:latin typeface="Times New Roman"/>
                <a:cs typeface="Times New Roman"/>
              </a:rPr>
              <a:t> 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achievement.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51" y="475116"/>
            <a:ext cx="5972230" cy="24367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2250" y="4405121"/>
            <a:ext cx="465772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3831"/>
            <a:ext cx="6668134" cy="574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5-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Statistical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significance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analysis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between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your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best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performing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its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closest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competitor</a:t>
            </a:r>
            <a:endParaRPr sz="1200">
              <a:latin typeface="Times New Roman"/>
              <a:cs typeface="Times New Roman"/>
            </a:endParaRPr>
          </a:p>
          <a:p>
            <a:pPr marL="12700" marR="1974214">
              <a:lnSpc>
                <a:spcPct val="179300"/>
              </a:lnSpc>
              <a:spcBef>
                <a:spcPts val="35"/>
              </a:spcBef>
            </a:pPr>
            <a:r>
              <a:rPr sz="1200" b="1" spc="-5" dirty="0">
                <a:latin typeface="Times New Roman"/>
                <a:cs typeface="Times New Roman"/>
              </a:rPr>
              <a:t>Best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with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hidden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layer,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Closest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Competitor: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Naïve-Bayes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Accuracy: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109845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P-value is </a:t>
            </a:r>
            <a:r>
              <a:rPr sz="1200" dirty="0">
                <a:latin typeface="Times New Roman"/>
                <a:cs typeface="Times New Roman"/>
              </a:rPr>
              <a:t>= 0.002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t-statistics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5.914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p&lt;0.05,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null-hypothesis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accuracy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this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two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F1-Macro:</a:t>
            </a:r>
            <a:endParaRPr sz="1200">
              <a:latin typeface="Times New Roman"/>
              <a:cs typeface="Times New Roman"/>
            </a:endParaRPr>
          </a:p>
          <a:p>
            <a:pPr marL="12700" marR="5109845">
              <a:lnSpc>
                <a:spcPct val="110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P-value is </a:t>
            </a:r>
            <a:r>
              <a:rPr sz="1200" dirty="0">
                <a:latin typeface="Times New Roman"/>
                <a:cs typeface="Times New Roman"/>
              </a:rPr>
              <a:t>= 0.005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t-statistics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4.883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Since </a:t>
            </a:r>
            <a:r>
              <a:rPr sz="1200" spc="-5" dirty="0">
                <a:latin typeface="Times New Roman"/>
                <a:cs typeface="Times New Roman"/>
              </a:rPr>
              <a:t>p&lt;0.05,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null-hypothesis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f1_macro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this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00" b="1" spc="-5" dirty="0">
                <a:latin typeface="Times New Roman"/>
                <a:cs typeface="Times New Roman"/>
              </a:rPr>
              <a:t>F1-Micro:</a:t>
            </a:r>
            <a:endParaRPr sz="1200">
              <a:latin typeface="Times New Roman"/>
              <a:cs typeface="Times New Roman"/>
            </a:endParaRPr>
          </a:p>
          <a:p>
            <a:pPr marL="12700" marR="5109845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P-value is </a:t>
            </a:r>
            <a:r>
              <a:rPr sz="1200" dirty="0">
                <a:latin typeface="Times New Roman"/>
                <a:cs typeface="Times New Roman"/>
              </a:rPr>
              <a:t>= 0.059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t-statistics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2.428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6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p&gt;0.05,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reject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hypothesis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f1_micro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10" dirty="0">
                <a:latin typeface="Times New Roman"/>
                <a:cs typeface="Times New Roman"/>
              </a:rPr>
              <a:t>AUC: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5968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P-value is </a:t>
            </a:r>
            <a:r>
              <a:rPr sz="1200" dirty="0">
                <a:latin typeface="Times New Roman"/>
                <a:cs typeface="Times New Roman"/>
              </a:rPr>
              <a:t>= 0.398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t-statistics is</a:t>
            </a:r>
            <a:r>
              <a:rPr sz="1200" dirty="0">
                <a:latin typeface="Times New Roman"/>
                <a:cs typeface="Times New Roman"/>
              </a:rPr>
              <a:t> 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-0.923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p&gt;0.05,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hypothesis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algorithms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3831"/>
            <a:ext cx="401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1- 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Choosing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K-Means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Cluster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Number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Elbow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215510"/>
            <a:ext cx="666940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Fig.1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Distortion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Elbow</a:t>
            </a:r>
            <a:endParaRPr sz="1200">
              <a:latin typeface="Times New Roman"/>
              <a:cs typeface="Times New Roman"/>
            </a:endParaRPr>
          </a:p>
          <a:p>
            <a:pPr marL="12700" marR="50165" indent="44958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Elbow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both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divide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unnecessarily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blue-line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see</a:t>
            </a:r>
            <a:r>
              <a:rPr sz="1200" dirty="0">
                <a:latin typeface="Times New Roman"/>
                <a:cs typeface="Times New Roman"/>
              </a:rPr>
              <a:t> the elbow(bend)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exactly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k=6. Also point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infliction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k=6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dirty="0">
                <a:latin typeface="Times New Roman"/>
                <a:cs typeface="Times New Roman"/>
              </a:rPr>
              <a:t> fitting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K-Means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clustering.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</a:pPr>
            <a:r>
              <a:rPr sz="1200" b="1" dirty="0">
                <a:latin typeface="Times New Roman"/>
                <a:cs typeface="Times New Roman"/>
              </a:rPr>
              <a:t>2-</a:t>
            </a:r>
            <a:r>
              <a:rPr sz="1200" b="1" spc="1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Clustering Experiments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 algn="just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3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clustering methods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experiment. AGNES (Agglomerative Nesting),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K-Means and DBSCAN (Density-based spatial </a:t>
            </a:r>
            <a:r>
              <a:rPr sz="1200" dirty="0">
                <a:latin typeface="Times New Roman"/>
                <a:cs typeface="Times New Roman"/>
              </a:rPr>
              <a:t>clustering of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with noise). </a:t>
            </a:r>
            <a:r>
              <a:rPr sz="1200" spc="-5" dirty="0">
                <a:latin typeface="Times New Roman"/>
                <a:cs typeface="Times New Roman"/>
              </a:rPr>
              <a:t>We used </a:t>
            </a:r>
            <a:r>
              <a:rPr sz="1200" dirty="0">
                <a:latin typeface="Times New Roman"/>
                <a:cs typeface="Times New Roman"/>
              </a:rPr>
              <a:t>DBSCAN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data has </a:t>
            </a:r>
            <a:r>
              <a:rPr sz="1200" dirty="0">
                <a:latin typeface="Times New Roman"/>
                <a:cs typeface="Times New Roman"/>
              </a:rPr>
              <a:t>noise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some instances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named </a:t>
            </a:r>
            <a:r>
              <a:rPr sz="1200" spc="-5" dirty="0">
                <a:latin typeface="Times New Roman"/>
                <a:cs typeface="Times New Roman"/>
              </a:rPr>
              <a:t>“Dividend Payments”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“R&amp;D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Expenses” </a:t>
            </a:r>
            <a:r>
              <a:rPr sz="1200" dirty="0">
                <a:latin typeface="Times New Roman"/>
                <a:cs typeface="Times New Roman"/>
              </a:rPr>
              <a:t>and due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DBSCAN</a:t>
            </a:r>
            <a:r>
              <a:rPr sz="1200" spc="-5" dirty="0">
                <a:latin typeface="Times New Roman"/>
                <a:cs typeface="Times New Roman"/>
              </a:rPr>
              <a:t> resulting</a:t>
            </a:r>
            <a:r>
              <a:rPr sz="1200" dirty="0">
                <a:latin typeface="Times New Roman"/>
                <a:cs typeface="Times New Roman"/>
              </a:rPr>
              <a:t> in </a:t>
            </a:r>
            <a:r>
              <a:rPr sz="1200" spc="-5" dirty="0">
                <a:latin typeface="Times New Roman"/>
                <a:cs typeface="Times New Roman"/>
              </a:rPr>
              <a:t>good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3035" y="9964927"/>
            <a:ext cx="1916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Fig.2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K-Means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550" y="801620"/>
            <a:ext cx="5113020" cy="32531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5939" y="7090333"/>
            <a:ext cx="2971800" cy="2743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8482" y="3583051"/>
            <a:ext cx="1858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Fig.3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Clusters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9442" y="7175372"/>
            <a:ext cx="3726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Fig.4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DBSCAN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eps=0.04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Minimum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72 </a:t>
            </a:r>
            <a:r>
              <a:rPr sz="1200" spc="-5" dirty="0">
                <a:latin typeface="Times New Roman"/>
                <a:cs typeface="Times New Roman"/>
              </a:rPr>
              <a:t>Samples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939" y="786383"/>
            <a:ext cx="3299460" cy="26587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7150" y="4263135"/>
            <a:ext cx="279654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33831"/>
            <a:ext cx="1377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3-</a:t>
            </a:r>
            <a:r>
              <a:rPr sz="1200" b="1" spc="4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Evaluation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9670" y="836167"/>
            <a:ext cx="1595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Table.1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093722"/>
            <a:ext cx="6668770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9580" algn="just">
              <a:lnSpc>
                <a:spcPct val="11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observed from </a:t>
            </a:r>
            <a:r>
              <a:rPr sz="1200" dirty="0">
                <a:latin typeface="Times New Roman"/>
                <a:cs typeface="Times New Roman"/>
              </a:rPr>
              <a:t>the point of </a:t>
            </a:r>
            <a:r>
              <a:rPr sz="1200" spc="-5" dirty="0">
                <a:latin typeface="Times New Roman"/>
                <a:cs typeface="Times New Roman"/>
              </a:rPr>
              <a:t>Silhouette Value which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similarity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its cluster,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AGNES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best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K-Means.</a:t>
            </a:r>
            <a:r>
              <a:rPr sz="1200" dirty="0">
                <a:latin typeface="Times New Roman"/>
                <a:cs typeface="Times New Roman"/>
              </a:rPr>
              <a:t> DBSCAN on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hand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poorly.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6350" indent="449580" algn="just">
              <a:lnSpc>
                <a:spcPct val="110100"/>
              </a:lnSpc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point of </a:t>
            </a:r>
            <a:r>
              <a:rPr sz="1200" spc="-5" dirty="0">
                <a:latin typeface="Times New Roman"/>
                <a:cs typeface="Times New Roman"/>
              </a:rPr>
              <a:t>ARI </a:t>
            </a:r>
            <a:r>
              <a:rPr sz="1200" dirty="0">
                <a:latin typeface="Times New Roman"/>
                <a:cs typeface="Times New Roman"/>
              </a:rPr>
              <a:t>all of the </a:t>
            </a:r>
            <a:r>
              <a:rPr sz="1200" spc="-5" dirty="0">
                <a:latin typeface="Times New Roman"/>
                <a:cs typeface="Times New Roman"/>
              </a:rPr>
              <a:t>algorithms performed </a:t>
            </a:r>
            <a:r>
              <a:rPr sz="1200" dirty="0">
                <a:latin typeface="Times New Roman"/>
                <a:cs typeface="Times New Roman"/>
              </a:rPr>
              <a:t>poorly. This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 most </a:t>
            </a:r>
            <a:r>
              <a:rPr sz="1200" spc="-5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indicators being relevant </a:t>
            </a:r>
            <a:r>
              <a:rPr sz="1200" dirty="0">
                <a:latin typeface="Times New Roman"/>
                <a:cs typeface="Times New Roman"/>
              </a:rPr>
              <a:t>only to </a:t>
            </a:r>
            <a:r>
              <a:rPr sz="1200" spc="-5" dirty="0">
                <a:latin typeface="Times New Roman"/>
                <a:cs typeface="Times New Roman"/>
              </a:rPr>
              <a:t>themselves and </a:t>
            </a:r>
            <a:r>
              <a:rPr sz="1200" dirty="0">
                <a:latin typeface="Times New Roman"/>
                <a:cs typeface="Times New Roman"/>
              </a:rPr>
              <a:t>ARI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see local relevancy between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attributes.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dirty="0">
                <a:latin typeface="Times New Roman"/>
                <a:cs typeface="Times New Roman"/>
              </a:rPr>
              <a:t> in the</a:t>
            </a:r>
            <a:r>
              <a:rPr sz="1200" spc="-5" dirty="0">
                <a:latin typeface="Times New Roman"/>
                <a:cs typeface="Times New Roman"/>
              </a:rPr>
              <a:t> clusters</a:t>
            </a:r>
            <a:r>
              <a:rPr sz="1200" dirty="0">
                <a:latin typeface="Times New Roman"/>
                <a:cs typeface="Times New Roman"/>
              </a:rPr>
              <a:t> randomly </a:t>
            </a:r>
            <a:r>
              <a:rPr sz="1200" spc="-5" dirty="0">
                <a:latin typeface="Times New Roman"/>
                <a:cs typeface="Times New Roman"/>
              </a:rPr>
              <a:t>placed.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7620" indent="449580" algn="just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Normalized Mutual Information values suggest </a:t>
            </a:r>
            <a:r>
              <a:rPr sz="1200" dirty="0">
                <a:latin typeface="Times New Roman"/>
                <a:cs typeface="Times New Roman"/>
              </a:rPr>
              <a:t>high number of </a:t>
            </a:r>
            <a:r>
              <a:rPr sz="1200" spc="-5" dirty="0">
                <a:latin typeface="Times New Roman"/>
                <a:cs typeface="Times New Roman"/>
              </a:rPr>
              <a:t>correct </a:t>
            </a:r>
            <a:r>
              <a:rPr sz="1200" dirty="0">
                <a:latin typeface="Times New Roman"/>
                <a:cs typeface="Times New Roman"/>
              </a:rPr>
              <a:t>clusters for the </a:t>
            </a:r>
            <a:r>
              <a:rPr sz="1200" spc="-5" dirty="0">
                <a:latin typeface="Times New Roman"/>
                <a:cs typeface="Times New Roman"/>
              </a:rPr>
              <a:t>instances. </a:t>
            </a:r>
            <a:r>
              <a:rPr sz="1200" spc="-1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 observed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K-Means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reliable.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Although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discriminate.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8255" indent="449580" algn="just">
              <a:lnSpc>
                <a:spcPct val="11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Sum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Squared </a:t>
            </a:r>
            <a:r>
              <a:rPr sz="1200" dirty="0">
                <a:latin typeface="Times New Roman"/>
                <a:cs typeface="Times New Roman"/>
              </a:rPr>
              <a:t>Error (SSE) for K-Means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normal if </a:t>
            </a:r>
            <a:r>
              <a:rPr sz="1200" spc="-5" dirty="0">
                <a:latin typeface="Times New Roman"/>
                <a:cs typeface="Times New Roman"/>
              </a:rPr>
              <a:t>we assume </a:t>
            </a:r>
            <a:r>
              <a:rPr sz="1200" dirty="0">
                <a:latin typeface="Times New Roman"/>
                <a:cs typeface="Times New Roman"/>
              </a:rPr>
              <a:t>the number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instances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95003"/>
            <a:ext cx="6637020" cy="812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735955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Description</a:t>
            </a:r>
            <a:endParaRPr sz="1200" dirty="0">
              <a:latin typeface="Arial"/>
              <a:cs typeface="Arial"/>
            </a:endParaRPr>
          </a:p>
          <a:p>
            <a:pPr marL="12700" marR="5080" indent="448945">
              <a:lnSpc>
                <a:spcPct val="110300"/>
              </a:lnSpc>
              <a:spcBef>
                <a:spcPts val="1005"/>
              </a:spcBef>
            </a:pPr>
            <a:r>
              <a:rPr sz="1200" spc="-5" dirty="0">
                <a:latin typeface="Arial MT"/>
                <a:cs typeface="Arial MT"/>
              </a:rPr>
              <a:t>Successful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predictions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stock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movements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always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been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utterly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market.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Billions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dollars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were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infrastructures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R&amp;D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departments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order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predict</a:t>
            </a:r>
            <a:r>
              <a:rPr sz="1200" spc="-5" dirty="0">
                <a:latin typeface="Arial MT"/>
                <a:cs typeface="Arial MT"/>
              </a:rPr>
              <a:t> the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future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outcomes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share-stocks.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computer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master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finding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stocks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 beat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buy-hold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strategies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[1]?</a:t>
            </a:r>
            <a:endParaRPr sz="1200" dirty="0">
              <a:latin typeface="Arial MT"/>
              <a:cs typeface="Arial MT"/>
            </a:endParaRPr>
          </a:p>
          <a:p>
            <a:pPr marL="12700" marR="137795" indent="448945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Arial MT"/>
                <a:cs typeface="Arial MT"/>
              </a:rPr>
              <a:t>It’s </a:t>
            </a:r>
            <a:r>
              <a:rPr sz="1200" dirty="0">
                <a:latin typeface="Arial MT"/>
                <a:cs typeface="Arial MT"/>
              </a:rPr>
              <a:t>no </a:t>
            </a:r>
            <a:r>
              <a:rPr sz="1200" spc="-5" dirty="0">
                <a:latin typeface="Arial MT"/>
                <a:cs typeface="Arial MT"/>
              </a:rPr>
              <a:t>secret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machines </a:t>
            </a:r>
            <a:r>
              <a:rPr sz="1200" dirty="0">
                <a:latin typeface="Arial MT"/>
                <a:cs typeface="Arial MT"/>
              </a:rPr>
              <a:t>are </a:t>
            </a:r>
            <a:r>
              <a:rPr sz="1200" spc="-5" dirty="0">
                <a:latin typeface="Arial MT"/>
                <a:cs typeface="Arial MT"/>
              </a:rPr>
              <a:t>taking </a:t>
            </a:r>
            <a:r>
              <a:rPr sz="1200" dirty="0">
                <a:latin typeface="Arial MT"/>
                <a:cs typeface="Arial MT"/>
              </a:rPr>
              <a:t>up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bigger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bigger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investing,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extent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their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influence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approaching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shocking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proportions.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</a:t>
            </a:r>
            <a:r>
              <a:rPr sz="1200" dirty="0">
                <a:latin typeface="Arial MT"/>
                <a:cs typeface="Arial MT"/>
              </a:rPr>
              <a:t> 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80%,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according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major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firm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[2].</a:t>
            </a:r>
            <a:endParaRPr sz="1200" dirty="0">
              <a:latin typeface="Arial MT"/>
              <a:cs typeface="Arial MT"/>
            </a:endParaRPr>
          </a:p>
          <a:p>
            <a:pPr marL="12700" marR="6985" indent="448945">
              <a:lnSpc>
                <a:spcPct val="110500"/>
              </a:lnSpc>
              <a:spcBef>
                <a:spcPts val="990"/>
              </a:spcBef>
            </a:pPr>
            <a:r>
              <a:rPr sz="1200" dirty="0">
                <a:latin typeface="Arial MT"/>
                <a:cs typeface="Arial MT"/>
              </a:rPr>
              <a:t>This </a:t>
            </a:r>
            <a:r>
              <a:rPr sz="1200" spc="-5" dirty="0">
                <a:latin typeface="Arial MT"/>
                <a:cs typeface="Arial MT"/>
              </a:rPr>
              <a:t>means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stock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trading 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buyers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sellers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market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increasingly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sensitive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headlines 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prone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sharp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price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swings,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many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investors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believe</a:t>
            </a:r>
            <a:r>
              <a:rPr sz="1200" dirty="0">
                <a:latin typeface="Arial MT"/>
                <a:cs typeface="Arial MT"/>
              </a:rPr>
              <a:t> [2][3].</a:t>
            </a:r>
          </a:p>
          <a:p>
            <a:pPr marL="12700" marR="52069" indent="448945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Arial MT"/>
                <a:cs typeface="Arial MT"/>
              </a:rPr>
              <a:t>Aim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predict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stocks</a:t>
            </a:r>
            <a:r>
              <a:rPr sz="1200" spc="-5" dirty="0">
                <a:latin typeface="Arial MT"/>
                <a:cs typeface="Arial MT"/>
              </a:rPr>
              <a:t> future performances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5" dirty="0">
                <a:latin typeface="Arial MT"/>
                <a:cs typeface="Arial MT"/>
              </a:rPr>
              <a:t> utilizing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200+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indicators 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throughout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2014-2018.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Such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prediction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should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specific</a:t>
            </a:r>
            <a:r>
              <a:rPr sz="1200" dirty="0">
                <a:latin typeface="Arial MT"/>
                <a:cs typeface="Arial MT"/>
              </a:rPr>
              <a:t> stock.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950C5D-5970-498F-9428-3F4ABAE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777479"/>
            <a:ext cx="5828281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14146" y="279536"/>
          <a:ext cx="6740519" cy="977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73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43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Fe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b="1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me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0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Type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Min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5750" algn="ctr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Max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Avg.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Std.Dev.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ro</a:t>
                      </a:r>
                      <a:r>
                        <a:rPr sz="500" b="1" spc="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y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5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va</a:t>
                      </a:r>
                      <a:r>
                        <a:rPr sz="500" b="1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430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b="1" spc="-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b="1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%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50">
                <a:tc>
                  <a:txBody>
                    <a:bodyPr/>
                    <a:lstStyle/>
                    <a:p>
                      <a:pPr marL="45085">
                        <a:lnSpc>
                          <a:spcPts val="43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43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Stock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43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sto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ck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43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text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6670" algn="r">
                        <a:lnSpc>
                          <a:spcPts val="43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22077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0160" algn="r">
                        <a:lnSpc>
                          <a:spcPts val="43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36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208279" algn="l"/>
                        </a:tabLst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Revenue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-627616000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1,88689E+12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5161618858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31973144008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9,6721833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20906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46990">
                        <a:lnSpc>
                          <a:spcPts val="55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579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-12,7693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42138,6639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3,622214228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312,6481703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8,7124784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46990">
                        <a:lnSpc>
                          <a:spcPts val="55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	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Cos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eve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-2986887895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1,58153E+12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3258565393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25830920898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8,324618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42">
                <a:tc gridSpan="3">
                  <a:txBody>
                    <a:bodyPr/>
                    <a:lstStyle/>
                    <a:p>
                      <a:pPr marL="46990">
                        <a:lnSpc>
                          <a:spcPts val="55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	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-12808000000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4,6216E+11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1970452467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8735750257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9,662554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20870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467">
                <a:tc gridSpan="3">
                  <a:txBody>
                    <a:bodyPr/>
                    <a:lstStyle/>
                    <a:p>
                      <a:pPr marL="46990">
                        <a:lnSpc>
                          <a:spcPts val="54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	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R&amp;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769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-109800000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28837000000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103333292,3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767606165,7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4,607591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46990">
                        <a:lnSpc>
                          <a:spcPts val="545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	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&amp;A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-140159420,3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1,85683E+11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869927885,8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3804283410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9,7665056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73">
                <a:tc gridSpan="3">
                  <a:txBody>
                    <a:bodyPr/>
                    <a:lstStyle/>
                    <a:p>
                      <a:pPr marL="46990">
                        <a:lnSpc>
                          <a:spcPts val="55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7	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rat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-5495511688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3,05605E+11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1368669853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5662983943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9,9325747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8	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rat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35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-19339000000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1,56554E+11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589697890,7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2976453997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9,9155095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20976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514">
                <a:tc gridSpan="3">
                  <a:txBody>
                    <a:bodyPr/>
                    <a:lstStyle/>
                    <a:p>
                      <a:pPr marL="46990">
                        <a:lnSpc>
                          <a:spcPts val="540"/>
                        </a:lnSpc>
                        <a:tabLst>
                          <a:tab pos="209550" algn="l"/>
                        </a:tabLst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9	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-1710953646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31523000000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97789390,14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499654291,6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7,713734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97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10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gs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-21772000000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87205000000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492500290,6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2484345450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9,9220695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11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xp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31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-7,38E+11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8,49E+11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130002043,9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7962080411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8,7095261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61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Income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Non-Controlling</a:t>
                      </a:r>
                      <a:r>
                        <a:rPr sz="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-1587227414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6430813535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13390062,13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143753327,2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4,1062104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07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13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 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-15914500000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8368000000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-3240313,279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242497021,3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2,3022106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220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14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-23045000000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2,33997E+11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388672668,9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2643759192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9,8886958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7,09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147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15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769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-161000000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2741588000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4673906,343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53287995,57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2,2367805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224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16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-23045000000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2,33997E+11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387125353,8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2633920242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9,8818891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20686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225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EPS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-101870898,1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8028004,014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-10657,47956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896097,6629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7,508129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18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-101870898,1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6624003,312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-10735,82333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895348,7469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7,4963166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229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19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1,11292E+11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263176678,5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2046155695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9,8897837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303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20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ve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 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 (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1,11292E+11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266492638,3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2136719667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9,8966135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21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10100,664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1,215391588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72,20095121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4,4100887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1564">
                <a:tc gridSpan="3">
                  <a:txBody>
                    <a:bodyPr/>
                    <a:lstStyle/>
                    <a:p>
                      <a:pPr marL="3175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22       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5795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-74,3191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0,487843946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0,945601415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7,7400683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20878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23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EBI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3090,87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-8,88059069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239,6253606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7,8290687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8302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24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-7,258787199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217,7949818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8,8118567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8224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25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-24414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3090,87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-9,307057101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243,2054675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7,6178844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8152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26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-23256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689,8297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-6,293523163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204,8696797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8,8038248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27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EBITDA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-16484000000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2,33721E+11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928982019,4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4464530765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9,9391423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8302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EBIT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-18713000000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2,33997E+11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616190279,5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3324923078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9,9046551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20652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8224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29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35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-23045000000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2,33997E+11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401690839,1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2667626334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9,894252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20510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8146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30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gs</a:t>
                      </a:r>
                      <a:r>
                        <a:rPr sz="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-7,214756216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215,1260637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8,7144381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20882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8230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31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-24414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-7,28051256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218,2950794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8,6915063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32       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9,88E+11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1894710353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21767059845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9,8164297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20898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82296">
                <a:tc gridSpan="3">
                  <a:txBody>
                    <a:bodyPr/>
                    <a:lstStyle/>
                    <a:p>
                      <a:pPr marL="3175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33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nv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8,51E+11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1388023358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19790342267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4,7598229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19365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34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9,88E+11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3088980159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32984076103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9,8889869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8297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35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Receivables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9,2E+11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976118398,3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9746251737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8,6234362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20972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36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Inventories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9,12E+11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504002341,9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9014646215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6,1520328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20246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81616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37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1,26611E+12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5381980048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46807037160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9,9550924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19555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82246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38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Pl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ant &amp;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9,72313E+11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2714136117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17669352472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9,5890445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8292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39       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3,8618E+11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1731173726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8752365896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7,7088979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20640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40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-t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nve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753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-80000000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9,97E+11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2930936625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34899214793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5,5176125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8152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41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66501000000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152155057,5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1216324191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5,4985001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20094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8302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42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non-current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assets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5,46381E+16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3,40901E+12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4,31212E+14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9,9585303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16055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27,28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43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ota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2,0357E+13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20407238234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1,86069E+11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9,972989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815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44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Payables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-20586351351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4,24269E+11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915984766,1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8495931343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9,1167398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8228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45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rm 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-1374631268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2,75835E+11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597883917,1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5877180783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6,5883925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19371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12,26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46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nt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-21077918782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2,09531E+12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7412083756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75652859628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9,933286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19549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47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-t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467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-8446486486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4,41253E+12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3294063118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35331276261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8,0306539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8156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48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-9289864865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4,41253E+12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4558784756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40661822200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8,6129629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7,74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49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880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-23639000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1,34879E+16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6,71468E+11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9,51574E+13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4,3365589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20091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8224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50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ities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-1783580247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4,93831E+15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2,45978E+11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3,48269E+13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6,058695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82246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51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ties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1,47067E+12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5079495680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59229049348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2,6629876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52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nt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-11070540541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6,17982E+15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3,88673E+11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4,87933E+13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9,718893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16041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27,34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8302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53       </a:t>
                      </a:r>
                      <a:r>
                        <a:rPr sz="5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-7872214182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1,85654E+13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16089038257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1,67356E+11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9,9617698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20681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8224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54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35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-94785000000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1,70852E+15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83616099617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1,19618E+13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7,7625418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8147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55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7065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-2,8E+11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7,18E+11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2106631255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14651964603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9,8206735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20910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8297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56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shareholders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equity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-22884000000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1,46573E+12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3622994202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19618004420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9,9493114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57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Investments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657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-5283298724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2,08023E+12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9033214981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84876067375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6,854398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8161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58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-4,44365E+11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4,41253E+12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1839178489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39555328235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9,9515545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15218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31,07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59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260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-9,11987E+11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7,38599E+11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630986068,3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19301321722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9,7079455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15321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30,6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8298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60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-99229000000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1,86621E+12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5885822448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69958134200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9,5944256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8229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61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5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753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-83360000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342114899,8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5474084531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9,4327692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8161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62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769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-137000000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9353000000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30812480,41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213895727,8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8,4146136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8307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63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Cash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Flow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833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-3,4E+11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1073238607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16150911846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9,8904069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20909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5,29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  <a:tr h="8220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64       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xpend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tu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2605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-1,45585E+11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5822595000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-391562278,8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2559380997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9,3913205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5"/>
                  </a:ext>
                </a:extLst>
              </a:tr>
              <a:tr h="8146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65    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als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-51000000000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69871000000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-109483677,8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1445095708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5,6651598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20044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6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66       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 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260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-1,93007E+11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1,49872E+11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-208487721,3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4211286025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6,2973138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7"/>
                  </a:ext>
                </a:extLst>
              </a:tr>
              <a:tr h="8225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67       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ﬂow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260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-1,97993E+11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1,44591E+11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-701654255,4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4969187220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9,7648729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20672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6,36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8"/>
                  </a:ext>
                </a:extLst>
              </a:tr>
              <a:tr h="81514">
                <a:tc gridSpan="3">
                  <a:txBody>
                    <a:bodyPr/>
                    <a:lstStyle/>
                    <a:p>
                      <a:pPr marL="3175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68       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ua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5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pay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-1,96353E+11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62675000000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41507146,9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3050560787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8,4749087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20409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9"/>
                  </a:ext>
                </a:extLst>
              </a:tr>
              <a:tr h="82296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69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Issuance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(buybacks)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shares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-72069000000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1,44401E+11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-118415415,6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1544792840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8,4167144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0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70    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482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-16027206771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-182172267,1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802303602,5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5,5747875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1"/>
                  </a:ext>
                </a:extLst>
              </a:tr>
              <a:tr h="82296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71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 Ca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31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-8,88E+11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9,98E+11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-189527124,9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15440104591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9,8088457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21105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2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72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Eﬀect</a:t>
                      </a:r>
                      <a:r>
                        <a:rPr sz="5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5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forex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cash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9,26E+11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-81866622,34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11125329192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5,3047296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20283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3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73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cash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ﬂow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cash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31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-9,88E+11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9,88E+11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115132222,4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29486136156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9,7145649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21059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4,61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4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74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260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-1,04239E+11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98870000000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453355548,5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3164032680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9,9084494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7,42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5"/>
                  </a:ext>
                </a:extLst>
              </a:tr>
              <a:tr h="8151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dirty="0">
                          <a:latin typeface="Calibri"/>
                          <a:cs typeface="Calibri"/>
                        </a:rPr>
                        <a:t>75       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4200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-4943,5529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501,7801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-0,957732926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43,20719745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9,2474578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18721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15,2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6"/>
                  </a:ext>
                </a:extLst>
              </a:tr>
              <a:tr h="8224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76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priceBookValueRatio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108458749,3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20347,0531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1294364,862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9,5263397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22,62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7"/>
                  </a:ext>
                </a:extLst>
              </a:tr>
              <a:tr h="8303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priceToBookRatio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108458749,3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20344,79097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1294364,752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8,5494813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22,62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8"/>
                  </a:ext>
                </a:extLst>
              </a:tr>
              <a:tr h="8220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78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priceToSalesRatio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377315,7961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88,04570699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3499,317796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9,5413237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9"/>
                  </a:ext>
                </a:extLst>
              </a:tr>
              <a:tr h="8152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79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priceEarningsRatio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105828,7129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37,84104833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853,4734956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7,2217996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0"/>
                  </a:ext>
                </a:extLst>
              </a:tr>
              <a:tr h="83077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priceToFreeCashFlowsRatio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60328,7741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36,45509543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645,7326721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7,1538587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1"/>
                  </a:ext>
                </a:extLst>
              </a:tr>
              <a:tr h="8228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81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priceToOperatingCashFlowsRatio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-108768,6767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554659,9637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53,97084693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4242,64938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9,8523834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18857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14,59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2"/>
                  </a:ext>
                </a:extLst>
              </a:tr>
              <a:tr h="8151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82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priceCashFlowRatio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554582,1706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63,9417902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4537,222149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9,8490612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15013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3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83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priceEarningsToGrowthRatio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100419,288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58,40742668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954,0306986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9,8738942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41,12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4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84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priceSalesRatio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377315,7961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78,02207275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3429,496553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9,7666659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18720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15,21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5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85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dividendYield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527,926557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0,286129491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8,332549131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6,0343454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18779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14,94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6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86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enterpriseValueMultiple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47022,618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36,45482558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571,1146465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10,001333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15133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31,45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7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priceFairValue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94309693,22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11170,94842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867520,6729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9,8142384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18503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16,19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8"/>
                  </a:ext>
                </a:extLst>
              </a:tr>
              <a:tr h="83073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88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ebitperRevenue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1056,465753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-7,751022894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224,4290589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9,9067423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9"/>
                  </a:ext>
                </a:extLst>
              </a:tr>
              <a:tr h="8220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89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ebtperEBIT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-983,2076923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2263,870095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0,634464077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21,47880022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8,7069032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14070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36,27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0"/>
                  </a:ext>
                </a:extLst>
              </a:tr>
              <a:tr h="81471">
                <a:tc gridSpan="3">
                  <a:txBody>
                    <a:bodyPr/>
                    <a:lstStyle/>
                    <a:p>
                      <a:pPr marL="3302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90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niperEBT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-206,0833333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845,5555556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0,864169005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9,535127399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9,7375853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38,93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1"/>
                  </a:ext>
                </a:extLst>
              </a:tr>
              <a:tr h="83024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91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grossProfitMargin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-223,4827586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34,81074705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0,492200918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2,023480525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8,759676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2"/>
                  </a:ext>
                </a:extLst>
              </a:tr>
              <a:tr h="8224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92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operatingProfitMargin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1,4175145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3"/>
                  </a:ext>
                </a:extLst>
              </a:tr>
              <a:tr h="81520">
                <a:tc gridSpan="3">
                  <a:txBody>
                    <a:bodyPr/>
                    <a:lstStyle/>
                    <a:p>
                      <a:pPr marL="3175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93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pretaxProfitMargin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-24577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198,6842105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-8,055263164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225,9547824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10,000674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4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94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netProfitMargin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-24414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1056,465753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-7,781141393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224,6994764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9,8934873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5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95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eﬀectiveTaxRate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-28384,61538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207,0833333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-2,003388331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244,6404842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9,7303662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38,93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6"/>
                  </a:ext>
                </a:extLst>
              </a:tr>
              <a:tr h="82298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96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returnOnAssets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404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-344,4375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345,631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-0,065041893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8,362792694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9,45363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29,6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7"/>
                  </a:ext>
                </a:extLst>
              </a:tr>
              <a:tr h="82292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97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returnOnEquity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-34772,4596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11141141,67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1645,940434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114822,1261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8,9870833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8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98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returnOnCapitalEmployed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31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-616,6446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3863,9037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-0,115455492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35,25907382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8,7565089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29,48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9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3302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99</a:t>
                      </a:r>
                      <a:r>
                        <a:rPr sz="500" b="1" spc="11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nIperEBT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-206,0833333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845,5555556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0,864169005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9,535127399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9,7375853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38,93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0"/>
                  </a:ext>
                </a:extLst>
              </a:tr>
              <a:tr h="81511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eBTperEBIT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-983,2076923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2263,870095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0,634464077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21,47880022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8,7069032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14070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36,27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1"/>
                  </a:ext>
                </a:extLst>
              </a:tr>
              <a:tr h="82245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101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eBITperRevenue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1056,465753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-7,751022894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224,4290589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9,9067423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2"/>
                  </a:ext>
                </a:extLst>
              </a:tr>
              <a:tr h="83033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102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payablesTurnover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47065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-41,0958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8650,3158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6,213959035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79,57121081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9,0141761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17166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22,24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3"/>
                  </a:ext>
                </a:extLst>
              </a:tr>
              <a:tr h="83030">
                <a:tc gridSpan="3">
                  <a:txBody>
                    <a:bodyPr/>
                    <a:lstStyle/>
                    <a:p>
                      <a:pPr marL="17145">
                        <a:lnSpc>
                          <a:spcPts val="55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103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inventoryTurnover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95827,7103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31,62418604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727,3354978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6,3488777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19565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11,38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4"/>
                  </a:ext>
                </a:extLst>
              </a:tr>
              <a:tr h="82289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104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fixedAssetTurnover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-383,600635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446511,8571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90,56735173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4343,27676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9,7395528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18943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14,2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5"/>
                  </a:ext>
                </a:extLst>
              </a:tr>
              <a:tr h="82246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105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assetTurnover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-0,125107358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134,3659007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0,691155034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1,252066062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9,6869601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9,71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6"/>
                  </a:ext>
                </a:extLst>
              </a:tr>
              <a:tr h="82202">
                <a:tc gridSpan="3">
                  <a:txBody>
                    <a:bodyPr/>
                    <a:lstStyle/>
                    <a:p>
                      <a:pPr marL="17145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106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currentRatio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4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-1,4393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20590,47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7,117724292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183,9802989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9,2348108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13,88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7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17145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107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quickRatio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486211,2845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71,87380198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5133,271127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10,000761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13,85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8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108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cashRatio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164465,7863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19,00038241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1686,668794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9,9883058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13,85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9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109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daysOfSalesOutstanding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-5182867,019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975,8069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-402,0754599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37239,23272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6,1547221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0"/>
                  </a:ext>
                </a:extLst>
              </a:tr>
              <a:tr h="82295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110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daysOfInventoryOutstanding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-473104,3422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3900070,847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602,3590147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39376,95708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8,6774324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8,65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1"/>
                  </a:ext>
                </a:extLst>
              </a:tr>
              <a:tr h="82301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111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operatingCycle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6484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68,4745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1077,7422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176,3765158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220,1073186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10,002292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99,91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2"/>
                  </a:ext>
                </a:extLst>
              </a:tr>
              <a:tr h="82296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112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daysOfPayablesOutstanding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-207232,4715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1043413,33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340,3941996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9865,965792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8,9073255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3"/>
                  </a:ext>
                </a:extLst>
              </a:tr>
              <a:tr h="82296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113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cashConversionCycle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531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-262,6048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375,998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43,85739474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131,6433214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10,002292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99,91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4"/>
                  </a:ext>
                </a:extLst>
              </a:tr>
              <a:tr h="82249">
                <a:tc gridSpan="3">
                  <a:txBody>
                    <a:bodyPr/>
                    <a:lstStyle/>
                    <a:p>
                      <a:pPr marL="17145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114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debtRatio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3589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-0,4536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79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133,6571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0,272899231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1,135444257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7,9146035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5"/>
                  </a:ext>
                </a:extLst>
              </a:tr>
              <a:tr h="82196">
                <a:tc gridSpan="3">
                  <a:txBody>
                    <a:bodyPr/>
                    <a:lstStyle/>
                    <a:p>
                      <a:pPr marL="15240">
                        <a:lnSpc>
                          <a:spcPts val="545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115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debtEquityRatio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4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4200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-2586,4359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843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2131,5128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0,562818691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26,65730955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8,3934875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4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54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6"/>
                  </a:ext>
                </a:extLst>
              </a:tr>
              <a:tr h="82299">
                <a:tc gridSpan="3">
                  <a:txBody>
                    <a:bodyPr/>
                    <a:lstStyle/>
                    <a:p>
                      <a:pPr marL="15240">
                        <a:lnSpc>
                          <a:spcPts val="55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116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longtermDebtToCapitalization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55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1334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-1,930983348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91,03812317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0,359341565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1,229186324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8,036944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5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7620" algn="r">
                        <a:lnSpc>
                          <a:spcPts val="55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7"/>
                  </a:ext>
                </a:extLst>
              </a:tr>
              <a:tr h="72565">
                <a:tc gridSpan="3">
                  <a:txBody>
                    <a:bodyPr/>
                    <a:lstStyle/>
                    <a:p>
                      <a:pPr marL="17145">
                        <a:lnSpc>
                          <a:spcPts val="470"/>
                        </a:lnSpc>
                      </a:pPr>
                      <a:r>
                        <a:rPr sz="500" b="1" spc="-20" dirty="0">
                          <a:latin typeface="Calibri"/>
                          <a:cs typeface="Calibri"/>
                        </a:rPr>
                        <a:t>117</a:t>
                      </a:r>
                      <a:r>
                        <a:rPr sz="500" b="1" spc="8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totalDebtToCapitalization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470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065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-2,736131494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1040,047427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0,453077447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7,519624712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8,3612482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470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525" algn="r">
                        <a:lnSpc>
                          <a:spcPts val="470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10,38</a:t>
                      </a:r>
                      <a:endParaRPr sz="5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066" y="10361493"/>
            <a:ext cx="5593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Disclaimer: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having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difficulties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table.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GitHub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628" y="143213"/>
          <a:ext cx="6184261" cy="924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724">
                <a:tc>
                  <a:txBody>
                    <a:bodyPr/>
                    <a:lstStyle/>
                    <a:p>
                      <a:pPr marL="16510">
                        <a:lnSpc>
                          <a:spcPts val="47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116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longtermDebtToCapitalization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47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-1,930983348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91,03812317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0,359341565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1,229186324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8,036944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47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44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117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totalDebtToCapitalization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-2,736131494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1040,047427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0,453077447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7,519624712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8,3612482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118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interestCoverage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-223603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361207,3684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-32,19756542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3781,263307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8,0033936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19890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119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cashFlowToDebtRatio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-40783,94035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863187,7715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67,17364654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6929,147805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10,000608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15801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28,43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23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120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companyEquityMultiplier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0,274651772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8740761,333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1232,574918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82998,64085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10,000734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18742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15,11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121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operatingCashFlowPerShare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-24942284,42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45351079,16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22904,80882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763234,3879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9,8919232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122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freeCashFlowPerShare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-35588921,28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31932634,45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1507,182944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405433,7599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9,394083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323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123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cashPerShare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212722714,2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83671,83018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3097123,515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9,8022353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124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payoutRatio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-137,154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479,57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0,323305308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5,961775615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5,0139712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125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operatingCashFlowSalesRatio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-1432432,432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377383,592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-11,8965239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11384,22305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10,000483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12,96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126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freeCashFlowOperatingCashFlowRatio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-11849,1722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47,65294118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-0,698318457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95,61367088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9,7651818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15489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19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127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cashFlowCoverageRatios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-40783,94035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863187,7715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67,17364654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6929,147805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10,000608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15801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28,43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128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shortTermCoverageRatios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-16336,66671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863187,7715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254,5972607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10450,29591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10,000651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48,67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423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129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capitalExpenditureCoverageRatios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-46880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313315,6667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-13,60738533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2438,368584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9,9996934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16,53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4355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130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dividendpaidAndCapexCoverageRatios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-46880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64384,91318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-33,93732918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764,973657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10,000282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19157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131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dividendPayoutRatio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746,7014925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0,821236148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10,69369456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8,2620207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41,12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4256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-3,1677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226232494,9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151639,5713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4206785,552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9,6799405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-12724877,5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29790471,67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12909,93628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485543,6331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9,8550752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4224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-24942284,42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45351079,16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22890,83379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763001,6673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9,8918604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-35588921,28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31932634,45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1506,262306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405310,0343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9,394083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212722714,2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83676,08894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3097202,28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9,8023372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-642647,391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616362318,8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57141,16336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4686263,306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9,7298416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8422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138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Tangible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Book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Value per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Share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1095289855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108896,1331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8442215,673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9,8452834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-660561,1875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258351241,9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202814,8394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4956871,317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9,9639907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84304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-20,0091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419924840,9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319578,2413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8965197,118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8,6638437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8424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p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9,6192E+13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30560346775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1,43251E+12</a:t>
                      </a:r>
                      <a:r>
                        <a:rPr sz="5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9,9018012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-1,48755E+11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1,14583E+12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8478816749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32731994168</a:t>
                      </a:r>
                      <a:r>
                        <a:rPr sz="5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9,8081561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84292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105828,7129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37,90369287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852,9069156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7,2160316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144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to Sales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Ratio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377315,7961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87,95396542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3496,848241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9,5389403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-108768,6767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554659,9637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53,91658057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4240,064551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9,8503022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PF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60328,7741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36,42683441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645,2775071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7,148715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108458749,3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20328,1694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1293759,281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9,524482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17100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108458749,3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20325,9089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1293759,171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8,5457427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17100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8421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-4324,8114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185096,2978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53,71533787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1675,346125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9,4997363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35296,196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21,73107447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308,2014987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8,3296498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84326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ﬂ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-94684,1767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512579,0405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40,0733114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4017,128639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9,791063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ﬂ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-467933,3193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84994,8903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-19,47912927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3988,397694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9,8003732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8424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-21375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12673,4414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-0,215082702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219,1828341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8,3875114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-25896,7081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293,8176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-1,735278236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191,1058846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8,5980376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-2586,4359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2131,5128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0,562818691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26,65730955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8,3934875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8425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-0,4536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133,6571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0,272899231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1,135444257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7,9146035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EB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-9616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22776,5294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2,882300912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236,6003344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9,9460444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14362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34,95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84292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-1,4393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20590,47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6,578997558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190,4739662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9,2353996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-223603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361207,3684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-32,077465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3778,42755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7,999442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Q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-2719,5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17675,5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2,821206668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136,3167276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9,7831828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Divi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14,55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0,020425596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0,143164399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4,5387377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-137,154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479,57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0,323061214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5,958608477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5,0055525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84287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SG&amp;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-58,7976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15246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3,50988637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122,9899733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8,6307245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-0,7317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4,445070404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128,8361591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4,0602287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84292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165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Intangibles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 Total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Assets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0,9953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0,154727445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0,209260006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7,0200682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84218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ex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11850,1722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1,386501778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84,31568267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7,4266056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167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Capex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Revenue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-4310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773,6667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0,12848176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31,98942754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7,6309164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84186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168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Capex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Depreciation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-28088,9763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35298,3333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-5,526198988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372,6075808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9,2122073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84266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-5,7684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1,079116527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33,51364236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6,3588676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19774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umb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8851965,516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737,5825845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69208,74595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7,8487315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17094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171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ROIC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-616,6446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3863,9037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-0,115455492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35,25907382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8,7565089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84323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-344,4375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345,631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-0,065041893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8,362792694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9,45363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84214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-N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-5474,4406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283,0389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-1,659189271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45,88340617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9,3533211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18911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14,34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714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ki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-4,61001E+15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1,47214E+13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-2,88121E+11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3,69499E+13</a:t>
                      </a:r>
                      <a:r>
                        <a:rPr sz="5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9,9755616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15567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84246">
                <a:tc>
                  <a:txBody>
                    <a:bodyPr/>
                    <a:lstStyle/>
                    <a:p>
                      <a:pPr marL="1714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-24215000000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2,56818E+12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16164888181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1,10548E+11</a:t>
                      </a:r>
                      <a:r>
                        <a:rPr sz="5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9,993728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19880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84237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-1,37794E+12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80512000000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-7585341634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56846491891</a:t>
                      </a:r>
                      <a:r>
                        <a:rPr sz="5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9,9887559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19046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13,73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-8,26288E+15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3,0528E+12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-4,00379E+11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5,87784E+13</a:t>
                      </a:r>
                      <a:r>
                        <a:rPr sz="5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9,9939914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1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4,60003E+11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914402488,4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6902478102</a:t>
                      </a:r>
                      <a:r>
                        <a:rPr sz="5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8,8585767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2"/>
                  </a:ext>
                </a:extLst>
              </a:tr>
              <a:tr h="84355">
                <a:tc>
                  <a:txBody>
                    <a:bodyPr/>
                    <a:lstStyle/>
                    <a:p>
                      <a:pPr marL="1714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-20369190904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7,1236E+11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950983534,7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10140227058</a:t>
                      </a:r>
                      <a:r>
                        <a:rPr sz="5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9,2630179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3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4,56E+11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392181094,2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3875869753</a:t>
                      </a:r>
                      <a:r>
                        <a:rPr sz="5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6,3487377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19646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4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tst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-473104,3422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3900070,847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747,5486148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42585,473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8,6779108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20238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5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182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Payables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Outstanding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-207232,4715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1043413,33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340,4278665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9866,462561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8,9077961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6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183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Hand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-5182867,019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975,8069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-402,1160061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37241,11019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6,1556404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7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184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Receivables</a:t>
                      </a:r>
                      <a:r>
                        <a:rPr sz="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-8698,6061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164428,5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44,77226775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1687,815259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8,7340214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8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185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Payables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Turnover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-41,0958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8650,3158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6,213959035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79,57121081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9,0141761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17166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22,24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9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95827,7103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31,62418604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727,3354978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6,3488777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19565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187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ROE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-34772,4596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11141141,67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1646,107283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114827,9427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8,9871461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1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ex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-73354000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1255872,972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-18800,31495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662354,255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9,1777569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2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-5536,4833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336767,8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18,95154469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2380,55765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8,8223452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20069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3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EB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-16888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20598,4286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0,807739501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233,2634268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9,5673168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19736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4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-18881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13545,3387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0,462037376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188,4220477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9,5187312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20109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8,91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5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-33777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3159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-2,230353811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248,959622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9,6459386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10,79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6"/>
                  </a:ext>
                </a:extLst>
              </a:tr>
              <a:tr h="84232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-2125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4378,0492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0,28336706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37,74877337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9,2935033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7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-2125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39679767,04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1995,812966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281395,5581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9,2892832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19884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8"/>
                  </a:ext>
                </a:extLst>
              </a:tr>
              <a:tr h="84232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gh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-0,9999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223089,5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13,20897567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1611,269005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8,1611523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12,72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79"/>
                  </a:ext>
                </a:extLst>
              </a:tr>
              <a:tr h="84323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196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Weighted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Shares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Diluted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Growth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3378329,472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189,6109702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25075,11989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8,3011882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18155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17,77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Divi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372,5714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0,15822221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3,502421548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4,2221884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1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-18001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455999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64,1095843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5239,628223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9,5373236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20014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2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-83431,4286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8030,3333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-3,544641565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603,6085433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9,6935924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3"/>
                  </a:ext>
                </a:extLst>
              </a:tr>
              <a:tr h="84197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1,747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0,021050618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0,156278714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9,1178861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12545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4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8,9762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0,028228113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0,23575332</a:t>
                      </a:r>
                      <a:r>
                        <a:rPr sz="5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8,8964722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15676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28,99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5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43,9195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0,04070423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0,508011672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8,756619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6"/>
                  </a:ext>
                </a:extLst>
              </a:tr>
              <a:tr h="84247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-0,7618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1,7327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0,037765569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0,115318076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8,3930886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12599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42,93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7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4,1862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0,04725043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0,197747276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7,9154553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15713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28,83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8"/>
                  </a:ext>
                </a:extLst>
              </a:tr>
              <a:tr h="84216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9,6961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0,064219315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0,316339779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7,5719552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20,08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89"/>
                  </a:ext>
                </a:extLst>
              </a:tr>
              <a:tr h="84277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1,3372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0,030847493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0,11101356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7,9262918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12545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4,4761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0,0569213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0,204218394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7,1267944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15676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28,99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1"/>
                  </a:ext>
                </a:extLst>
              </a:tr>
              <a:tr h="84246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17,0282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0,072422957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0,375422568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6,7738537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2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-0,7137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2,451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0,033468202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0,126555696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9,0231715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12397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43,85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3"/>
                  </a:ext>
                </a:extLst>
              </a:tr>
              <a:tr h="8428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-0,8874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6,0316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0,039181994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0,203913496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8,6958194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15467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29,94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4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-0,981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20,0367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0,047642119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0,386584146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8,5730066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21,03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5"/>
                  </a:ext>
                </a:extLst>
              </a:tr>
              <a:tr h="84221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2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Divi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0,9128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-0,026189597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0,229555076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6,8082258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12900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41,57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6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3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Divi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2,9811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-0,000595742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0,229905763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5,543252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16299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26,17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7"/>
                  </a:ext>
                </a:extLst>
              </a:tr>
              <a:tr h="84253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4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Divi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(p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e)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5,4005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0,01229793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0,263079291</a:t>
                      </a:r>
                      <a:r>
                        <a:rPr sz="500" spc="120" dirty="0">
                          <a:latin typeface="Calibri"/>
                          <a:cs typeface="Calibri"/>
                        </a:rPr>
                        <a:t>  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4,885649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18264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17,27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8"/>
                  </a:ext>
                </a:extLst>
              </a:tr>
              <a:tr h="84260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5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153332,3333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10,97823889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1101,098165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8,1732668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19952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9,63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9"/>
                  </a:ext>
                </a:extLst>
              </a:tr>
              <a:tr h="84292">
                <a:tc>
                  <a:txBody>
                    <a:bodyPr/>
                    <a:lstStyle/>
                    <a:p>
                      <a:pPr marL="15875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6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293,473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0,158858254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3,268153782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5,9121922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19650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0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7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-1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5468,4264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1,134220838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45,38107936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8,9476856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19690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10,81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1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8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-3963,1312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7039,3259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0,783208338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66,52400566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9,1425259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19213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12,97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2"/>
                  </a:ext>
                </a:extLst>
              </a:tr>
              <a:tr h="84229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9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-1,051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17646,8235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3,733922197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174,8647006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7,9443619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19462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11,84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3"/>
                  </a:ext>
                </a:extLst>
              </a:tr>
              <a:tr h="84323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0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-2,6622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1542,611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0,295609613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12,97412737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4,5681472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19598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11,23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4"/>
                  </a:ext>
                </a:extLst>
              </a:tr>
              <a:tr h="84255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5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500" b="1" dirty="0">
                          <a:latin typeface="Calibri"/>
                          <a:cs typeface="Calibri"/>
                        </a:rPr>
                        <a:t>1      </a:t>
                      </a:r>
                      <a:r>
                        <a:rPr sz="5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SG&amp;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Gr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numeric_continuous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-2,3699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2042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0,365149021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15,03005424</a:t>
                      </a:r>
                      <a:r>
                        <a:rPr sz="5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8,8285163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19655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10,97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5"/>
                  </a:ext>
                </a:extLst>
              </a:tr>
              <a:tr h="8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f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6"/>
                  </a:ext>
                </a:extLst>
              </a:tr>
              <a:tr h="84250">
                <a:tc>
                  <a:txBody>
                    <a:bodyPr/>
                    <a:lstStyle/>
                    <a:p>
                      <a:pPr marL="16510">
                        <a:lnSpc>
                          <a:spcPts val="555"/>
                        </a:lnSpc>
                      </a:pPr>
                      <a:r>
                        <a:rPr sz="500" b="1" spc="-10" dirty="0">
                          <a:latin typeface="Calibri"/>
                          <a:cs typeface="Calibri"/>
                        </a:rPr>
                        <a:t>222</a:t>
                      </a:r>
                      <a:r>
                        <a:rPr sz="500" b="1" spc="95" dirty="0">
                          <a:latin typeface="Calibri"/>
                          <a:cs typeface="Calibri"/>
                        </a:rPr>
                        <a:t>   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Sector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nominal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555"/>
                        </a:lnSpc>
                      </a:pPr>
                      <a:r>
                        <a:rPr sz="500" spc="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mmun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2,1877003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555"/>
                        </a:lnSpc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22077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7"/>
                  </a:ext>
                </a:extLst>
              </a:tr>
              <a:tr h="84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555"/>
                        </a:lnSpc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stock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8"/>
                  </a:ext>
                </a:extLst>
              </a:tr>
              <a:tr h="7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480"/>
                        </a:lnSpc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nnu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500" spc="10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5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5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5320" y="9424466"/>
            <a:ext cx="7905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10" dirty="0">
                <a:latin typeface="Calibri"/>
                <a:cs typeface="Calibri"/>
              </a:rPr>
              <a:t>22</a:t>
            </a:r>
            <a:r>
              <a:rPr sz="500" b="1" spc="-5" dirty="0">
                <a:latin typeface="Calibri"/>
                <a:cs typeface="Calibri"/>
              </a:rPr>
              <a:t>3</a:t>
            </a:r>
            <a:r>
              <a:rPr sz="500" b="1" dirty="0">
                <a:latin typeface="Calibri"/>
                <a:cs typeface="Calibri"/>
              </a:rPr>
              <a:t>      </a:t>
            </a:r>
            <a:r>
              <a:rPr sz="500" b="1" spc="30" dirty="0">
                <a:latin typeface="Calibri"/>
                <a:cs typeface="Calibri"/>
              </a:rPr>
              <a:t> </a:t>
            </a:r>
            <a:r>
              <a:rPr sz="500" spc="-15" dirty="0">
                <a:latin typeface="Calibri"/>
                <a:cs typeface="Calibri"/>
              </a:rPr>
              <a:t>P</a:t>
            </a:r>
            <a:r>
              <a:rPr sz="500" dirty="0">
                <a:latin typeface="Calibri"/>
                <a:cs typeface="Calibri"/>
              </a:rPr>
              <a:t>R</a:t>
            </a:r>
            <a:r>
              <a:rPr sz="500" spc="5" dirty="0">
                <a:latin typeface="Calibri"/>
                <a:cs typeface="Calibri"/>
              </a:rPr>
              <a:t>IC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 </a:t>
            </a:r>
            <a:r>
              <a:rPr sz="500" spc="-15" dirty="0">
                <a:latin typeface="Calibri"/>
                <a:cs typeface="Calibri"/>
              </a:rPr>
              <a:t>V</a:t>
            </a:r>
            <a:r>
              <a:rPr sz="500" spc="-2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R</a:t>
            </a:r>
            <a:r>
              <a:rPr sz="50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N</a:t>
            </a:r>
            <a:r>
              <a:rPr sz="500" dirty="0">
                <a:latin typeface="Calibri"/>
                <a:cs typeface="Calibri"/>
              </a:rPr>
              <a:t>E</a:t>
            </a:r>
            <a:r>
              <a:rPr sz="500" spc="-15" dirty="0">
                <a:latin typeface="Calibri"/>
                <a:cs typeface="Calibri"/>
              </a:rPr>
              <a:t>X</a:t>
            </a:r>
            <a:r>
              <a:rPr sz="500" spc="-5" dirty="0">
                <a:latin typeface="Calibri"/>
                <a:cs typeface="Calibri"/>
              </a:rPr>
              <a:t>T</a:t>
            </a:r>
            <a:r>
              <a:rPr sz="500" dirty="0">
                <a:latin typeface="Calibri"/>
                <a:cs typeface="Calibri"/>
              </a:rPr>
              <a:t> YE</a:t>
            </a:r>
            <a:r>
              <a:rPr sz="500" spc="-2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8557" y="9373938"/>
            <a:ext cx="450215" cy="27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500" spc="-10" dirty="0">
                <a:latin typeface="Calibri"/>
                <a:cs typeface="Calibri"/>
              </a:rPr>
              <a:t>v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15" dirty="0">
                <a:latin typeface="Calibri"/>
                <a:cs typeface="Calibri"/>
              </a:rPr>
              <a:t>r</a:t>
            </a:r>
            <a:r>
              <a:rPr sz="500" spc="-10" dirty="0">
                <a:latin typeface="Calibri"/>
                <a:cs typeface="Calibri"/>
              </a:rPr>
              <a:t>i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t</a:t>
            </a:r>
            <a:r>
              <a:rPr sz="500" spc="-10" dirty="0">
                <a:latin typeface="Calibri"/>
                <a:cs typeface="Calibri"/>
              </a:rPr>
              <a:t>i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5" dirty="0">
                <a:latin typeface="Calibri"/>
                <a:cs typeface="Calibri"/>
              </a:rPr>
              <a:t>n</a:t>
            </a:r>
            <a:r>
              <a:rPr sz="500" spc="-2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fo</a:t>
            </a:r>
            <a:r>
              <a:rPr sz="500" spc="-5" dirty="0">
                <a:latin typeface="Calibri"/>
                <a:cs typeface="Calibri"/>
              </a:rPr>
              <a:t>r  </a:t>
            </a:r>
            <a:r>
              <a:rPr sz="500" spc="5" dirty="0">
                <a:latin typeface="Calibri"/>
                <a:cs typeface="Calibri"/>
              </a:rPr>
              <a:t>fo</a:t>
            </a:r>
            <a:r>
              <a:rPr sz="500" spc="-10" dirty="0">
                <a:latin typeface="Calibri"/>
                <a:cs typeface="Calibri"/>
              </a:rPr>
              <a:t>ll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5" dirty="0">
                <a:latin typeface="Calibri"/>
                <a:cs typeface="Calibri"/>
              </a:rPr>
              <a:t>w</a:t>
            </a:r>
            <a:r>
              <a:rPr sz="500" spc="-10" dirty="0">
                <a:latin typeface="Calibri"/>
                <a:cs typeface="Calibri"/>
              </a:rPr>
              <a:t>i</a:t>
            </a:r>
            <a:r>
              <a:rPr sz="500" spc="-20" dirty="0">
                <a:latin typeface="Calibri"/>
                <a:cs typeface="Calibri"/>
              </a:rPr>
              <a:t>n</a:t>
            </a:r>
            <a:r>
              <a:rPr sz="500" spc="-5" dirty="0">
                <a:latin typeface="Calibri"/>
                <a:cs typeface="Calibri"/>
              </a:rPr>
              <a:t>g</a:t>
            </a:r>
            <a:r>
              <a:rPr sz="500" spc="-15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y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r</a:t>
            </a:r>
            <a:r>
              <a:rPr sz="500" spc="-10" dirty="0">
                <a:latin typeface="Calibri"/>
                <a:cs typeface="Calibri"/>
              </a:rPr>
              <a:t> i</a:t>
            </a:r>
            <a:r>
              <a:rPr sz="500" spc="-5" dirty="0">
                <a:latin typeface="Calibri"/>
                <a:cs typeface="Calibri"/>
              </a:rPr>
              <a:t>n  </a:t>
            </a:r>
            <a:r>
              <a:rPr sz="500" spc="-10" dirty="0">
                <a:latin typeface="Calibri"/>
                <a:cs typeface="Calibri"/>
              </a:rPr>
              <a:t>percent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1064" y="9424473"/>
            <a:ext cx="5467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numeric_continuous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0593" y="9424473"/>
            <a:ext cx="3765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-100,3972195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1141" y="9424473"/>
            <a:ext cx="3556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2418600,915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3452" y="9424473"/>
            <a:ext cx="3556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269,8892659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0372" y="9424473"/>
            <a:ext cx="6457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19346,1736</a:t>
            </a:r>
            <a:r>
              <a:rPr sz="500" spc="275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9,9909845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9719" y="9424473"/>
            <a:ext cx="183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2207</a:t>
            </a:r>
            <a:r>
              <a:rPr sz="500" spc="-5" dirty="0">
                <a:latin typeface="Calibri"/>
                <a:cs typeface="Calibri"/>
              </a:rPr>
              <a:t>7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4534" y="9424473"/>
            <a:ext cx="5778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Calibri"/>
                <a:cs typeface="Calibri"/>
              </a:rPr>
              <a:t>0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697" y="9845744"/>
            <a:ext cx="35433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10" dirty="0">
                <a:latin typeface="Calibri"/>
                <a:cs typeface="Calibri"/>
              </a:rPr>
              <a:t>22</a:t>
            </a:r>
            <a:r>
              <a:rPr sz="500" b="1" spc="-5" dirty="0">
                <a:latin typeface="Calibri"/>
                <a:cs typeface="Calibri"/>
              </a:rPr>
              <a:t>4</a:t>
            </a:r>
            <a:r>
              <a:rPr sz="500" b="1" dirty="0">
                <a:latin typeface="Calibri"/>
                <a:cs typeface="Calibri"/>
              </a:rPr>
              <a:t>      </a:t>
            </a:r>
            <a:r>
              <a:rPr sz="500" b="1" spc="3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C</a:t>
            </a:r>
            <a:r>
              <a:rPr sz="500" spc="-10" dirty="0">
                <a:latin typeface="Calibri"/>
                <a:cs typeface="Calibri"/>
              </a:rPr>
              <a:t>l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10" dirty="0">
                <a:latin typeface="Calibri"/>
                <a:cs typeface="Calibri"/>
              </a:rPr>
              <a:t>s</a:t>
            </a:r>
            <a:r>
              <a:rPr sz="500" spc="-5" dirty="0">
                <a:latin typeface="Calibri"/>
                <a:cs typeface="Calibri"/>
              </a:rPr>
              <a:t>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8620" y="9668819"/>
            <a:ext cx="78930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315">
              <a:lnSpc>
                <a:spcPct val="110500"/>
              </a:lnSpc>
              <a:spcBef>
                <a:spcPts val="100"/>
              </a:spcBef>
            </a:pPr>
            <a:r>
              <a:rPr sz="500" spc="-10" dirty="0">
                <a:latin typeface="Calibri"/>
                <a:cs typeface="Calibri"/>
              </a:rPr>
              <a:t>i</a:t>
            </a:r>
            <a:r>
              <a:rPr sz="500" spc="-20" dirty="0">
                <a:latin typeface="Calibri"/>
                <a:cs typeface="Calibri"/>
              </a:rPr>
              <a:t>nd</a:t>
            </a:r>
            <a:r>
              <a:rPr sz="500" spc="-10" dirty="0">
                <a:latin typeface="Calibri"/>
                <a:cs typeface="Calibri"/>
              </a:rPr>
              <a:t>i</a:t>
            </a:r>
            <a:r>
              <a:rPr sz="500" spc="5" dirty="0">
                <a:latin typeface="Calibri"/>
                <a:cs typeface="Calibri"/>
              </a:rPr>
              <a:t>ca</a:t>
            </a:r>
            <a:r>
              <a:rPr sz="500" spc="-10" dirty="0">
                <a:latin typeface="Calibri"/>
                <a:cs typeface="Calibri"/>
              </a:rPr>
              <a:t>t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5" dirty="0">
                <a:latin typeface="Calibri"/>
                <a:cs typeface="Calibri"/>
              </a:rPr>
              <a:t>r</a:t>
            </a:r>
            <a:r>
              <a:rPr sz="500" spc="-15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fo</a:t>
            </a:r>
            <a:r>
              <a:rPr sz="500" spc="-5" dirty="0">
                <a:latin typeface="Calibri"/>
                <a:cs typeface="Calibri"/>
              </a:rPr>
              <a:t>r  </a:t>
            </a:r>
            <a:r>
              <a:rPr sz="500" spc="-20" dirty="0">
                <a:latin typeface="Calibri"/>
                <a:cs typeface="Calibri"/>
              </a:rPr>
              <a:t>d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5" dirty="0">
                <a:latin typeface="Calibri"/>
                <a:cs typeface="Calibri"/>
              </a:rPr>
              <a:t>c</a:t>
            </a:r>
            <a:r>
              <a:rPr sz="500" spc="-10" dirty="0">
                <a:latin typeface="Calibri"/>
                <a:cs typeface="Calibri"/>
              </a:rPr>
              <a:t>isi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5" dirty="0">
                <a:latin typeface="Calibri"/>
                <a:cs typeface="Calibri"/>
              </a:rPr>
              <a:t>n</a:t>
            </a:r>
            <a:r>
              <a:rPr sz="500" spc="-20" dirty="0">
                <a:latin typeface="Calibri"/>
                <a:cs typeface="Calibri"/>
              </a:rPr>
              <a:t> m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10" dirty="0">
                <a:latin typeface="Calibri"/>
                <a:cs typeface="Calibri"/>
              </a:rPr>
              <a:t>ki</a:t>
            </a:r>
            <a:r>
              <a:rPr sz="500" spc="-20" dirty="0">
                <a:latin typeface="Calibri"/>
                <a:cs typeface="Calibri"/>
              </a:rPr>
              <a:t>n</a:t>
            </a:r>
            <a:r>
              <a:rPr sz="500" spc="-5" dirty="0"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  <a:p>
            <a:pPr marL="12700" marR="5080">
              <a:lnSpc>
                <a:spcPct val="110600"/>
              </a:lnSpc>
            </a:pPr>
            <a:r>
              <a:rPr sz="500" spc="-5" dirty="0">
                <a:latin typeface="Calibri"/>
                <a:cs typeface="Calibri"/>
              </a:rPr>
              <a:t>w</a:t>
            </a:r>
            <a:r>
              <a:rPr sz="500" spc="-10" dirty="0">
                <a:latin typeface="Calibri"/>
                <a:cs typeface="Calibri"/>
              </a:rPr>
              <a:t>it</a:t>
            </a:r>
            <a:r>
              <a:rPr sz="500" spc="-5" dirty="0">
                <a:latin typeface="Calibri"/>
                <a:cs typeface="Calibri"/>
              </a:rPr>
              <a:t>h</a:t>
            </a:r>
            <a:r>
              <a:rPr sz="500" spc="-20" dirty="0">
                <a:latin typeface="Calibri"/>
                <a:cs typeface="Calibri"/>
              </a:rPr>
              <a:t> </a:t>
            </a:r>
            <a:r>
              <a:rPr sz="500" spc="-15" dirty="0">
                <a:latin typeface="Calibri"/>
                <a:cs typeface="Calibri"/>
              </a:rPr>
              <a:t>r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-10" dirty="0">
                <a:latin typeface="Calibri"/>
                <a:cs typeface="Calibri"/>
              </a:rPr>
              <a:t>s</a:t>
            </a:r>
            <a:r>
              <a:rPr sz="500" spc="-20" dirty="0">
                <a:latin typeface="Calibri"/>
                <a:cs typeface="Calibri"/>
              </a:rPr>
              <a:t>p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5" dirty="0">
                <a:latin typeface="Calibri"/>
                <a:cs typeface="Calibri"/>
              </a:rPr>
              <a:t>c</a:t>
            </a:r>
            <a:r>
              <a:rPr sz="500" spc="-5" dirty="0">
                <a:latin typeface="Calibri"/>
                <a:cs typeface="Calibri"/>
              </a:rPr>
              <a:t>t </a:t>
            </a:r>
            <a:r>
              <a:rPr sz="500" spc="-10" dirty="0">
                <a:latin typeface="Calibri"/>
                <a:cs typeface="Calibri"/>
              </a:rPr>
              <a:t>t</a:t>
            </a:r>
            <a:r>
              <a:rPr sz="500" spc="-5" dirty="0">
                <a:latin typeface="Calibri"/>
                <a:cs typeface="Calibri"/>
              </a:rPr>
              <a:t>o</a:t>
            </a:r>
            <a:r>
              <a:rPr sz="500" spc="5" dirty="0">
                <a:latin typeface="Calibri"/>
                <a:cs typeface="Calibri"/>
              </a:rPr>
              <a:t> </a:t>
            </a:r>
            <a:r>
              <a:rPr sz="500" spc="-20" dirty="0">
                <a:latin typeface="Calibri"/>
                <a:cs typeface="Calibri"/>
              </a:rPr>
              <a:t>p</a:t>
            </a:r>
            <a:r>
              <a:rPr sz="500" spc="-15" dirty="0">
                <a:latin typeface="Calibri"/>
                <a:cs typeface="Calibri"/>
              </a:rPr>
              <a:t>ri</a:t>
            </a:r>
            <a:r>
              <a:rPr sz="500" dirty="0">
                <a:latin typeface="Calibri"/>
                <a:cs typeface="Calibri"/>
              </a:rPr>
              <a:t>c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 </a:t>
            </a:r>
            <a:r>
              <a:rPr sz="500" spc="-20" dirty="0">
                <a:latin typeface="Calibri"/>
                <a:cs typeface="Calibri"/>
              </a:rPr>
              <a:t>b</a:t>
            </a:r>
            <a:r>
              <a:rPr sz="500" spc="5" dirty="0">
                <a:latin typeface="Calibri"/>
                <a:cs typeface="Calibri"/>
              </a:rPr>
              <a:t>oo</a:t>
            </a:r>
            <a:r>
              <a:rPr sz="500" spc="-10" dirty="0">
                <a:latin typeface="Calibri"/>
                <a:cs typeface="Calibri"/>
              </a:rPr>
              <a:t>l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n  var</a:t>
            </a:r>
            <a:r>
              <a:rPr sz="500" spc="-15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value</a:t>
            </a:r>
            <a:r>
              <a:rPr sz="500" spc="-5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being</a:t>
            </a:r>
            <a:endParaRPr sz="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00" spc="-10" dirty="0">
                <a:latin typeface="Calibri"/>
                <a:cs typeface="Calibri"/>
              </a:rPr>
              <a:t>positive</a:t>
            </a:r>
            <a:r>
              <a:rPr sz="500" spc="-15" dirty="0"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or</a:t>
            </a:r>
            <a:r>
              <a:rPr sz="500" spc="-20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negative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9425" y="9845764"/>
            <a:ext cx="183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Calibri"/>
                <a:cs typeface="Calibri"/>
              </a:rPr>
              <a:t>2207</a:t>
            </a:r>
            <a:r>
              <a:rPr sz="500" spc="-5" dirty="0">
                <a:latin typeface="Calibri"/>
                <a:cs typeface="Calibri"/>
              </a:rPr>
              <a:t>7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4239" y="9845764"/>
            <a:ext cx="5778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Calibri"/>
                <a:cs typeface="Calibri"/>
              </a:rPr>
              <a:t>0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403" y="10182743"/>
            <a:ext cx="3409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10" dirty="0">
                <a:latin typeface="Calibri"/>
                <a:cs typeface="Calibri"/>
              </a:rPr>
              <a:t>22</a:t>
            </a:r>
            <a:r>
              <a:rPr sz="500" b="1" spc="-5" dirty="0">
                <a:latin typeface="Calibri"/>
                <a:cs typeface="Calibri"/>
              </a:rPr>
              <a:t>5</a:t>
            </a:r>
            <a:r>
              <a:rPr sz="500" b="1" dirty="0">
                <a:latin typeface="Calibri"/>
                <a:cs typeface="Calibri"/>
              </a:rPr>
              <a:t>      </a:t>
            </a:r>
            <a:r>
              <a:rPr sz="500" b="1" spc="30" dirty="0"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Y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8620" y="10132117"/>
            <a:ext cx="508000" cy="19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0600"/>
              </a:lnSpc>
              <a:spcBef>
                <a:spcPts val="100"/>
              </a:spcBef>
            </a:pPr>
            <a:r>
              <a:rPr sz="500" spc="-10" dirty="0">
                <a:latin typeface="Calibri"/>
                <a:cs typeface="Calibri"/>
              </a:rPr>
              <a:t>s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-10" dirty="0">
                <a:latin typeface="Calibri"/>
                <a:cs typeface="Calibri"/>
              </a:rPr>
              <a:t>l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5" dirty="0">
                <a:latin typeface="Calibri"/>
                <a:cs typeface="Calibri"/>
              </a:rPr>
              <a:t>c</a:t>
            </a:r>
            <a:r>
              <a:rPr sz="500" spc="-10" dirty="0">
                <a:latin typeface="Calibri"/>
                <a:cs typeface="Calibri"/>
              </a:rPr>
              <a:t>t</a:t>
            </a:r>
            <a:r>
              <a:rPr sz="500" spc="-5" dirty="0">
                <a:latin typeface="Calibri"/>
                <a:cs typeface="Calibri"/>
              </a:rPr>
              <a:t>ed</a:t>
            </a:r>
            <a:r>
              <a:rPr sz="500" spc="-20" dirty="0">
                <a:latin typeface="Calibri"/>
                <a:cs typeface="Calibri"/>
              </a:rPr>
              <a:t> </a:t>
            </a:r>
            <a:r>
              <a:rPr sz="500" spc="-10" dirty="0">
                <a:latin typeface="Calibri"/>
                <a:cs typeface="Calibri"/>
              </a:rPr>
              <a:t>y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r</a:t>
            </a:r>
            <a:r>
              <a:rPr sz="500" spc="-15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5" dirty="0">
                <a:latin typeface="Calibri"/>
                <a:cs typeface="Calibri"/>
              </a:rPr>
              <a:t>f  </a:t>
            </a:r>
            <a:r>
              <a:rPr sz="500" spc="-10" dirty="0">
                <a:latin typeface="Calibri"/>
                <a:cs typeface="Calibri"/>
              </a:rPr>
              <a:t>st</a:t>
            </a:r>
            <a:r>
              <a:rPr sz="500" spc="5" dirty="0">
                <a:latin typeface="Calibri"/>
                <a:cs typeface="Calibri"/>
              </a:rPr>
              <a:t>oc</a:t>
            </a:r>
            <a:r>
              <a:rPr sz="500" spc="-5" dirty="0">
                <a:latin typeface="Calibri"/>
                <a:cs typeface="Calibri"/>
              </a:rPr>
              <a:t>k</a:t>
            </a:r>
            <a:r>
              <a:rPr sz="500" spc="-10" dirty="0">
                <a:latin typeface="Calibri"/>
                <a:cs typeface="Calibri"/>
              </a:rPr>
              <a:t> </a:t>
            </a:r>
            <a:r>
              <a:rPr sz="500" spc="-20" dirty="0">
                <a:latin typeface="Calibri"/>
                <a:cs typeface="Calibri"/>
              </a:rPr>
              <a:t>p</a:t>
            </a:r>
            <a:r>
              <a:rPr sz="500" spc="-5" dirty="0">
                <a:latin typeface="Calibri"/>
                <a:cs typeface="Calibri"/>
              </a:rPr>
              <a:t>e</a:t>
            </a:r>
            <a:r>
              <a:rPr sz="500" spc="-15" dirty="0">
                <a:latin typeface="Calibri"/>
                <a:cs typeface="Calibri"/>
              </a:rPr>
              <a:t>r</a:t>
            </a:r>
            <a:r>
              <a:rPr sz="500" spc="5" dirty="0">
                <a:latin typeface="Calibri"/>
                <a:cs typeface="Calibri"/>
              </a:rPr>
              <a:t>fo</a:t>
            </a:r>
            <a:r>
              <a:rPr sz="500" spc="-15" dirty="0">
                <a:latin typeface="Calibri"/>
                <a:cs typeface="Calibri"/>
              </a:rPr>
              <a:t>r</a:t>
            </a:r>
            <a:r>
              <a:rPr sz="500" spc="-20" dirty="0">
                <a:latin typeface="Calibri"/>
                <a:cs typeface="Calibri"/>
              </a:rPr>
              <a:t>m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20" dirty="0">
                <a:latin typeface="Calibri"/>
                <a:cs typeface="Calibri"/>
              </a:rPr>
              <a:t>n</a:t>
            </a:r>
            <a:r>
              <a:rPr sz="500" spc="5" dirty="0">
                <a:latin typeface="Calibri"/>
                <a:cs typeface="Calibri"/>
              </a:rPr>
              <a:t>c</a:t>
            </a:r>
            <a:r>
              <a:rPr sz="500" spc="-5" dirty="0"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1064" y="10182728"/>
            <a:ext cx="37223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5850" algn="l"/>
                <a:tab pos="1575435" algn="l"/>
                <a:tab pos="3134995" algn="l"/>
                <a:tab pos="3550920" algn="l"/>
              </a:tabLst>
            </a:pPr>
            <a:r>
              <a:rPr sz="500" spc="-20" dirty="0">
                <a:latin typeface="Calibri"/>
                <a:cs typeface="Calibri"/>
              </a:rPr>
              <a:t>n</a:t>
            </a:r>
            <a:r>
              <a:rPr sz="500" spc="5" dirty="0">
                <a:latin typeface="Calibri"/>
                <a:cs typeface="Calibri"/>
              </a:rPr>
              <a:t>o</a:t>
            </a:r>
            <a:r>
              <a:rPr sz="500" spc="-20" dirty="0">
                <a:latin typeface="Calibri"/>
                <a:cs typeface="Calibri"/>
              </a:rPr>
              <a:t>m</a:t>
            </a:r>
            <a:r>
              <a:rPr sz="500" spc="-10" dirty="0">
                <a:latin typeface="Calibri"/>
                <a:cs typeface="Calibri"/>
              </a:rPr>
              <a:t>i</a:t>
            </a:r>
            <a:r>
              <a:rPr sz="500" spc="-20" dirty="0">
                <a:latin typeface="Calibri"/>
                <a:cs typeface="Calibri"/>
              </a:rPr>
              <a:t>n</a:t>
            </a:r>
            <a:r>
              <a:rPr sz="500" dirty="0">
                <a:latin typeface="Calibri"/>
                <a:cs typeface="Calibri"/>
              </a:rPr>
              <a:t>a</a:t>
            </a:r>
            <a:r>
              <a:rPr sz="500" spc="-5" dirty="0">
                <a:latin typeface="Calibri"/>
                <a:cs typeface="Calibri"/>
              </a:rPr>
              <a:t>l</a:t>
            </a:r>
            <a:r>
              <a:rPr sz="500" dirty="0">
                <a:latin typeface="Calibri"/>
                <a:cs typeface="Calibri"/>
              </a:rPr>
              <a:t>	</a:t>
            </a:r>
            <a:r>
              <a:rPr sz="500" spc="-10" dirty="0">
                <a:latin typeface="Calibri"/>
                <a:cs typeface="Calibri"/>
              </a:rPr>
              <a:t>201</a:t>
            </a:r>
            <a:r>
              <a:rPr sz="500" spc="-5" dirty="0">
                <a:latin typeface="Calibri"/>
                <a:cs typeface="Calibri"/>
              </a:rPr>
              <a:t>4</a:t>
            </a:r>
            <a:r>
              <a:rPr sz="500" dirty="0">
                <a:latin typeface="Calibri"/>
                <a:cs typeface="Calibri"/>
              </a:rPr>
              <a:t>	</a:t>
            </a:r>
            <a:r>
              <a:rPr sz="500" spc="-10" dirty="0">
                <a:latin typeface="Calibri"/>
                <a:cs typeface="Calibri"/>
              </a:rPr>
              <a:t>201</a:t>
            </a:r>
            <a:r>
              <a:rPr sz="500" spc="-5" dirty="0">
                <a:latin typeface="Calibri"/>
                <a:cs typeface="Calibri"/>
              </a:rPr>
              <a:t>7</a:t>
            </a:r>
            <a:r>
              <a:rPr sz="500" dirty="0">
                <a:latin typeface="Calibri"/>
                <a:cs typeface="Calibri"/>
              </a:rPr>
              <a:t>	</a:t>
            </a:r>
            <a:r>
              <a:rPr sz="500" spc="-10" dirty="0">
                <a:latin typeface="Calibri"/>
                <a:cs typeface="Calibri"/>
              </a:rPr>
              <a:t>1</a:t>
            </a:r>
            <a:r>
              <a:rPr sz="500" spc="-20" dirty="0">
                <a:latin typeface="Calibri"/>
                <a:cs typeface="Calibri"/>
              </a:rPr>
              <a:t>,</a:t>
            </a:r>
            <a:r>
              <a:rPr sz="500" spc="-10" dirty="0">
                <a:latin typeface="Calibri"/>
                <a:cs typeface="Calibri"/>
              </a:rPr>
              <a:t>604802</a:t>
            </a:r>
            <a:r>
              <a:rPr sz="500" spc="-5" dirty="0">
                <a:latin typeface="Calibri"/>
                <a:cs typeface="Calibri"/>
              </a:rPr>
              <a:t>9</a:t>
            </a:r>
            <a:r>
              <a:rPr sz="500" dirty="0">
                <a:latin typeface="Calibri"/>
                <a:cs typeface="Calibri"/>
              </a:rPr>
              <a:t>	</a:t>
            </a:r>
            <a:r>
              <a:rPr sz="500" spc="-10" dirty="0">
                <a:latin typeface="Calibri"/>
                <a:cs typeface="Calibri"/>
              </a:rPr>
              <a:t>2207</a:t>
            </a:r>
            <a:r>
              <a:rPr sz="500" spc="-5" dirty="0">
                <a:latin typeface="Calibri"/>
                <a:cs typeface="Calibri"/>
              </a:rPr>
              <a:t>7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4407" y="10182728"/>
            <a:ext cx="5778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Calibri"/>
                <a:cs typeface="Calibri"/>
              </a:rPr>
              <a:t>0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6254" y="10405040"/>
            <a:ext cx="7414895" cy="223520"/>
            <a:chOff x="126254" y="10405040"/>
            <a:chExt cx="7414895" cy="223520"/>
          </a:xfrm>
        </p:grpSpPr>
        <p:sp>
          <p:nvSpPr>
            <p:cNvPr id="22" name="object 22"/>
            <p:cNvSpPr/>
            <p:nvPr/>
          </p:nvSpPr>
          <p:spPr>
            <a:xfrm>
              <a:off x="1950631" y="10458395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7386" y="10514142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1432" y="10424090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60575" y="10488413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682" y="10458395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645" y="10484125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304" y="10432666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5304" y="10501277"/>
              <a:ext cx="5571490" cy="95885"/>
            </a:xfrm>
            <a:custGeom>
              <a:avLst/>
              <a:gdLst/>
              <a:ahLst/>
              <a:cxnLst/>
              <a:rect l="l" t="t" r="r" b="b"/>
              <a:pathLst>
                <a:path w="5571490" h="95884">
                  <a:moveTo>
                    <a:pt x="0" y="47663"/>
                  </a:moveTo>
                  <a:lnTo>
                    <a:pt x="744" y="75218"/>
                  </a:lnTo>
                  <a:lnTo>
                    <a:pt x="5957" y="89368"/>
                  </a:lnTo>
                  <a:lnTo>
                    <a:pt x="20107" y="94581"/>
                  </a:lnTo>
                  <a:lnTo>
                    <a:pt x="47663" y="95326"/>
                  </a:lnTo>
                  <a:lnTo>
                    <a:pt x="5523674" y="95326"/>
                  </a:lnTo>
                  <a:lnTo>
                    <a:pt x="5551229" y="94581"/>
                  </a:lnTo>
                  <a:lnTo>
                    <a:pt x="5565379" y="89368"/>
                  </a:lnTo>
                  <a:lnTo>
                    <a:pt x="5570592" y="75218"/>
                  </a:lnTo>
                  <a:lnTo>
                    <a:pt x="5571337" y="47663"/>
                  </a:lnTo>
                  <a:lnTo>
                    <a:pt x="5570592" y="20107"/>
                  </a:lnTo>
                  <a:lnTo>
                    <a:pt x="5565379" y="5957"/>
                  </a:lnTo>
                  <a:lnTo>
                    <a:pt x="5551229" y="744"/>
                  </a:lnTo>
                  <a:lnTo>
                    <a:pt x="5523674" y="0"/>
                  </a:lnTo>
                  <a:lnTo>
                    <a:pt x="47663" y="0"/>
                  </a:lnTo>
                  <a:lnTo>
                    <a:pt x="20107" y="744"/>
                  </a:lnTo>
                  <a:lnTo>
                    <a:pt x="5957" y="5957"/>
                  </a:lnTo>
                  <a:lnTo>
                    <a:pt x="744" y="20107"/>
                  </a:lnTo>
                  <a:lnTo>
                    <a:pt x="0" y="4766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5"/>
            <a:ext cx="661670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1-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Feature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Selection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Charts</a:t>
            </a:r>
            <a:endParaRPr sz="1200">
              <a:latin typeface="Arial"/>
              <a:cs typeface="Arial"/>
            </a:endParaRPr>
          </a:p>
          <a:p>
            <a:pPr marL="12700" marR="5080" indent="449580">
              <a:lnSpc>
                <a:spcPct val="110400"/>
              </a:lnSpc>
              <a:spcBef>
                <a:spcPts val="101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225</a:t>
            </a:r>
            <a:r>
              <a:rPr sz="1100" spc="-5" dirty="0">
                <a:latin typeface="Arial MT"/>
                <a:cs typeface="Arial MT"/>
              </a:rPr>
              <a:t> features.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classification,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generating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class</a:t>
            </a:r>
            <a:r>
              <a:rPr sz="1100" spc="-5" dirty="0">
                <a:latin typeface="Arial MT"/>
                <a:cs typeface="Arial MT"/>
              </a:rPr>
              <a:t> label,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them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year,</a:t>
            </a:r>
            <a:r>
              <a:rPr sz="1100" dirty="0">
                <a:latin typeface="Arial MT"/>
                <a:cs typeface="Arial MT"/>
              </a:rPr>
              <a:t> one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Stock</a:t>
            </a:r>
            <a:r>
              <a:rPr sz="1100" spc="-5" dirty="0">
                <a:latin typeface="Arial MT"/>
                <a:cs typeface="Arial MT"/>
              </a:rPr>
              <a:t> ID.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221</a:t>
            </a:r>
            <a:r>
              <a:rPr sz="1100" spc="-5" dirty="0">
                <a:latin typeface="Arial MT"/>
                <a:cs typeface="Arial MT"/>
              </a:rPr>
              <a:t> features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left.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nominal/categorical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feature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specifies companies’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sector.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Other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220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features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 </a:t>
            </a:r>
            <a:r>
              <a:rPr sz="1100" spc="-5" dirty="0">
                <a:latin typeface="Arial MT"/>
                <a:cs typeface="Arial MT"/>
              </a:rPr>
              <a:t>financial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numerical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attribute.</a:t>
            </a:r>
            <a:endParaRPr sz="1100">
              <a:latin typeface="Arial MT"/>
              <a:cs typeface="Arial MT"/>
            </a:endParaRPr>
          </a:p>
          <a:p>
            <a:pPr marL="12700" marR="34290" indent="449580">
              <a:lnSpc>
                <a:spcPct val="110500"/>
              </a:lnSpc>
              <a:spcBef>
                <a:spcPts val="990"/>
              </a:spcBef>
            </a:pP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5" dirty="0">
                <a:latin typeface="Arial MT"/>
                <a:cs typeface="Arial MT"/>
              </a:rPr>
              <a:t> considerable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 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missing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values.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Therefore,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feature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first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drop 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 that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5" dirty="0">
                <a:latin typeface="Arial MT"/>
                <a:cs typeface="Arial MT"/>
              </a:rPr>
              <a:t> more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33%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missing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values,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16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dirty="0">
                <a:latin typeface="Arial MT"/>
                <a:cs typeface="Arial MT"/>
              </a:rPr>
              <a:t> 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206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 left.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dirty="0">
                <a:latin typeface="Arial MT"/>
                <a:cs typeface="Arial MT"/>
              </a:rPr>
              <a:t> replace</a:t>
            </a:r>
            <a:r>
              <a:rPr sz="1100" spc="-5" dirty="0">
                <a:latin typeface="Arial MT"/>
                <a:cs typeface="Arial MT"/>
              </a:rPr>
              <a:t> missing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values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mean</a:t>
            </a:r>
            <a:r>
              <a:rPr sz="1100" spc="-5" dirty="0">
                <a:latin typeface="Arial MT"/>
                <a:cs typeface="Arial MT"/>
              </a:rPr>
              <a:t> value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attributes,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considering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5" dirty="0">
                <a:latin typeface="Arial MT"/>
                <a:cs typeface="Arial MT"/>
              </a:rPr>
              <a:t> sector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individually.</a:t>
            </a:r>
            <a:endParaRPr sz="1100">
              <a:latin typeface="Arial MT"/>
              <a:cs typeface="Arial MT"/>
            </a:endParaRPr>
          </a:p>
          <a:p>
            <a:pPr marL="12700" marR="8890" indent="449580">
              <a:lnSpc>
                <a:spcPct val="110500"/>
              </a:lnSpc>
              <a:spcBef>
                <a:spcPts val="9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final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dirty="0">
                <a:latin typeface="Arial MT"/>
                <a:cs typeface="Arial MT"/>
              </a:rPr>
              <a:t> choose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5" dirty="0">
                <a:latin typeface="Arial MT"/>
                <a:cs typeface="Arial MT"/>
              </a:rPr>
              <a:t> best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using ANOVA</a:t>
            </a:r>
            <a:r>
              <a:rPr sz="1100" dirty="0">
                <a:latin typeface="Arial MT"/>
                <a:cs typeface="Arial MT"/>
              </a:rPr>
              <a:t> F-value. 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also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 Mutual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20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attributes’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missing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values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percentages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before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replacing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very close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5" dirty="0">
                <a:latin typeface="Arial MT"/>
                <a:cs typeface="Arial MT"/>
              </a:rPr>
              <a:t>our </a:t>
            </a:r>
            <a:r>
              <a:rPr sz="1100" dirty="0">
                <a:latin typeface="Arial MT"/>
                <a:cs typeface="Arial MT"/>
              </a:rPr>
              <a:t> threshold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33%.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want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 </a:t>
            </a:r>
            <a:r>
              <a:rPr sz="1100" spc="-5" dirty="0">
                <a:latin typeface="Arial MT"/>
                <a:cs typeface="Arial MT"/>
              </a:rPr>
              <a:t>more</a:t>
            </a:r>
            <a:r>
              <a:rPr sz="1100" dirty="0">
                <a:latin typeface="Arial MT"/>
                <a:cs typeface="Arial MT"/>
              </a:rPr>
              <a:t> raw </a:t>
            </a:r>
            <a:r>
              <a:rPr sz="1100" spc="-5" dirty="0">
                <a:latin typeface="Arial MT"/>
                <a:cs typeface="Arial MT"/>
              </a:rPr>
              <a:t>data;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therefore,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choose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ANOVA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F-value for </a:t>
            </a:r>
            <a:r>
              <a:rPr sz="1100" spc="-5" dirty="0">
                <a:latin typeface="Arial MT"/>
                <a:cs typeface="Arial MT"/>
              </a:rPr>
              <a:t>feature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selection.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6958" y="9693350"/>
            <a:ext cx="1862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Fig.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Distribution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charts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7925" y="3052361"/>
            <a:ext cx="5577205" cy="6508115"/>
            <a:chOff x="997925" y="3052361"/>
            <a:chExt cx="5577205" cy="6508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925" y="3052361"/>
              <a:ext cx="5576675" cy="31069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475" y="6202705"/>
              <a:ext cx="5535676" cy="3357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46221"/>
            <a:ext cx="6584315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Fig.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Class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Distribution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  <a:p>
            <a:pPr marL="12700" marR="5080" indent="449580">
              <a:lnSpc>
                <a:spcPct val="110900"/>
              </a:lnSpc>
              <a:spcBef>
                <a:spcPts val="1015"/>
              </a:spcBef>
            </a:pP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 </a:t>
            </a: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labels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density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chart.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you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-5" dirty="0">
                <a:latin typeface="Arial MT"/>
                <a:cs typeface="Arial MT"/>
              </a:rPr>
              <a:t> chart</a:t>
            </a:r>
            <a:r>
              <a:rPr sz="1100" dirty="0">
                <a:latin typeface="Arial MT"/>
                <a:cs typeface="Arial MT"/>
              </a:rPr>
              <a:t> our stocks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prices</a:t>
            </a:r>
            <a:r>
              <a:rPr sz="1100" dirty="0">
                <a:latin typeface="Arial MT"/>
                <a:cs typeface="Arial MT"/>
              </a:rPr>
              <a:t> most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likely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to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increase</a:t>
            </a:r>
            <a:r>
              <a:rPr sz="1100" spc="-5" dirty="0">
                <a:latin typeface="Arial MT"/>
                <a:cs typeface="Arial MT"/>
              </a:rPr>
              <a:t> next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year.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latin typeface="Arial"/>
                <a:cs typeface="Arial"/>
              </a:rPr>
              <a:t>2-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Scatter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Plot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118853"/>
            <a:ext cx="6633209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Fig.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Scatter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Plot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  <a:p>
            <a:pPr marL="12700" marR="5080" indent="449580">
              <a:lnSpc>
                <a:spcPct val="110600"/>
              </a:lnSpc>
              <a:spcBef>
                <a:spcPts val="101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relationships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between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financial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indicators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observed.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X-axis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shows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specific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indicator,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y-axis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shows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another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indicator,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plot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shows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their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relationships.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Interactions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between </a:t>
            </a:r>
            <a:r>
              <a:rPr sz="1100" dirty="0">
                <a:latin typeface="Arial MT"/>
                <a:cs typeface="Arial MT"/>
              </a:rPr>
              <a:t> these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indicators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mostly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positively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correlated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e.g.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(3,6)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negatively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correlated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e.g.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(17,17)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due to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slopes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either negative</a:t>
            </a:r>
            <a:r>
              <a:rPr sz="1100" dirty="0">
                <a:latin typeface="Arial MT"/>
                <a:cs typeface="Arial MT"/>
              </a:rPr>
              <a:t> or</a:t>
            </a:r>
            <a:r>
              <a:rPr sz="1100" spc="-5" dirty="0">
                <a:latin typeface="Arial MT"/>
                <a:cs typeface="Arial MT"/>
              </a:rPr>
              <a:t> positive.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500" y="518159"/>
            <a:ext cx="3482340" cy="2369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" y="4244339"/>
            <a:ext cx="727710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3831"/>
            <a:ext cx="6664959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1-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Feature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Selection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>
              <a:lnSpc>
                <a:spcPct val="1101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Due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33%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replace missing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attributes.</a:t>
            </a:r>
            <a:endParaRPr sz="1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140"/>
              </a:spcBef>
            </a:pP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Mutual 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3158" y="5851016"/>
            <a:ext cx="1711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ANOVA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F-Value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04" y="1666949"/>
            <a:ext cx="5578527" cy="4014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0728" y="6246541"/>
            <a:ext cx="5429424" cy="39070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5543"/>
            <a:ext cx="6670040" cy="431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9580" algn="just">
              <a:lnSpc>
                <a:spcPct val="1103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conclude </a:t>
            </a:r>
            <a:r>
              <a:rPr sz="1200" dirty="0">
                <a:latin typeface="Times New Roman"/>
                <a:cs typeface="Times New Roman"/>
              </a:rPr>
              <a:t>we choose our </a:t>
            </a:r>
            <a:r>
              <a:rPr sz="1200" spc="-5" dirty="0">
                <a:latin typeface="Times New Roman"/>
                <a:cs typeface="Times New Roman"/>
              </a:rPr>
              <a:t>best </a:t>
            </a:r>
            <a:r>
              <a:rPr sz="1200" dirty="0">
                <a:latin typeface="Times New Roman"/>
                <a:cs typeface="Times New Roman"/>
              </a:rPr>
              <a:t>20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by using </a:t>
            </a:r>
            <a:r>
              <a:rPr sz="1200" spc="-5" dirty="0">
                <a:latin typeface="Times New Roman"/>
                <a:cs typeface="Times New Roman"/>
              </a:rPr>
              <a:t>ANOVA </a:t>
            </a:r>
            <a:r>
              <a:rPr sz="1200" dirty="0">
                <a:latin typeface="Times New Roman"/>
                <a:cs typeface="Times New Roman"/>
              </a:rPr>
              <a:t>F-value. </a:t>
            </a:r>
            <a:r>
              <a:rPr sz="1200" spc="-5" dirty="0">
                <a:latin typeface="Times New Roman"/>
                <a:cs typeface="Times New Roman"/>
              </a:rPr>
              <a:t>We also </a:t>
            </a:r>
            <a:r>
              <a:rPr sz="1200" dirty="0">
                <a:latin typeface="Times New Roman"/>
                <a:cs typeface="Times New Roman"/>
              </a:rPr>
              <a:t>try with Mutual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but with </a:t>
            </a:r>
            <a:r>
              <a:rPr sz="1200" spc="-10" dirty="0">
                <a:latin typeface="Times New Roman"/>
                <a:cs typeface="Times New Roman"/>
              </a:rPr>
              <a:t>MI,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20 attributes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missing value percentages before replacing </a:t>
            </a:r>
            <a:r>
              <a:rPr sz="1200" dirty="0">
                <a:latin typeface="Times New Roman"/>
                <a:cs typeface="Times New Roman"/>
              </a:rPr>
              <a:t>gets </a:t>
            </a:r>
            <a:r>
              <a:rPr sz="1200" spc="-5" dirty="0">
                <a:latin typeface="Times New Roman"/>
                <a:cs typeface="Times New Roman"/>
              </a:rPr>
              <a:t>very close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threshold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33%. We 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more raw </a:t>
            </a:r>
            <a:r>
              <a:rPr sz="1200" spc="-5" dirty="0">
                <a:latin typeface="Times New Roman"/>
                <a:cs typeface="Times New Roman"/>
              </a:rPr>
              <a:t>data; therefore,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Times New Roman"/>
                <a:cs typeface="Times New Roman"/>
              </a:rPr>
              <a:t>ANOVA F-value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selection.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140"/>
              </a:spcBef>
              <a:buAutoNum type="arabicPlain" startAt="2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Classification Experiments</a:t>
            </a:r>
            <a:endParaRPr sz="1200">
              <a:latin typeface="Times New Roman"/>
              <a:cs typeface="Times New Roman"/>
            </a:endParaRPr>
          </a:p>
          <a:p>
            <a:pPr marL="469900" marR="5715" indent="441325">
              <a:lnSpc>
                <a:spcPct val="1100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alike.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according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years.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Last year’s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csv, </a:t>
            </a:r>
            <a:r>
              <a:rPr sz="1200" dirty="0">
                <a:latin typeface="Times New Roman"/>
                <a:cs typeface="Times New Roman"/>
              </a:rPr>
              <a:t>2018,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test set.</a:t>
            </a:r>
            <a:endParaRPr sz="1200">
              <a:latin typeface="Times New Roman"/>
              <a:cs typeface="Times New Roman"/>
            </a:endParaRPr>
          </a:p>
          <a:p>
            <a:pPr marL="469900" marR="8890" indent="44132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behind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ourselves</a:t>
            </a:r>
            <a:r>
              <a:rPr sz="1200" spc="-5" dirty="0">
                <a:latin typeface="Times New Roman"/>
                <a:cs typeface="Times New Roman"/>
              </a:rPr>
              <a:t>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2018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wanted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the algorithm.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Thus,</a:t>
            </a:r>
            <a:r>
              <a:rPr sz="1200" spc="-5" dirty="0">
                <a:latin typeface="Times New Roman"/>
                <a:cs typeface="Times New Roman"/>
              </a:rPr>
              <a:t> we use features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F-Value.</a:t>
            </a:r>
            <a:endParaRPr sz="120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Times New Roman"/>
                <a:cs typeface="Times New Roman"/>
              </a:rPr>
              <a:t>Methods 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dirty="0">
                <a:latin typeface="Times New Roman"/>
                <a:cs typeface="Times New Roman"/>
              </a:rPr>
              <a:t> in this experiment;</a:t>
            </a:r>
            <a:endParaRPr sz="1200">
              <a:latin typeface="Times New Roman"/>
              <a:cs typeface="Times New Roman"/>
            </a:endParaRPr>
          </a:p>
          <a:p>
            <a:pPr marL="469900" marR="6350" lvl="1">
              <a:lnSpc>
                <a:spcPct val="110000"/>
              </a:lnSpc>
              <a:spcBef>
                <a:spcPts val="10"/>
              </a:spcBef>
              <a:buChar char="-"/>
              <a:tabLst>
                <a:tab pos="557530" algn="l"/>
              </a:tabLst>
            </a:pPr>
            <a:r>
              <a:rPr sz="1200" spc="-5" dirty="0">
                <a:latin typeface="Times New Roman"/>
                <a:cs typeface="Times New Roman"/>
              </a:rPr>
              <a:t>Decision Tree </a:t>
            </a:r>
            <a:r>
              <a:rPr sz="1200" dirty="0">
                <a:latin typeface="Times New Roman"/>
                <a:cs typeface="Times New Roman"/>
              </a:rPr>
              <a:t>with Gini </a:t>
            </a:r>
            <a:r>
              <a:rPr sz="1200" spc="-5" dirty="0">
                <a:latin typeface="Times New Roman"/>
                <a:cs typeface="Times New Roman"/>
              </a:rPr>
              <a:t>Index which is calculated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subtracting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sum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squared probabilities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 marL="469900" marR="6985" lvl="1">
              <a:lnSpc>
                <a:spcPct val="110000"/>
              </a:lnSpc>
              <a:spcBef>
                <a:spcPts val="5"/>
              </a:spcBef>
              <a:buChar char="-"/>
              <a:tabLst>
                <a:tab pos="588010" algn="l"/>
              </a:tabLst>
            </a:pPr>
            <a:r>
              <a:rPr sz="1200" spc="-5" dirty="0">
                <a:latin typeface="Times New Roman"/>
                <a:cs typeface="Times New Roman"/>
              </a:rPr>
              <a:t>Decision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Ratio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computes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average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gain.</a:t>
            </a:r>
            <a:endParaRPr sz="1200">
              <a:latin typeface="Times New Roman"/>
              <a:cs typeface="Times New Roman"/>
            </a:endParaRPr>
          </a:p>
          <a:p>
            <a:pPr marL="469900" marR="10795" lvl="1">
              <a:lnSpc>
                <a:spcPct val="110000"/>
              </a:lnSpc>
              <a:spcBef>
                <a:spcPts val="10"/>
              </a:spcBef>
              <a:buChar char="-"/>
              <a:tabLst>
                <a:tab pos="572770" algn="l"/>
              </a:tabLst>
            </a:pPr>
            <a:r>
              <a:rPr sz="1200" spc="-5" dirty="0">
                <a:latin typeface="Times New Roman"/>
                <a:cs typeface="Times New Roman"/>
              </a:rPr>
              <a:t>Naïve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applying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Bayes'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theorem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assumptions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 marL="469900" marR="9525" lvl="1">
              <a:lnSpc>
                <a:spcPct val="110000"/>
              </a:lnSpc>
              <a:buChar char="-"/>
              <a:tabLst>
                <a:tab pos="569595" algn="l"/>
              </a:tabLst>
            </a:pPr>
            <a:r>
              <a:rPr sz="1200" spc="-5" dirty="0">
                <a:latin typeface="Times New Roman"/>
                <a:cs typeface="Times New Roman"/>
              </a:rPr>
              <a:t>Artificial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processes information.</a:t>
            </a:r>
            <a:endParaRPr sz="1200">
              <a:latin typeface="Times New Roman"/>
              <a:cs typeface="Times New Roman"/>
            </a:endParaRPr>
          </a:p>
          <a:p>
            <a:pPr marL="558165" lvl="1" indent="-88900">
              <a:lnSpc>
                <a:spcPct val="100000"/>
              </a:lnSpc>
              <a:spcBef>
                <a:spcPts val="160"/>
              </a:spcBef>
              <a:buChar char="-"/>
              <a:tabLst>
                <a:tab pos="558800" algn="l"/>
              </a:tabLst>
            </a:pP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Nearest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assumes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</a:t>
            </a:r>
            <a:r>
              <a:rPr sz="1200" spc="-5" dirty="0">
                <a:latin typeface="Times New Roman"/>
                <a:cs typeface="Times New Roman"/>
              </a:rPr>
              <a:t> proximity.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Evaluation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5" dirty="0">
                <a:latin typeface="Times New Roman"/>
                <a:cs typeface="Times New Roman"/>
              </a:rPr>
              <a:t> Classification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Experiments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707629"/>
            <a:ext cx="6670040" cy="1034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49580" algn="just">
              <a:lnSpc>
                <a:spcPct val="110200"/>
              </a:lnSpc>
              <a:spcBef>
                <a:spcPts val="1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performance evaluation </a:t>
            </a:r>
            <a:r>
              <a:rPr sz="1200" dirty="0">
                <a:latin typeface="Times New Roman"/>
                <a:cs typeface="Times New Roman"/>
              </a:rPr>
              <a:t>table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most accurate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ANN with 1 hidden </a:t>
            </a:r>
            <a:r>
              <a:rPr sz="1200" spc="-5" dirty="0">
                <a:latin typeface="Times New Roman"/>
                <a:cs typeface="Times New Roman"/>
              </a:rPr>
              <a:t>layer.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Under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(AUC)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measures</a:t>
            </a:r>
            <a:r>
              <a:rPr sz="1200" dirty="0">
                <a:latin typeface="Times New Roman"/>
                <a:cs typeface="Times New Roman"/>
              </a:rPr>
              <a:t> performance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overperforms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Naïve-Bayes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dirty="0">
                <a:latin typeface="Times New Roman"/>
                <a:cs typeface="Times New Roman"/>
              </a:rPr>
              <a:t> F1-micro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(micro-averages)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Furthermore,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F1-macro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(macro-averages)</a:t>
            </a:r>
            <a:r>
              <a:rPr sz="1200" dirty="0">
                <a:latin typeface="Times New Roman"/>
                <a:cs typeface="Times New Roman"/>
              </a:rPr>
              <a:t> indicate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 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825" y="4883633"/>
            <a:ext cx="4510151" cy="2384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5672</Words>
  <Application>Microsoft Office PowerPoint</Application>
  <PresentationFormat>Custom</PresentationFormat>
  <Paragraphs>2257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Canberk Köroğlu</cp:lastModifiedBy>
  <cp:revision>2</cp:revision>
  <dcterms:created xsi:type="dcterms:W3CDTF">2021-06-13T19:03:38Z</dcterms:created>
  <dcterms:modified xsi:type="dcterms:W3CDTF">2021-06-13T19:32:28Z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2021-06-13T00:00:00Z</vt:filetime>
  </property>
  <property fmtid="{D5CDD505-2E9C-101B-9397-08002B2CF9AE}" pid="3" name="LastSaved">
    <vt:filetime>2021-06-13T00:00:00Z</vt:filetime>
  </property>
</Properties>
</file>