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318" r:id="rId2"/>
    <p:sldId id="504" r:id="rId3"/>
    <p:sldId id="505" r:id="rId4"/>
    <p:sldId id="506" r:id="rId5"/>
    <p:sldId id="507" r:id="rId6"/>
    <p:sldId id="509" r:id="rId7"/>
    <p:sldId id="508" r:id="rId8"/>
    <p:sldId id="514" r:id="rId9"/>
    <p:sldId id="513" r:id="rId10"/>
    <p:sldId id="515" r:id="rId11"/>
    <p:sldId id="511" r:id="rId12"/>
    <p:sldId id="512" r:id="rId13"/>
  </p:sldIdLst>
  <p:sldSz cx="9144000" cy="6858000" type="screen4x3"/>
  <p:notesSz cx="7099300" cy="10234613"/>
  <p:defaultTextStyle>
    <a:defPPr>
      <a:defRPr lang="en-GB"/>
    </a:defPPr>
    <a:lvl1pPr algn="l" rtl="0" fontAlgn="base">
      <a:lnSpc>
        <a:spcPct val="110000"/>
      </a:lnSpc>
      <a:spcBef>
        <a:spcPct val="10000"/>
      </a:spcBef>
      <a:spcAft>
        <a:spcPct val="30000"/>
      </a:spcAft>
      <a:buClr>
        <a:schemeClr val="tx2"/>
      </a:buClr>
      <a:buFont typeface="Tahoma" pitchFamily="34" charset="0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5613" indent="1588" algn="l" rtl="0" fontAlgn="base">
      <a:lnSpc>
        <a:spcPct val="110000"/>
      </a:lnSpc>
      <a:spcBef>
        <a:spcPct val="10000"/>
      </a:spcBef>
      <a:spcAft>
        <a:spcPct val="30000"/>
      </a:spcAft>
      <a:buClr>
        <a:schemeClr val="tx2"/>
      </a:buClr>
      <a:buFont typeface="Tahoma" pitchFamily="34" charset="0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2813" indent="1588" algn="l" rtl="0" fontAlgn="base">
      <a:lnSpc>
        <a:spcPct val="110000"/>
      </a:lnSpc>
      <a:spcBef>
        <a:spcPct val="10000"/>
      </a:spcBef>
      <a:spcAft>
        <a:spcPct val="30000"/>
      </a:spcAft>
      <a:buClr>
        <a:schemeClr val="tx2"/>
      </a:buClr>
      <a:buFont typeface="Tahoma" pitchFamily="34" charset="0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0013" indent="1588" algn="l" rtl="0" fontAlgn="base">
      <a:lnSpc>
        <a:spcPct val="110000"/>
      </a:lnSpc>
      <a:spcBef>
        <a:spcPct val="10000"/>
      </a:spcBef>
      <a:spcAft>
        <a:spcPct val="30000"/>
      </a:spcAft>
      <a:buClr>
        <a:schemeClr val="tx2"/>
      </a:buClr>
      <a:buFont typeface="Tahoma" pitchFamily="34" charset="0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7213" indent="1588" algn="l" rtl="0" fontAlgn="base">
      <a:lnSpc>
        <a:spcPct val="110000"/>
      </a:lnSpc>
      <a:spcBef>
        <a:spcPct val="10000"/>
      </a:spcBef>
      <a:spcAft>
        <a:spcPct val="30000"/>
      </a:spcAft>
      <a:buClr>
        <a:schemeClr val="tx2"/>
      </a:buClr>
      <a:buFont typeface="Tahoma" pitchFamily="34" charset="0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53258"/>
    <a:srgbClr val="B0B0B0"/>
    <a:srgbClr val="FF0000"/>
    <a:srgbClr val="F1F7A7"/>
    <a:srgbClr val="A1A1A1"/>
    <a:srgbClr val="ADADAD"/>
    <a:srgbClr val="A7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1695" autoAdjust="0"/>
  </p:normalViewPr>
  <p:slideViewPr>
    <p:cSldViewPr snapToGrid="0" showGuides="1">
      <p:cViewPr varScale="1">
        <p:scale>
          <a:sx n="63" d="100"/>
          <a:sy n="63" d="100"/>
        </p:scale>
        <p:origin x="-1032" y="-114"/>
      </p:cViewPr>
      <p:guideLst>
        <p:guide orient="horz" pos="35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 snapToGrid="0" showGuides="1">
      <p:cViewPr varScale="1">
        <p:scale>
          <a:sx n="53" d="100"/>
          <a:sy n="53" d="100"/>
        </p:scale>
        <p:origin x="-2478" y="-102"/>
      </p:cViewPr>
      <p:guideLst>
        <p:guide orient="horz" pos="3223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7" rIns="96652" bIns="48327" numCol="1" anchor="t" anchorCtr="0" compatLnSpc="1">
            <a:prstTxWarp prst="textNoShape">
              <a:avLst/>
            </a:prstTxWarp>
          </a:bodyPr>
          <a:lstStyle>
            <a:lvl1pPr defTabSz="966697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7" rIns="96652" bIns="48327" numCol="1" anchor="t" anchorCtr="0" compatLnSpc="1">
            <a:prstTxWarp prst="textNoShape">
              <a:avLst/>
            </a:prstTxWarp>
          </a:bodyPr>
          <a:lstStyle>
            <a:lvl1pPr algn="r" defTabSz="966697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7" rIns="96652" bIns="48327" numCol="1" anchor="b" anchorCtr="0" compatLnSpc="1">
            <a:prstTxWarp prst="textNoShape">
              <a:avLst/>
            </a:prstTxWarp>
          </a:bodyPr>
          <a:lstStyle>
            <a:lvl1pPr defTabSz="966697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7" rIns="96652" bIns="48327" numCol="1" anchor="b" anchorCtr="0" compatLnSpc="1">
            <a:prstTxWarp prst="textNoShape">
              <a:avLst/>
            </a:prstTxWarp>
          </a:bodyPr>
          <a:lstStyle>
            <a:lvl1pPr algn="r" defTabSz="966697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DF384BC-EADD-4F03-8915-B1C5ED016CC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53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7" rIns="96652" bIns="48327" numCol="1" anchor="t" anchorCtr="0" compatLnSpc="1">
            <a:prstTxWarp prst="textNoShape">
              <a:avLst/>
            </a:prstTxWarp>
          </a:bodyPr>
          <a:lstStyle>
            <a:lvl1pPr defTabSz="966697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7" rIns="96652" bIns="48327" numCol="1" anchor="t" anchorCtr="0" compatLnSpc="1">
            <a:prstTxWarp prst="textNoShape">
              <a:avLst/>
            </a:prstTxWarp>
          </a:bodyPr>
          <a:lstStyle>
            <a:lvl1pPr algn="r" defTabSz="966697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7" rIns="96652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7" rIns="96652" bIns="48327" numCol="1" anchor="b" anchorCtr="0" compatLnSpc="1">
            <a:prstTxWarp prst="textNoShape">
              <a:avLst/>
            </a:prstTxWarp>
          </a:bodyPr>
          <a:lstStyle>
            <a:lvl1pPr defTabSz="966697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7" rIns="96652" bIns="48327" numCol="1" anchor="b" anchorCtr="0" compatLnSpc="1">
            <a:prstTxWarp prst="textNoShape">
              <a:avLst/>
            </a:prstTxWarp>
          </a:bodyPr>
          <a:lstStyle>
            <a:lvl1pPr algn="r" defTabSz="966697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/>
            </a:lvl1pPr>
          </a:lstStyle>
          <a:p>
            <a:pPr>
              <a:defRPr/>
            </a:pPr>
            <a:fld id="{4C17C8F2-85CE-46B2-8533-3B16E97320D1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136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4105" algn="l" defTabSz="9136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926" algn="l" defTabSz="9136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744" algn="l" defTabSz="9136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567" algn="l" defTabSz="9136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652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652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652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652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99B52CF-33E2-4EDF-BBD5-2EFF8E4FDD8E}" type="slidenum">
              <a:rPr lang="en-GB" sz="1300" smtClean="0"/>
              <a:pPr eaLnBrk="1" hangingPunct="1"/>
              <a:t>1</a:t>
            </a:fld>
            <a:endParaRPr lang="en-GB" sz="1300" smtClean="0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Uni_Logo_E2_A4_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5483225"/>
            <a:ext cx="85725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/>
          <p:nvPr userDrawn="1"/>
        </p:nvSpPr>
        <p:spPr bwMode="auto">
          <a:xfrm>
            <a:off x="496888" y="6210300"/>
            <a:ext cx="7589837" cy="476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7620000" cy="1143000"/>
          </a:xfrm>
        </p:spPr>
        <p:txBody>
          <a:bodyPr/>
          <a:lstStyle>
            <a:lvl1pPr>
              <a:defRPr>
                <a:solidFill>
                  <a:srgbClr val="002448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505200"/>
            <a:ext cx="6096000" cy="14478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5091511-FD05-4030-9A82-BC41B42DD55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88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E08FA-8023-448B-8360-C3ACB20AD36D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55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304800"/>
            <a:ext cx="18478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3911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1A6E9-3A4C-4D82-BE95-07FFFF72DED9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7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245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FC026-47C9-4156-A6B8-B8B6B5ED992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31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19" indent="0">
              <a:buNone/>
              <a:defRPr sz="1800"/>
            </a:lvl2pPr>
            <a:lvl3pPr marL="913642" indent="0">
              <a:buNone/>
              <a:defRPr sz="1600"/>
            </a:lvl3pPr>
            <a:lvl4pPr marL="1370464" indent="0">
              <a:buNone/>
              <a:defRPr sz="1400"/>
            </a:lvl4pPr>
            <a:lvl5pPr marL="1827283" indent="0">
              <a:buNone/>
              <a:defRPr sz="1400"/>
            </a:lvl5pPr>
            <a:lvl6pPr marL="2284105" indent="0">
              <a:buNone/>
              <a:defRPr sz="1400"/>
            </a:lvl6pPr>
            <a:lvl7pPr marL="2740926" indent="0">
              <a:buNone/>
              <a:defRPr sz="1400"/>
            </a:lvl7pPr>
            <a:lvl8pPr marL="3197744" indent="0">
              <a:buNone/>
              <a:defRPr sz="1400"/>
            </a:lvl8pPr>
            <a:lvl9pPr marL="365456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DF75D-AA3B-43DC-9858-16DACF6ACE79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53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295400"/>
            <a:ext cx="3619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3" y="1295400"/>
            <a:ext cx="3619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AAD59-4B4C-4425-8297-0F6693D4D52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5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9" indent="0">
              <a:buNone/>
              <a:defRPr sz="2000" b="1"/>
            </a:lvl2pPr>
            <a:lvl3pPr marL="913642" indent="0">
              <a:buNone/>
              <a:defRPr sz="1800" b="1"/>
            </a:lvl3pPr>
            <a:lvl4pPr marL="1370464" indent="0">
              <a:buNone/>
              <a:defRPr sz="1600" b="1"/>
            </a:lvl4pPr>
            <a:lvl5pPr marL="1827283" indent="0">
              <a:buNone/>
              <a:defRPr sz="1600" b="1"/>
            </a:lvl5pPr>
            <a:lvl6pPr marL="2284105" indent="0">
              <a:buNone/>
              <a:defRPr sz="1600" b="1"/>
            </a:lvl6pPr>
            <a:lvl7pPr marL="2740926" indent="0">
              <a:buNone/>
              <a:defRPr sz="1600" b="1"/>
            </a:lvl7pPr>
            <a:lvl8pPr marL="3197744" indent="0">
              <a:buNone/>
              <a:defRPr sz="1600" b="1"/>
            </a:lvl8pPr>
            <a:lvl9pPr marL="365456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9" indent="0">
              <a:buNone/>
              <a:defRPr sz="2000" b="1"/>
            </a:lvl2pPr>
            <a:lvl3pPr marL="913642" indent="0">
              <a:buNone/>
              <a:defRPr sz="1800" b="1"/>
            </a:lvl3pPr>
            <a:lvl4pPr marL="1370464" indent="0">
              <a:buNone/>
              <a:defRPr sz="1600" b="1"/>
            </a:lvl4pPr>
            <a:lvl5pPr marL="1827283" indent="0">
              <a:buNone/>
              <a:defRPr sz="1600" b="1"/>
            </a:lvl5pPr>
            <a:lvl6pPr marL="2284105" indent="0">
              <a:buNone/>
              <a:defRPr sz="1600" b="1"/>
            </a:lvl6pPr>
            <a:lvl7pPr marL="2740926" indent="0">
              <a:buNone/>
              <a:defRPr sz="1600" b="1"/>
            </a:lvl7pPr>
            <a:lvl8pPr marL="3197744" indent="0">
              <a:buNone/>
              <a:defRPr sz="1600" b="1"/>
            </a:lvl8pPr>
            <a:lvl9pPr marL="365456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1718C-4FFB-4DAF-ACD4-9C3717D5070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16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0893E-082C-41D2-B491-41860ABD49BE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63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8A3E3-EAD0-4674-9E8A-0B5220FC1F71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60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19" indent="0">
              <a:buNone/>
              <a:defRPr sz="1200"/>
            </a:lvl2pPr>
            <a:lvl3pPr marL="913642" indent="0">
              <a:buNone/>
              <a:defRPr sz="1000"/>
            </a:lvl3pPr>
            <a:lvl4pPr marL="1370464" indent="0">
              <a:buNone/>
              <a:defRPr sz="900"/>
            </a:lvl4pPr>
            <a:lvl5pPr marL="1827283" indent="0">
              <a:buNone/>
              <a:defRPr sz="900"/>
            </a:lvl5pPr>
            <a:lvl6pPr marL="2284105" indent="0">
              <a:buNone/>
              <a:defRPr sz="900"/>
            </a:lvl6pPr>
            <a:lvl7pPr marL="2740926" indent="0">
              <a:buNone/>
              <a:defRPr sz="900"/>
            </a:lvl7pPr>
            <a:lvl8pPr marL="3197744" indent="0">
              <a:buNone/>
              <a:defRPr sz="900"/>
            </a:lvl8pPr>
            <a:lvl9pPr marL="365456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1E769-DB74-4CBF-9F04-007353B59028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17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19" indent="0">
              <a:buNone/>
              <a:defRPr sz="2800"/>
            </a:lvl2pPr>
            <a:lvl3pPr marL="913642" indent="0">
              <a:buNone/>
              <a:defRPr sz="2400"/>
            </a:lvl3pPr>
            <a:lvl4pPr marL="1370464" indent="0">
              <a:buNone/>
              <a:defRPr sz="2000"/>
            </a:lvl4pPr>
            <a:lvl5pPr marL="1827283" indent="0">
              <a:buNone/>
              <a:defRPr sz="2000"/>
            </a:lvl5pPr>
            <a:lvl6pPr marL="2284105" indent="0">
              <a:buNone/>
              <a:defRPr sz="2000"/>
            </a:lvl6pPr>
            <a:lvl7pPr marL="2740926" indent="0">
              <a:buNone/>
              <a:defRPr sz="2000"/>
            </a:lvl7pPr>
            <a:lvl8pPr marL="3197744" indent="0">
              <a:buNone/>
              <a:defRPr sz="2000"/>
            </a:lvl8pPr>
            <a:lvl9pPr marL="3654567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19" indent="0">
              <a:buNone/>
              <a:defRPr sz="1200"/>
            </a:lvl2pPr>
            <a:lvl3pPr marL="913642" indent="0">
              <a:buNone/>
              <a:defRPr sz="1000"/>
            </a:lvl3pPr>
            <a:lvl4pPr marL="1370464" indent="0">
              <a:buNone/>
              <a:defRPr sz="900"/>
            </a:lvl4pPr>
            <a:lvl5pPr marL="1827283" indent="0">
              <a:buNone/>
              <a:defRPr sz="900"/>
            </a:lvl5pPr>
            <a:lvl6pPr marL="2284105" indent="0">
              <a:buNone/>
              <a:defRPr sz="900"/>
            </a:lvl6pPr>
            <a:lvl7pPr marL="2740926" indent="0">
              <a:buNone/>
              <a:defRPr sz="900"/>
            </a:lvl7pPr>
            <a:lvl8pPr marL="3197744" indent="0">
              <a:buNone/>
              <a:defRPr sz="900"/>
            </a:lvl8pPr>
            <a:lvl9pPr marL="365456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1B34D-9FFC-464D-8FCF-98DE8471A607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47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60" tIns="45682" rIns="91360" bIns="45682" anchor="ctr"/>
          <a:lstStyle/>
          <a:p>
            <a:endParaRPr lang="de-DE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0" tIns="45682" rIns="91360" bIns="4568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7391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0" tIns="45682" rIns="91360" bIns="456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0" tIns="45682" rIns="91360" bIns="45682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0" tIns="45682" rIns="91360" bIns="45682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0" tIns="45682" rIns="91360" bIns="45682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400"/>
            </a:lvl1pPr>
          </a:lstStyle>
          <a:p>
            <a:pPr>
              <a:defRPr/>
            </a:pPr>
            <a:fld id="{D4ABB925-3CC4-4F5F-9142-FDC5376F445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  <p:pic>
        <p:nvPicPr>
          <p:cNvPr id="1032" name="Picture 26" descr="Uni_Logo_E2_A4_CMYK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513" y="276225"/>
            <a:ext cx="85725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auto">
          <a:xfrm>
            <a:off x="514350" y="1003300"/>
            <a:ext cx="7589838" cy="4603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 uiExpand="1" build="p" bldLvl="3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5325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53258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53258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53258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53258"/>
          </a:solidFill>
          <a:latin typeface="Tahoma" pitchFamily="34" charset="0"/>
        </a:defRPr>
      </a:lvl5pPr>
      <a:lvl6pPr marL="456819" algn="l" rtl="0" fontAlgn="base">
        <a:spcBef>
          <a:spcPct val="0"/>
        </a:spcBef>
        <a:spcAft>
          <a:spcPct val="0"/>
        </a:spcAft>
        <a:defRPr sz="3200">
          <a:solidFill>
            <a:srgbClr val="353258"/>
          </a:solidFill>
          <a:latin typeface="Tahoma" pitchFamily="34" charset="0"/>
        </a:defRPr>
      </a:lvl6pPr>
      <a:lvl7pPr marL="913642" algn="l" rtl="0" fontAlgn="base">
        <a:spcBef>
          <a:spcPct val="0"/>
        </a:spcBef>
        <a:spcAft>
          <a:spcPct val="0"/>
        </a:spcAft>
        <a:defRPr sz="3200">
          <a:solidFill>
            <a:srgbClr val="353258"/>
          </a:solidFill>
          <a:latin typeface="Tahoma" pitchFamily="34" charset="0"/>
        </a:defRPr>
      </a:lvl7pPr>
      <a:lvl8pPr marL="1370464" algn="l" rtl="0" fontAlgn="base">
        <a:spcBef>
          <a:spcPct val="0"/>
        </a:spcBef>
        <a:spcAft>
          <a:spcPct val="0"/>
        </a:spcAft>
        <a:defRPr sz="3200">
          <a:solidFill>
            <a:srgbClr val="353258"/>
          </a:solidFill>
          <a:latin typeface="Tahoma" pitchFamily="34" charset="0"/>
        </a:defRPr>
      </a:lvl8pPr>
      <a:lvl9pPr marL="1827283" algn="l" rtl="0" fontAlgn="base">
        <a:spcBef>
          <a:spcPct val="0"/>
        </a:spcBef>
        <a:spcAft>
          <a:spcPct val="0"/>
        </a:spcAft>
        <a:defRPr sz="3200">
          <a:solidFill>
            <a:srgbClr val="353258"/>
          </a:solidFill>
          <a:latin typeface="Tahoma" pitchFamily="34" charset="0"/>
        </a:defRPr>
      </a:lvl9pPr>
    </p:titleStyle>
    <p:bodyStyle>
      <a:lvl1pPr marL="284163" indent="-284163" algn="l" rtl="0" eaLnBrk="0" fontAlgn="base" hangingPunct="0">
        <a:lnSpc>
          <a:spcPct val="110000"/>
        </a:lnSpc>
        <a:spcBef>
          <a:spcPct val="10000"/>
        </a:spcBef>
        <a:spcAft>
          <a:spcPct val="30000"/>
        </a:spcAft>
        <a:buClr>
          <a:schemeClr val="tx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227013" algn="l" rtl="0" eaLnBrk="0" fontAlgn="base" hangingPunct="0">
        <a:lnSpc>
          <a:spcPct val="110000"/>
        </a:lnSpc>
        <a:spcBef>
          <a:spcPct val="10000"/>
        </a:spcBef>
        <a:spcAft>
          <a:spcPct val="30000"/>
        </a:spcAft>
        <a:buClr>
          <a:schemeClr val="tx2"/>
        </a:buClr>
        <a:buFont typeface="Tahoma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98563" indent="-227013" algn="l" rtl="0" eaLnBrk="0" fontAlgn="base" hangingPunct="0">
        <a:lnSpc>
          <a:spcPct val="110000"/>
        </a:lnSpc>
        <a:spcBef>
          <a:spcPct val="10000"/>
        </a:spcBef>
        <a:spcAft>
          <a:spcPct val="30000"/>
        </a:spcAft>
        <a:buClr>
          <a:schemeClr val="tx2"/>
        </a:buClr>
        <a:buSzPct val="55000"/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3pPr>
      <a:lvl4pPr marL="1427163" indent="227013" algn="l" rtl="0" eaLnBrk="0" fontAlgn="base" hangingPunct="0">
        <a:lnSpc>
          <a:spcPct val="110000"/>
        </a:lnSpc>
        <a:spcBef>
          <a:spcPct val="10000"/>
        </a:spcBef>
        <a:spcAft>
          <a:spcPct val="30000"/>
        </a:spcAft>
        <a:buClr>
          <a:schemeClr val="tx2"/>
        </a:buClr>
        <a:buSzPct val="55000"/>
        <a:buFont typeface="Wingdings" pitchFamily="2" charset="2"/>
        <a:buBlip>
          <a:blip r:embed="rId15"/>
        </a:buBlip>
        <a:defRPr sz="2000">
          <a:solidFill>
            <a:schemeClr val="tx1"/>
          </a:solidFill>
          <a:latin typeface="+mn-lt"/>
        </a:defRPr>
      </a:lvl4pPr>
      <a:lvl5pPr marL="2054225" indent="-112713" algn="l" rtl="0" eaLnBrk="0" fontAlgn="base" hangingPunct="0">
        <a:lnSpc>
          <a:spcPct val="110000"/>
        </a:lnSpc>
        <a:spcBef>
          <a:spcPct val="10000"/>
        </a:spcBef>
        <a:spcAft>
          <a:spcPct val="30000"/>
        </a:spcAft>
        <a:buClr>
          <a:schemeClr val="tx2"/>
        </a:buClr>
        <a:buSzPct val="70000"/>
        <a:buFont typeface="Wingdings" pitchFamily="2" charset="2"/>
        <a:buChar char=" "/>
        <a:defRPr sz="2000">
          <a:solidFill>
            <a:schemeClr val="tx1"/>
          </a:solidFill>
          <a:latin typeface="+mn-lt"/>
        </a:defRPr>
      </a:lvl5pPr>
      <a:lvl6pPr marL="2512516" indent="-114205" algn="l" rtl="0" fontAlgn="base">
        <a:lnSpc>
          <a:spcPct val="110000"/>
        </a:lnSpc>
        <a:spcBef>
          <a:spcPct val="10000"/>
        </a:spcBef>
        <a:spcAft>
          <a:spcPct val="30000"/>
        </a:spcAft>
        <a:buClr>
          <a:schemeClr val="tx2"/>
        </a:buClr>
        <a:buSzPct val="70000"/>
        <a:buFont typeface="Wingdings" pitchFamily="2" charset="2"/>
        <a:buChar char=" "/>
        <a:defRPr sz="2000">
          <a:solidFill>
            <a:schemeClr val="tx1"/>
          </a:solidFill>
          <a:latin typeface="+mn-lt"/>
        </a:defRPr>
      </a:lvl6pPr>
      <a:lvl7pPr marL="2969337" indent="-114205" algn="l" rtl="0" fontAlgn="base">
        <a:lnSpc>
          <a:spcPct val="110000"/>
        </a:lnSpc>
        <a:spcBef>
          <a:spcPct val="10000"/>
        </a:spcBef>
        <a:spcAft>
          <a:spcPct val="30000"/>
        </a:spcAft>
        <a:buClr>
          <a:schemeClr val="tx2"/>
        </a:buClr>
        <a:buSzPct val="70000"/>
        <a:buFont typeface="Wingdings" pitchFamily="2" charset="2"/>
        <a:buChar char=" "/>
        <a:defRPr sz="2000">
          <a:solidFill>
            <a:schemeClr val="tx1"/>
          </a:solidFill>
          <a:latin typeface="+mn-lt"/>
        </a:defRPr>
      </a:lvl7pPr>
      <a:lvl8pPr marL="3426158" indent="-114205" algn="l" rtl="0" fontAlgn="base">
        <a:lnSpc>
          <a:spcPct val="110000"/>
        </a:lnSpc>
        <a:spcBef>
          <a:spcPct val="10000"/>
        </a:spcBef>
        <a:spcAft>
          <a:spcPct val="30000"/>
        </a:spcAft>
        <a:buClr>
          <a:schemeClr val="tx2"/>
        </a:buClr>
        <a:buSzPct val="70000"/>
        <a:buFont typeface="Wingdings" pitchFamily="2" charset="2"/>
        <a:buChar char=" "/>
        <a:defRPr sz="2000">
          <a:solidFill>
            <a:schemeClr val="tx1"/>
          </a:solidFill>
          <a:latin typeface="+mn-lt"/>
        </a:defRPr>
      </a:lvl8pPr>
      <a:lvl9pPr marL="3882978" indent="-114205" algn="l" rtl="0" fontAlgn="base">
        <a:lnSpc>
          <a:spcPct val="110000"/>
        </a:lnSpc>
        <a:spcBef>
          <a:spcPct val="10000"/>
        </a:spcBef>
        <a:spcAft>
          <a:spcPct val="30000"/>
        </a:spcAft>
        <a:buClr>
          <a:schemeClr val="tx2"/>
        </a:buClr>
        <a:buSzPct val="70000"/>
        <a:buFont typeface="Wingdings" pitchFamily="2" charset="2"/>
        <a:buChar char=" 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36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19" algn="l" defTabSz="9136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42" algn="l" defTabSz="9136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64" algn="l" defTabSz="9136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83" algn="l" defTabSz="9136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05" algn="l" defTabSz="9136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26" algn="l" defTabSz="9136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44" algn="l" defTabSz="9136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567" algn="l" defTabSz="9136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cecite.informatik.uni-freiburg.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8200" y="609600"/>
            <a:ext cx="7467600" cy="167640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</a:pPr>
            <a:r>
              <a:rPr lang="de-DE" sz="5400" dirty="0" smtClean="0">
                <a:solidFill>
                  <a:srgbClr val="353258"/>
                </a:solidFill>
              </a:rPr>
              <a:t>Lehrstuhl Seminar</a:t>
            </a:r>
            <a:br>
              <a:rPr lang="de-DE" sz="5400" dirty="0" smtClean="0">
                <a:solidFill>
                  <a:srgbClr val="353258"/>
                </a:solidFill>
              </a:rPr>
            </a:br>
            <a:r>
              <a:rPr lang="de-DE" sz="4000" dirty="0" smtClean="0">
                <a:solidFill>
                  <a:srgbClr val="353258"/>
                </a:solidFill>
              </a:rPr>
              <a:t>2013</a:t>
            </a:r>
            <a:endParaRPr lang="de-DE" sz="2000" dirty="0" smtClean="0">
              <a:solidFill>
                <a:srgbClr val="353258"/>
              </a:solidFill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71500" y="4419600"/>
            <a:ext cx="8001000" cy="18288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Claudius </a:t>
            </a:r>
            <a:r>
              <a:rPr lang="de-DE" dirty="0" err="1" smtClean="0"/>
              <a:t>Korzen</a:t>
            </a:r>
            <a:endParaRPr lang="de-DE" dirty="0" smtClean="0"/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Lehrstuhl für Algorithmen und Datenstrukturen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Institut für Informatik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Universität Freiburg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endParaRPr lang="de-DE" sz="1000" dirty="0" smtClean="0"/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366713" y="2560320"/>
            <a:ext cx="8382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0" tIns="45682" rIns="91360" bIns="45682"/>
          <a:lstStyle/>
          <a:p>
            <a:pPr algn="ctr"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None/>
            </a:pPr>
            <a:r>
              <a:rPr lang="de-DE" sz="3200" dirty="0">
                <a:solidFill>
                  <a:schemeClr val="accent1"/>
                </a:solidFill>
              </a:rPr>
              <a:t>Seminar 2, Montag 25.Februar 2013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SzPct val="80000"/>
              <a:buFont typeface="Wingdings" pitchFamily="2" charset="2"/>
              <a:buNone/>
            </a:pPr>
            <a:r>
              <a:rPr lang="de-DE" sz="2800" dirty="0">
                <a:solidFill>
                  <a:schemeClr val="accent1"/>
                </a:solidFill>
              </a:rPr>
              <a:t>(</a:t>
            </a:r>
            <a:r>
              <a:rPr lang="de-DE" sz="2800" dirty="0" err="1" smtClean="0">
                <a:solidFill>
                  <a:schemeClr val="accent1"/>
                </a:solidFill>
              </a:rPr>
              <a:t>Icecite</a:t>
            </a:r>
            <a:r>
              <a:rPr lang="de-DE" sz="2800" dirty="0" smtClean="0">
                <a:solidFill>
                  <a:schemeClr val="accent1"/>
                </a:solidFill>
              </a:rPr>
              <a:t>, eine </a:t>
            </a:r>
            <a:r>
              <a:rPr lang="de-DE" sz="2800" dirty="0">
                <a:solidFill>
                  <a:schemeClr val="accent1"/>
                </a:solidFill>
              </a:rPr>
              <a:t>Webanwendung zur Verwaltung von wissenschaftlichen Publikationen</a:t>
            </a:r>
            <a:r>
              <a:rPr lang="de-DE" sz="2800" dirty="0" smtClean="0">
                <a:solidFill>
                  <a:schemeClr val="accent1"/>
                </a:solidFill>
              </a:rPr>
              <a:t>)</a:t>
            </a:r>
            <a:endParaRPr lang="de-DE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Experimente (1)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7467600" cy="4800600"/>
              </a:xfrm>
            </p:spPr>
            <p:txBody>
              <a:bodyPr/>
              <a:lstStyle/>
              <a:p>
                <a:r>
                  <a:rPr lang="de-DE" dirty="0" smtClean="0"/>
                  <a:t>Testkollektion: </a:t>
                </a:r>
                <a:r>
                  <a:rPr lang="de-DE" dirty="0" smtClean="0">
                    <a:solidFill>
                      <a:schemeClr val="tx2"/>
                    </a:solidFill>
                  </a:rPr>
                  <a:t>700</a:t>
                </a:r>
                <a:r>
                  <a:rPr lang="de-DE" dirty="0" smtClean="0"/>
                  <a:t> DBLP- und </a:t>
                </a:r>
                <a:r>
                  <a:rPr lang="de-DE" dirty="0" smtClean="0">
                    <a:solidFill>
                      <a:schemeClr val="tx2"/>
                    </a:solidFill>
                  </a:rPr>
                  <a:t>500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PubMed</a:t>
                </a:r>
                <a:r>
                  <a:rPr lang="de-DE" dirty="0" smtClean="0"/>
                  <a:t>-Paper</a:t>
                </a:r>
              </a:p>
              <a:p>
                <a:r>
                  <a:rPr lang="de-DE" dirty="0" smtClean="0"/>
                  <a:t>4 „</a:t>
                </a:r>
                <a:r>
                  <a:rPr lang="de-DE" dirty="0" err="1" smtClean="0"/>
                  <a:t>Ground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Truth</a:t>
                </a:r>
                <a:r>
                  <a:rPr lang="de-DE" dirty="0" smtClean="0"/>
                  <a:t>“-Dateien:</a:t>
                </a:r>
              </a:p>
              <a:p>
                <a:pPr lvl="1"/>
                <a:r>
                  <a:rPr lang="de-DE" dirty="0" smtClean="0"/>
                  <a:t>PDF-Dateiname  </a:t>
                </a:r>
                <a:r>
                  <a:rPr lang="de-DE" dirty="0" smtClean="0">
                    <a:sym typeface="Wingdings" pitchFamily="2" charset="2"/>
                  </a:rPr>
                  <a:t> </a:t>
                </a:r>
                <a:r>
                  <a:rPr lang="de-DE" dirty="0" err="1" smtClean="0">
                    <a:sym typeface="Wingdings" pitchFamily="2" charset="2"/>
                  </a:rPr>
                  <a:t>Titel</a:t>
                </a:r>
                <a:r>
                  <a:rPr lang="de-DE" baseline="-25000" dirty="0" err="1" smtClean="0">
                    <a:sym typeface="Wingdings" pitchFamily="2" charset="2"/>
                  </a:rPr>
                  <a:t>GT</a:t>
                </a:r>
                <a:r>
                  <a:rPr lang="de-DE" dirty="0" smtClean="0">
                    <a:sym typeface="Wingdings" pitchFamily="2" charset="2"/>
                  </a:rPr>
                  <a:t>  DBLP-/</a:t>
                </a:r>
                <a:r>
                  <a:rPr lang="de-DE" dirty="0" err="1" smtClean="0">
                    <a:sym typeface="Wingdings" pitchFamily="2" charset="2"/>
                  </a:rPr>
                  <a:t>PubMed</a:t>
                </a:r>
                <a:r>
                  <a:rPr lang="de-DE" dirty="0" smtClean="0">
                    <a:sym typeface="Wingdings" pitchFamily="2" charset="2"/>
                  </a:rPr>
                  <a:t> </a:t>
                </a:r>
                <a:r>
                  <a:rPr lang="de-DE" dirty="0" err="1" smtClean="0">
                    <a:sym typeface="Wingdings" pitchFamily="2" charset="2"/>
                  </a:rPr>
                  <a:t>Id</a:t>
                </a:r>
                <a:r>
                  <a:rPr lang="de-DE" baseline="-25000" dirty="0" err="1" smtClean="0">
                    <a:sym typeface="Wingdings" pitchFamily="2" charset="2"/>
                  </a:rPr>
                  <a:t>GT</a:t>
                </a:r>
                <a:endParaRPr lang="de-DE" baseline="-25000" dirty="0" smtClean="0">
                  <a:sym typeface="Wingdings" pitchFamily="2" charset="2"/>
                </a:endParaRPr>
              </a:p>
              <a:p>
                <a:pPr lvl="1"/>
                <a:r>
                  <a:rPr lang="de-DE" dirty="0"/>
                  <a:t>PDF-Dateiname  </a:t>
                </a:r>
                <a:r>
                  <a:rPr lang="de-DE" dirty="0">
                    <a:sym typeface="Wingdings" pitchFamily="2" charset="2"/>
                  </a:rPr>
                  <a:t> </a:t>
                </a:r>
                <a:r>
                  <a:rPr lang="de-DE" dirty="0" err="1" smtClean="0">
                    <a:sym typeface="Wingdings" pitchFamily="2" charset="2"/>
                  </a:rPr>
                  <a:t>Referenzen</a:t>
                </a:r>
                <a:r>
                  <a:rPr lang="de-DE" baseline="-25000" dirty="0" err="1" smtClean="0">
                    <a:sym typeface="Wingdings" pitchFamily="2" charset="2"/>
                  </a:rPr>
                  <a:t>GT</a:t>
                </a:r>
                <a:r>
                  <a:rPr lang="de-DE" dirty="0" smtClean="0">
                    <a:sym typeface="Wingdings" pitchFamily="2" charset="2"/>
                  </a:rPr>
                  <a:t> </a:t>
                </a:r>
                <a:r>
                  <a:rPr lang="de-DE" dirty="0">
                    <a:sym typeface="Wingdings" pitchFamily="2" charset="2"/>
                  </a:rPr>
                  <a:t> DBLP-/</a:t>
                </a:r>
                <a:r>
                  <a:rPr lang="de-DE" dirty="0" err="1">
                    <a:sym typeface="Wingdings" pitchFamily="2" charset="2"/>
                  </a:rPr>
                  <a:t>PubMed</a:t>
                </a:r>
                <a:r>
                  <a:rPr lang="de-DE" dirty="0">
                    <a:sym typeface="Wingdings" pitchFamily="2" charset="2"/>
                  </a:rPr>
                  <a:t> </a:t>
                </a:r>
                <a:r>
                  <a:rPr lang="de-DE" dirty="0" err="1" smtClean="0">
                    <a:sym typeface="Wingdings" pitchFamily="2" charset="2"/>
                  </a:rPr>
                  <a:t>Ids</a:t>
                </a:r>
                <a:r>
                  <a:rPr lang="de-DE" baseline="-25000" dirty="0" err="1" smtClean="0">
                    <a:sym typeface="Wingdings" pitchFamily="2" charset="2"/>
                  </a:rPr>
                  <a:t>GT</a:t>
                </a:r>
                <a:endParaRPr lang="de-DE" baseline="-25000" dirty="0" smtClean="0">
                  <a:sym typeface="Wingdings" pitchFamily="2" charset="2"/>
                </a:endParaRPr>
              </a:p>
              <a:p>
                <a:r>
                  <a:rPr lang="de-DE" dirty="0" smtClean="0">
                    <a:sym typeface="Wingdings" pitchFamily="2" charset="2"/>
                  </a:rPr>
                  <a:t>Vorgehen bei Extraktions-Algorithmen:</a:t>
                </a:r>
              </a:p>
              <a:p>
                <a:pPr lvl="1"/>
                <a:r>
                  <a:rPr lang="de-DE" dirty="0" smtClean="0">
                    <a:solidFill>
                      <a:schemeClr val="tx2"/>
                    </a:solidFill>
                    <a:sym typeface="Wingdings" pitchFamily="2" charset="2"/>
                  </a:rPr>
                  <a:t>Eingabe:</a:t>
                </a:r>
                <a:r>
                  <a:rPr lang="de-DE" dirty="0" smtClean="0">
                    <a:sym typeface="Wingdings" pitchFamily="2" charset="2"/>
                  </a:rPr>
                  <a:t> PDF-Datei; </a:t>
                </a:r>
                <a:r>
                  <a:rPr lang="de-DE" dirty="0" smtClean="0">
                    <a:solidFill>
                      <a:schemeClr val="tx2"/>
                    </a:solidFill>
                    <a:sym typeface="Wingdings" pitchFamily="2" charset="2"/>
                  </a:rPr>
                  <a:t>Ausgabe:</a:t>
                </a:r>
                <a:r>
                  <a:rPr lang="de-DE" dirty="0" smtClean="0">
                    <a:sym typeface="Wingdings" pitchFamily="2" charset="2"/>
                  </a:rPr>
                  <a:t> </a:t>
                </a:r>
                <a:r>
                  <a:rPr lang="de-DE" dirty="0" err="1" smtClean="0">
                    <a:sym typeface="Wingdings" pitchFamily="2" charset="2"/>
                  </a:rPr>
                  <a:t>Titel</a:t>
                </a:r>
                <a:r>
                  <a:rPr lang="de-DE" baseline="-25000" dirty="0" err="1" smtClean="0">
                    <a:sym typeface="Wingdings" pitchFamily="2" charset="2"/>
                  </a:rPr>
                  <a:t>EX</a:t>
                </a:r>
                <a:r>
                  <a:rPr lang="de-DE" dirty="0" smtClean="0">
                    <a:sym typeface="Wingdings" pitchFamily="2" charset="2"/>
                  </a:rPr>
                  <a:t> / </a:t>
                </a:r>
                <a:r>
                  <a:rPr lang="de-DE" dirty="0" err="1" smtClean="0">
                    <a:sym typeface="Wingdings" pitchFamily="2" charset="2"/>
                  </a:rPr>
                  <a:t>Referenzen</a:t>
                </a:r>
                <a:r>
                  <a:rPr lang="de-DE" baseline="-25000" dirty="0" err="1" smtClean="0">
                    <a:sym typeface="Wingdings" pitchFamily="2" charset="2"/>
                  </a:rPr>
                  <a:t>EX</a:t>
                </a:r>
                <a:endParaRPr lang="de-DE" baseline="-25000" dirty="0" smtClean="0">
                  <a:sym typeface="Wingdings" pitchFamily="2" charset="2"/>
                </a:endParaRPr>
              </a:p>
              <a:p>
                <a:pPr lvl="1"/>
                <a:r>
                  <a:rPr lang="de-DE" dirty="0" smtClean="0">
                    <a:sym typeface="Wingdings" pitchFamily="2" charset="2"/>
                  </a:rPr>
                  <a:t>Ausgabe korrekt, wenn: </a:t>
                </a:r>
                <a:r>
                  <a:rPr lang="de-DE" dirty="0" err="1" smtClean="0">
                    <a:sym typeface="Wingdings" pitchFamily="2" charset="2"/>
                  </a:rPr>
                  <a:t>Titel</a:t>
                </a:r>
                <a:r>
                  <a:rPr lang="de-DE" baseline="-25000" dirty="0" err="1" smtClean="0">
                    <a:sym typeface="Wingdings" pitchFamily="2" charset="2"/>
                  </a:rPr>
                  <a:t>EX</a:t>
                </a:r>
                <a:r>
                  <a:rPr lang="de-DE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/>
                        <a:ea typeface="Cambria Math"/>
                        <a:sym typeface="Wingdings" pitchFamily="2" charset="2"/>
                      </a:rPr>
                      <m:t>≈</m:t>
                    </m:r>
                  </m:oMath>
                </a14:m>
                <a:r>
                  <a:rPr lang="de-DE" dirty="0" smtClean="0">
                    <a:sym typeface="Wingdings" pitchFamily="2" charset="2"/>
                  </a:rPr>
                  <a:t> </a:t>
                </a:r>
                <a:r>
                  <a:rPr lang="de-DE" dirty="0" err="1" smtClean="0">
                    <a:sym typeface="Wingdings" pitchFamily="2" charset="2"/>
                  </a:rPr>
                  <a:t>Titel</a:t>
                </a:r>
                <a:r>
                  <a:rPr lang="de-DE" baseline="-25000" dirty="0" err="1" smtClean="0">
                    <a:sym typeface="Wingdings" pitchFamily="2" charset="2"/>
                  </a:rPr>
                  <a:t>GT</a:t>
                </a:r>
                <a:r>
                  <a:rPr lang="de-DE" dirty="0" smtClean="0">
                    <a:sym typeface="Wingdings" pitchFamily="2" charset="2"/>
                  </a:rPr>
                  <a:t>, </a:t>
                </a:r>
                <a:r>
                  <a:rPr lang="de-DE" dirty="0" err="1" smtClean="0">
                    <a:sym typeface="Wingdings" pitchFamily="2" charset="2"/>
                  </a:rPr>
                  <a:t>Ref</a:t>
                </a:r>
                <a:r>
                  <a:rPr lang="de-DE" baseline="-25000" dirty="0" err="1" smtClean="0">
                    <a:sym typeface="Wingdings" pitchFamily="2" charset="2"/>
                  </a:rPr>
                  <a:t>EX</a:t>
                </a:r>
                <a:r>
                  <a:rPr lang="de-DE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  <a:sym typeface="Wingdings" pitchFamily="2" charset="2"/>
                      </a:rPr>
                      <m:t>≈</m:t>
                    </m:r>
                  </m:oMath>
                </a14:m>
                <a:r>
                  <a:rPr lang="de-DE" dirty="0" smtClean="0">
                    <a:sym typeface="Wingdings" pitchFamily="2" charset="2"/>
                  </a:rPr>
                  <a:t> Ref</a:t>
                </a:r>
                <a:r>
                  <a:rPr lang="de-DE" baseline="-25000" dirty="0" smtClean="0">
                    <a:sym typeface="Wingdings" pitchFamily="2" charset="2"/>
                  </a:rPr>
                  <a:t>GT</a:t>
                </a:r>
              </a:p>
              <a:p>
                <a:r>
                  <a:rPr lang="de-DE" dirty="0" smtClean="0">
                    <a:sym typeface="Wingdings" pitchFamily="2" charset="2"/>
                  </a:rPr>
                  <a:t>Vorgehen bei Zuordnungs-Algorithmen:</a:t>
                </a:r>
              </a:p>
              <a:p>
                <a:pPr lvl="1"/>
                <a:r>
                  <a:rPr lang="de-DE" dirty="0" smtClean="0">
                    <a:solidFill>
                      <a:schemeClr val="tx2"/>
                    </a:solidFill>
                    <a:sym typeface="Wingdings" pitchFamily="2" charset="2"/>
                  </a:rPr>
                  <a:t>Eingabe:</a:t>
                </a:r>
                <a:r>
                  <a:rPr lang="de-DE" dirty="0" smtClean="0">
                    <a:sym typeface="Wingdings" pitchFamily="2" charset="2"/>
                  </a:rPr>
                  <a:t> </a:t>
                </a:r>
                <a:r>
                  <a:rPr lang="de-DE" dirty="0" err="1" smtClean="0">
                    <a:sym typeface="Wingdings" pitchFamily="2" charset="2"/>
                  </a:rPr>
                  <a:t>Titel</a:t>
                </a:r>
                <a:r>
                  <a:rPr lang="de-DE" baseline="-25000" dirty="0" err="1" smtClean="0">
                    <a:sym typeface="Wingdings" pitchFamily="2" charset="2"/>
                  </a:rPr>
                  <a:t>GT</a:t>
                </a:r>
                <a:r>
                  <a:rPr lang="de-DE" dirty="0" smtClean="0">
                    <a:sym typeface="Wingdings" pitchFamily="2" charset="2"/>
                  </a:rPr>
                  <a:t> / </a:t>
                </a:r>
                <a:r>
                  <a:rPr lang="de-DE" dirty="0" err="1" smtClean="0">
                    <a:sym typeface="Wingdings" pitchFamily="2" charset="2"/>
                  </a:rPr>
                  <a:t>Referenz</a:t>
                </a:r>
                <a:r>
                  <a:rPr lang="de-DE" baseline="-25000" dirty="0" err="1" smtClean="0">
                    <a:sym typeface="Wingdings" pitchFamily="2" charset="2"/>
                  </a:rPr>
                  <a:t>GT</a:t>
                </a:r>
                <a:r>
                  <a:rPr lang="de-DE" dirty="0" smtClean="0">
                    <a:sym typeface="Wingdings" pitchFamily="2" charset="2"/>
                  </a:rPr>
                  <a:t>; </a:t>
                </a:r>
                <a:r>
                  <a:rPr lang="de-DE" dirty="0" smtClean="0">
                    <a:solidFill>
                      <a:schemeClr val="tx2"/>
                    </a:solidFill>
                    <a:sym typeface="Wingdings" pitchFamily="2" charset="2"/>
                  </a:rPr>
                  <a:t>Ausgabe:</a:t>
                </a:r>
                <a:r>
                  <a:rPr lang="de-DE" dirty="0" smtClean="0">
                    <a:sym typeface="Wingdings" pitchFamily="2" charset="2"/>
                  </a:rPr>
                  <a:t> </a:t>
                </a:r>
                <a:r>
                  <a:rPr lang="de-DE" dirty="0" err="1" smtClean="0">
                    <a:sym typeface="Wingdings" pitchFamily="2" charset="2"/>
                  </a:rPr>
                  <a:t>Id</a:t>
                </a:r>
                <a:r>
                  <a:rPr lang="de-DE" baseline="-25000" dirty="0" err="1" smtClean="0">
                    <a:sym typeface="Wingdings" pitchFamily="2" charset="2"/>
                  </a:rPr>
                  <a:t>Z</a:t>
                </a:r>
                <a:endParaRPr lang="de-DE" baseline="-25000" dirty="0" smtClean="0">
                  <a:sym typeface="Wingdings" pitchFamily="2" charset="2"/>
                </a:endParaRPr>
              </a:p>
              <a:p>
                <a:pPr lvl="1"/>
                <a:r>
                  <a:rPr lang="de-DE" dirty="0" smtClean="0">
                    <a:sym typeface="Wingdings" pitchFamily="2" charset="2"/>
                  </a:rPr>
                  <a:t>Ausgabe korrekt, wenn: </a:t>
                </a:r>
                <a:r>
                  <a:rPr lang="de-DE" dirty="0" err="1" smtClean="0">
                    <a:sym typeface="Wingdings" pitchFamily="2" charset="2"/>
                  </a:rPr>
                  <a:t>Id</a:t>
                </a:r>
                <a:r>
                  <a:rPr lang="de-DE" baseline="-25000" dirty="0" err="1" smtClean="0">
                    <a:sym typeface="Wingdings" pitchFamily="2" charset="2"/>
                  </a:rPr>
                  <a:t>Z</a:t>
                </a:r>
                <a:r>
                  <a:rPr lang="de-DE" dirty="0" smtClean="0">
                    <a:sym typeface="Wingdings" pitchFamily="2" charset="2"/>
                  </a:rPr>
                  <a:t> = </a:t>
                </a:r>
                <a:r>
                  <a:rPr lang="de-DE" dirty="0" err="1" smtClean="0">
                    <a:sym typeface="Wingdings" pitchFamily="2" charset="2"/>
                  </a:rPr>
                  <a:t>Id</a:t>
                </a:r>
                <a:r>
                  <a:rPr lang="de-DE" baseline="-25000" dirty="0" err="1" smtClean="0">
                    <a:sym typeface="Wingdings" pitchFamily="2" charset="2"/>
                  </a:rPr>
                  <a:t>GT</a:t>
                </a:r>
                <a:endParaRPr lang="de-DE" baseline="-25000" dirty="0" smtClean="0">
                  <a:sym typeface="Wingdings" pitchFamily="2" charset="2"/>
                </a:endParaRPr>
              </a:p>
              <a:p>
                <a:endParaRPr lang="de-DE" dirty="0"/>
              </a:p>
              <a:p>
                <a:pPr lvl="1"/>
                <a:endParaRPr lang="de-DE" baseline="-250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7467600" cy="4800600"/>
              </a:xfrm>
              <a:blipFill rotWithShape="1">
                <a:blip r:embed="rId2"/>
                <a:stretch>
                  <a:fillRect l="-653" t="-11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FC026-47C9-4156-A6B8-B8B6B5ED992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5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Experimente (2)</a:t>
            </a:r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>
          <a:xfrm>
            <a:off x="609600" y="1295400"/>
            <a:ext cx="7976461" cy="48006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endParaRPr lang="de-DE" dirty="0" smtClean="0"/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Zum Vergleich: Genauigkeiten maschineller </a:t>
            </a:r>
            <a:r>
              <a:rPr lang="de-DE" dirty="0" smtClean="0"/>
              <a:t>Ansätze:</a:t>
            </a:r>
          </a:p>
          <a:p>
            <a:pPr lvl="1">
              <a:spcBef>
                <a:spcPct val="0"/>
              </a:spcBef>
            </a:pPr>
            <a:r>
              <a:rPr lang="de-DE" dirty="0" smtClean="0">
                <a:solidFill>
                  <a:schemeClr val="tx2"/>
                </a:solidFill>
              </a:rPr>
              <a:t>HMMs</a:t>
            </a:r>
            <a:r>
              <a:rPr lang="de-DE" dirty="0"/>
              <a:t>: </a:t>
            </a:r>
            <a:r>
              <a:rPr lang="de-DE" b="1" dirty="0"/>
              <a:t>92%</a:t>
            </a:r>
            <a:r>
              <a:rPr lang="de-DE" dirty="0"/>
              <a:t> (Metadaten</a:t>
            </a:r>
            <a:r>
              <a:rPr lang="de-DE" dirty="0" smtClean="0"/>
              <a:t>) [1], </a:t>
            </a:r>
            <a:r>
              <a:rPr lang="de-DE" b="1" dirty="0"/>
              <a:t>87%</a:t>
            </a:r>
            <a:r>
              <a:rPr lang="de-DE" dirty="0"/>
              <a:t> (</a:t>
            </a:r>
            <a:r>
              <a:rPr lang="de-DE" dirty="0" smtClean="0"/>
              <a:t>Referenzen) [2]</a:t>
            </a:r>
          </a:p>
          <a:p>
            <a:pPr lvl="1">
              <a:spcBef>
                <a:spcPct val="0"/>
              </a:spcBef>
            </a:pPr>
            <a:r>
              <a:rPr lang="de-DE" dirty="0" smtClean="0">
                <a:solidFill>
                  <a:schemeClr val="tx2"/>
                </a:solidFill>
              </a:rPr>
              <a:t>SVMs:</a:t>
            </a:r>
            <a:r>
              <a:rPr lang="de-DE" dirty="0" smtClean="0"/>
              <a:t> (</a:t>
            </a:r>
            <a:r>
              <a:rPr lang="de-DE" dirty="0" err="1" smtClean="0"/>
              <a:t>Mendeley</a:t>
            </a:r>
            <a:r>
              <a:rPr lang="de-DE" dirty="0" smtClean="0"/>
              <a:t>): </a:t>
            </a:r>
            <a:r>
              <a:rPr lang="de-DE" b="1" dirty="0" smtClean="0"/>
              <a:t>91%</a:t>
            </a:r>
            <a:r>
              <a:rPr lang="de-DE" dirty="0" smtClean="0"/>
              <a:t> (Titel), </a:t>
            </a:r>
            <a:r>
              <a:rPr lang="de-DE" b="1" dirty="0" smtClean="0"/>
              <a:t>81%</a:t>
            </a:r>
            <a:r>
              <a:rPr lang="de-DE" dirty="0" smtClean="0"/>
              <a:t> (Autoren) [3]</a:t>
            </a:r>
          </a:p>
          <a:p>
            <a:pPr lvl="1">
              <a:spcBef>
                <a:spcPct val="0"/>
              </a:spcBef>
            </a:pPr>
            <a:r>
              <a:rPr lang="de-DE" dirty="0" smtClean="0">
                <a:solidFill>
                  <a:schemeClr val="tx2"/>
                </a:solidFill>
              </a:rPr>
              <a:t>CRFs:</a:t>
            </a:r>
            <a:r>
              <a:rPr lang="de-DE" dirty="0" smtClean="0"/>
              <a:t> </a:t>
            </a:r>
            <a:r>
              <a:rPr lang="de-DE" b="1" dirty="0" smtClean="0"/>
              <a:t>73%</a:t>
            </a:r>
            <a:r>
              <a:rPr lang="de-DE" dirty="0" smtClean="0"/>
              <a:t> (Metadaten); </a:t>
            </a:r>
            <a:r>
              <a:rPr lang="de-DE" b="1" dirty="0" smtClean="0"/>
              <a:t>77%</a:t>
            </a:r>
            <a:r>
              <a:rPr lang="de-DE" dirty="0" smtClean="0"/>
              <a:t> (Referenzen) [4]</a:t>
            </a:r>
            <a:endParaRPr lang="de-DE" dirty="0"/>
          </a:p>
          <a:p>
            <a:pPr marL="0" indent="0">
              <a:spcBef>
                <a:spcPct val="0"/>
              </a:spcBef>
              <a:buNone/>
            </a:pPr>
            <a:endParaRPr lang="de-DE" dirty="0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60E810F-F6C2-473E-8594-C03F82A6EEED}" type="slidenum">
              <a:rPr lang="en-GB" sz="1400" smtClean="0"/>
              <a:pPr eaLnBrk="1" hangingPunct="1"/>
              <a:t>11</a:t>
            </a:fld>
            <a:endParaRPr lang="en-GB" sz="1400" smtClean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699436"/>
              </p:ext>
            </p:extLst>
          </p:nvPr>
        </p:nvGraphicFramePr>
        <p:xfrm>
          <a:off x="1584702" y="1295400"/>
          <a:ext cx="594359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65"/>
                <a:gridCol w="1660517"/>
                <a:gridCol w="1660517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Korrekte Ausgaben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tx2"/>
                          </a:solidFill>
                        </a:rPr>
                        <a:t>DBLP</a:t>
                      </a:r>
                      <a:endParaRPr lang="de-DE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 smtClean="0">
                          <a:solidFill>
                            <a:schemeClr val="tx2"/>
                          </a:solidFill>
                        </a:rPr>
                        <a:t>PubMed</a:t>
                      </a:r>
                      <a:endParaRPr lang="de-DE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Titel-Extraktion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94,7%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89,8%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Referenzen-Extraktion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81.6%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91.1%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Titel-Zuordnung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99.2%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98.2%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Referenzen-Zuordnung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98.4%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99.3%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Rechteck 1"/>
          <p:cNvSpPr/>
          <p:nvPr/>
        </p:nvSpPr>
        <p:spPr bwMode="auto">
          <a:xfrm>
            <a:off x="457200" y="3718560"/>
            <a:ext cx="7924800" cy="24536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SzTx/>
              <a:buFont typeface="Tahoma" pitchFamily="34" charset="0"/>
              <a:buNone/>
              <a:tabLst/>
            </a:pPr>
            <a:endParaRPr kumimoji="0" lang="de-DE" sz="2400" b="0" i="0" u="none" strike="noStrike" cap="none" normalizeH="0" baseline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266700" y="3261360"/>
            <a:ext cx="8305800" cy="25833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SzTx/>
              <a:buFont typeface="Tahoma" pitchFamily="34" charset="0"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23644"/>
              </p:ext>
            </p:extLst>
          </p:nvPr>
        </p:nvGraphicFramePr>
        <p:xfrm>
          <a:off x="1582738" y="3827088"/>
          <a:ext cx="594359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65"/>
                <a:gridCol w="1660517"/>
                <a:gridCol w="1660517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Laufzeiten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tx2"/>
                          </a:solidFill>
                        </a:rPr>
                        <a:t>DBLP</a:t>
                      </a:r>
                      <a:endParaRPr lang="de-DE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 smtClean="0">
                          <a:solidFill>
                            <a:schemeClr val="tx2"/>
                          </a:solidFill>
                        </a:rPr>
                        <a:t>PubMed</a:t>
                      </a:r>
                      <a:endParaRPr lang="de-DE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Titel-Extraktion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43.4ms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42.6ms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Referenzen-Extraktion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141.85ms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170.75ms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Titel-Zuordnung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6.6ms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37.9ms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Referenzen-Zuordnung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12.3ms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56.46ms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Referenzen &amp; Links</a:t>
            </a:r>
            <a:endParaRPr lang="de-DE" dirty="0" smtClean="0"/>
          </a:p>
        </p:txBody>
      </p:sp>
      <p:sp>
        <p:nvSpPr>
          <p:cNvPr id="15363" name="Inhaltsplatzhalter 2"/>
          <p:cNvSpPr>
            <a:spLocks noGrp="1"/>
          </p:cNvSpPr>
          <p:nvPr>
            <p:ph idx="1"/>
          </p:nvPr>
        </p:nvSpPr>
        <p:spPr>
          <a:xfrm>
            <a:off x="609600" y="1295400"/>
            <a:ext cx="755904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de-DE" sz="1800" dirty="0" smtClean="0"/>
              <a:t>[1] </a:t>
            </a:r>
            <a:r>
              <a:rPr lang="en-US" sz="1800" dirty="0"/>
              <a:t>K. </a:t>
            </a:r>
            <a:r>
              <a:rPr lang="en-US" sz="1800" dirty="0" err="1"/>
              <a:t>Seymore</a:t>
            </a:r>
            <a:r>
              <a:rPr lang="en-US" sz="1800" dirty="0"/>
              <a:t>, A. McCallum, and R. </a:t>
            </a:r>
            <a:r>
              <a:rPr lang="en-US" sz="1800" dirty="0" smtClean="0"/>
              <a:t>Rosenfeld. </a:t>
            </a:r>
            <a:r>
              <a:rPr lang="en-US" sz="1800" i="1" dirty="0" smtClean="0"/>
              <a:t>Learning </a:t>
            </a:r>
            <a:r>
              <a:rPr lang="en-US" sz="1800" i="1" dirty="0"/>
              <a:t>Hidden Markov Model Structure </a:t>
            </a:r>
            <a:r>
              <a:rPr lang="en-US" sz="1800" i="1" dirty="0" smtClean="0"/>
              <a:t>for Information </a:t>
            </a:r>
            <a:r>
              <a:rPr lang="en-US" sz="1800" i="1" dirty="0"/>
              <a:t>Extraction</a:t>
            </a:r>
            <a:r>
              <a:rPr lang="en-US" sz="1800" dirty="0"/>
              <a:t>. In AAAI 99 Workshop </a:t>
            </a:r>
            <a:r>
              <a:rPr lang="en-US" sz="1800" dirty="0" smtClean="0"/>
              <a:t>on Machine </a:t>
            </a:r>
            <a:r>
              <a:rPr lang="en-US" sz="1800" dirty="0"/>
              <a:t>Learning for Information Extraction, </a:t>
            </a:r>
            <a:r>
              <a:rPr lang="en-US" sz="1800" dirty="0" smtClean="0"/>
              <a:t>pages 37–42</a:t>
            </a:r>
            <a:r>
              <a:rPr lang="en-US" sz="1800" dirty="0"/>
              <a:t>, 1999</a:t>
            </a:r>
            <a:r>
              <a:rPr lang="en-US" sz="180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sz="1800" dirty="0" smtClean="0"/>
              <a:t>[</a:t>
            </a:r>
            <a:r>
              <a:rPr lang="en-US" sz="1800" dirty="0"/>
              <a:t>2] V. R. </a:t>
            </a:r>
            <a:r>
              <a:rPr lang="en-US" sz="1800" dirty="0" err="1"/>
              <a:t>Borkar</a:t>
            </a:r>
            <a:r>
              <a:rPr lang="en-US" sz="1800" dirty="0"/>
              <a:t>, K. </a:t>
            </a:r>
            <a:r>
              <a:rPr lang="en-US" sz="1800" dirty="0" err="1"/>
              <a:t>Deshmukh</a:t>
            </a:r>
            <a:r>
              <a:rPr lang="en-US" sz="1800" dirty="0"/>
              <a:t>, and S. </a:t>
            </a:r>
            <a:r>
              <a:rPr lang="en-US" sz="1800" dirty="0" err="1" smtClean="0"/>
              <a:t>Sarawagi</a:t>
            </a:r>
            <a:r>
              <a:rPr lang="en-US" sz="1800" dirty="0" smtClean="0"/>
              <a:t>. </a:t>
            </a:r>
            <a:r>
              <a:rPr lang="en-US" sz="1800" i="1" dirty="0" smtClean="0"/>
              <a:t>Automatic segmentation </a:t>
            </a:r>
            <a:r>
              <a:rPr lang="en-US" sz="1800" i="1" dirty="0"/>
              <a:t>of text into </a:t>
            </a:r>
            <a:r>
              <a:rPr lang="en-US" sz="1800" i="1" dirty="0" smtClean="0"/>
              <a:t>structured records</a:t>
            </a:r>
            <a:r>
              <a:rPr lang="en-US" sz="1800" dirty="0"/>
              <a:t>. In SIGMOD Conference, pages 175–186, </a:t>
            </a:r>
            <a:r>
              <a:rPr lang="en-US" sz="1800" dirty="0" smtClean="0"/>
              <a:t>2001</a:t>
            </a:r>
          </a:p>
          <a:p>
            <a:pPr>
              <a:spcBef>
                <a:spcPct val="0"/>
              </a:spcBef>
            </a:pPr>
            <a:r>
              <a:rPr lang="de-DE" sz="1800" dirty="0" smtClean="0"/>
              <a:t>[3] M</a:t>
            </a:r>
            <a:r>
              <a:rPr lang="de-DE" sz="1800" dirty="0"/>
              <a:t>. </a:t>
            </a:r>
            <a:r>
              <a:rPr lang="de-DE" sz="1800" dirty="0" err="1"/>
              <a:t>Granitzer</a:t>
            </a:r>
            <a:r>
              <a:rPr lang="de-DE" sz="1800" dirty="0"/>
              <a:t>, M. </a:t>
            </a:r>
            <a:r>
              <a:rPr lang="de-DE" sz="1800" dirty="0" err="1"/>
              <a:t>Hristakeva</a:t>
            </a:r>
            <a:r>
              <a:rPr lang="de-DE" sz="1800" dirty="0"/>
              <a:t>, K. Jack, </a:t>
            </a:r>
            <a:r>
              <a:rPr lang="de-DE" sz="1800" dirty="0" err="1"/>
              <a:t>and</a:t>
            </a:r>
            <a:r>
              <a:rPr lang="de-DE" sz="1800" dirty="0"/>
              <a:t> R. </a:t>
            </a:r>
            <a:r>
              <a:rPr lang="de-DE" sz="1800" dirty="0" smtClean="0"/>
              <a:t>Knight. </a:t>
            </a:r>
            <a:r>
              <a:rPr lang="de-DE" sz="1800" i="1" dirty="0" smtClean="0"/>
              <a:t>A </a:t>
            </a:r>
            <a:r>
              <a:rPr lang="de-DE" sz="1800" i="1" dirty="0" err="1"/>
              <a:t>comparison</a:t>
            </a:r>
            <a:r>
              <a:rPr lang="de-DE" sz="1800" i="1" dirty="0"/>
              <a:t> </a:t>
            </a:r>
            <a:r>
              <a:rPr lang="de-DE" sz="1800" i="1" dirty="0" err="1"/>
              <a:t>of</a:t>
            </a:r>
            <a:r>
              <a:rPr lang="de-DE" sz="1800" i="1" dirty="0"/>
              <a:t> </a:t>
            </a:r>
            <a:r>
              <a:rPr lang="de-DE" sz="1800" i="1" dirty="0" err="1"/>
              <a:t>metadata</a:t>
            </a:r>
            <a:r>
              <a:rPr lang="de-DE" sz="1800" i="1" dirty="0"/>
              <a:t> </a:t>
            </a:r>
            <a:r>
              <a:rPr lang="de-DE" sz="1800" i="1" dirty="0" err="1"/>
              <a:t>extraction</a:t>
            </a:r>
            <a:r>
              <a:rPr lang="de-DE" sz="1800" i="1" dirty="0"/>
              <a:t> </a:t>
            </a:r>
            <a:r>
              <a:rPr lang="de-DE" sz="1800" i="1" dirty="0" err="1"/>
              <a:t>techniques</a:t>
            </a:r>
            <a:r>
              <a:rPr lang="de-DE" sz="1800" i="1" dirty="0"/>
              <a:t> </a:t>
            </a:r>
            <a:r>
              <a:rPr lang="de-DE" sz="1800" i="1" dirty="0" err="1" smtClean="0"/>
              <a:t>for</a:t>
            </a:r>
            <a:r>
              <a:rPr lang="de-DE" sz="1800" i="1" dirty="0" smtClean="0"/>
              <a:t> </a:t>
            </a:r>
            <a:r>
              <a:rPr lang="de-DE" sz="1800" i="1" dirty="0" err="1" smtClean="0"/>
              <a:t>crowdsourced</a:t>
            </a:r>
            <a:r>
              <a:rPr lang="de-DE" sz="1800" i="1" dirty="0" smtClean="0"/>
              <a:t> </a:t>
            </a:r>
            <a:r>
              <a:rPr lang="de-DE" sz="1800" i="1" dirty="0" err="1"/>
              <a:t>bibliographic</a:t>
            </a:r>
            <a:r>
              <a:rPr lang="de-DE" sz="1800" i="1" dirty="0"/>
              <a:t> </a:t>
            </a:r>
            <a:r>
              <a:rPr lang="de-DE" sz="1800" i="1" dirty="0" err="1"/>
              <a:t>metadata</a:t>
            </a:r>
            <a:r>
              <a:rPr lang="de-DE" sz="1800" i="1" dirty="0"/>
              <a:t> </a:t>
            </a:r>
            <a:r>
              <a:rPr lang="de-DE" sz="1800" i="1" dirty="0" err="1"/>
              <a:t>management</a:t>
            </a:r>
            <a:r>
              <a:rPr lang="de-DE" sz="1800" i="1" dirty="0"/>
              <a:t>.</a:t>
            </a:r>
            <a:r>
              <a:rPr lang="de-DE" sz="1800" dirty="0"/>
              <a:t> </a:t>
            </a:r>
            <a:r>
              <a:rPr lang="de-DE" sz="1800" dirty="0" smtClean="0"/>
              <a:t>In SAC</a:t>
            </a:r>
            <a:r>
              <a:rPr lang="de-DE" sz="1800" dirty="0"/>
              <a:t>, </a:t>
            </a:r>
            <a:r>
              <a:rPr lang="de-DE" sz="1800" dirty="0" err="1"/>
              <a:t>pages</a:t>
            </a:r>
            <a:r>
              <a:rPr lang="de-DE" sz="1800" dirty="0"/>
              <a:t> 962–964, 2012</a:t>
            </a:r>
            <a:r>
              <a:rPr lang="de-DE" sz="180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sz="1800" dirty="0" smtClean="0"/>
              <a:t>[4] F</a:t>
            </a:r>
            <a:r>
              <a:rPr lang="en-US" sz="1800" dirty="0"/>
              <a:t>. </a:t>
            </a:r>
            <a:r>
              <a:rPr lang="en-US" sz="1800" dirty="0" err="1"/>
              <a:t>Peng</a:t>
            </a:r>
            <a:r>
              <a:rPr lang="en-US" sz="1800" dirty="0"/>
              <a:t> and A. McCallum. </a:t>
            </a:r>
            <a:r>
              <a:rPr lang="en-US" sz="1800" i="1" dirty="0"/>
              <a:t>Accurate </a:t>
            </a:r>
            <a:r>
              <a:rPr lang="en-US" sz="1800" i="1" dirty="0" smtClean="0"/>
              <a:t>information extraction </a:t>
            </a:r>
            <a:r>
              <a:rPr lang="en-US" sz="1800" i="1" dirty="0"/>
              <a:t>from research papers using </a:t>
            </a:r>
            <a:r>
              <a:rPr lang="en-US" sz="1800" i="1" dirty="0" smtClean="0"/>
              <a:t>conditional random </a:t>
            </a:r>
            <a:r>
              <a:rPr lang="en-US" sz="1800" i="1" dirty="0"/>
              <a:t>fields.</a:t>
            </a:r>
            <a:r>
              <a:rPr lang="en-US" sz="1800" dirty="0"/>
              <a:t> In HLT-NAACL, pages 329–336, 2004</a:t>
            </a:r>
            <a:r>
              <a:rPr lang="en-US" sz="180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sz="1800" b="1" dirty="0" smtClean="0">
                <a:hlinkClick r:id="rId2"/>
              </a:rPr>
              <a:t>http://icecite.informatik.uni-freiburg.de</a:t>
            </a:r>
            <a:endParaRPr lang="de-DE" sz="1800" b="1" dirty="0" smtClean="0"/>
          </a:p>
          <a:p>
            <a:pPr marL="0" indent="0">
              <a:spcBef>
                <a:spcPct val="0"/>
              </a:spcBef>
              <a:buNone/>
            </a:pPr>
            <a:endParaRPr lang="de-DE" dirty="0"/>
          </a:p>
        </p:txBody>
      </p:sp>
      <p:sp>
        <p:nvSpPr>
          <p:cNvPr id="15364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2E2E2AB-490B-406C-A19A-AF15C59E5DD4}" type="slidenum">
              <a:rPr lang="en-GB" sz="1400" smtClean="0"/>
              <a:pPr eaLnBrk="1" hangingPunct="1"/>
              <a:t>12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Überblick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305800" cy="5410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300"/>
              </a:spcAft>
            </a:pPr>
            <a:r>
              <a:rPr lang="de-DE" dirty="0" smtClean="0"/>
              <a:t>Anwendungsgebiet: Literaturrecherche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</a:pPr>
            <a:endParaRPr lang="de-DE" dirty="0" smtClean="0"/>
          </a:p>
          <a:p>
            <a:pPr eaLnBrk="1" hangingPunct="1">
              <a:spcBef>
                <a:spcPct val="0"/>
              </a:spcBef>
              <a:spcAft>
                <a:spcPts val="300"/>
              </a:spcAft>
            </a:pPr>
            <a:r>
              <a:rPr lang="de-DE" dirty="0" err="1" smtClean="0"/>
              <a:t>Icecite</a:t>
            </a:r>
            <a:r>
              <a:rPr lang="de-DE" dirty="0" smtClean="0"/>
              <a:t> im Überblick</a:t>
            </a:r>
          </a:p>
          <a:p>
            <a:pPr lvl="1" eaLnBrk="1" hangingPunct="1">
              <a:spcBef>
                <a:spcPct val="0"/>
              </a:spcBef>
              <a:spcAft>
                <a:spcPts val="300"/>
              </a:spcAft>
            </a:pPr>
            <a:r>
              <a:rPr lang="de-DE" dirty="0" smtClean="0"/>
              <a:t>Features von </a:t>
            </a:r>
            <a:r>
              <a:rPr lang="de-DE" dirty="0" err="1" smtClean="0"/>
              <a:t>Icecite</a:t>
            </a:r>
            <a:endParaRPr lang="de-DE" dirty="0" smtClean="0"/>
          </a:p>
          <a:p>
            <a:pPr lvl="1" eaLnBrk="1" hangingPunct="1">
              <a:spcBef>
                <a:spcPct val="0"/>
              </a:spcBef>
              <a:spcAft>
                <a:spcPts val="300"/>
              </a:spcAft>
            </a:pPr>
            <a:r>
              <a:rPr lang="de-DE" dirty="0" smtClean="0"/>
              <a:t>Demo</a:t>
            </a:r>
          </a:p>
          <a:p>
            <a:pPr lvl="1" eaLnBrk="1" hangingPunct="1">
              <a:spcBef>
                <a:spcPct val="0"/>
              </a:spcBef>
              <a:spcAft>
                <a:spcPts val="300"/>
              </a:spcAft>
            </a:pPr>
            <a:r>
              <a:rPr lang="de-DE" dirty="0" smtClean="0"/>
              <a:t>Vergleich zu verwandten Anwendungen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</a:pPr>
            <a:endParaRPr lang="de-DE" dirty="0" smtClean="0"/>
          </a:p>
          <a:p>
            <a:pPr eaLnBrk="1" hangingPunct="1">
              <a:spcBef>
                <a:spcPct val="0"/>
              </a:spcBef>
              <a:spcAft>
                <a:spcPts val="300"/>
              </a:spcAft>
            </a:pPr>
            <a:r>
              <a:rPr lang="de-DE" dirty="0" smtClean="0"/>
              <a:t>Die Identifizierung von Metadaten und bibliographischen Referenzen aus </a:t>
            </a:r>
            <a:r>
              <a:rPr lang="de-DE" dirty="0" err="1" smtClean="0"/>
              <a:t>wissenschaftl</a:t>
            </a:r>
            <a:r>
              <a:rPr lang="de-DE" dirty="0" smtClean="0"/>
              <a:t>. Publikationen</a:t>
            </a:r>
          </a:p>
          <a:p>
            <a:pPr lvl="1" eaLnBrk="1" hangingPunct="1">
              <a:spcBef>
                <a:spcPct val="0"/>
              </a:spcBef>
              <a:spcAft>
                <a:spcPts val="300"/>
              </a:spcAft>
            </a:pPr>
            <a:r>
              <a:rPr lang="de-DE" dirty="0" smtClean="0"/>
              <a:t>Grundlagen</a:t>
            </a:r>
          </a:p>
          <a:p>
            <a:pPr lvl="1" eaLnBrk="1" hangingPunct="1">
              <a:spcBef>
                <a:spcPct val="0"/>
              </a:spcBef>
              <a:spcAft>
                <a:spcPts val="300"/>
              </a:spcAft>
            </a:pPr>
            <a:r>
              <a:rPr lang="de-DE" dirty="0" smtClean="0"/>
              <a:t>Experimente: Analyse von Qualität und Performance </a:t>
            </a:r>
          </a:p>
          <a:p>
            <a:pPr lvl="1" eaLnBrk="1" hangingPunct="1">
              <a:spcBef>
                <a:spcPct val="0"/>
              </a:spcBef>
              <a:spcAft>
                <a:spcPts val="300"/>
              </a:spcAft>
            </a:pPr>
            <a:endParaRPr lang="de-DE" dirty="0" smtClean="0"/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15D2DEB-20C4-46C1-A9CD-BDB05FDBEE05}" type="slidenum">
              <a:rPr lang="en-GB" sz="1400" smtClean="0"/>
              <a:pPr eaLnBrk="1" hangingPunct="1"/>
              <a:t>2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Anwendungsgebiet: Literaturrecherche</a:t>
            </a:r>
            <a:endParaRPr lang="de-DE" dirty="0" smtClean="0"/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>
          <a:xfrm>
            <a:off x="593725" y="1295400"/>
            <a:ext cx="8418513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de-DE" dirty="0" smtClean="0"/>
              <a:t>Wiederkehrende Aufgabe im </a:t>
            </a:r>
            <a:r>
              <a:rPr lang="de-DE" dirty="0" err="1" smtClean="0"/>
              <a:t>wissenschaftl</a:t>
            </a:r>
            <a:r>
              <a:rPr lang="de-DE" dirty="0" smtClean="0"/>
              <a:t>. Alltag </a:t>
            </a:r>
          </a:p>
          <a:p>
            <a:pPr>
              <a:spcBef>
                <a:spcPct val="0"/>
              </a:spcBef>
            </a:pPr>
            <a:r>
              <a:rPr lang="de-DE" dirty="0" smtClean="0"/>
              <a:t>Notwendige Schritte:</a:t>
            </a:r>
          </a:p>
          <a:p>
            <a:pPr lvl="1">
              <a:spcBef>
                <a:spcPct val="0"/>
              </a:spcBef>
            </a:pPr>
            <a:r>
              <a:rPr lang="de-DE" dirty="0" smtClean="0"/>
              <a:t>Suche nach relevanter Literatur</a:t>
            </a:r>
          </a:p>
          <a:p>
            <a:pPr lvl="1">
              <a:spcBef>
                <a:spcPct val="0"/>
              </a:spcBef>
            </a:pPr>
            <a:r>
              <a:rPr lang="de-DE" dirty="0" smtClean="0"/>
              <a:t>Organisation der gesammelten Literatur</a:t>
            </a:r>
          </a:p>
          <a:p>
            <a:pPr lvl="1">
              <a:spcBef>
                <a:spcPct val="0"/>
              </a:spcBef>
            </a:pPr>
            <a:r>
              <a:rPr lang="de-DE" dirty="0" smtClean="0"/>
              <a:t>Lesen / „</a:t>
            </a:r>
            <a:r>
              <a:rPr lang="de-DE" dirty="0" err="1" smtClean="0"/>
              <a:t>reviewen</a:t>
            </a:r>
            <a:r>
              <a:rPr lang="de-DE" dirty="0" smtClean="0"/>
              <a:t>“ von Literatur (alleine oder im Team)</a:t>
            </a:r>
          </a:p>
          <a:p>
            <a:pPr lvl="1">
              <a:spcBef>
                <a:spcPct val="0"/>
              </a:spcBef>
            </a:pPr>
            <a:r>
              <a:rPr lang="de-DE" dirty="0" smtClean="0"/>
              <a:t>Schreiben von eigenen Publikationen</a:t>
            </a:r>
          </a:p>
          <a:p>
            <a:pPr>
              <a:spcBef>
                <a:spcPct val="0"/>
              </a:spcBef>
            </a:pPr>
            <a:r>
              <a:rPr lang="de-DE" dirty="0" smtClean="0"/>
              <a:t>Hier: Fokus auf </a:t>
            </a:r>
            <a:r>
              <a:rPr lang="de-DE" dirty="0" smtClean="0"/>
              <a:t>digitale </a:t>
            </a:r>
            <a:r>
              <a:rPr lang="de-DE" dirty="0" smtClean="0"/>
              <a:t>Literaturrecherche </a:t>
            </a:r>
          </a:p>
          <a:p>
            <a:pPr>
              <a:spcBef>
                <a:spcPct val="0"/>
              </a:spcBef>
            </a:pPr>
            <a:r>
              <a:rPr lang="de-DE" dirty="0" smtClean="0"/>
              <a:t>Einzelne Schritte meist </a:t>
            </a:r>
            <a:r>
              <a:rPr lang="de-DE" dirty="0" smtClean="0"/>
              <a:t>mühsam und zeitaufwändig</a:t>
            </a:r>
          </a:p>
          <a:p>
            <a:pPr>
              <a:spcBef>
                <a:spcPct val="0"/>
              </a:spcBef>
            </a:pPr>
            <a:r>
              <a:rPr lang="de-DE" dirty="0" smtClean="0"/>
              <a:t>Ziele von </a:t>
            </a:r>
            <a:r>
              <a:rPr lang="de-DE" dirty="0" err="1" smtClean="0"/>
              <a:t>Icecite</a:t>
            </a:r>
            <a:r>
              <a:rPr lang="de-DE" dirty="0" smtClean="0"/>
              <a:t>:</a:t>
            </a:r>
          </a:p>
          <a:p>
            <a:pPr lvl="1">
              <a:spcBef>
                <a:spcPct val="0"/>
              </a:spcBef>
            </a:pPr>
            <a:r>
              <a:rPr lang="de-DE" dirty="0"/>
              <a:t>Gesamten Prozess der Literaturrecherche unterstützen</a:t>
            </a:r>
            <a:r>
              <a:rPr lang="de-DE" dirty="0" smtClean="0"/>
              <a:t>.</a:t>
            </a:r>
            <a:endParaRPr lang="de-DE" dirty="0"/>
          </a:p>
          <a:p>
            <a:pPr lvl="1">
              <a:spcBef>
                <a:spcPct val="0"/>
              </a:spcBef>
            </a:pPr>
            <a:r>
              <a:rPr lang="de-DE" dirty="0" smtClean="0"/>
              <a:t>Schritte </a:t>
            </a:r>
            <a:r>
              <a:rPr lang="de-DE" dirty="0" smtClean="0"/>
              <a:t>einer Literaturrecherche </a:t>
            </a:r>
            <a:r>
              <a:rPr lang="de-DE" dirty="0" smtClean="0"/>
              <a:t>automatisieren.</a:t>
            </a:r>
            <a:endParaRPr lang="de-DE" dirty="0" smtClean="0"/>
          </a:p>
          <a:p>
            <a:pPr lvl="1">
              <a:spcBef>
                <a:spcPct val="0"/>
              </a:spcBef>
            </a:pPr>
            <a:endParaRPr 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80F9548-5241-4289-BFF5-E796B2C68B95}" type="slidenum">
              <a:rPr lang="en-GB" sz="1400" smtClean="0"/>
              <a:pPr eaLnBrk="1" hangingPunct="1"/>
              <a:t>3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Features</a:t>
            </a:r>
          </a:p>
        </p:txBody>
      </p:sp>
      <p:sp>
        <p:nvSpPr>
          <p:cNvPr id="7171" name="Inhaltsplatzhalter 2"/>
          <p:cNvSpPr>
            <a:spLocks noGrp="1"/>
          </p:cNvSpPr>
          <p:nvPr>
            <p:ph idx="1"/>
          </p:nvPr>
        </p:nvSpPr>
        <p:spPr>
          <a:xfrm>
            <a:off x="609600" y="1295400"/>
            <a:ext cx="78486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de-DE" dirty="0" smtClean="0"/>
              <a:t>Zentrale Verwaltung von </a:t>
            </a:r>
            <a:r>
              <a:rPr lang="de-DE" dirty="0" err="1" smtClean="0"/>
              <a:t>wissenschaftl</a:t>
            </a:r>
            <a:r>
              <a:rPr lang="de-DE" dirty="0" smtClean="0"/>
              <a:t>. Publikationen</a:t>
            </a:r>
          </a:p>
          <a:p>
            <a:pPr>
              <a:spcBef>
                <a:spcPct val="0"/>
              </a:spcBef>
            </a:pPr>
            <a:r>
              <a:rPr lang="de-DE" dirty="0" smtClean="0"/>
              <a:t>Automatische Identifizierung der</a:t>
            </a:r>
          </a:p>
          <a:p>
            <a:pPr lvl="1">
              <a:spcBef>
                <a:spcPct val="0"/>
              </a:spcBef>
            </a:pPr>
            <a:r>
              <a:rPr lang="de-DE" dirty="0" smtClean="0"/>
              <a:t>Metadaten (Titel, Autor(en), Jahr, Journal, etc.)</a:t>
            </a:r>
          </a:p>
          <a:p>
            <a:pPr lvl="1">
              <a:spcBef>
                <a:spcPct val="0"/>
              </a:spcBef>
            </a:pPr>
            <a:r>
              <a:rPr lang="de-DE" dirty="0" smtClean="0"/>
              <a:t>Bibliografischen Referenzen (inkl</a:t>
            </a:r>
            <a:r>
              <a:rPr lang="de-DE" dirty="0" smtClean="0"/>
              <a:t>. </a:t>
            </a:r>
            <a:r>
              <a:rPr lang="de-DE" dirty="0" smtClean="0"/>
              <a:t>Metadaten)</a:t>
            </a:r>
          </a:p>
          <a:p>
            <a:pPr>
              <a:spcBef>
                <a:spcPct val="0"/>
              </a:spcBef>
            </a:pPr>
            <a:r>
              <a:rPr lang="de-DE" dirty="0" err="1" smtClean="0"/>
              <a:t>Kollaboratives</a:t>
            </a:r>
            <a:r>
              <a:rPr lang="de-DE" dirty="0" smtClean="0"/>
              <a:t> Arbeiten</a:t>
            </a:r>
          </a:p>
          <a:p>
            <a:pPr lvl="1">
              <a:spcBef>
                <a:spcPct val="0"/>
              </a:spcBef>
            </a:pPr>
            <a:r>
              <a:rPr lang="de-DE" dirty="0" smtClean="0"/>
              <a:t>Teilen von Publikationen mit anderen Usern.</a:t>
            </a:r>
          </a:p>
          <a:p>
            <a:pPr lvl="1">
              <a:spcBef>
                <a:spcPct val="0"/>
              </a:spcBef>
            </a:pPr>
            <a:r>
              <a:rPr lang="de-DE" dirty="0" smtClean="0"/>
              <a:t>Gemeinsames Annotieren von Publikationen.</a:t>
            </a:r>
          </a:p>
          <a:p>
            <a:pPr>
              <a:spcBef>
                <a:spcPct val="0"/>
              </a:spcBef>
            </a:pPr>
            <a:r>
              <a:rPr lang="de-DE" dirty="0" smtClean="0"/>
              <a:t>(Volltext-) Suche </a:t>
            </a:r>
          </a:p>
          <a:p>
            <a:pPr lvl="1">
              <a:spcBef>
                <a:spcPct val="0"/>
              </a:spcBef>
            </a:pPr>
            <a:r>
              <a:rPr lang="de-DE" dirty="0" smtClean="0"/>
              <a:t>In eigener Sammlung und in externen Quellen.</a:t>
            </a:r>
          </a:p>
          <a:p>
            <a:pPr>
              <a:spcBef>
                <a:spcPct val="0"/>
              </a:spcBef>
            </a:pPr>
            <a:r>
              <a:rPr lang="de-DE" dirty="0" smtClean="0"/>
              <a:t>Import von Publikationen aus externen Quellen.</a:t>
            </a:r>
          </a:p>
          <a:p>
            <a:pPr>
              <a:spcBef>
                <a:spcPct val="0"/>
              </a:spcBef>
            </a:pPr>
            <a:r>
              <a:rPr lang="de-DE" dirty="0" smtClean="0"/>
              <a:t>Web-basierte Benutzerschnittstelle, offline </a:t>
            </a:r>
            <a:r>
              <a:rPr lang="de-DE" dirty="0" smtClean="0"/>
              <a:t>nutzbar.</a:t>
            </a:r>
          </a:p>
        </p:txBody>
      </p:sp>
      <p:sp>
        <p:nvSpPr>
          <p:cNvPr id="7172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3025F28-EA25-43BB-B30A-5D2E6B70AD34}" type="slidenum">
              <a:rPr lang="en-GB" sz="1400" smtClean="0"/>
              <a:pPr eaLnBrk="1" hangingPunct="1"/>
              <a:t>4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Vergleich zu verwandten Anwendungen</a:t>
            </a: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1B73497-D1C8-40F6-98DF-9A899181B824}" type="slidenum">
              <a:rPr lang="en-GB" sz="1400" smtClean="0"/>
              <a:pPr eaLnBrk="1" hangingPunct="1"/>
              <a:t>5</a:t>
            </a:fld>
            <a:endParaRPr lang="en-GB" sz="1400" smtClean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425450" y="1720850"/>
          <a:ext cx="8253411" cy="3992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3755"/>
                <a:gridCol w="871207"/>
                <a:gridCol w="871207"/>
                <a:gridCol w="871207"/>
                <a:gridCol w="871207"/>
                <a:gridCol w="871207"/>
                <a:gridCol w="871207"/>
                <a:gridCol w="871207"/>
                <a:gridCol w="871207"/>
              </a:tblGrid>
              <a:tr h="365731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 smtClean="0">
                          <a:solidFill>
                            <a:schemeClr val="tx2"/>
                          </a:solidFill>
                        </a:rPr>
                        <a:t>Cloud</a:t>
                      </a:r>
                      <a:endParaRPr lang="de-DE" sz="14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3" marR="45723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2"/>
                          </a:solidFill>
                        </a:rPr>
                        <a:t>Offline</a:t>
                      </a:r>
                      <a:endParaRPr lang="de-DE" sz="14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3" marR="45723" marT="45716" marB="4571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2"/>
                          </a:solidFill>
                        </a:rPr>
                        <a:t>Share</a:t>
                      </a:r>
                      <a:endParaRPr lang="de-DE" sz="14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3" marR="45723" marT="45716" marB="4571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2"/>
                          </a:solidFill>
                        </a:rPr>
                        <a:t>Ex.</a:t>
                      </a:r>
                      <a:r>
                        <a:rPr lang="de-DE" sz="1400" b="1" baseline="0" dirty="0" smtClean="0">
                          <a:solidFill>
                            <a:schemeClr val="tx2"/>
                          </a:solidFill>
                        </a:rPr>
                        <a:t> M.</a:t>
                      </a:r>
                      <a:endParaRPr lang="de-DE" sz="14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3" marR="45723" marT="45716" marB="4571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2"/>
                          </a:solidFill>
                        </a:rPr>
                        <a:t>Ex. R.</a:t>
                      </a:r>
                      <a:endParaRPr lang="de-DE" sz="14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3" marR="45723" marT="45716" marB="4571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2"/>
                          </a:solidFill>
                        </a:rPr>
                        <a:t>Import</a:t>
                      </a:r>
                      <a:endParaRPr lang="de-DE" sz="14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3" marR="45723" marT="45716" marB="4571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 smtClean="0">
                          <a:solidFill>
                            <a:schemeClr val="tx2"/>
                          </a:solidFill>
                        </a:rPr>
                        <a:t>Annot</a:t>
                      </a:r>
                      <a:r>
                        <a:rPr lang="de-DE" sz="1400" b="1" dirty="0" smtClean="0">
                          <a:solidFill>
                            <a:schemeClr val="tx2"/>
                          </a:solidFill>
                        </a:rPr>
                        <a:t>.</a:t>
                      </a:r>
                      <a:endParaRPr lang="de-DE" sz="14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3" marR="45723" marT="45716" marB="4571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>
                          <a:solidFill>
                            <a:schemeClr val="tx2"/>
                          </a:solidFill>
                        </a:rPr>
                        <a:t>Suche</a:t>
                      </a:r>
                      <a:endParaRPr lang="de-DE" sz="14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3" marR="45723" marT="45716" marB="45716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119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de-DE" sz="1800" dirty="0" err="1" smtClean="0"/>
                        <a:t>Mendeley</a:t>
                      </a:r>
                      <a:endParaRPr lang="de-DE" sz="1800" dirty="0"/>
                    </a:p>
                  </a:txBody>
                  <a:tcPr marL="91446" marR="91446" marT="45716" marB="45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/>
                    </a:p>
                  </a:txBody>
                  <a:tcPr marL="91446" marR="9144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i="1" baseline="30000" dirty="0" smtClean="0">
                          <a:sym typeface="Wingdings"/>
                        </a:rPr>
                        <a:t>(</a:t>
                      </a: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r>
                        <a:rPr lang="de-DE" sz="2800" b="0" i="1" baseline="30000" dirty="0" smtClean="0">
                          <a:sym typeface="Wingdings"/>
                        </a:rPr>
                        <a:t>)</a:t>
                      </a:r>
                      <a:endParaRPr lang="de-DE" sz="2800" b="0" i="1" baseline="30000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119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de-DE" sz="1800" dirty="0" err="1" smtClean="0"/>
                        <a:t>Qiqqa</a:t>
                      </a:r>
                      <a:endParaRPr lang="de-DE" sz="1800" dirty="0"/>
                    </a:p>
                  </a:txBody>
                  <a:tcPr marL="91446" marR="91446" marT="45716" marB="45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</a:p>
                  </a:txBody>
                  <a:tcPr marL="91446" marR="91446" marT="45716" marB="4571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119"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ReadCube</a:t>
                      </a:r>
                      <a:endParaRPr lang="de-DE" sz="1800" dirty="0"/>
                    </a:p>
                  </a:txBody>
                  <a:tcPr marL="91446" marR="91446" marT="45716" marB="45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b="1" dirty="0" smtClean="0"/>
                    </a:p>
                  </a:txBody>
                  <a:tcPr marL="91446" marR="9144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i="1" baseline="30000" dirty="0" smtClean="0">
                          <a:sym typeface="Wingdings"/>
                        </a:rPr>
                        <a:t>(</a:t>
                      </a: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r>
                        <a:rPr lang="de-DE" sz="2800" b="0" i="1" baseline="30000" dirty="0" smtClean="0">
                          <a:sym typeface="Wingdings"/>
                        </a:rPr>
                        <a:t>)</a:t>
                      </a:r>
                      <a:endParaRPr lang="de-DE" sz="2800" b="0" i="1" baseline="30000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119"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CiteULike</a:t>
                      </a:r>
                      <a:endParaRPr lang="de-DE" sz="1800" dirty="0"/>
                    </a:p>
                  </a:txBody>
                  <a:tcPr marL="91446" marR="91446" marT="45716" marB="45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i="1" baseline="30000" dirty="0" smtClean="0">
                          <a:sym typeface="Wingdings"/>
                        </a:rPr>
                        <a:t>(</a:t>
                      </a:r>
                      <a:r>
                        <a:rPr lang="de-DE" sz="2800" b="1" i="0" dirty="0" smtClean="0">
                          <a:sym typeface="Wingdings"/>
                        </a:rPr>
                        <a:t></a:t>
                      </a:r>
                      <a:r>
                        <a:rPr lang="de-DE" sz="2800" b="0" i="1" baseline="30000" dirty="0" smtClean="0">
                          <a:sym typeface="Wingdings"/>
                        </a:rPr>
                        <a:t>)</a:t>
                      </a:r>
                      <a:endParaRPr lang="de-DE" sz="2800" b="0" i="1" baseline="30000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119"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RefWorks</a:t>
                      </a:r>
                      <a:endParaRPr lang="de-DE" sz="1800" dirty="0"/>
                    </a:p>
                  </a:txBody>
                  <a:tcPr marL="91446" marR="91446" marT="45716" marB="45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i="1" baseline="30000" dirty="0" smtClean="0">
                          <a:sym typeface="Wingdings"/>
                        </a:rPr>
                        <a:t>(</a:t>
                      </a:r>
                      <a:r>
                        <a:rPr lang="de-DE" sz="2800" b="1" i="0" dirty="0" smtClean="0">
                          <a:sym typeface="Wingdings"/>
                        </a:rPr>
                        <a:t></a:t>
                      </a:r>
                      <a:r>
                        <a:rPr lang="de-DE" sz="2800" b="0" i="1" baseline="30000" dirty="0" smtClean="0">
                          <a:sym typeface="Wingdings"/>
                        </a:rPr>
                        <a:t>)</a:t>
                      </a:r>
                      <a:endParaRPr lang="de-DE" sz="2800" b="0" i="1" baseline="30000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119"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WebNotes</a:t>
                      </a:r>
                      <a:endParaRPr lang="de-DE" sz="1800" dirty="0"/>
                    </a:p>
                  </a:txBody>
                  <a:tcPr marL="91446" marR="91446" marT="45716" marB="45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i="1" baseline="30000" dirty="0" smtClean="0">
                          <a:sym typeface="Wingdings"/>
                        </a:rPr>
                        <a:t>(</a:t>
                      </a:r>
                      <a:r>
                        <a:rPr lang="de-DE" sz="2800" b="1" i="0" dirty="0" smtClean="0">
                          <a:sym typeface="Wingdings"/>
                        </a:rPr>
                        <a:t></a:t>
                      </a:r>
                      <a:r>
                        <a:rPr lang="de-DE" sz="2800" b="0" i="1" baseline="30000" dirty="0" smtClean="0">
                          <a:sym typeface="Wingdings"/>
                        </a:rPr>
                        <a:t>)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119">
                <a:tc>
                  <a:txBody>
                    <a:bodyPr/>
                    <a:lstStyle/>
                    <a:p>
                      <a:r>
                        <a:rPr lang="de-DE" sz="1800" b="1" dirty="0" err="1" smtClean="0"/>
                        <a:t>Icecite</a:t>
                      </a:r>
                      <a:endParaRPr lang="de-DE" sz="1800" b="1" dirty="0"/>
                    </a:p>
                  </a:txBody>
                  <a:tcPr marL="91446" marR="91446" marT="45716" marB="457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>
                          <a:sym typeface="Wingdings"/>
                        </a:rPr>
                        <a:t></a:t>
                      </a:r>
                      <a:endParaRPr lang="de-DE" sz="2800" b="1" dirty="0" smtClean="0"/>
                    </a:p>
                  </a:txBody>
                  <a:tcPr marL="91446" marR="91446" marT="45716" marB="4571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609600"/>
          </a:xfrm>
        </p:spPr>
        <p:txBody>
          <a:bodyPr/>
          <a:lstStyle/>
          <a:p>
            <a:r>
              <a:rPr lang="de-DE" smtClean="0"/>
              <a:t>Identifizierung v. Metadaten &amp; Referenzen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 smtClean="0"/>
              <a:t>Populär: Methoden des Maschinellen Lernens</a:t>
            </a:r>
          </a:p>
          <a:p>
            <a:pPr lvl="1">
              <a:spcBef>
                <a:spcPct val="0"/>
              </a:spcBef>
            </a:pPr>
            <a:r>
              <a:rPr lang="de-DE" dirty="0" smtClean="0"/>
              <a:t>Hidden </a:t>
            </a:r>
            <a:r>
              <a:rPr lang="de-DE" dirty="0" err="1" smtClean="0"/>
              <a:t>Markov</a:t>
            </a:r>
            <a:r>
              <a:rPr lang="de-DE" dirty="0" smtClean="0"/>
              <a:t> </a:t>
            </a:r>
            <a:r>
              <a:rPr lang="de-DE" dirty="0" smtClean="0"/>
              <a:t>Modelle (HMMs)</a:t>
            </a:r>
            <a:endParaRPr lang="de-DE" dirty="0" smtClean="0"/>
          </a:p>
          <a:p>
            <a:pPr lvl="1">
              <a:spcBef>
                <a:spcPct val="0"/>
              </a:spcBef>
            </a:pPr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smtClean="0"/>
              <a:t>Machines (SVMs)</a:t>
            </a:r>
            <a:endParaRPr lang="de-DE" dirty="0" smtClean="0"/>
          </a:p>
          <a:p>
            <a:pPr lvl="1">
              <a:spcBef>
                <a:spcPct val="0"/>
              </a:spcBef>
            </a:pPr>
            <a:r>
              <a:rPr lang="de-DE" dirty="0" err="1" smtClean="0"/>
              <a:t>Conditional</a:t>
            </a:r>
            <a:r>
              <a:rPr lang="de-DE" dirty="0" smtClean="0"/>
              <a:t> Random </a:t>
            </a:r>
            <a:r>
              <a:rPr lang="de-DE" dirty="0" smtClean="0"/>
              <a:t>Fields (CRFs)</a:t>
            </a:r>
          </a:p>
          <a:p>
            <a:pPr lvl="1">
              <a:spcBef>
                <a:spcPct val="0"/>
              </a:spcBef>
            </a:pPr>
            <a:r>
              <a:rPr lang="de-DE" dirty="0" smtClean="0"/>
              <a:t>Ziel: „Ad hoc“-Extraktion </a:t>
            </a:r>
            <a:r>
              <a:rPr lang="de-DE" dirty="0" smtClean="0">
                <a:solidFill>
                  <a:schemeClr val="tx2"/>
                </a:solidFill>
              </a:rPr>
              <a:t>aller</a:t>
            </a:r>
            <a:r>
              <a:rPr lang="de-DE" dirty="0" smtClean="0"/>
              <a:t> vorhandenen Metadaten aus Publikationen und/oder ihren Referenzen.</a:t>
            </a:r>
            <a:endParaRPr lang="de-DE" dirty="0" smtClean="0"/>
          </a:p>
          <a:p>
            <a:pPr lvl="1">
              <a:spcBef>
                <a:spcPct val="0"/>
              </a:spcBef>
            </a:pPr>
            <a:r>
              <a:rPr lang="de-DE" dirty="0" smtClean="0"/>
              <a:t>Notwendiges Anlernen ist aufwändig und zeitintensiv.</a:t>
            </a: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err="1" smtClean="0"/>
              <a:t>Icecite</a:t>
            </a:r>
            <a:r>
              <a:rPr lang="de-DE" dirty="0" smtClean="0"/>
              <a:t>: </a:t>
            </a:r>
            <a:r>
              <a:rPr lang="de-DE" dirty="0" smtClean="0"/>
              <a:t>2-stufige Identifizierung:</a:t>
            </a:r>
            <a:endParaRPr lang="de-DE" dirty="0" smtClean="0"/>
          </a:p>
          <a:p>
            <a:pPr lvl="1">
              <a:spcBef>
                <a:spcPct val="0"/>
              </a:spcBef>
            </a:pPr>
            <a:r>
              <a:rPr lang="de-DE" dirty="0" smtClean="0"/>
              <a:t>Regelbasierte</a:t>
            </a:r>
            <a:r>
              <a:rPr lang="de-DE" dirty="0" smtClean="0">
                <a:solidFill>
                  <a:schemeClr val="tx2"/>
                </a:solidFill>
              </a:rPr>
              <a:t> Extraktion</a:t>
            </a:r>
            <a:r>
              <a:rPr lang="de-DE" dirty="0" smtClean="0"/>
              <a:t> der Titel und Referenzen aus den PDF Dateien wissenschaftlicher Publikationen</a:t>
            </a:r>
          </a:p>
          <a:p>
            <a:pPr lvl="1">
              <a:spcBef>
                <a:spcPct val="0"/>
              </a:spcBef>
            </a:pPr>
            <a:r>
              <a:rPr lang="de-DE" dirty="0" smtClean="0">
                <a:solidFill>
                  <a:schemeClr val="tx2"/>
                </a:solidFill>
              </a:rPr>
              <a:t>Zuordnung</a:t>
            </a:r>
            <a:r>
              <a:rPr lang="de-DE" dirty="0" smtClean="0"/>
              <a:t> der Extrakte zu Einträgen einer Literatur-datenbank (z.B. DBLP oder </a:t>
            </a:r>
            <a:r>
              <a:rPr lang="de-DE" dirty="0" err="1" smtClean="0"/>
              <a:t>PubMed</a:t>
            </a:r>
            <a:r>
              <a:rPr lang="de-DE" dirty="0" smtClean="0"/>
              <a:t>).</a:t>
            </a:r>
          </a:p>
        </p:txBody>
      </p:sp>
      <p:sp>
        <p:nvSpPr>
          <p:cNvPr id="9220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025FE44-858D-430D-A3D6-36425A446748}" type="slidenum">
              <a:rPr lang="en-GB" sz="1400" smtClean="0"/>
              <a:pPr eaLnBrk="1" hangingPunct="1"/>
              <a:t>6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609600"/>
          </a:xfrm>
        </p:spPr>
        <p:txBody>
          <a:bodyPr/>
          <a:lstStyle/>
          <a:p>
            <a:r>
              <a:rPr lang="de-DE" smtClean="0"/>
              <a:t>Extraktion von Titeln</a:t>
            </a:r>
          </a:p>
        </p:txBody>
      </p:sp>
      <p:pic>
        <p:nvPicPr>
          <p:cNvPr id="10243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3511550"/>
            <a:ext cx="5773738" cy="331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hteck 6"/>
          <p:cNvSpPr>
            <a:spLocks noChangeArrowheads="1"/>
          </p:cNvSpPr>
          <p:nvPr/>
        </p:nvSpPr>
        <p:spPr bwMode="auto">
          <a:xfrm>
            <a:off x="1309688" y="6107113"/>
            <a:ext cx="7043737" cy="75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295401"/>
            <a:ext cx="7604125" cy="2758440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Textextraktion aus PDF-Dateien mit </a:t>
            </a:r>
            <a:r>
              <a:rPr lang="de-DE" dirty="0" err="1" smtClean="0">
                <a:solidFill>
                  <a:schemeClr val="tx2"/>
                </a:solidFill>
              </a:rPr>
              <a:t>PDFBox</a:t>
            </a:r>
            <a:r>
              <a:rPr lang="de-DE" dirty="0" smtClean="0"/>
              <a:t>.</a:t>
            </a:r>
          </a:p>
          <a:p>
            <a:pPr>
              <a:defRPr/>
            </a:pPr>
            <a:r>
              <a:rPr lang="de-DE" dirty="0" smtClean="0"/>
              <a:t>Analyse </a:t>
            </a:r>
            <a:r>
              <a:rPr lang="de-DE" dirty="0" smtClean="0">
                <a:solidFill>
                  <a:schemeClr val="bg2"/>
                </a:solidFill>
              </a:rPr>
              <a:t>von Layout- und Positionsinformationen.</a:t>
            </a:r>
          </a:p>
          <a:p>
            <a:pPr>
              <a:defRPr/>
            </a:pPr>
            <a:r>
              <a:rPr lang="de-DE" dirty="0" smtClean="0"/>
              <a:t>Titel-Extraktion:</a:t>
            </a:r>
          </a:p>
          <a:p>
            <a:pPr lvl="1">
              <a:defRPr/>
            </a:pPr>
            <a:r>
              <a:rPr lang="de-DE" dirty="0" smtClean="0"/>
              <a:t>Gruppierung von aufeinander folgenden Textzeilen der 1. Seite nach ihrer </a:t>
            </a:r>
            <a:r>
              <a:rPr lang="de-DE" dirty="0" smtClean="0">
                <a:solidFill>
                  <a:schemeClr val="tx2"/>
                </a:solidFill>
              </a:rPr>
              <a:t>Schriftauszeichnung:</a:t>
            </a:r>
          </a:p>
          <a:p>
            <a:pPr marL="571500" lvl="1" indent="0">
              <a:buFont typeface="Tahoma" pitchFamily="34" charset="0"/>
              <a:buNone/>
              <a:defRPr/>
            </a:pPr>
            <a:endParaRPr lang="de-DE" dirty="0" smtClean="0"/>
          </a:p>
          <a:p>
            <a:pPr marL="571500" lvl="1" indent="0">
              <a:buFont typeface="Tahoma" pitchFamily="34" charset="0"/>
              <a:buNone/>
              <a:defRPr/>
            </a:pPr>
            <a:endParaRPr lang="de-DE" dirty="0"/>
          </a:p>
          <a:p>
            <a:pPr marL="571500" lvl="1" indent="0">
              <a:buFont typeface="Tahoma" pitchFamily="34" charset="0"/>
              <a:buNone/>
              <a:defRPr/>
            </a:pPr>
            <a:endParaRPr lang="de-DE" dirty="0" smtClean="0"/>
          </a:p>
          <a:p>
            <a:pPr marL="571500" lvl="1" indent="0">
              <a:buFont typeface="Tahoma" pitchFamily="34" charset="0"/>
              <a:buNone/>
              <a:defRPr/>
            </a:pPr>
            <a:endParaRPr lang="de-DE" dirty="0"/>
          </a:p>
          <a:p>
            <a:pPr marL="571500" lvl="1" indent="0">
              <a:buFont typeface="Tahoma" pitchFamily="34" charset="0"/>
              <a:buNone/>
              <a:defRPr/>
            </a:pPr>
            <a:endParaRPr lang="de-DE" dirty="0" smtClean="0"/>
          </a:p>
          <a:p>
            <a:pPr marL="571500" lvl="1" indent="0">
              <a:buFont typeface="Tahoma" pitchFamily="34" charset="0"/>
              <a:buNone/>
              <a:defRPr/>
            </a:pPr>
            <a:endParaRPr lang="de-DE" dirty="0"/>
          </a:p>
          <a:p>
            <a:pPr marL="571500" lvl="1" indent="0">
              <a:buFont typeface="Tahoma" pitchFamily="34" charset="0"/>
              <a:buNone/>
              <a:defRPr/>
            </a:pPr>
            <a:endParaRPr lang="de-DE" dirty="0"/>
          </a:p>
          <a:p>
            <a:pPr lvl="1">
              <a:defRPr/>
            </a:pPr>
            <a:r>
              <a:rPr lang="de-DE" dirty="0" smtClean="0"/>
              <a:t>Titel = Gruppierung mit </a:t>
            </a:r>
            <a:r>
              <a:rPr lang="de-DE" dirty="0" smtClean="0">
                <a:solidFill>
                  <a:schemeClr val="tx2"/>
                </a:solidFill>
              </a:rPr>
              <a:t>größter</a:t>
            </a:r>
            <a:r>
              <a:rPr lang="de-DE" dirty="0" smtClean="0"/>
              <a:t> Schriftauszeichnung </a:t>
            </a:r>
            <a:endParaRPr lang="de-DE" dirty="0"/>
          </a:p>
        </p:txBody>
      </p:sp>
      <p:sp>
        <p:nvSpPr>
          <p:cNvPr id="10246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6E1D7EB-0D4B-412E-AE51-03112E900161}" type="slidenum">
              <a:rPr lang="en-GB" sz="1400" smtClean="0"/>
              <a:pPr eaLnBrk="1" hangingPunct="1"/>
              <a:t>7</a:t>
            </a:fld>
            <a:endParaRPr lang="en-GB" sz="1400" smtClean="0"/>
          </a:p>
        </p:txBody>
      </p:sp>
      <p:sp>
        <p:nvSpPr>
          <p:cNvPr id="6" name="Rechteck 5"/>
          <p:cNvSpPr/>
          <p:nvPr/>
        </p:nvSpPr>
        <p:spPr bwMode="auto">
          <a:xfrm>
            <a:off x="844550" y="5580063"/>
            <a:ext cx="7602538" cy="774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Extraktion von Referenzen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295400"/>
            <a:ext cx="7596188" cy="4800600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Suche nach Überschrift eines Literaturverzeichnisses</a:t>
            </a:r>
          </a:p>
          <a:p>
            <a:pPr>
              <a:defRPr/>
            </a:pPr>
            <a:r>
              <a:rPr lang="de-DE" dirty="0" smtClean="0"/>
              <a:t>Alle Textzeilen eines LV sind entweder:</a:t>
            </a:r>
          </a:p>
          <a:p>
            <a:pPr lvl="1">
              <a:defRPr/>
            </a:pPr>
            <a:r>
              <a:rPr lang="de-DE" dirty="0" smtClean="0">
                <a:solidFill>
                  <a:schemeClr val="tx2"/>
                </a:solidFill>
              </a:rPr>
              <a:t>Referenzkopf</a:t>
            </a:r>
            <a:r>
              <a:rPr lang="de-DE" dirty="0" smtClean="0"/>
              <a:t> (RK): 1. Zeile einer Referenz </a:t>
            </a:r>
            <a:r>
              <a:rPr lang="de-DE" b="1" dirty="0" smtClean="0"/>
              <a:t>oder</a:t>
            </a:r>
          </a:p>
          <a:p>
            <a:pPr lvl="1">
              <a:defRPr/>
            </a:pPr>
            <a:r>
              <a:rPr lang="de-DE" dirty="0" smtClean="0">
                <a:solidFill>
                  <a:schemeClr val="tx2"/>
                </a:solidFill>
              </a:rPr>
              <a:t>Referenzanhang</a:t>
            </a:r>
            <a:r>
              <a:rPr lang="de-DE" dirty="0"/>
              <a:t> </a:t>
            </a:r>
            <a:r>
              <a:rPr lang="de-DE" dirty="0" smtClean="0"/>
              <a:t>(RA):  alle restlichen </a:t>
            </a:r>
            <a:r>
              <a:rPr lang="de-DE" dirty="0" smtClean="0"/>
              <a:t>Zeilen d. Referenz.</a:t>
            </a:r>
            <a:endParaRPr lang="de-DE" dirty="0" smtClean="0"/>
          </a:p>
          <a:p>
            <a:pPr>
              <a:defRPr/>
            </a:pPr>
            <a:r>
              <a:rPr lang="de-DE" dirty="0" smtClean="0"/>
              <a:t>Identifizierungsmerkmale:</a:t>
            </a:r>
          </a:p>
          <a:p>
            <a:pPr>
              <a:defRPr/>
            </a:pPr>
            <a:endParaRPr lang="de-DE" dirty="0" smtClean="0"/>
          </a:p>
          <a:p>
            <a:pPr marL="571500" lvl="1" indent="0">
              <a:buFont typeface="Tahoma" pitchFamily="34" charset="0"/>
              <a:buNone/>
              <a:defRPr/>
            </a:pPr>
            <a:endParaRPr lang="de-DE" dirty="0"/>
          </a:p>
          <a:p>
            <a:pPr marL="571500" lvl="1" indent="0">
              <a:buFont typeface="Tahoma" pitchFamily="34" charset="0"/>
              <a:buNone/>
              <a:defRPr/>
            </a:pPr>
            <a:endParaRPr lang="de-DE" dirty="0" smtClean="0"/>
          </a:p>
          <a:p>
            <a:pPr marL="571500" lvl="1" indent="0">
              <a:buFont typeface="Tahoma" pitchFamily="34" charset="0"/>
              <a:buNone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Weitere Aufgaben: Behandeln von </a:t>
            </a:r>
            <a:r>
              <a:rPr lang="de-DE" dirty="0" smtClean="0">
                <a:solidFill>
                  <a:schemeClr val="tx2"/>
                </a:solidFill>
              </a:rPr>
              <a:t>Spalten- und Seitenwechsel</a:t>
            </a:r>
            <a:r>
              <a:rPr lang="de-DE" dirty="0" smtClean="0"/>
              <a:t>, Erkennen des </a:t>
            </a:r>
            <a:r>
              <a:rPr lang="de-DE" dirty="0" smtClean="0">
                <a:solidFill>
                  <a:schemeClr val="tx2"/>
                </a:solidFill>
              </a:rPr>
              <a:t>Endes</a:t>
            </a:r>
            <a:r>
              <a:rPr lang="de-DE" dirty="0" smtClean="0"/>
              <a:t> eines LV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11268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13AD9C0-2100-4E6F-BF73-F4B56879CFDB}" type="slidenum">
              <a:rPr lang="en-GB" sz="1400" smtClean="0"/>
              <a:pPr eaLnBrk="1" hangingPunct="1"/>
              <a:t>8</a:t>
            </a:fld>
            <a:endParaRPr lang="en-GB" sz="1400" smtClean="0"/>
          </a:p>
        </p:txBody>
      </p:sp>
      <p:sp>
        <p:nvSpPr>
          <p:cNvPr id="11269" name="Textfeld 5"/>
          <p:cNvSpPr txBox="1">
            <a:spLocks noChangeArrowheads="1"/>
          </p:cNvSpPr>
          <p:nvPr/>
        </p:nvSpPr>
        <p:spPr bwMode="auto">
          <a:xfrm>
            <a:off x="3632200" y="3641725"/>
            <a:ext cx="261937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H.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Bast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A.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Chitea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F. M.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Suchanek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and I. Weber. Ester: efficient search</a:t>
            </a:r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on text, entities, and relations.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In</a:t>
            </a:r>
            <a:br>
              <a:rPr lang="fr-FR" sz="1200" dirty="0">
                <a:latin typeface="Times New Roman" pitchFamily="18" charset="0"/>
                <a:cs typeface="Times New Roman" pitchFamily="18" charset="0"/>
              </a:rPr>
            </a:b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    SIGIR, pages 671-678, 2007.</a:t>
            </a:r>
          </a:p>
        </p:txBody>
      </p:sp>
      <p:sp>
        <p:nvSpPr>
          <p:cNvPr id="11270" name="Textfeld 7"/>
          <p:cNvSpPr txBox="1">
            <a:spLocks noChangeArrowheads="1"/>
          </p:cNvSpPr>
          <p:nvPr/>
        </p:nvSpPr>
        <p:spPr bwMode="auto">
          <a:xfrm>
            <a:off x="6299200" y="3638550"/>
            <a:ext cx="2262188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/>
            <a:r>
              <a:rPr lang="en-US" sz="1200" dirty="0">
                <a:latin typeface="Arial Narrow" pitchFamily="34" charset="0"/>
                <a:cs typeface="Courier New" pitchFamily="49" charset="0"/>
              </a:rPr>
              <a:t>S. </a:t>
            </a:r>
            <a:r>
              <a:rPr lang="en-US" sz="1200" dirty="0" err="1">
                <a:latin typeface="Arial Narrow" pitchFamily="34" charset="0"/>
                <a:cs typeface="Courier New" pitchFamily="49" charset="0"/>
              </a:rPr>
              <a:t>Storandt</a:t>
            </a:r>
            <a:r>
              <a:rPr lang="en-US" sz="1200" dirty="0">
                <a:latin typeface="Arial Narrow" pitchFamily="34" charset="0"/>
                <a:cs typeface="Courier New" pitchFamily="49" charset="0"/>
              </a:rPr>
              <a:t> and Stefan </a:t>
            </a:r>
            <a:r>
              <a:rPr lang="en-US" sz="1200" dirty="0" err="1">
                <a:latin typeface="Arial Narrow" pitchFamily="34" charset="0"/>
                <a:cs typeface="Courier New" pitchFamily="49" charset="0"/>
              </a:rPr>
              <a:t>Funke</a:t>
            </a:r>
            <a:r>
              <a:rPr lang="en-US" sz="1200" dirty="0">
                <a:latin typeface="Arial Narrow" pitchFamily="34" charset="0"/>
                <a:cs typeface="Courier New" pitchFamily="49" charset="0"/>
              </a:rPr>
              <a:t>. Cruising with a Battery-Powered Vehicle and Not Getting Stranded. In AAAI 2012. </a:t>
            </a:r>
          </a:p>
        </p:txBody>
      </p:sp>
      <p:sp>
        <p:nvSpPr>
          <p:cNvPr id="11271" name="Textfeld 19"/>
          <p:cNvSpPr txBox="1">
            <a:spLocks noChangeArrowheads="1"/>
          </p:cNvSpPr>
          <p:nvPr/>
        </p:nvSpPr>
        <p:spPr bwMode="auto">
          <a:xfrm>
            <a:off x="963613" y="3640138"/>
            <a:ext cx="26193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/>
            <a:r>
              <a:rPr lang="en-US" sz="1200" dirty="0">
                <a:latin typeface="Courier New" pitchFamily="49" charset="0"/>
                <a:cs typeface="Courier New" pitchFamily="49" charset="0"/>
              </a:rPr>
              <a:t>[5] H.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Bast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F.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Bäurle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B.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Buchhold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E. Haussmann. Broccoli:  Semantic Full-Text Search at your Fingertips.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CoRR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2012.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962025" y="4651375"/>
            <a:ext cx="2617788" cy="431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 err="1">
                <a:solidFill>
                  <a:schemeClr val="tx2"/>
                </a:solidFill>
                <a:latin typeface="+mn-lt"/>
                <a:cs typeface="Courier New" pitchFamily="49" charset="0"/>
              </a:rPr>
              <a:t>Referenzanker</a:t>
            </a:r>
            <a:endParaRPr lang="en-US" sz="2000" dirty="0">
              <a:solidFill>
                <a:schemeClr val="tx2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640138" y="4652963"/>
            <a:ext cx="2619375" cy="431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 err="1">
                <a:solidFill>
                  <a:schemeClr val="tx2"/>
                </a:solidFill>
                <a:latin typeface="+mn-lt"/>
                <a:cs typeface="Courier New" pitchFamily="49" charset="0"/>
              </a:rPr>
              <a:t>Einrückungen</a:t>
            </a:r>
            <a:endParaRPr lang="en-US" sz="2000" dirty="0">
              <a:solidFill>
                <a:schemeClr val="tx2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086475" y="4651375"/>
            <a:ext cx="2619375" cy="3984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 err="1">
                <a:solidFill>
                  <a:schemeClr val="tx2"/>
                </a:solidFill>
                <a:latin typeface="+mn-lt"/>
                <a:cs typeface="Courier New" pitchFamily="49" charset="0"/>
              </a:rPr>
              <a:t>Zeilenabstände</a:t>
            </a:r>
            <a:endParaRPr lang="en-US" sz="2000" dirty="0">
              <a:solidFill>
                <a:schemeClr val="tx2"/>
              </a:solidFill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  <p:bldP spid="1127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Zuordnung von Titeln &amp; Referenzen</a:t>
            </a:r>
          </a:p>
        </p:txBody>
      </p:sp>
      <p:sp>
        <p:nvSpPr>
          <p:cNvPr id="12291" name="Inhaltsplatzhalter 2"/>
          <p:cNvSpPr>
            <a:spLocks noGrp="1"/>
          </p:cNvSpPr>
          <p:nvPr>
            <p:ph idx="1"/>
          </p:nvPr>
        </p:nvSpPr>
        <p:spPr>
          <a:xfrm>
            <a:off x="609600" y="1295400"/>
            <a:ext cx="771144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de-DE" dirty="0" smtClean="0"/>
              <a:t>Grundlage: </a:t>
            </a:r>
            <a:r>
              <a:rPr lang="de-DE" dirty="0" smtClean="0">
                <a:solidFill>
                  <a:schemeClr val="tx2"/>
                </a:solidFill>
              </a:rPr>
              <a:t>Invertierter Index </a:t>
            </a:r>
            <a:r>
              <a:rPr lang="de-DE" dirty="0" smtClean="0"/>
              <a:t>über alle Einträge der Literaturdatenbank</a:t>
            </a:r>
          </a:p>
          <a:p>
            <a:pPr>
              <a:spcBef>
                <a:spcPct val="0"/>
              </a:spcBef>
            </a:pPr>
            <a:r>
              <a:rPr lang="de-DE" dirty="0" smtClean="0"/>
              <a:t>Zuerst Kandidatenauswahl mithilfe des </a:t>
            </a:r>
            <a:r>
              <a:rPr lang="de-DE" dirty="0" err="1" smtClean="0"/>
              <a:t>inv</a:t>
            </a:r>
            <a:r>
              <a:rPr lang="de-DE" dirty="0" smtClean="0"/>
              <a:t>. Index</a:t>
            </a:r>
          </a:p>
          <a:p>
            <a:pPr>
              <a:spcBef>
                <a:spcPct val="0"/>
              </a:spcBef>
            </a:pPr>
            <a:r>
              <a:rPr lang="de-DE" dirty="0" smtClean="0"/>
              <a:t>Bewertung aller Kandidaten:</a:t>
            </a:r>
          </a:p>
          <a:p>
            <a:pPr lvl="1">
              <a:spcBef>
                <a:spcPct val="0"/>
              </a:spcBef>
            </a:pPr>
            <a:r>
              <a:rPr lang="de-DE" dirty="0" smtClean="0"/>
              <a:t>Bei Titel-Zuordnung: </a:t>
            </a:r>
            <a:r>
              <a:rPr lang="de-DE" dirty="0" err="1" smtClean="0">
                <a:solidFill>
                  <a:schemeClr val="tx2"/>
                </a:solidFill>
              </a:rPr>
              <a:t>Levenshtein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smtClean="0">
                <a:solidFill>
                  <a:schemeClr val="tx2"/>
                </a:solidFill>
              </a:rPr>
              <a:t>Distanz</a:t>
            </a:r>
            <a:r>
              <a:rPr lang="de-DE" dirty="0" smtClean="0"/>
              <a:t> zw. Kandidaten-Titel und extrahiertem Titel.</a:t>
            </a:r>
          </a:p>
          <a:p>
            <a:pPr lvl="1">
              <a:spcBef>
                <a:spcPct val="0"/>
              </a:spcBef>
            </a:pPr>
            <a:r>
              <a:rPr lang="de-DE" dirty="0" smtClean="0"/>
              <a:t>Bei Referenzen-Zuordnung: </a:t>
            </a:r>
            <a:r>
              <a:rPr lang="de-DE" dirty="0" smtClean="0">
                <a:solidFill>
                  <a:schemeClr val="tx2"/>
                </a:solidFill>
              </a:rPr>
              <a:t>Smith-Waterman Ähnlichkeit </a:t>
            </a:r>
            <a:r>
              <a:rPr lang="de-DE" dirty="0" smtClean="0"/>
              <a:t>zw. Kandidaten-Autoren/-Titel und extrahierter Referenz.  </a:t>
            </a: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smtClean="0"/>
              <a:t>Auswahl des Kandidaten mit dem </a:t>
            </a:r>
            <a:r>
              <a:rPr lang="de-DE" dirty="0" smtClean="0">
                <a:solidFill>
                  <a:schemeClr val="tx2"/>
                </a:solidFill>
              </a:rPr>
              <a:t>höchstem Score</a:t>
            </a:r>
            <a:r>
              <a:rPr lang="de-DE" dirty="0" smtClean="0"/>
              <a:t>, der einen definierten Schwellenwert S übersteigt.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30000"/>
              </a:spcAft>
              <a:buClr>
                <a:schemeClr val="tx2"/>
              </a:buClr>
              <a:buFont typeface="Tahoma" pitchFamily="34" charset="0"/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D64971C-ACE3-49CC-B3C7-3D88E9717364}" type="slidenum">
              <a:rPr lang="en-GB" sz="1400" smtClean="0"/>
              <a:pPr eaLnBrk="1" hangingPunct="1"/>
              <a:t>9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6666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B8B8"/>
      </a:accent5>
      <a:accent6>
        <a:srgbClr val="E7BB01"/>
      </a:accent6>
      <a:hlink>
        <a:srgbClr val="0033CC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10000"/>
          </a:spcBef>
          <a:spcAft>
            <a:spcPct val="30000"/>
          </a:spcAft>
          <a:buClr>
            <a:schemeClr val="tx2"/>
          </a:buClr>
          <a:buSzTx/>
          <a:buFont typeface="Tahoma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10000"/>
          </a:spcBef>
          <a:spcAft>
            <a:spcPct val="30000"/>
          </a:spcAft>
          <a:buClr>
            <a:schemeClr val="tx2"/>
          </a:buClr>
          <a:buSzTx/>
          <a:buFont typeface="Tahoma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6666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B8B8"/>
        </a:accent5>
        <a:accent6>
          <a:srgbClr val="E7BB01"/>
        </a:accent6>
        <a:hlink>
          <a:srgbClr val="0033CC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921</Words>
  <Application>Microsoft Office PowerPoint</Application>
  <PresentationFormat>Bildschirmpräsentation (4:3)</PresentationFormat>
  <Paragraphs>210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Tahoma</vt:lpstr>
      <vt:lpstr>Arial</vt:lpstr>
      <vt:lpstr>Wingdings</vt:lpstr>
      <vt:lpstr>Times New Roman</vt:lpstr>
      <vt:lpstr>Arial Narrow</vt:lpstr>
      <vt:lpstr>Courier New</vt:lpstr>
      <vt:lpstr>Blends</vt:lpstr>
      <vt:lpstr>Lehrstuhl Seminar 2013</vt:lpstr>
      <vt:lpstr>Überblick</vt:lpstr>
      <vt:lpstr>Anwendungsgebiet: Literaturrecherche</vt:lpstr>
      <vt:lpstr>Features</vt:lpstr>
      <vt:lpstr>Vergleich zu verwandten Anwendungen</vt:lpstr>
      <vt:lpstr>Identifizierung v. Metadaten &amp; Referenzen</vt:lpstr>
      <vt:lpstr>Extraktion von Titeln</vt:lpstr>
      <vt:lpstr>Extraktion von Referenzen</vt:lpstr>
      <vt:lpstr>Zuordnung von Titeln &amp; Referenzen</vt:lpstr>
      <vt:lpstr>Experimente (1)</vt:lpstr>
      <vt:lpstr>Experimente (2)</vt:lpstr>
      <vt:lpstr>Referenzen &amp; Links</vt:lpstr>
    </vt:vector>
  </TitlesOfParts>
  <Company>Max-Planck-Institut für Informatik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in C++, Vorlesung 1</dc:title>
  <dc:creator>Hannah Bast</dc:creator>
  <cp:lastModifiedBy>korzen</cp:lastModifiedBy>
  <cp:revision>1754</cp:revision>
  <dcterms:created xsi:type="dcterms:W3CDTF">2002-08-06T09:23:21Z</dcterms:created>
  <dcterms:modified xsi:type="dcterms:W3CDTF">2013-02-24T20:38:29Z</dcterms:modified>
</cp:coreProperties>
</file>