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4" r:id="rId6"/>
    <p:sldId id="266" r:id="rId7"/>
    <p:sldId id="262" r:id="rId8"/>
    <p:sldId id="269" r:id="rId9"/>
    <p:sldId id="270" r:id="rId10"/>
    <p:sldId id="268" r:id="rId11"/>
    <p:sldId id="26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C6D4-4882-4104-9AEE-786E69E9390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336B-27C5-4013-8C27-366B3C92B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probabilistic classifiers, two hard voting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0336B-27C5-4013-8C27-366B3C92B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0336B-27C5-4013-8C27-366B3C92B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confusion matrix. Mention </a:t>
            </a:r>
            <a:r>
              <a:rPr lang="en-US" dirty="0" err="1"/>
              <a:t>SKLearn</a:t>
            </a:r>
            <a:r>
              <a:rPr lang="en-US" dirty="0"/>
              <a:t> one-vs-rest technique for multi-class prediction; picks class with highest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0336B-27C5-4013-8C27-366B3C92B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0336B-27C5-4013-8C27-366B3C92B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row </a:t>
            </a:r>
            <a:r>
              <a:rPr lang="en-US"/>
              <a:t>naming convention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Random forest had highest accuracy, TSR, TGR TQR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Logistic Regression had a very high TSR but suffered in TQR</a:t>
            </a:r>
          </a:p>
          <a:p>
            <a:pPr marL="171450" indent="-171450">
              <a:buFontTx/>
              <a:buChar char="-"/>
            </a:pPr>
            <a:r>
              <a:rPr lang="en-US" dirty="0"/>
              <a:t>K-Nearest Neighbors had a comparable TGR and Accuracy to Logistic Regression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Naïve Bayes had good TGR and TQR but terrible TSR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3 models all had relatively high FG-Q and FQ-G scores, meaning the hardest part of classification may have been differentiating Galaxies and Quasars.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0336B-27C5-4013-8C27-366B3C92BC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www.kaggle.com/fedesoriano/stellar-classification-dataset-sdss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ED27-D64F-A1D3-1E58-1AC988D22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CS677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98929-8CB8-7E90-46BA-B84C28948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Cosmic Entity Classification</a:t>
            </a:r>
          </a:p>
          <a:p>
            <a:r>
              <a:rPr lang="en-US" dirty="0"/>
              <a:t>Conrad Korzon | 4/23/2024</a:t>
            </a:r>
          </a:p>
        </p:txBody>
      </p:sp>
    </p:spTree>
    <p:extLst>
      <p:ext uri="{BB962C8B-B14F-4D97-AF65-F5344CB8AC3E}">
        <p14:creationId xmlns:p14="http://schemas.microsoft.com/office/powerpoint/2010/main" val="169799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3DCD-C731-5CF1-02C4-55B2BDBE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4B5B-52BF-1E24-AA16-A8A312755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922390"/>
              </p:ext>
            </p:extLst>
          </p:nvPr>
        </p:nvGraphicFramePr>
        <p:xfrm>
          <a:off x="812582" y="1233807"/>
          <a:ext cx="10566835" cy="5453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343">
                  <a:extLst>
                    <a:ext uri="{9D8B030D-6E8A-4147-A177-3AD203B41FA5}">
                      <a16:colId xmlns:a16="http://schemas.microsoft.com/office/drawing/2014/main" val="697764182"/>
                    </a:ext>
                  </a:extLst>
                </a:gridCol>
                <a:gridCol w="2860391">
                  <a:extLst>
                    <a:ext uri="{9D8B030D-6E8A-4147-A177-3AD203B41FA5}">
                      <a16:colId xmlns:a16="http://schemas.microsoft.com/office/drawing/2014/main" val="1939157747"/>
                    </a:ext>
                  </a:extLst>
                </a:gridCol>
                <a:gridCol w="2113367">
                  <a:extLst>
                    <a:ext uri="{9D8B030D-6E8A-4147-A177-3AD203B41FA5}">
                      <a16:colId xmlns:a16="http://schemas.microsoft.com/office/drawing/2014/main" val="2737650253"/>
                    </a:ext>
                  </a:extLst>
                </a:gridCol>
                <a:gridCol w="2113367">
                  <a:extLst>
                    <a:ext uri="{9D8B030D-6E8A-4147-A177-3AD203B41FA5}">
                      <a16:colId xmlns:a16="http://schemas.microsoft.com/office/drawing/2014/main" val="1210184644"/>
                    </a:ext>
                  </a:extLst>
                </a:gridCol>
                <a:gridCol w="2113367">
                  <a:extLst>
                    <a:ext uri="{9D8B030D-6E8A-4147-A177-3AD203B41FA5}">
                      <a16:colId xmlns:a16="http://schemas.microsoft.com/office/drawing/2014/main" val="1601453019"/>
                    </a:ext>
                  </a:extLst>
                </a:gridCol>
              </a:tblGrid>
              <a:tr h="9402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K-Nearest Neighbors (K=5)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Logistic Regression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>
                          <a:effectLst/>
                        </a:rPr>
                        <a:t>Naïve Bayes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>
                          <a:effectLst/>
                        </a:rPr>
                        <a:t>Random Forest (N=12, D=9)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301208155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TS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5098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5390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806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5394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1545622313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FS-G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3817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3703096664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FS-Q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776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1069315978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TG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14270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14347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13653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14593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2145704125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FG-S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291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1487552626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FG-Q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176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1202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658471178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TQ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4244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4145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4187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4392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1443908282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FQ-S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538007474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FQ-G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486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591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552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346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827397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TSR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0.944249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0.998333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0.149287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0.999074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0916956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>
                          <a:effectLst/>
                        </a:rPr>
                        <a:t>TGR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0.960231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0.965413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0.918713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0.981966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5704264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 dirty="0">
                          <a:effectLst/>
                        </a:rPr>
                        <a:t>TQR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0.895359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0.874473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0.883333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0.926582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2824073361"/>
                  </a:ext>
                </a:extLst>
              </a:tr>
              <a:tr h="653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cap="all">
                          <a:effectLst/>
                        </a:rPr>
                        <a:t>Accuracy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0.94448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0.95528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0.74584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0.97516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22" marR="26122" marT="0" marB="0" anchor="ctr"/>
                </a:tc>
                <a:extLst>
                  <a:ext uri="{0D108BD9-81ED-4DB2-BD59-A6C34878D82A}">
                    <a16:rowId xmlns:a16="http://schemas.microsoft.com/office/drawing/2014/main" val="157081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5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C823-BD87-5F0F-1CA9-4ABC6718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24CD-E05B-F038-597B-CE6A4037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86574"/>
            <a:ext cx="8946541" cy="4195481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Ranking based on overall accuracy: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			97.52%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		95.53%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Neighbors		94.45%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Bayes			74.58%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performance for predicting Stars and Galaxies than Quasars in top 3 classifiers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 achieves best performance in all four categories (Accuracy, TSR, TGR, TQR)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9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2831-5EC1-D08E-3999-2CBB974B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D56B-8220-BE91-06C6-0D0EBDE5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Enxing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(2024, March 28). MET CS 677 Module 3 Live Classrooms. Boston, MA, USA.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Enxing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(2024, April 10). MET CS 677 Module 5 Live Classrooms. Boston, MA, USA.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fedesoriano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(January 2022). Stellar Classification Dataset - SDSS17. Retrieved April 10, 2024, from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https://www.kaggle.com/fedesoriano/stellar-classification-dataset-sdss17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scikit-learn developers. (2024).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scikit-learn.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https://scikit-learn.org/stable/modules/generated/sklearn.linear_model.LogisticRegression.html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0F56-3654-2137-C7B0-A1D23A0C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75039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04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64D8-49A1-9425-9BD6-9CCDCAF8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7D66-13B9-3CF8-9D88-2A350A4F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3422"/>
            <a:ext cx="8946541" cy="448504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Set: </a:t>
            </a:r>
            <a:r>
              <a:rPr lang="en-US" dirty="0"/>
              <a:t>SSDS Star Classification Data Set</a:t>
            </a:r>
          </a:p>
          <a:p>
            <a:pPr lvl="1"/>
            <a:r>
              <a:rPr lang="en-US" dirty="0"/>
              <a:t>100,000 photometric observations of objects in space.</a:t>
            </a:r>
          </a:p>
          <a:p>
            <a:pPr lvl="1"/>
            <a:r>
              <a:rPr lang="en-US" dirty="0"/>
              <a:t>8 continuous numeric features used</a:t>
            </a:r>
          </a:p>
          <a:p>
            <a:pPr lvl="1"/>
            <a:r>
              <a:rPr lang="en-US" dirty="0"/>
              <a:t>75% Train, 25% Test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Goal: </a:t>
            </a:r>
            <a:r>
              <a:rPr lang="en-US" dirty="0"/>
              <a:t>Find an effective model for classifying cosmic entities as Stars, Quasars, or Galaxies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Method:</a:t>
            </a:r>
            <a:r>
              <a:rPr lang="en-US" dirty="0"/>
              <a:t> Train, Test, and Compare the following Classifiers: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K-Nearest Neighbors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Gaussian 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E64D8-49A1-9425-9BD6-9CCDCAF8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K-Nearest Neighbors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7D66-13B9-3CF8-9D88-2A350A4F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Selected K = 5 during hyperparameter tuning</a:t>
            </a:r>
          </a:p>
          <a:p>
            <a:r>
              <a:rPr lang="en-US" dirty="0">
                <a:solidFill>
                  <a:srgbClr val="EBEBEB"/>
                </a:solidFill>
              </a:rPr>
              <a:t>Accuracy fell significantly with K &gt;=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3EB17-2F6C-6290-29AF-5438576C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8" y="1729509"/>
            <a:ext cx="6619872" cy="33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7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E64D8-49A1-9425-9BD6-9CCDCAF8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1"/>
            <a:ext cx="3344020" cy="1712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54F90-9ACD-A9FE-D388-48BBFA242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21" y="1469098"/>
            <a:ext cx="6817049" cy="3919802"/>
          </a:xfrm>
          <a:prstGeom prst="rect">
            <a:avLst/>
          </a:prstGeom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0568D9-488F-4802-F8FF-FC45C639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279" y="3072581"/>
            <a:ext cx="3505494" cy="21090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Overall accuracy = </a:t>
            </a:r>
            <a:r>
              <a:rPr lang="en-US" b="1" dirty="0">
                <a:solidFill>
                  <a:srgbClr val="FFFFFF"/>
                </a:solidFill>
              </a:rPr>
              <a:t>94.45%</a:t>
            </a:r>
          </a:p>
          <a:p>
            <a:r>
              <a:rPr lang="en-US" dirty="0">
                <a:solidFill>
                  <a:srgbClr val="FFFFFF"/>
                </a:solidFill>
              </a:rPr>
              <a:t>Performed particularly well for Stars and Galaxies </a:t>
            </a:r>
          </a:p>
        </p:txBody>
      </p:sp>
    </p:spTree>
    <p:extLst>
      <p:ext uri="{BB962C8B-B14F-4D97-AF65-F5344CB8AC3E}">
        <p14:creationId xmlns:p14="http://schemas.microsoft.com/office/powerpoint/2010/main" val="279115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DB813D-20A6-D5EF-0332-C864590F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12" y="2566312"/>
            <a:ext cx="3505494" cy="30175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Overall accuracy = </a:t>
            </a:r>
            <a:r>
              <a:rPr lang="en-US" b="1" dirty="0">
                <a:solidFill>
                  <a:srgbClr val="FFFFFF"/>
                </a:solidFill>
              </a:rPr>
              <a:t>95.53%</a:t>
            </a:r>
          </a:p>
          <a:p>
            <a:r>
              <a:rPr lang="en-US" dirty="0">
                <a:solidFill>
                  <a:srgbClr val="FFFFFF"/>
                </a:solidFill>
              </a:rPr>
              <a:t>Performed very well; only misclassified 9 of 5,399 stars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CE4F4F9-319A-EB27-22D1-F3BBC62A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173975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Logistic Regression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2CA949-5D73-C424-B3D7-D82048852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77" y="1453834"/>
            <a:ext cx="6870138" cy="39503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863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DB813D-20A6-D5EF-0332-C864590F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12" y="2566312"/>
            <a:ext cx="3505494" cy="30175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Overall accuracy = </a:t>
            </a:r>
            <a:r>
              <a:rPr lang="en-US" b="1" dirty="0">
                <a:solidFill>
                  <a:srgbClr val="FFFFFF"/>
                </a:solidFill>
              </a:rPr>
              <a:t>74.58%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Performed relatively poorly</a:t>
            </a:r>
          </a:p>
          <a:p>
            <a:r>
              <a:rPr lang="en-US" dirty="0">
                <a:solidFill>
                  <a:srgbClr val="FFFFFF"/>
                </a:solidFill>
              </a:rPr>
              <a:t>Assumes multivariate normal distribution; may not hold true for this data.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CE4F4F9-319A-EB27-22D1-F3BBC62A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173975"/>
            <a:ext cx="3505495" cy="11414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Naïve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FA716-EC3D-39B0-313B-0F2461391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22" y="1487618"/>
            <a:ext cx="6748180" cy="38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0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3DCD-C731-5CF1-02C4-55B2BDBE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4AE9C-9E3E-5BB5-CE45-E7078ED5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28" y="3450273"/>
            <a:ext cx="11752344" cy="1937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24C0D-EC38-5FDC-7C7D-3E2038085C52}"/>
              </a:ext>
            </a:extLst>
          </p:cNvPr>
          <p:cNvSpPr txBox="1">
            <a:spLocks/>
          </p:cNvSpPr>
          <p:nvPr/>
        </p:nvSpPr>
        <p:spPr>
          <a:xfrm>
            <a:off x="646110" y="172580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Normal distribution assumption may not hold true for this data</a:t>
            </a:r>
          </a:p>
          <a:p>
            <a:r>
              <a:rPr lang="en-US" dirty="0">
                <a:solidFill>
                  <a:srgbClr val="FFFFFF"/>
                </a:solidFill>
              </a:rPr>
              <a:t>Features </a:t>
            </a:r>
            <a:r>
              <a:rPr lang="en-US" i="1" dirty="0">
                <a:solidFill>
                  <a:srgbClr val="FFFFFF"/>
                </a:solidFill>
              </a:rPr>
              <a:t>u, g, z,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i="1" dirty="0">
                <a:solidFill>
                  <a:srgbClr val="FFFFFF"/>
                </a:solidFill>
              </a:rPr>
              <a:t>redshift</a:t>
            </a:r>
            <a:r>
              <a:rPr lang="en-US" dirty="0">
                <a:solidFill>
                  <a:srgbClr val="FFFFFF"/>
                </a:solidFill>
              </a:rPr>
              <a:t> all have their mean much closer to one end of their min-max range than the other.</a:t>
            </a:r>
          </a:p>
        </p:txBody>
      </p:sp>
    </p:spTree>
    <p:extLst>
      <p:ext uri="{BB962C8B-B14F-4D97-AF65-F5344CB8AC3E}">
        <p14:creationId xmlns:p14="http://schemas.microsoft.com/office/powerpoint/2010/main" val="246583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E64D8-49A1-9425-9BD6-9CCDCAF8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7D66-13B9-3CF8-9D88-2A350A4F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11" y="185482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Selected N = 12, D = 9 during hyperparameter tuning</a:t>
            </a:r>
          </a:p>
          <a:p>
            <a:r>
              <a:rPr lang="en-US" dirty="0">
                <a:solidFill>
                  <a:srgbClr val="EBEBEB"/>
                </a:solidFill>
              </a:rPr>
              <a:t>Much lower accuracy for low maximum depth </a:t>
            </a:r>
            <a:r>
              <a:rPr lang="en-US" i="1" dirty="0">
                <a:solidFill>
                  <a:srgbClr val="EBEBEB"/>
                </a:solidFill>
              </a:rPr>
              <a:t>d</a:t>
            </a:r>
          </a:p>
          <a:p>
            <a:r>
              <a:rPr lang="en-US" dirty="0">
                <a:solidFill>
                  <a:srgbClr val="EBEBEB"/>
                </a:solidFill>
              </a:rPr>
              <a:t>Number of classifiers </a:t>
            </a:r>
            <a:r>
              <a:rPr lang="en-US" i="1" dirty="0">
                <a:solidFill>
                  <a:srgbClr val="EBEBEB"/>
                </a:solidFill>
              </a:rPr>
              <a:t>n</a:t>
            </a:r>
            <a:r>
              <a:rPr lang="en-US" dirty="0">
                <a:solidFill>
                  <a:srgbClr val="EBEBEB"/>
                </a:solidFill>
              </a:rPr>
              <a:t> had less of an effect on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6C598-4897-7E72-026D-F35D5B84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371" y="1576464"/>
            <a:ext cx="6727629" cy="37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40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DB813D-20A6-D5EF-0332-C864590F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12" y="1878250"/>
            <a:ext cx="3505494" cy="38714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Overall accuracy = </a:t>
            </a:r>
            <a:r>
              <a:rPr lang="en-US" b="1" dirty="0">
                <a:solidFill>
                  <a:srgbClr val="FFFFFF"/>
                </a:solidFill>
              </a:rPr>
              <a:t>97.52%</a:t>
            </a:r>
          </a:p>
          <a:p>
            <a:r>
              <a:rPr lang="en-US" dirty="0">
                <a:solidFill>
                  <a:srgbClr val="FFFFFF"/>
                </a:solidFill>
              </a:rPr>
              <a:t>Highest accuracy of all tested classifiers</a:t>
            </a:r>
          </a:p>
          <a:p>
            <a:r>
              <a:rPr lang="en-US" dirty="0">
                <a:solidFill>
                  <a:srgbClr val="FFFFFF"/>
                </a:solidFill>
              </a:rPr>
              <a:t>Only misclassified 5 of 5,399 Stars</a:t>
            </a:r>
          </a:p>
          <a:p>
            <a:r>
              <a:rPr lang="en-US" dirty="0">
                <a:solidFill>
                  <a:srgbClr val="FFFFFF"/>
                </a:solidFill>
              </a:rPr>
              <a:t>Only misclassified 268 Galaxies of 14,861</a:t>
            </a:r>
          </a:p>
          <a:p>
            <a:r>
              <a:rPr lang="en-US" dirty="0">
                <a:solidFill>
                  <a:srgbClr val="FFFFFF"/>
                </a:solidFill>
              </a:rPr>
              <a:t>Only 62 incorrect  Star predictions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CE4F4F9-319A-EB27-22D1-F3BBC62A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173976"/>
            <a:ext cx="3749243" cy="6732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4AE4F-DC12-9E3D-9E77-02214F59E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42" y="1495135"/>
            <a:ext cx="6789607" cy="3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634</Words>
  <Application>Microsoft Office PowerPoint</Application>
  <PresentationFormat>Widescreen</PresentationFormat>
  <Paragraphs>143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Ion</vt:lpstr>
      <vt:lpstr>CS677 Final Project</vt:lpstr>
      <vt:lpstr>Overview</vt:lpstr>
      <vt:lpstr>K-Nearest Neighbors</vt:lpstr>
      <vt:lpstr>K-Nearest Neighbors</vt:lpstr>
      <vt:lpstr>Logistic Regression</vt:lpstr>
      <vt:lpstr>Naïve Bayes</vt:lpstr>
      <vt:lpstr>Naïve Bayes</vt:lpstr>
      <vt:lpstr>Random Forest</vt:lpstr>
      <vt:lpstr>Random Forest</vt:lpstr>
      <vt:lpstr>Comparisons</vt:lpstr>
      <vt:lpstr>Conclusions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CS677 Final Project</dc:title>
  <dc:creator>Korzon, Conrad</dc:creator>
  <cp:lastModifiedBy>Korzon, Conrad</cp:lastModifiedBy>
  <cp:revision>54</cp:revision>
  <dcterms:created xsi:type="dcterms:W3CDTF">2024-04-23T23:49:13Z</dcterms:created>
  <dcterms:modified xsi:type="dcterms:W3CDTF">2024-04-24T01:48:04Z</dcterms:modified>
</cp:coreProperties>
</file>