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0" r:id="rId1"/>
  </p:sldMasterIdLst>
  <p:sldIdLst>
    <p:sldId id="256" r:id="rId2"/>
    <p:sldId id="286" r:id="rId3"/>
    <p:sldId id="260" r:id="rId4"/>
    <p:sldId id="259" r:id="rId5"/>
    <p:sldId id="261" r:id="rId6"/>
    <p:sldId id="265" r:id="rId7"/>
    <p:sldId id="262" r:id="rId8"/>
    <p:sldId id="266" r:id="rId9"/>
    <p:sldId id="285" r:id="rId10"/>
    <p:sldId id="263" r:id="rId11"/>
    <p:sldId id="264" r:id="rId12"/>
    <p:sldId id="268" r:id="rId13"/>
    <p:sldId id="269" r:id="rId14"/>
    <p:sldId id="267" r:id="rId15"/>
    <p:sldId id="270" r:id="rId16"/>
    <p:sldId id="276" r:id="rId17"/>
    <p:sldId id="272" r:id="rId18"/>
    <p:sldId id="275" r:id="rId19"/>
    <p:sldId id="273" r:id="rId20"/>
    <p:sldId id="274"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560"/>
    <p:restoredTop sz="94726"/>
  </p:normalViewPr>
  <p:slideViewPr>
    <p:cSldViewPr snapToGrid="0">
      <p:cViewPr varScale="1">
        <p:scale>
          <a:sx n="98" d="100"/>
          <a:sy n="98" d="100"/>
        </p:scale>
        <p:origin x="224" y="7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EC743F4-8769-40B4-85DF-6CB8DE9F66AA}" type="datetimeFigureOut">
              <a:rPr lang="en-US" smtClean="0"/>
              <a:t>4/29/25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F2BD96E-3838-45D2-9031-D3AF67C920A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3874878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9127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9944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C743F4-8769-40B4-85DF-6CB8DE9F66AA}"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4824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EC743F4-8769-40B4-85DF-6CB8DE9F66AA}" type="datetimeFigureOut">
              <a:rPr lang="en-US" smtClean="0"/>
              <a:t>4/29/25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F2BD96E-3838-45D2-9031-D3AF67C920A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279270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C743F4-8769-40B4-85DF-6CB8DE9F66AA}"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542679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C743F4-8769-40B4-85DF-6CB8DE9F66AA}" type="datetimeFigureOut">
              <a:rPr lang="en-US" smtClean="0"/>
              <a:pPr/>
              <a:t>4/29/25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1004673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C743F4-8769-40B4-85DF-6CB8DE9F66AA}"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174534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C743F4-8769-40B4-85DF-6CB8DE9F66AA}" type="datetimeFigureOut">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868116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C743F4-8769-40B4-85DF-6CB8DE9F66AA}" type="datetimeFigureOut">
              <a:rPr lang="en-US" smtClean="0"/>
              <a:t>4/29/25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2BD96E-3838-45D2-9031-D3AF67C920A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949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EC743F4-8769-40B4-85DF-6CB8DE9F66AA}" type="datetimeFigureOut">
              <a:rPr lang="en-US" smtClean="0"/>
              <a:t>4/29/25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2BD96E-3838-45D2-9031-D3AF67C920A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8381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EC743F4-8769-40B4-85DF-6CB8DE9F66AA}" type="datetimeFigureOut">
              <a:rPr lang="en-US" smtClean="0"/>
              <a:pPr/>
              <a:t>4/29/25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F2BD96E-3838-45D2-9031-D3AF67C920A5}"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2072131"/>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uom190346a/sleep-health-and-lifestyl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0E807223-DF88-4D6D-970E-08919E5E0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40" name="Rectangle 39">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descr="A close-up of a blue and purple background&#10;&#10;Description automatically generated">
            <a:extLst>
              <a:ext uri="{FF2B5EF4-FFF2-40B4-BE49-F238E27FC236}">
                <a16:creationId xmlns:a16="http://schemas.microsoft.com/office/drawing/2014/main" id="{A69EAF8B-CFE2-8BF1-9960-9B4C9D5EBF9E}"/>
              </a:ext>
            </a:extLst>
          </p:cNvPr>
          <p:cNvPicPr>
            <a:picLocks noChangeAspect="1"/>
          </p:cNvPicPr>
          <p:nvPr/>
        </p:nvPicPr>
        <p:blipFill>
          <a:blip r:embed="rId2">
            <a:alphaModFix amt="35000"/>
          </a:blip>
          <a:srcRect l="16755" r="191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065E7A09-12B5-A5F2-4FFB-83DD75C5F2B6}"/>
              </a:ext>
            </a:extLst>
          </p:cNvPr>
          <p:cNvSpPr>
            <a:spLocks noGrp="1"/>
          </p:cNvSpPr>
          <p:nvPr>
            <p:ph type="ctrTitle"/>
          </p:nvPr>
        </p:nvSpPr>
        <p:spPr>
          <a:xfrm>
            <a:off x="812800" y="469896"/>
            <a:ext cx="10266105" cy="1210733"/>
          </a:xfrm>
        </p:spPr>
        <p:txBody>
          <a:bodyPr vert="horz" lIns="91440" tIns="45720" rIns="91440" bIns="45720" rtlCol="0" anchor="t" anchorCtr="0">
            <a:noAutofit/>
          </a:bodyPr>
          <a:lstStyle/>
          <a:p>
            <a:r>
              <a:rPr lang="en-US" sz="4000" b="1" spc="0" dirty="0">
                <a:latin typeface="Times New Roman" panose="02020603050405020304" pitchFamily="18" charset="0"/>
                <a:cs typeface="Times New Roman" panose="02020603050405020304" pitchFamily="18" charset="0"/>
              </a:rPr>
              <a:t>PREDICTING QUALITY OF SLEEP AND SLEEP DISORDERS BASED ON LIFESTYLE FACTORS</a:t>
            </a:r>
          </a:p>
        </p:txBody>
      </p:sp>
      <p:sp>
        <p:nvSpPr>
          <p:cNvPr id="3" name="Subtitle 2">
            <a:extLst>
              <a:ext uri="{FF2B5EF4-FFF2-40B4-BE49-F238E27FC236}">
                <a16:creationId xmlns:a16="http://schemas.microsoft.com/office/drawing/2014/main" id="{615EFF41-01C3-0BEB-706D-B1D673E8B36F}"/>
              </a:ext>
            </a:extLst>
          </p:cNvPr>
          <p:cNvSpPr>
            <a:spLocks noGrp="1"/>
          </p:cNvSpPr>
          <p:nvPr>
            <p:ph type="subTitle" idx="1"/>
          </p:nvPr>
        </p:nvSpPr>
        <p:spPr>
          <a:xfrm>
            <a:off x="248356" y="3098800"/>
            <a:ext cx="5407377" cy="3581400"/>
          </a:xfrm>
        </p:spPr>
        <p:txBody>
          <a:bodyPr vert="horz" lIns="91440" tIns="45720" rIns="91440" bIns="45720" rtlCol="0">
            <a:normAutofit/>
          </a:bodyPr>
          <a:lstStyle/>
          <a:p>
            <a:pPr marL="384048" indent="-384048" algn="l">
              <a:lnSpc>
                <a:spcPct val="94000"/>
              </a:lnSpc>
              <a:spcAft>
                <a:spcPts val="200"/>
              </a:spcAft>
            </a:pPr>
            <a:r>
              <a:rPr lang="en-US" sz="2400" b="1" dirty="0">
                <a:latin typeface="Times New Roman" panose="02020603050405020304" pitchFamily="18" charset="0"/>
                <a:cs typeface="Times New Roman" panose="02020603050405020304" pitchFamily="18" charset="0"/>
              </a:rPr>
              <a:t>GROUP - 11</a:t>
            </a:r>
          </a:p>
          <a:p>
            <a:pPr marL="384048" indent="-384048" algn="l">
              <a:lnSpc>
                <a:spcPct val="94000"/>
              </a:lnSpc>
              <a:spcAft>
                <a:spcPts val="200"/>
              </a:spcAft>
              <a:buFont typeface="Franklin Gothic Book" panose="020B0503020102020204" pitchFamily="34" charset="0"/>
              <a:buChar char="•"/>
            </a:pPr>
            <a:r>
              <a:rPr lang="en-US" sz="2400" dirty="0">
                <a:latin typeface="Times New Roman" panose="02020603050405020304" pitchFamily="18" charset="0"/>
                <a:cs typeface="Times New Roman" panose="02020603050405020304" pitchFamily="18" charset="0"/>
              </a:rPr>
              <a:t>AKSHAY KUMAR MAHADEVOJU</a:t>
            </a:r>
          </a:p>
          <a:p>
            <a:pPr marL="384048" indent="-384048" algn="l">
              <a:lnSpc>
                <a:spcPct val="94000"/>
              </a:lnSpc>
              <a:spcAft>
                <a:spcPts val="200"/>
              </a:spcAft>
              <a:buFont typeface="Franklin Gothic Book" panose="020B0503020102020204" pitchFamily="34" charset="0"/>
              <a:buChar char="•"/>
            </a:pPr>
            <a:r>
              <a:rPr lang="en-US" sz="2400" dirty="0">
                <a:latin typeface="Times New Roman" panose="02020603050405020304" pitchFamily="18" charset="0"/>
                <a:cs typeface="Times New Roman" panose="02020603050405020304" pitchFamily="18" charset="0"/>
              </a:rPr>
              <a:t>ASAD HUSSAIN KHAN</a:t>
            </a:r>
          </a:p>
          <a:p>
            <a:pPr marL="384048" indent="-384048" algn="l">
              <a:lnSpc>
                <a:spcPct val="94000"/>
              </a:lnSpc>
              <a:spcAft>
                <a:spcPts val="200"/>
              </a:spcAft>
              <a:buFont typeface="Franklin Gothic Book" panose="020B0503020102020204" pitchFamily="34" charset="0"/>
              <a:buChar char="•"/>
            </a:pPr>
            <a:r>
              <a:rPr lang="en-US" sz="2400" dirty="0">
                <a:latin typeface="Times New Roman" panose="02020603050405020304" pitchFamily="18" charset="0"/>
                <a:cs typeface="Times New Roman" panose="02020603050405020304" pitchFamily="18" charset="0"/>
              </a:rPr>
              <a:t>CHANDINI REDDY KOTHA</a:t>
            </a:r>
          </a:p>
          <a:p>
            <a:pPr marL="384048" indent="-384048" algn="l">
              <a:lnSpc>
                <a:spcPct val="94000"/>
              </a:lnSpc>
              <a:spcAft>
                <a:spcPts val="200"/>
              </a:spcAft>
              <a:buFont typeface="Franklin Gothic Book" panose="020B0503020102020204" pitchFamily="34" charset="0"/>
              <a:buChar char="•"/>
            </a:pPr>
            <a:r>
              <a:rPr lang="en-US" sz="2400" dirty="0">
                <a:latin typeface="Times New Roman" panose="02020603050405020304" pitchFamily="18" charset="0"/>
                <a:cs typeface="Times New Roman" panose="02020603050405020304" pitchFamily="18" charset="0"/>
              </a:rPr>
              <a:t>SASHI PRIYA KOKA</a:t>
            </a:r>
          </a:p>
          <a:p>
            <a:pPr marL="384048" indent="-384048" algn="l">
              <a:lnSpc>
                <a:spcPct val="94000"/>
              </a:lnSpc>
              <a:spcAft>
                <a:spcPts val="200"/>
              </a:spcAft>
              <a:buFont typeface="Franklin Gothic Book" panose="020B0503020102020204" pitchFamily="34" charset="0"/>
              <a:buChar char="•"/>
            </a:pPr>
            <a:r>
              <a:rPr lang="en-US" sz="2400" dirty="0">
                <a:latin typeface="Times New Roman" panose="02020603050405020304" pitchFamily="18" charset="0"/>
                <a:cs typeface="Times New Roman" panose="02020603050405020304" pitchFamily="18" charset="0"/>
              </a:rPr>
              <a:t>SATYA VALLURI</a:t>
            </a:r>
          </a:p>
        </p:txBody>
      </p:sp>
      <p:sp>
        <p:nvSpPr>
          <p:cNvPr id="4" name="TextBox 3">
            <a:extLst>
              <a:ext uri="{FF2B5EF4-FFF2-40B4-BE49-F238E27FC236}">
                <a16:creationId xmlns:a16="http://schemas.microsoft.com/office/drawing/2014/main" id="{4024AE44-66CD-7B07-03FC-47AC3D6CDCC2}"/>
              </a:ext>
            </a:extLst>
          </p:cNvPr>
          <p:cNvSpPr txBox="1"/>
          <p:nvPr/>
        </p:nvSpPr>
        <p:spPr>
          <a:xfrm>
            <a:off x="5945852" y="3059668"/>
            <a:ext cx="6096000" cy="2893100"/>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CONTRIBUTION</a:t>
            </a:r>
          </a:p>
          <a:p>
            <a:r>
              <a:rPr lang="en-US" sz="2000" dirty="0">
                <a:latin typeface="Times New Roman" panose="02020603050405020304" pitchFamily="18" charset="0"/>
                <a:cs typeface="Times New Roman" panose="02020603050405020304" pitchFamily="18" charset="0"/>
              </a:rPr>
              <a:t>All team members equally contributed to every task, including data collection and preprocessing, feature selection, building and interpreting the linear regression model, performing feature importance analysis, profiling execution times, optimizing computation, and creating visualizations. Everyone collaborated in writing and optimizing the R code and documentation throughout the project.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93596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4AF2-E0CB-A637-A579-8057739E8922}"/>
              </a:ext>
            </a:extLst>
          </p:cNvPr>
          <p:cNvSpPr>
            <a:spLocks noGrp="1"/>
          </p:cNvSpPr>
          <p:nvPr>
            <p:ph type="title"/>
          </p:nvPr>
        </p:nvSpPr>
        <p:spPr>
          <a:xfrm>
            <a:off x="1371600" y="685800"/>
            <a:ext cx="9601200" cy="735037"/>
          </a:xfrm>
        </p:spPr>
        <p:txBody>
          <a:bodyPr>
            <a:normAutofit fontScale="90000"/>
          </a:bodyPr>
          <a:lstStyle/>
          <a:p>
            <a:pPr marL="0" marR="0">
              <a:lnSpc>
                <a:spcPct val="115000"/>
              </a:lnSpc>
              <a:spcBef>
                <a:spcPts val="1000"/>
              </a:spcBef>
            </a:pPr>
            <a:r>
              <a:rPr lang="en-US" sz="24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EXECUTION TIME COMPARISON</a:t>
            </a:r>
            <a:br>
              <a:rPr lang="en-US" sz="1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2200" dirty="0">
                <a:effectLst/>
                <a:latin typeface="Times New Roman" panose="02020603050405020304" pitchFamily="18" charset="0"/>
                <a:ea typeface="MS Mincho" panose="02020609040205080304" pitchFamily="49" charset="-128"/>
                <a:cs typeface="Times New Roman" panose="02020603050405020304" pitchFamily="18" charset="0"/>
              </a:rPr>
              <a:t>Comparison of execution time before and after profiling.</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68573F4A-79A3-F7B8-2ECF-58B54B2C92EB}"/>
              </a:ext>
            </a:extLst>
          </p:cNvPr>
          <p:cNvPicPr>
            <a:picLocks noGrp="1" noChangeAspect="1"/>
          </p:cNvPicPr>
          <p:nvPr>
            <p:ph idx="1"/>
          </p:nvPr>
        </p:nvPicPr>
        <p:blipFill>
          <a:blip r:embed="rId2"/>
          <a:stretch>
            <a:fillRect/>
          </a:stretch>
        </p:blipFill>
        <p:spPr>
          <a:xfrm>
            <a:off x="2222694" y="1730326"/>
            <a:ext cx="8173329" cy="4179277"/>
          </a:xfrm>
          <a:prstGeom prst="rect">
            <a:avLst/>
          </a:prstGeom>
        </p:spPr>
      </p:pic>
    </p:spTree>
    <p:extLst>
      <p:ext uri="{BB962C8B-B14F-4D97-AF65-F5344CB8AC3E}">
        <p14:creationId xmlns:p14="http://schemas.microsoft.com/office/powerpoint/2010/main" val="1573247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F536-4C1A-8454-5409-32E49EA3E615}"/>
              </a:ext>
            </a:extLst>
          </p:cNvPr>
          <p:cNvSpPr>
            <a:spLocks noGrp="1"/>
          </p:cNvSpPr>
          <p:nvPr>
            <p:ph type="title"/>
          </p:nvPr>
        </p:nvSpPr>
        <p:spPr/>
        <p:txBody>
          <a:bodyPr/>
          <a:lstStyle/>
          <a:p>
            <a:pPr marL="0" marR="0">
              <a:lnSpc>
                <a:spcPct val="115000"/>
              </a:lnSpc>
              <a:spcBef>
                <a:spcPts val="1000"/>
              </a:spcBef>
            </a:pPr>
            <a:r>
              <a:rPr lang="en-US" sz="20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FLAME GRAPH - PROFILING ANALYSIS</a:t>
            </a:r>
            <a:br>
              <a:rPr lang="en-US" sz="1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Demonstrates computation optimization and performance bottlenecks.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FA94CBD-A07F-5A8E-0A04-57F8E627F19F}"/>
              </a:ext>
            </a:extLst>
          </p:cNvPr>
          <p:cNvPicPr>
            <a:picLocks noGrp="1" noChangeAspect="1"/>
          </p:cNvPicPr>
          <p:nvPr>
            <p:ph idx="1"/>
          </p:nvPr>
        </p:nvPicPr>
        <p:blipFill>
          <a:blip r:embed="rId2"/>
          <a:stretch>
            <a:fillRect/>
          </a:stretch>
        </p:blipFill>
        <p:spPr>
          <a:xfrm>
            <a:off x="2375210" y="1862253"/>
            <a:ext cx="6951391" cy="4016298"/>
          </a:xfrm>
          <a:prstGeom prst="rect">
            <a:avLst/>
          </a:prstGeom>
        </p:spPr>
      </p:pic>
    </p:spTree>
    <p:extLst>
      <p:ext uri="{BB962C8B-B14F-4D97-AF65-F5344CB8AC3E}">
        <p14:creationId xmlns:p14="http://schemas.microsoft.com/office/powerpoint/2010/main" val="3244504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EF8A-2CC8-6F61-2DF1-20C416CAE22E}"/>
              </a:ext>
            </a:extLst>
          </p:cNvPr>
          <p:cNvSpPr>
            <a:spLocks noGrp="1"/>
          </p:cNvSpPr>
          <p:nvPr>
            <p:ph type="title"/>
          </p:nvPr>
        </p:nvSpPr>
        <p:spPr/>
        <p:txBody>
          <a:bodyPr>
            <a:noAutofit/>
          </a:bodyPr>
          <a:lstStyle/>
          <a:p>
            <a:pPr marL="0" marR="0">
              <a:lnSpc>
                <a:spcPct val="115000"/>
              </a:lnSpc>
              <a:spcBef>
                <a:spcPts val="1000"/>
              </a:spcBef>
            </a:pPr>
            <a:r>
              <a:rPr lang="en-US" sz="22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SLEEP DURATION DISTRIBUTION</a:t>
            </a:r>
            <a:br>
              <a:rPr lang="en-US" sz="22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This violin plot shows the distribution of sleep duration across individuals in the dataset.</a:t>
            </a:r>
            <a:br>
              <a:rPr lang="en-US" sz="22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8A05569-FAC2-F437-2A1B-16E852502A33}"/>
              </a:ext>
            </a:extLst>
          </p:cNvPr>
          <p:cNvPicPr>
            <a:picLocks noGrp="1" noChangeAspect="1"/>
          </p:cNvPicPr>
          <p:nvPr>
            <p:ph idx="1"/>
          </p:nvPr>
        </p:nvPicPr>
        <p:blipFill>
          <a:blip r:embed="rId2"/>
          <a:stretch>
            <a:fillRect/>
          </a:stretch>
        </p:blipFill>
        <p:spPr>
          <a:xfrm>
            <a:off x="2330604" y="1946353"/>
            <a:ext cx="6077415" cy="4008398"/>
          </a:xfrm>
          <a:prstGeom prst="rect">
            <a:avLst/>
          </a:prstGeom>
        </p:spPr>
      </p:pic>
    </p:spTree>
    <p:extLst>
      <p:ext uri="{BB962C8B-B14F-4D97-AF65-F5344CB8AC3E}">
        <p14:creationId xmlns:p14="http://schemas.microsoft.com/office/powerpoint/2010/main" val="2754549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1970-68C3-84DF-54DC-A52BD1CF97BB}"/>
              </a:ext>
            </a:extLst>
          </p:cNvPr>
          <p:cNvSpPr>
            <a:spLocks noGrp="1"/>
          </p:cNvSpPr>
          <p:nvPr>
            <p:ph type="title"/>
          </p:nvPr>
        </p:nvSpPr>
        <p:spPr/>
        <p:txBody>
          <a:bodyPr>
            <a:normAutofit/>
          </a:bodyPr>
          <a:lstStyle/>
          <a:p>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Instead of a simple execution time bar graph, we use a Sankey diagram and a heatmap for feature interactions.</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6B4EA71-D514-4C1A-D7CB-F51D80C248ED}"/>
              </a:ext>
            </a:extLst>
          </p:cNvPr>
          <p:cNvPicPr>
            <a:picLocks noGrp="1" noChangeAspect="1"/>
          </p:cNvPicPr>
          <p:nvPr>
            <p:ph idx="1"/>
          </p:nvPr>
        </p:nvPicPr>
        <p:blipFill>
          <a:blip r:embed="rId2"/>
          <a:stretch>
            <a:fillRect/>
          </a:stretch>
        </p:blipFill>
        <p:spPr>
          <a:xfrm>
            <a:off x="6316394" y="1428750"/>
            <a:ext cx="4656405" cy="4228171"/>
          </a:xfrm>
          <a:prstGeom prst="rect">
            <a:avLst/>
          </a:prstGeom>
        </p:spPr>
      </p:pic>
      <p:pic>
        <p:nvPicPr>
          <p:cNvPr id="5" name="Picture 4">
            <a:extLst>
              <a:ext uri="{FF2B5EF4-FFF2-40B4-BE49-F238E27FC236}">
                <a16:creationId xmlns:a16="http://schemas.microsoft.com/office/drawing/2014/main" id="{1F99CCD7-FB13-700C-ECC2-436E0ABAE3F4}"/>
              </a:ext>
            </a:extLst>
          </p:cNvPr>
          <p:cNvPicPr>
            <a:picLocks noChangeAspect="1"/>
          </p:cNvPicPr>
          <p:nvPr/>
        </p:nvPicPr>
        <p:blipFill>
          <a:blip r:embed="rId3"/>
          <a:stretch>
            <a:fillRect/>
          </a:stretch>
        </p:blipFill>
        <p:spPr>
          <a:xfrm>
            <a:off x="1688123" y="1428750"/>
            <a:ext cx="4187484" cy="4228171"/>
          </a:xfrm>
          <a:prstGeom prst="rect">
            <a:avLst/>
          </a:prstGeom>
        </p:spPr>
      </p:pic>
    </p:spTree>
    <p:extLst>
      <p:ext uri="{BB962C8B-B14F-4D97-AF65-F5344CB8AC3E}">
        <p14:creationId xmlns:p14="http://schemas.microsoft.com/office/powerpoint/2010/main" val="28416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D20B1-A02E-5D52-58D9-84B56BEA4648}"/>
              </a:ext>
            </a:extLst>
          </p:cNvPr>
          <p:cNvSpPr>
            <a:spLocks noGrp="1"/>
          </p:cNvSpPr>
          <p:nvPr>
            <p:ph type="title"/>
          </p:nvPr>
        </p:nvSpPr>
        <p:spPr>
          <a:xfrm>
            <a:off x="3363864" y="685800"/>
            <a:ext cx="7705164" cy="1485900"/>
          </a:xfrm>
        </p:spPr>
        <p:txBody>
          <a:bodyPr>
            <a:normAutofit/>
          </a:bodyPr>
          <a:lstStyle/>
          <a:p>
            <a:pPr marL="0" marR="0">
              <a:spcBef>
                <a:spcPts val="1000"/>
              </a:spcBef>
            </a:pPr>
            <a:r>
              <a:rPr lang="en-US" sz="2200" b="1" dirty="0">
                <a:effectLst/>
                <a:latin typeface="Times New Roman" panose="02020603050405020304" pitchFamily="18" charset="0"/>
                <a:ea typeface="MS Gothic" panose="020B0609070205080204" pitchFamily="49" charset="-128"/>
                <a:cs typeface="Times New Roman" panose="02020603050405020304" pitchFamily="18" charset="0"/>
              </a:rPr>
              <a:t>CONCLUSION</a:t>
            </a:r>
            <a:br>
              <a:rPr lang="en-US" sz="22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FE2AFAE-B7A0-18FE-C437-2A557730E4AA}"/>
              </a:ext>
            </a:extLst>
          </p:cNvPr>
          <p:cNvSpPr>
            <a:spLocks noGrp="1"/>
          </p:cNvSpPr>
          <p:nvPr>
            <p:ph idx="1"/>
          </p:nvPr>
        </p:nvSpPr>
        <p:spPr>
          <a:xfrm>
            <a:off x="3363863" y="1236133"/>
            <a:ext cx="7705164" cy="3581400"/>
          </a:xfrm>
        </p:spPr>
        <p:txBody>
          <a:bodyPr>
            <a:normAutofit/>
          </a:bodyPr>
          <a:lstStyle/>
          <a:p>
            <a:pPr>
              <a:buFont typeface="Arial" panose="020B0604020202020204" pitchFamily="34" charset="0"/>
              <a:buChar char="•"/>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Profiling optimizes execution time by improving data reading and computation.</a:t>
            </a:r>
          </a:p>
          <a:p>
            <a:pPr>
              <a:buFont typeface="Arial" panose="020B0604020202020204" pitchFamily="34" charset="0"/>
              <a:buChar char="•"/>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Using `</a:t>
            </a:r>
            <a:r>
              <a:rPr lang="en-US" dirty="0" err="1">
                <a:effectLst/>
                <a:latin typeface="Times New Roman" panose="02020603050405020304" pitchFamily="18" charset="0"/>
                <a:ea typeface="MS Mincho" panose="02020609040205080304" pitchFamily="49" charset="-128"/>
                <a:cs typeface="Times New Roman" panose="02020603050405020304" pitchFamily="18" charset="0"/>
              </a:rPr>
              <a:t>fread</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 instead of `</a:t>
            </a:r>
            <a:r>
              <a:rPr lang="en-US" dirty="0" err="1">
                <a:effectLst/>
                <a:latin typeface="Times New Roman" panose="02020603050405020304" pitchFamily="18" charset="0"/>
                <a:ea typeface="MS Mincho" panose="02020609040205080304" pitchFamily="49" charset="-128"/>
                <a:cs typeface="Times New Roman" panose="02020603050405020304" pitchFamily="18" charset="0"/>
              </a:rPr>
              <a:t>read.csv</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 leads to better performance.</a:t>
            </a:r>
          </a:p>
          <a:p>
            <a:pPr>
              <a:buFont typeface="Arial" panose="020B0604020202020204" pitchFamily="34" charset="0"/>
              <a:buChar char="•"/>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Profiling techniques like indexing and preloading improve efficiency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435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E70E-640B-C469-2462-118C0D485372}"/>
              </a:ext>
            </a:extLst>
          </p:cNvPr>
          <p:cNvSpPr>
            <a:spLocks noGrp="1"/>
          </p:cNvSpPr>
          <p:nvPr>
            <p:ph type="title"/>
          </p:nvPr>
        </p:nvSpPr>
        <p:spPr>
          <a:xfrm>
            <a:off x="1371600" y="385938"/>
            <a:ext cx="8878711" cy="604662"/>
          </a:xfrm>
        </p:spPr>
        <p:txBody>
          <a:bodyPr>
            <a:normAutofit/>
          </a:bodyPr>
          <a:lstStyle/>
          <a:p>
            <a:r>
              <a:rPr lang="en-US" sz="3000" b="1" dirty="0">
                <a:latin typeface="Times New Roman" panose="02020603050405020304" pitchFamily="18" charset="0"/>
                <a:cs typeface="Times New Roman" panose="02020603050405020304" pitchFamily="18" charset="0"/>
              </a:rPr>
              <a:t>RANDOM FOREST GRAPH</a:t>
            </a:r>
          </a:p>
        </p:txBody>
      </p:sp>
      <p:sp>
        <p:nvSpPr>
          <p:cNvPr id="3" name="Content Placeholder 2">
            <a:extLst>
              <a:ext uri="{FF2B5EF4-FFF2-40B4-BE49-F238E27FC236}">
                <a16:creationId xmlns:a16="http://schemas.microsoft.com/office/drawing/2014/main" id="{B8AE8629-0271-C090-A720-187588AF1735}"/>
              </a:ext>
            </a:extLst>
          </p:cNvPr>
          <p:cNvSpPr>
            <a:spLocks noGrp="1"/>
          </p:cNvSpPr>
          <p:nvPr>
            <p:ph idx="1"/>
          </p:nvPr>
        </p:nvSpPr>
        <p:spPr>
          <a:xfrm>
            <a:off x="1371600" y="1585732"/>
            <a:ext cx="3282694" cy="4281668"/>
          </a:xfrm>
        </p:spPr>
        <p:txBody>
          <a:bodyPr>
            <a:normAutofit/>
          </a:bodyPr>
          <a:lstStyle/>
          <a:p>
            <a:pPr marL="0" marR="0" indent="0">
              <a:spcAft>
                <a:spcPts val="1000"/>
              </a:spcAft>
              <a:buNone/>
            </a:pPr>
            <a:r>
              <a:rPr lang="en-US" sz="2200" b="1" dirty="0">
                <a:latin typeface="Times New Roman" panose="02020603050405020304" pitchFamily="18" charset="0"/>
                <a:cs typeface="Times New Roman" panose="02020603050405020304" pitchFamily="18" charset="0"/>
              </a:rPr>
              <a:t>RESULTS</a:t>
            </a:r>
            <a:endParaRPr lang="en-US" sz="2200" b="1"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a:spcAft>
                <a:spcPts val="1000"/>
              </a:spcAft>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Without Parallelization:</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Execution Time: 0.149 seconds</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Accuracy: 97.33%</a:t>
            </a:r>
          </a:p>
          <a:p>
            <a:pPr marL="0" marR="0">
              <a:spcAft>
                <a:spcPts val="1000"/>
              </a:spcAft>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With Parallelization:</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Execution Time: 0.462 seconds</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Accuracy: 97.33%</a:t>
            </a:r>
          </a:p>
          <a:p>
            <a:endParaRPr lang="en-US" dirty="0"/>
          </a:p>
        </p:txBody>
      </p:sp>
      <p:pic>
        <p:nvPicPr>
          <p:cNvPr id="4" name="Content Placeholder 3">
            <a:extLst>
              <a:ext uri="{FF2B5EF4-FFF2-40B4-BE49-F238E27FC236}">
                <a16:creationId xmlns:a16="http://schemas.microsoft.com/office/drawing/2014/main" id="{6961E5D4-AA09-0FC9-349D-CD0274C49622}"/>
              </a:ext>
            </a:extLst>
          </p:cNvPr>
          <p:cNvPicPr>
            <a:picLocks noChangeAspect="1"/>
          </p:cNvPicPr>
          <p:nvPr/>
        </p:nvPicPr>
        <p:blipFill>
          <a:blip r:embed="rId2"/>
          <a:srcRect r="47746" b="2"/>
          <a:stretch/>
        </p:blipFill>
        <p:spPr>
          <a:xfrm>
            <a:off x="4792717" y="1128888"/>
            <a:ext cx="6952593" cy="5082725"/>
          </a:xfrm>
          <a:prstGeom prst="rect">
            <a:avLst/>
          </a:prstGeom>
        </p:spPr>
      </p:pic>
    </p:spTree>
    <p:extLst>
      <p:ext uri="{BB962C8B-B14F-4D97-AF65-F5344CB8AC3E}">
        <p14:creationId xmlns:p14="http://schemas.microsoft.com/office/powerpoint/2010/main" val="2725861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9C0C1B8-8F00-3F97-5A77-A32BA2F428E6}"/>
              </a:ext>
            </a:extLst>
          </p:cNvPr>
          <p:cNvPicPr>
            <a:picLocks noGrp="1" noChangeAspect="1"/>
          </p:cNvPicPr>
          <p:nvPr>
            <p:ph idx="1"/>
          </p:nvPr>
        </p:nvPicPr>
        <p:blipFill>
          <a:blip r:embed="rId2"/>
          <a:stretch>
            <a:fillRect/>
          </a:stretch>
        </p:blipFill>
        <p:spPr>
          <a:xfrm>
            <a:off x="1418897" y="1245476"/>
            <a:ext cx="9758855" cy="4507624"/>
          </a:xfrm>
          <a:prstGeom prst="rect">
            <a:avLst/>
          </a:prstGeom>
        </p:spPr>
      </p:pic>
      <p:sp>
        <p:nvSpPr>
          <p:cNvPr id="5" name="TextBox 4">
            <a:extLst>
              <a:ext uri="{FF2B5EF4-FFF2-40B4-BE49-F238E27FC236}">
                <a16:creationId xmlns:a16="http://schemas.microsoft.com/office/drawing/2014/main" id="{9644A8AD-5ED0-6C4A-2CAE-4D0984EEA339}"/>
              </a:ext>
            </a:extLst>
          </p:cNvPr>
          <p:cNvSpPr txBox="1"/>
          <p:nvPr/>
        </p:nvSpPr>
        <p:spPr>
          <a:xfrm>
            <a:off x="1418897" y="636607"/>
            <a:ext cx="1253869"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GRAPHS</a:t>
            </a:r>
          </a:p>
        </p:txBody>
      </p:sp>
    </p:spTree>
    <p:extLst>
      <p:ext uri="{BB962C8B-B14F-4D97-AF65-F5344CB8AC3E}">
        <p14:creationId xmlns:p14="http://schemas.microsoft.com/office/powerpoint/2010/main" val="4162121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B12D62E-877D-EFCB-3492-C060A0B3BD66}"/>
              </a:ext>
            </a:extLst>
          </p:cNvPr>
          <p:cNvPicPr>
            <a:picLocks noGrp="1" noChangeAspect="1"/>
          </p:cNvPicPr>
          <p:nvPr>
            <p:ph idx="1"/>
          </p:nvPr>
        </p:nvPicPr>
        <p:blipFill>
          <a:blip r:embed="rId2"/>
          <a:stretch>
            <a:fillRect/>
          </a:stretch>
        </p:blipFill>
        <p:spPr>
          <a:xfrm>
            <a:off x="1735281" y="972273"/>
            <a:ext cx="8878703" cy="4895127"/>
          </a:xfrm>
          <a:prstGeom prst="rect">
            <a:avLst/>
          </a:prstGeom>
        </p:spPr>
      </p:pic>
      <p:sp>
        <p:nvSpPr>
          <p:cNvPr id="5" name="TextBox 4">
            <a:extLst>
              <a:ext uri="{FF2B5EF4-FFF2-40B4-BE49-F238E27FC236}">
                <a16:creationId xmlns:a16="http://schemas.microsoft.com/office/drawing/2014/main" id="{07B61C9D-10E8-3F5F-5154-BF992DBD7692}"/>
              </a:ext>
            </a:extLst>
          </p:cNvPr>
          <p:cNvSpPr txBox="1"/>
          <p:nvPr/>
        </p:nvSpPr>
        <p:spPr>
          <a:xfrm>
            <a:off x="1643605" y="462987"/>
            <a:ext cx="420596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FEATURE IMPORTANCE GRAPH</a:t>
            </a:r>
          </a:p>
        </p:txBody>
      </p:sp>
    </p:spTree>
    <p:extLst>
      <p:ext uri="{BB962C8B-B14F-4D97-AF65-F5344CB8AC3E}">
        <p14:creationId xmlns:p14="http://schemas.microsoft.com/office/powerpoint/2010/main" val="2475959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D2DA-8054-1AC4-104C-2997A586217F}"/>
              </a:ext>
            </a:extLst>
          </p:cNvPr>
          <p:cNvSpPr>
            <a:spLocks noGrp="1"/>
          </p:cNvSpPr>
          <p:nvPr>
            <p:ph type="title"/>
          </p:nvPr>
        </p:nvSpPr>
        <p:spPr/>
        <p:txBody>
          <a:bodyPr>
            <a:normAutofit/>
          </a:bodyPr>
          <a:lstStyle/>
          <a:p>
            <a:r>
              <a:rPr lang="en-US" sz="2200" b="1" dirty="0">
                <a:effectLst/>
                <a:latin typeface="Times New Roman" panose="02020603050405020304" pitchFamily="18" charset="0"/>
                <a:ea typeface="MS Mincho" panose="02020609040205080304" pitchFamily="49" charset="-128"/>
                <a:cs typeface="Times New Roman" panose="02020603050405020304" pitchFamily="18" charset="0"/>
              </a:rPr>
              <a:t>EXECUTION TIME COMPARISION:</a:t>
            </a:r>
            <a:br>
              <a:rPr lang="en-US" sz="22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The following graph compares execution time for Standard vs. Parallel Random Forest models. In this case, parallelization has increased execution time due to the small dataset size and parallel overhead.</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US" dirty="0"/>
          </a:p>
        </p:txBody>
      </p:sp>
      <p:pic>
        <p:nvPicPr>
          <p:cNvPr id="4" name="Content Placeholder 3">
            <a:extLst>
              <a:ext uri="{FF2B5EF4-FFF2-40B4-BE49-F238E27FC236}">
                <a16:creationId xmlns:a16="http://schemas.microsoft.com/office/drawing/2014/main" id="{5C2A01B7-C713-546B-0D03-134B2434A4EE}"/>
              </a:ext>
            </a:extLst>
          </p:cNvPr>
          <p:cNvPicPr>
            <a:picLocks noGrp="1" noChangeAspect="1"/>
          </p:cNvPicPr>
          <p:nvPr>
            <p:ph idx="1"/>
          </p:nvPr>
        </p:nvPicPr>
        <p:blipFill>
          <a:blip r:embed="rId2"/>
          <a:stretch>
            <a:fillRect/>
          </a:stretch>
        </p:blipFill>
        <p:spPr>
          <a:xfrm>
            <a:off x="2095018" y="1782501"/>
            <a:ext cx="8090704" cy="4572000"/>
          </a:xfrm>
          <a:prstGeom prst="rect">
            <a:avLst/>
          </a:prstGeom>
        </p:spPr>
      </p:pic>
    </p:spTree>
    <p:extLst>
      <p:ext uri="{BB962C8B-B14F-4D97-AF65-F5344CB8AC3E}">
        <p14:creationId xmlns:p14="http://schemas.microsoft.com/office/powerpoint/2010/main" val="1436272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AD23-453F-EFA8-1F2E-F2548347AAFA}"/>
              </a:ext>
            </a:extLst>
          </p:cNvPr>
          <p:cNvSpPr>
            <a:spLocks noGrp="1"/>
          </p:cNvSpPr>
          <p:nvPr>
            <p:ph type="title"/>
          </p:nvPr>
        </p:nvSpPr>
        <p:spPr>
          <a:xfrm>
            <a:off x="1371600" y="685800"/>
            <a:ext cx="9601200" cy="592282"/>
          </a:xfrm>
        </p:spPr>
        <p:txBody>
          <a:bodyPr>
            <a:normAutofit fontScale="90000"/>
          </a:bodyPr>
          <a:lstStyle/>
          <a:p>
            <a:r>
              <a:rPr lang="en-US" sz="28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Why Parallelization Increased Execution Time?</a:t>
            </a:r>
            <a:br>
              <a:rPr lang="en-US" sz="2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698C3F-727E-3D45-6F67-F24817EBE0DF}"/>
              </a:ext>
            </a:extLst>
          </p:cNvPr>
          <p:cNvSpPr>
            <a:spLocks noGrp="1"/>
          </p:cNvSpPr>
          <p:nvPr>
            <p:ph idx="1"/>
          </p:nvPr>
        </p:nvSpPr>
        <p:spPr>
          <a:xfrm>
            <a:off x="1371600" y="1444337"/>
            <a:ext cx="9601200" cy="3581400"/>
          </a:xfrm>
        </p:spPr>
        <p:txBody>
          <a:bodyPr>
            <a:normAutofit/>
          </a:bodyPr>
          <a:lstStyle/>
          <a:p>
            <a:pPr marL="342900" marR="0" indent="-342900">
              <a:lnSpc>
                <a:spcPct val="115000"/>
              </a:lnSpc>
              <a:spcAft>
                <a:spcPts val="1000"/>
              </a:spcAft>
              <a:buAutoNum type="arabicPeriod"/>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Dataset Size is Small: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Parallelization is beneficial for large datasets (millions of rows). With only 374 records, the overhead of managing multiple processes outweighed the speedup benefits.</a:t>
            </a:r>
          </a:p>
          <a:p>
            <a:pPr marL="342900" marR="0" indent="-342900">
              <a:lnSpc>
                <a:spcPct val="115000"/>
              </a:lnSpc>
              <a:spcAft>
                <a:spcPts val="1000"/>
              </a:spcAft>
              <a:buAutoNum type="arabicPeriod"/>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Parallel Overhead: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Initiating multiple parallel processes takes time, and for smaller computations, this overhead is greater than the time saved by parallel execution.</a:t>
            </a:r>
          </a:p>
          <a:p>
            <a:pPr marL="342900" indent="-342900">
              <a:lnSpc>
                <a:spcPct val="115000"/>
              </a:lnSpc>
              <a:spcAft>
                <a:spcPts val="1000"/>
              </a:spcAft>
              <a:buFont typeface="Franklin Gothic Book" panose="020B0503020102020204" pitchFamily="34" charset="0"/>
              <a:buAutoNum type="arabicPeriod"/>
            </a:pPr>
            <a:r>
              <a:rPr lang="en-US" b="1" dirty="0">
                <a:effectLst/>
                <a:latin typeface="Times New Roman" panose="02020603050405020304" pitchFamily="18" charset="0"/>
                <a:ea typeface="MS Mincho" panose="02020609040205080304" pitchFamily="49" charset="-128"/>
                <a:cs typeface="Times New Roman" panose="02020603050405020304" pitchFamily="18" charset="0"/>
              </a:rPr>
              <a:t>Efficient Single-Core Processing</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 Modern CPUs can efficiently handle small datasets without parallelization.</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18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59B63-C56D-4E4E-8B07-40A1346DC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068518-250F-13A2-96CE-1348358D4708}"/>
              </a:ext>
            </a:extLst>
          </p:cNvPr>
          <p:cNvSpPr>
            <a:spLocks noGrp="1"/>
          </p:cNvSpPr>
          <p:nvPr>
            <p:ph type="title"/>
          </p:nvPr>
        </p:nvSpPr>
        <p:spPr>
          <a:xfrm>
            <a:off x="967901" y="1194180"/>
            <a:ext cx="4153061" cy="5020353"/>
          </a:xfrm>
        </p:spPr>
        <p:txBody>
          <a:bodyPr>
            <a:normAutofit/>
          </a:bodyPr>
          <a:lstStyle/>
          <a:p>
            <a:r>
              <a:rPr lang="en-US" b="1" dirty="0">
                <a:latin typeface="Times New Roman" panose="02020603050405020304" pitchFamily="18" charset="0"/>
                <a:cs typeface="Times New Roman" panose="02020603050405020304" pitchFamily="18" charset="0"/>
              </a:rPr>
              <a:t>TABLE OF CONTENTS</a:t>
            </a:r>
          </a:p>
        </p:txBody>
      </p:sp>
      <p:sp>
        <p:nvSpPr>
          <p:cNvPr id="10" name="Rectangle 9">
            <a:extLst>
              <a:ext uri="{FF2B5EF4-FFF2-40B4-BE49-F238E27FC236}">
                <a16:creationId xmlns:a16="http://schemas.microsoft.com/office/drawing/2014/main" id="{27DEF201-077E-444A-A3F0-66E142535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50C847B-FE08-F71E-244A-499D4B91C96E}"/>
              </a:ext>
            </a:extLst>
          </p:cNvPr>
          <p:cNvSpPr>
            <a:spLocks noGrp="1"/>
          </p:cNvSpPr>
          <p:nvPr>
            <p:ph idx="1"/>
          </p:nvPr>
        </p:nvSpPr>
        <p:spPr>
          <a:xfrm>
            <a:off x="5599058" y="772148"/>
            <a:ext cx="6114847" cy="5020353"/>
          </a:xfrm>
        </p:spPr>
        <p:txBody>
          <a:bodyPr>
            <a:normAutofit/>
          </a:bodyPr>
          <a:lstStyle/>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DATA SOURCE</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DATA DESCRIPTION</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DATA ATTRIBUTES</a:t>
            </a:r>
          </a:p>
          <a:p>
            <a:pPr>
              <a:spcAft>
                <a:spcPts val="200"/>
              </a:spcAft>
              <a:buFont typeface="Wingdings"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SELECTED FEATURES</a:t>
            </a:r>
          </a:p>
          <a:p>
            <a:pPr>
              <a:spcAft>
                <a:spcPts val="200"/>
              </a:spcAft>
              <a:buFont typeface="Wingdings"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LINEAR REGRESSION MODEL</a:t>
            </a:r>
          </a:p>
          <a:p>
            <a:pPr>
              <a:spcAft>
                <a:spcPts val="200"/>
              </a:spcAft>
              <a:buFont typeface="Wingdings" pitchFamily="2" charset="2"/>
              <a:buChar char="Ø"/>
            </a:pPr>
            <a:r>
              <a:rPr lang="en-US" dirty="0">
                <a:solidFill>
                  <a:schemeClr val="tx1"/>
                </a:solidFill>
                <a:effectLst/>
                <a:latin typeface="Times New Roman" panose="02020603050405020304" pitchFamily="18" charset="0"/>
                <a:cs typeface="Times New Roman" panose="02020603050405020304" pitchFamily="18" charset="0"/>
              </a:rPr>
              <a:t>PROFILING RESULTS</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RANDOM FOREST GRAPH</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GENETIC ALGORITHM</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DASK APPLICATION</a:t>
            </a:r>
          </a:p>
          <a:p>
            <a:pPr>
              <a:spcAft>
                <a:spcPts val="200"/>
              </a:spcAft>
              <a:buFont typeface="Wingdings" pitchFamily="2" charset="2"/>
              <a:buChar char="Ø"/>
            </a:pPr>
            <a:r>
              <a:rPr lang="en-US" dirty="0">
                <a:solidFill>
                  <a:schemeClr val="tx1"/>
                </a:solidFill>
                <a:latin typeface="Times New Roman" panose="02020603050405020304" pitchFamily="18" charset="0"/>
                <a:cs typeface="Times New Roman" panose="02020603050405020304" pitchFamily="18" charset="0"/>
              </a:rPr>
              <a:t>CONCLUSION</a:t>
            </a:r>
          </a:p>
          <a:p>
            <a:pPr marL="0" indent="0">
              <a:buNone/>
            </a:pPr>
            <a:endParaRPr lang="en-US" dirty="0">
              <a:solidFill>
                <a:schemeClr val="tx1"/>
              </a:solidFill>
            </a:endParaRPr>
          </a:p>
        </p:txBody>
      </p:sp>
    </p:spTree>
    <p:extLst>
      <p:ext uri="{BB962C8B-B14F-4D97-AF65-F5344CB8AC3E}">
        <p14:creationId xmlns:p14="http://schemas.microsoft.com/office/powerpoint/2010/main" val="51151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E130-47CD-CF90-3815-D2425C6797DA}"/>
              </a:ext>
            </a:extLst>
          </p:cNvPr>
          <p:cNvSpPr>
            <a:spLocks noGrp="1"/>
          </p:cNvSpPr>
          <p:nvPr>
            <p:ph type="title"/>
          </p:nvPr>
        </p:nvSpPr>
        <p:spPr/>
        <p:txBody>
          <a:bodyPr>
            <a:normAutofit/>
          </a:bodyPr>
          <a:lstStyle/>
          <a:p>
            <a:r>
              <a:rPr lang="en-US" sz="36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Interpretation and Conclusion</a:t>
            </a:r>
            <a:br>
              <a:rPr lang="en-US" sz="36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2539E21-C5C9-8894-45C7-811DE4F43E5A}"/>
              </a:ext>
            </a:extLst>
          </p:cNvPr>
          <p:cNvSpPr>
            <a:spLocks noGrp="1"/>
          </p:cNvSpPr>
          <p:nvPr>
            <p:ph idx="1"/>
          </p:nvPr>
        </p:nvSpPr>
        <p:spPr/>
        <p:txBody>
          <a:bodyPr/>
          <a:lstStyle/>
          <a:p>
            <a:pPr marL="0" marR="0" indent="0">
              <a:lnSpc>
                <a:spcPct val="115000"/>
              </a:lnSpc>
              <a:spcAft>
                <a:spcPts val="1000"/>
              </a:spcAft>
              <a:buNone/>
            </a:pPr>
            <a:r>
              <a:rPr lang="en-US" dirty="0">
                <a:effectLst/>
                <a:latin typeface="Times New Roman" panose="02020603050405020304" pitchFamily="18" charset="0"/>
                <a:ea typeface="MS Mincho" panose="02020609040205080304" pitchFamily="49" charset="-128"/>
                <a:cs typeface="Times New Roman" panose="02020603050405020304" pitchFamily="18" charset="0"/>
              </a:rPr>
              <a:t>While parallelization is a powerful technique for handling large-scale data processing, its benefits are not always evident for small datasets. In this experiment, the Random Forest model achieved the same accuracy (97.3%) with and without parallelization, but the execution time increased when using parallel execution. This highlights the importance of evaluating whether parallelization is necessary based on dataset size and complexity.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140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7926-A6E1-C0A6-B19E-C670B302C176}"/>
              </a:ext>
            </a:extLst>
          </p:cNvPr>
          <p:cNvSpPr>
            <a:spLocks noGrp="1"/>
          </p:cNvSpPr>
          <p:nvPr>
            <p:ph type="title"/>
          </p:nvPr>
        </p:nvSpPr>
        <p:spPr>
          <a:xfrm>
            <a:off x="1371600" y="685800"/>
            <a:ext cx="9601200" cy="537358"/>
          </a:xfrm>
        </p:spPr>
        <p:txBody>
          <a:bodyPr>
            <a:normAutofit/>
          </a:bodyPr>
          <a:lstStyle/>
          <a:p>
            <a:r>
              <a:rPr lang="en-US" sz="3000" b="1" dirty="0">
                <a:latin typeface="Times New Roman" panose="02020603050405020304" pitchFamily="18" charset="0"/>
                <a:cs typeface="Times New Roman" panose="02020603050405020304" pitchFamily="18" charset="0"/>
              </a:rPr>
              <a:t>GENETIC ALGORITHM</a:t>
            </a:r>
          </a:p>
        </p:txBody>
      </p:sp>
      <p:pic>
        <p:nvPicPr>
          <p:cNvPr id="5" name="Content Placeholder 4" descr="A screenshot of a computer program&#10;&#10;AI-generated content may be incorrect.">
            <a:extLst>
              <a:ext uri="{FF2B5EF4-FFF2-40B4-BE49-F238E27FC236}">
                <a16:creationId xmlns:a16="http://schemas.microsoft.com/office/drawing/2014/main" id="{5EF38E6F-F89E-CED7-9644-4D4EB7A3D878}"/>
              </a:ext>
            </a:extLst>
          </p:cNvPr>
          <p:cNvPicPr>
            <a:picLocks noGrp="1" noChangeAspect="1"/>
          </p:cNvPicPr>
          <p:nvPr>
            <p:ph idx="1"/>
          </p:nvPr>
        </p:nvPicPr>
        <p:blipFill>
          <a:blip r:embed="rId2"/>
          <a:stretch>
            <a:fillRect/>
          </a:stretch>
        </p:blipFill>
        <p:spPr>
          <a:xfrm>
            <a:off x="1371601" y="1222375"/>
            <a:ext cx="8969832" cy="4645025"/>
          </a:xfrm>
        </p:spPr>
      </p:pic>
    </p:spTree>
    <p:extLst>
      <p:ext uri="{BB962C8B-B14F-4D97-AF65-F5344CB8AC3E}">
        <p14:creationId xmlns:p14="http://schemas.microsoft.com/office/powerpoint/2010/main" val="51457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C17505E8-F067-D09A-F208-FF77CBCDF98A}"/>
              </a:ext>
            </a:extLst>
          </p:cNvPr>
          <p:cNvPicPr>
            <a:picLocks noGrp="1" noChangeAspect="1"/>
          </p:cNvPicPr>
          <p:nvPr>
            <p:ph idx="1"/>
          </p:nvPr>
        </p:nvPicPr>
        <p:blipFill>
          <a:blip r:embed="rId2"/>
          <a:stretch>
            <a:fillRect/>
          </a:stretch>
        </p:blipFill>
        <p:spPr>
          <a:xfrm>
            <a:off x="1295400" y="275665"/>
            <a:ext cx="9601200" cy="5258236"/>
          </a:xfrm>
        </p:spPr>
      </p:pic>
    </p:spTree>
    <p:extLst>
      <p:ext uri="{BB962C8B-B14F-4D97-AF65-F5344CB8AC3E}">
        <p14:creationId xmlns:p14="http://schemas.microsoft.com/office/powerpoint/2010/main" val="2745661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49A03B99-0911-22B8-0969-96413AC60C26}"/>
              </a:ext>
            </a:extLst>
          </p:cNvPr>
          <p:cNvPicPr>
            <a:picLocks noGrp="1" noChangeAspect="1"/>
          </p:cNvPicPr>
          <p:nvPr>
            <p:ph idx="1"/>
          </p:nvPr>
        </p:nvPicPr>
        <p:blipFill>
          <a:blip r:embed="rId2"/>
          <a:stretch>
            <a:fillRect/>
          </a:stretch>
        </p:blipFill>
        <p:spPr>
          <a:xfrm>
            <a:off x="1068779" y="510639"/>
            <a:ext cx="10200904" cy="5356761"/>
          </a:xfrm>
          <a:prstGeom prst="rect">
            <a:avLst/>
          </a:prstGeom>
        </p:spPr>
      </p:pic>
    </p:spTree>
    <p:extLst>
      <p:ext uri="{BB962C8B-B14F-4D97-AF65-F5344CB8AC3E}">
        <p14:creationId xmlns:p14="http://schemas.microsoft.com/office/powerpoint/2010/main" val="2303753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BB24-ED9C-6DD0-78B1-A2625ED3FBAF}"/>
              </a:ext>
            </a:extLst>
          </p:cNvPr>
          <p:cNvSpPr>
            <a:spLocks noGrp="1"/>
          </p:cNvSpPr>
          <p:nvPr>
            <p:ph type="title"/>
          </p:nvPr>
        </p:nvSpPr>
        <p:spPr>
          <a:xfrm>
            <a:off x="1371600" y="685800"/>
            <a:ext cx="9601200" cy="554421"/>
          </a:xfrm>
        </p:spPr>
        <p:txBody>
          <a:bodyPr>
            <a:normAutofit/>
          </a:bodyPr>
          <a:lstStyle/>
          <a:p>
            <a:r>
              <a:rPr lang="en-US" sz="3000" b="1" dirty="0">
                <a:latin typeface="Times New Roman" panose="02020603050405020304" pitchFamily="18" charset="0"/>
                <a:cs typeface="Times New Roman" panose="02020603050405020304" pitchFamily="18" charset="0"/>
              </a:rPr>
              <a:t>DASK APPLICATION</a:t>
            </a:r>
          </a:p>
        </p:txBody>
      </p:sp>
      <p:sp>
        <p:nvSpPr>
          <p:cNvPr id="3" name="Content Placeholder 2">
            <a:extLst>
              <a:ext uri="{FF2B5EF4-FFF2-40B4-BE49-F238E27FC236}">
                <a16:creationId xmlns:a16="http://schemas.microsoft.com/office/drawing/2014/main" id="{34B80874-976E-0004-4CF3-E5C7B3FEFB02}"/>
              </a:ext>
            </a:extLst>
          </p:cNvPr>
          <p:cNvSpPr>
            <a:spLocks noGrp="1"/>
          </p:cNvSpPr>
          <p:nvPr>
            <p:ph idx="1"/>
          </p:nvPr>
        </p:nvSpPr>
        <p:spPr>
          <a:xfrm>
            <a:off x="1371600" y="1240221"/>
            <a:ext cx="9601200" cy="4627179"/>
          </a:xfrm>
        </p:spPr>
        <p:txBody>
          <a:bodyPr>
            <a:normAutofit/>
          </a:bodyPr>
          <a:lstStyle/>
          <a:p>
            <a:pPr marR="0">
              <a:lnSpc>
                <a:spcPct val="115000"/>
              </a:lnSpc>
              <a:spcAft>
                <a:spcPts val="1000"/>
              </a:spcAft>
              <a:buFont typeface="Wingdings" pitchFamily="2" charset="2"/>
              <a:buChar char="Ø"/>
            </a:pPr>
            <a:r>
              <a:rPr lang="en-US"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Selected Features:</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Stress Level</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Physical Activity Level</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Sleep Disorder</a:t>
            </a:r>
          </a:p>
          <a:p>
            <a:pPr marR="0">
              <a:lnSpc>
                <a:spcPct val="115000"/>
              </a:lnSpc>
              <a:spcAft>
                <a:spcPts val="1000"/>
              </a:spcAft>
              <a:buFont typeface="Wingdings" pitchFamily="2" charset="2"/>
              <a:buChar char="Ø"/>
            </a:pPr>
            <a:r>
              <a:rPr lang="en-US" b="1"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Raised Question:</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How does the frequency of sleep disorders vary across different stress levels and physical activity levels?</a:t>
            </a:r>
          </a:p>
        </p:txBody>
      </p:sp>
    </p:spTree>
    <p:extLst>
      <p:ext uri="{BB962C8B-B14F-4D97-AF65-F5344CB8AC3E}">
        <p14:creationId xmlns:p14="http://schemas.microsoft.com/office/powerpoint/2010/main" val="1395890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27DFB82-70C1-6C32-E06C-BD1ADFC1524F}"/>
              </a:ext>
            </a:extLst>
          </p:cNvPr>
          <p:cNvPicPr>
            <a:picLocks noGrp="1" noChangeAspect="1"/>
          </p:cNvPicPr>
          <p:nvPr>
            <p:ph idx="1"/>
          </p:nvPr>
        </p:nvPicPr>
        <p:blipFill>
          <a:blip r:embed="rId2"/>
          <a:stretch>
            <a:fillRect/>
          </a:stretch>
        </p:blipFill>
        <p:spPr>
          <a:xfrm>
            <a:off x="1371600" y="641131"/>
            <a:ext cx="9601200" cy="5213569"/>
          </a:xfrm>
          <a:prstGeom prst="rect">
            <a:avLst/>
          </a:prstGeom>
        </p:spPr>
      </p:pic>
      <p:sp>
        <p:nvSpPr>
          <p:cNvPr id="3" name="TextBox 2">
            <a:extLst>
              <a:ext uri="{FF2B5EF4-FFF2-40B4-BE49-F238E27FC236}">
                <a16:creationId xmlns:a16="http://schemas.microsoft.com/office/drawing/2014/main" id="{23FC6092-7132-1C90-DF1A-A2B69532F76A}"/>
              </a:ext>
            </a:extLst>
          </p:cNvPr>
          <p:cNvSpPr txBox="1"/>
          <p:nvPr/>
        </p:nvSpPr>
        <p:spPr>
          <a:xfrm>
            <a:off x="1371600" y="6024188"/>
            <a:ext cx="6096000" cy="417871"/>
          </a:xfrm>
          <a:prstGeom prst="rect">
            <a:avLst/>
          </a:prstGeom>
          <a:noFill/>
        </p:spPr>
        <p:txBody>
          <a:bodyPr wrap="square">
            <a:spAutoFit/>
          </a:bodyPr>
          <a:lstStyle/>
          <a:p>
            <a:pPr>
              <a:lnSpc>
                <a:spcPct val="115000"/>
              </a:lnSpc>
              <a:buFont typeface="Wingdings" pitchFamily="2" charset="2"/>
              <a:buChar char="Ø"/>
            </a:pPr>
            <a:r>
              <a:rPr lang="en-US" sz="2000" b="1" dirty="0">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Execution Time (Simulated): </a:t>
            </a:r>
            <a:r>
              <a:rPr lang="en-US" sz="20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~0.43 seconds</a:t>
            </a:r>
          </a:p>
        </p:txBody>
      </p:sp>
    </p:spTree>
    <p:extLst>
      <p:ext uri="{BB962C8B-B14F-4D97-AF65-F5344CB8AC3E}">
        <p14:creationId xmlns:p14="http://schemas.microsoft.com/office/powerpoint/2010/main" val="3959995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3223-B135-CC54-5DC1-365E008EB26F}"/>
              </a:ext>
            </a:extLst>
          </p:cNvPr>
          <p:cNvSpPr>
            <a:spLocks noGrp="1"/>
          </p:cNvSpPr>
          <p:nvPr>
            <p:ph type="title"/>
          </p:nvPr>
        </p:nvSpPr>
        <p:spPr/>
        <p:txBody>
          <a:bodyPr>
            <a:normAutofit/>
          </a:bodyPr>
          <a:lstStyle/>
          <a:p>
            <a:pPr marL="0" marR="0">
              <a:lnSpc>
                <a:spcPct val="115000"/>
              </a:lnSpc>
              <a:spcBef>
                <a:spcPts val="1000"/>
              </a:spcBef>
            </a:pPr>
            <a:r>
              <a:rPr lang="en-US" sz="1800" b="1" dirty="0">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Visualization of Grouped Results</a:t>
            </a:r>
            <a:br>
              <a:rPr lang="en-US" sz="1800" b="1" dirty="0">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1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The chart below shows simulated results of sleep disorder counts grouped by stress and physical activity levels.</a:t>
            </a:r>
            <a:br>
              <a:rPr lang="en-US" sz="1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95DA79EF-2FC8-B427-83AA-5646EE626BE5}"/>
              </a:ext>
            </a:extLst>
          </p:cNvPr>
          <p:cNvPicPr>
            <a:picLocks noGrp="1" noChangeAspect="1"/>
          </p:cNvPicPr>
          <p:nvPr>
            <p:ph idx="1"/>
          </p:nvPr>
        </p:nvPicPr>
        <p:blipFill>
          <a:blip r:embed="rId2"/>
          <a:stretch>
            <a:fillRect/>
          </a:stretch>
        </p:blipFill>
        <p:spPr>
          <a:xfrm>
            <a:off x="2207171" y="1965434"/>
            <a:ext cx="8071945" cy="3901966"/>
          </a:xfrm>
          <a:prstGeom prst="rect">
            <a:avLst/>
          </a:prstGeom>
        </p:spPr>
      </p:pic>
    </p:spTree>
    <p:extLst>
      <p:ext uri="{BB962C8B-B14F-4D97-AF65-F5344CB8AC3E}">
        <p14:creationId xmlns:p14="http://schemas.microsoft.com/office/powerpoint/2010/main" val="212499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96A02-C117-89D7-F64C-23917EF686D1}"/>
              </a:ext>
            </a:extLst>
          </p:cNvPr>
          <p:cNvSpPr>
            <a:spLocks noGrp="1"/>
          </p:cNvSpPr>
          <p:nvPr>
            <p:ph idx="1"/>
          </p:nvPr>
        </p:nvSpPr>
        <p:spPr>
          <a:xfrm>
            <a:off x="1371600" y="651641"/>
            <a:ext cx="9601200" cy="5215759"/>
          </a:xfrm>
        </p:spPr>
        <p:txBody>
          <a:bodyPr/>
          <a:lstStyle/>
          <a:p>
            <a:pPr>
              <a:lnSpc>
                <a:spcPct val="115000"/>
              </a:lnSpc>
              <a:buFont typeface="Wingdings" pitchFamily="2" charset="2"/>
              <a:buChar char="Ø"/>
            </a:pPr>
            <a:r>
              <a:rPr lang="en-US" sz="2200" b="1" dirty="0">
                <a:solidFill>
                  <a:schemeClr val="tx1"/>
                </a:solidFill>
                <a:effectLst/>
                <a:latin typeface="Times New Roman" panose="02020603050405020304" pitchFamily="18" charset="0"/>
                <a:ea typeface="MS Gothic" panose="020B0609070205080204" pitchFamily="49" charset="-128"/>
                <a:cs typeface="Times New Roman" panose="02020603050405020304" pitchFamily="18" charset="0"/>
              </a:rPr>
              <a:t>Results and Interpretation</a:t>
            </a:r>
          </a:p>
          <a:p>
            <a:pPr marL="0" marR="0" indent="0">
              <a:lnSpc>
                <a:spcPct val="115000"/>
              </a:lnSpc>
              <a:spcBef>
                <a:spcPts val="1000"/>
              </a:spcBef>
              <a:buNone/>
            </a:pP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Individuals with high stress and low physical activity tend to report more sleep disorders.</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Medium stress combined with high physical activity corresponds to fewer reported disorders.</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This suggests a possible moderating effect of physical activity on stress-related sleep issues.</a:t>
            </a:r>
            <a:b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Dask's</a:t>
            </a: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parallel </a:t>
            </a:r>
            <a:r>
              <a:rPr lang="en-US" dirty="0" err="1">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groupby</a:t>
            </a:r>
            <a:r>
              <a:rPr lang="en-US"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method provided efficient handling of this analysis and is well-suited for large datasets.</a:t>
            </a:r>
          </a:p>
          <a:p>
            <a:pPr marL="0" marR="0" indent="0">
              <a:lnSpc>
                <a:spcPct val="115000"/>
              </a:lnSpc>
              <a:spcBef>
                <a:spcPts val="1000"/>
              </a:spcBef>
              <a:buNone/>
            </a:pPr>
            <a:endParaRPr lang="en-US" sz="1800" dirty="0">
              <a:solidFill>
                <a:schemeClr val="tx1"/>
              </a:solidFill>
              <a:latin typeface="Times New Roman" panose="02020603050405020304" pitchFamily="18" charset="0"/>
              <a:ea typeface="MS Mincho" panose="02020609040205080304" pitchFamily="49" charset="-128"/>
              <a:cs typeface="Times New Roman" panose="02020603050405020304" pitchFamily="18" charset="0"/>
            </a:endParaRPr>
          </a:p>
          <a:p>
            <a:pPr marL="0" marR="0" indent="0">
              <a:lnSpc>
                <a:spcPct val="115000"/>
              </a:lnSpc>
              <a:spcBef>
                <a:spcPts val="1000"/>
              </a:spcBef>
              <a:buNone/>
            </a:pPr>
            <a:endParaRPr lang="en-US" sz="1800" dirty="0">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970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TextBox 3">
            <a:extLst>
              <a:ext uri="{FF2B5EF4-FFF2-40B4-BE49-F238E27FC236}">
                <a16:creationId xmlns:a16="http://schemas.microsoft.com/office/drawing/2014/main" id="{D541FCEF-6195-9169-5506-9C8F8FA7276C}"/>
              </a:ext>
            </a:extLst>
          </p:cNvPr>
          <p:cNvSpPr txBox="1"/>
          <p:nvPr/>
        </p:nvSpPr>
        <p:spPr>
          <a:xfrm>
            <a:off x="-228600" y="1570420"/>
            <a:ext cx="4296313" cy="3717160"/>
          </a:xfrm>
          <a:prstGeom prst="rect">
            <a:avLst/>
          </a:prstGeom>
        </p:spPr>
        <p:txBody>
          <a:bodyPr vert="horz" lIns="91440" tIns="45720" rIns="91440" bIns="45720" rtlCol="0" anchor="ctr">
            <a:normAutofit/>
          </a:bodyPr>
          <a:lstStyle/>
          <a:p>
            <a:pPr marL="0" indent="0" algn="r" defTabSz="914400">
              <a:lnSpc>
                <a:spcPct val="89000"/>
              </a:lnSpc>
              <a:spcBef>
                <a:spcPct val="0"/>
              </a:spcBef>
              <a:spcAft>
                <a:spcPts val="600"/>
              </a:spcAft>
            </a:pPr>
            <a:r>
              <a:rPr lang="en-US" sz="3000" b="1" dirty="0">
                <a:solidFill>
                  <a:schemeClr val="bg2"/>
                </a:solidFill>
                <a:latin typeface="Times New Roman" panose="02020603050405020304" pitchFamily="18" charset="0"/>
                <a:ea typeface="+mj-ea"/>
                <a:cs typeface="Times New Roman" panose="02020603050405020304" pitchFamily="18" charset="0"/>
              </a:rPr>
              <a:t>CONCLUSION</a:t>
            </a:r>
          </a:p>
        </p:txBody>
      </p:sp>
      <p:sp>
        <p:nvSpPr>
          <p:cNvPr id="11" name="Rectangle 10">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1D4FDB70-8D4B-9805-A027-E08A49612F9D}"/>
              </a:ext>
            </a:extLst>
          </p:cNvPr>
          <p:cNvSpPr>
            <a:spLocks noGrp="1"/>
          </p:cNvSpPr>
          <p:nvPr>
            <p:ph idx="1"/>
          </p:nvPr>
        </p:nvSpPr>
        <p:spPr>
          <a:xfrm>
            <a:off x="6176720" y="1017348"/>
            <a:ext cx="4892308" cy="5262390"/>
          </a:xfrm>
        </p:spPr>
        <p:txBody>
          <a:bodyPr vert="horz" lIns="91440" tIns="45720" rIns="91440" bIns="45720" rtlCol="0" anchor="ctr">
            <a:noAutofit/>
          </a:bodyPr>
          <a:lstStyle/>
          <a:p>
            <a:pP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Lifestyle factors such as Stress Level, Physical Activity Level, and Sleep Duration have a strong influence on Sleep Quality and the occurrence of Sleep Disorders.</a:t>
            </a:r>
          </a:p>
          <a:p>
            <a:pP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Linear Regression helped identify important predictors of sleep quality, while profiling and optimization (using </a:t>
            </a:r>
            <a:r>
              <a:rPr lang="en-US" sz="1600" dirty="0" err="1">
                <a:latin typeface="Times New Roman" panose="02020603050405020304" pitchFamily="18" charset="0"/>
                <a:cs typeface="Times New Roman" panose="02020603050405020304" pitchFamily="18" charset="0"/>
              </a:rPr>
              <a:t>fread</a:t>
            </a:r>
            <a:r>
              <a:rPr lang="en-US" sz="1600" dirty="0">
                <a:latin typeface="Times New Roman" panose="02020603050405020304" pitchFamily="18" charset="0"/>
                <a:cs typeface="Times New Roman" panose="02020603050405020304" pitchFamily="18" charset="0"/>
              </a:rPr>
              <a:t> instead of </a:t>
            </a:r>
            <a:r>
              <a:rPr lang="en-US" sz="1600" dirty="0" err="1">
                <a:latin typeface="Times New Roman" panose="02020603050405020304" pitchFamily="18" charset="0"/>
                <a:cs typeface="Times New Roman" panose="02020603050405020304" pitchFamily="18" charset="0"/>
              </a:rPr>
              <a:t>read.csv</a:t>
            </a:r>
            <a:r>
              <a:rPr lang="en-US" sz="1600" dirty="0">
                <a:latin typeface="Times New Roman" panose="02020603050405020304" pitchFamily="18" charset="0"/>
                <a:cs typeface="Times New Roman" panose="02020603050405020304" pitchFamily="18" charset="0"/>
              </a:rPr>
              <a:t>) significantly reduced execution time without affecting model results.</a:t>
            </a:r>
          </a:p>
          <a:p>
            <a:pP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Sankey diagrams and heatmaps provided deeper insights into how stress and activity interact to influence sleep disorders.</a:t>
            </a:r>
          </a:p>
          <a:p>
            <a:pP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Random Forest models achieved high accuracy (97.3%), confirming the importance of selected features. However, parallelization increased execution time due to the small dataset size.</a:t>
            </a:r>
          </a:p>
          <a:p>
            <a:pPr>
              <a:buFont typeface="Franklin Gothic Book" panose="020B0503020102020204" pitchFamily="34" charset="0"/>
              <a:buChar char="•"/>
            </a:pPr>
            <a:r>
              <a:rPr lang="en-US" sz="1600" dirty="0">
                <a:latin typeface="Times New Roman" panose="02020603050405020304" pitchFamily="18" charset="0"/>
                <a:cs typeface="Times New Roman" panose="02020603050405020304" pitchFamily="18" charset="0"/>
              </a:rPr>
              <a:t>Using </a:t>
            </a:r>
            <a:r>
              <a:rPr lang="en-US" sz="1600" dirty="0" err="1">
                <a:latin typeface="Times New Roman" panose="02020603050405020304" pitchFamily="18" charset="0"/>
                <a:cs typeface="Times New Roman" panose="02020603050405020304" pitchFamily="18" charset="0"/>
              </a:rPr>
              <a:t>Dask</a:t>
            </a:r>
            <a:r>
              <a:rPr lang="en-US" sz="1600" dirty="0">
                <a:latin typeface="Times New Roman" panose="02020603050405020304" pitchFamily="18" charset="0"/>
                <a:cs typeface="Times New Roman" panose="02020603050405020304" pitchFamily="18" charset="0"/>
              </a:rPr>
              <a:t>, we simulated efficient parallel processing for dataset and confirmed that higher stress levels combined with lower physical activity are associated with more frequent sleep disorders</a:t>
            </a:r>
            <a:r>
              <a:rPr lang="en-US" sz="1800" dirty="0">
                <a:latin typeface="Times New Roman" panose="02020603050405020304" pitchFamily="18" charset="0"/>
                <a:cs typeface="Times New Roman" panose="02020603050405020304" pitchFamily="18" charset="0"/>
              </a:rPr>
              <a:t>.</a:t>
            </a:r>
          </a:p>
          <a:p>
            <a:pPr marL="0">
              <a:buFont typeface="Franklin Gothic Book" panose="020B0503020102020204" pitchFamily="34" charse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17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119F4-5D11-5478-C65E-A15CF5C2B8F9}"/>
              </a:ext>
            </a:extLst>
          </p:cNvPr>
          <p:cNvSpPr>
            <a:spLocks noGrp="1"/>
          </p:cNvSpPr>
          <p:nvPr>
            <p:ph type="title"/>
          </p:nvPr>
        </p:nvSpPr>
        <p:spPr>
          <a:xfrm>
            <a:off x="1371600" y="804314"/>
            <a:ext cx="9601200" cy="1485900"/>
          </a:xfrm>
        </p:spPr>
        <p:txBody>
          <a:bodyPr>
            <a:normAutofit/>
          </a:bodyPr>
          <a:lstStyle/>
          <a:p>
            <a:r>
              <a:rPr lang="en-US" sz="3000" b="1" dirty="0">
                <a:latin typeface="Times New Roman" panose="02020603050405020304" pitchFamily="18" charset="0"/>
                <a:cs typeface="Times New Roman" panose="02020603050405020304" pitchFamily="18" charset="0"/>
              </a:rPr>
              <a:t>DATA SOURCE</a:t>
            </a:r>
          </a:p>
        </p:txBody>
      </p:sp>
      <p:sp>
        <p:nvSpPr>
          <p:cNvPr id="3" name="Content Placeholder 2">
            <a:extLst>
              <a:ext uri="{FF2B5EF4-FFF2-40B4-BE49-F238E27FC236}">
                <a16:creationId xmlns:a16="http://schemas.microsoft.com/office/drawing/2014/main" id="{1348B690-61DA-D43E-7670-B10262076962}"/>
              </a:ext>
            </a:extLst>
          </p:cNvPr>
          <p:cNvSpPr>
            <a:spLocks noGrp="1"/>
          </p:cNvSpPr>
          <p:nvPr>
            <p:ph idx="1"/>
          </p:nvPr>
        </p:nvSpPr>
        <p:spPr>
          <a:xfrm>
            <a:off x="1371600" y="1368073"/>
            <a:ext cx="9601200" cy="929922"/>
          </a:xfrm>
        </p:spPr>
        <p:txBody>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Sleep Health and Lifestyle dataset: From Kaggle</a:t>
            </a:r>
          </a:p>
          <a:p>
            <a:pPr marL="0" indent="0">
              <a:buNone/>
            </a:pPr>
            <a:r>
              <a:rPr lang="en-US" dirty="0">
                <a:latin typeface="Times New Roman" panose="02020603050405020304" pitchFamily="18" charset="0"/>
                <a:cs typeface="Times New Roman" panose="02020603050405020304" pitchFamily="18" charset="0"/>
                <a:hlinkClick r:id="rId2"/>
              </a:rPr>
              <a:t>https://www.kaggle.com/datasets/uom190346a/sleep-health-and-lifestyle-dataset</a:t>
            </a:r>
            <a:r>
              <a:rPr lang="en-US" dirty="0">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181800BD-9D68-62F1-B8D8-7960D313F436}"/>
              </a:ext>
            </a:extLst>
          </p:cNvPr>
          <p:cNvSpPr txBox="1"/>
          <p:nvPr/>
        </p:nvSpPr>
        <p:spPr>
          <a:xfrm>
            <a:off x="1371600" y="3433234"/>
            <a:ext cx="9985916" cy="1249637"/>
          </a:xfrm>
          <a:prstGeom prst="rect">
            <a:avLst/>
          </a:prstGeom>
          <a:noFill/>
        </p:spPr>
        <p:txBody>
          <a:bodyPr wrap="square">
            <a:spAutoFit/>
          </a:bodyPr>
          <a:lstStyle/>
          <a:p>
            <a:pPr>
              <a:lnSpc>
                <a:spcPct val="102000"/>
              </a:lnSpc>
              <a:spcAft>
                <a:spcPts val="600"/>
              </a:spcAft>
            </a:pPr>
            <a:r>
              <a:rPr lang="en-US" sz="3000" b="1" dirty="0">
                <a:solidFill>
                  <a:srgbClr val="191B0E"/>
                </a:solidFill>
                <a:latin typeface="Times New Roman" panose="02020603050405020304" pitchFamily="18" charset="0"/>
                <a:cs typeface="Times New Roman" panose="02020603050405020304" pitchFamily="18" charset="0"/>
              </a:rPr>
              <a:t>DATA DESCRIPTION</a:t>
            </a:r>
          </a:p>
          <a:p>
            <a:pPr>
              <a:lnSpc>
                <a:spcPct val="102000"/>
              </a:lnSpc>
              <a:spcAft>
                <a:spcPts val="600"/>
              </a:spcAft>
            </a:pPr>
            <a:r>
              <a:rPr lang="en-US" sz="2000" dirty="0">
                <a:solidFill>
                  <a:srgbClr val="191B0E"/>
                </a:solidFill>
                <a:latin typeface="Times New Roman" panose="02020603050405020304" pitchFamily="18" charset="0"/>
                <a:cs typeface="Times New Roman" panose="02020603050405020304" pitchFamily="18" charset="0"/>
              </a:rPr>
              <a:t>With 400 rows and 13 columns, the Sleep Health and Lifestyle Dataset covers a broad spectrum of sleep and daily habit-related characteristics. </a:t>
            </a:r>
          </a:p>
        </p:txBody>
      </p:sp>
    </p:spTree>
    <p:extLst>
      <p:ext uri="{BB962C8B-B14F-4D97-AF65-F5344CB8AC3E}">
        <p14:creationId xmlns:p14="http://schemas.microsoft.com/office/powerpoint/2010/main" val="206886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97F59D-628C-4053-B41F-489D0045F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7" name="Rectangle 16">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745AD-DDB4-C896-F9FB-87B5907A66D2}"/>
              </a:ext>
            </a:extLst>
          </p:cNvPr>
          <p:cNvSpPr>
            <a:spLocks noGrp="1"/>
          </p:cNvSpPr>
          <p:nvPr>
            <p:ph type="ctrTitle"/>
          </p:nvPr>
        </p:nvSpPr>
        <p:spPr>
          <a:xfrm>
            <a:off x="3363864" y="685800"/>
            <a:ext cx="7705164" cy="609600"/>
          </a:xfrm>
        </p:spPr>
        <p:txBody>
          <a:bodyPr vert="horz" lIns="91440" tIns="45720" rIns="91440" bIns="45720" rtlCol="0" anchor="t">
            <a:normAutofit/>
          </a:bodyPr>
          <a:lstStyle/>
          <a:p>
            <a:pPr algn="l"/>
            <a:r>
              <a:rPr lang="en-US" sz="3000" b="1" i="0" cap="all" dirty="0">
                <a:effectLst/>
                <a:latin typeface="Times New Roman" panose="02020603050405020304" pitchFamily="18" charset="0"/>
                <a:cs typeface="Times New Roman" panose="02020603050405020304" pitchFamily="18" charset="0"/>
              </a:rPr>
              <a:t>DATA ATTRIBUTES</a:t>
            </a:r>
          </a:p>
        </p:txBody>
      </p:sp>
      <p:sp>
        <p:nvSpPr>
          <p:cNvPr id="18" name="Rectangle 17">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ADED1E00-BB74-C4AC-04D6-F7019AD5E601}"/>
              </a:ext>
            </a:extLst>
          </p:cNvPr>
          <p:cNvSpPr>
            <a:spLocks noGrp="1"/>
          </p:cNvSpPr>
          <p:nvPr>
            <p:ph type="subTitle" idx="1"/>
          </p:nvPr>
        </p:nvSpPr>
        <p:spPr>
          <a:xfrm>
            <a:off x="3363863" y="1295400"/>
            <a:ext cx="7705164" cy="3581400"/>
          </a:xfrm>
        </p:spPr>
        <p:txBody>
          <a:bodyPr vert="horz" lIns="91440" tIns="45720" rIns="91440" bIns="45720" rtlCol="0">
            <a:noAutofit/>
          </a:bodyPr>
          <a:lstStyle/>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Person ID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Gender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Age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Occupation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Sleep Duration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Quality of Sleep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Physical Activity Level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Stress Level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BMI Category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Blood Pressure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Heart Rate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Daily Steps </a:t>
            </a:r>
          </a:p>
          <a:p>
            <a:pPr marL="342900" indent="-384048" algn="l">
              <a:lnSpc>
                <a:spcPct val="94000"/>
              </a:lnSpc>
              <a:spcAft>
                <a:spcPts val="200"/>
              </a:spcAft>
              <a:buFont typeface="Franklin Gothic Book" panose="020B0503020102020204" pitchFamily="34" charset="0"/>
              <a:buChar char="•"/>
            </a:pPr>
            <a:r>
              <a:rPr lang="en-US" sz="2000" dirty="0">
                <a:latin typeface="Times New Roman" panose="02020603050405020304" pitchFamily="18" charset="0"/>
                <a:cs typeface="Times New Roman" panose="02020603050405020304" pitchFamily="18" charset="0"/>
              </a:rPr>
              <a:t>Sleep Disorder</a:t>
            </a:r>
          </a:p>
        </p:txBody>
      </p:sp>
    </p:spTree>
    <p:extLst>
      <p:ext uri="{BB962C8B-B14F-4D97-AF65-F5344CB8AC3E}">
        <p14:creationId xmlns:p14="http://schemas.microsoft.com/office/powerpoint/2010/main" val="1951282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34C357-606D-7014-6FF9-5E8EC6F70B53}"/>
              </a:ext>
            </a:extLst>
          </p:cNvPr>
          <p:cNvSpPr>
            <a:spLocks noGrp="1"/>
          </p:cNvSpPr>
          <p:nvPr>
            <p:ph type="title"/>
          </p:nvPr>
        </p:nvSpPr>
        <p:spPr>
          <a:xfrm>
            <a:off x="3363864" y="685800"/>
            <a:ext cx="7705164" cy="1485900"/>
          </a:xfrm>
        </p:spPr>
        <p:txBody>
          <a:bodyPr>
            <a:normAutofit/>
          </a:bodyPr>
          <a:lstStyle/>
          <a:p>
            <a:r>
              <a:rPr lang="en-US" b="1">
                <a:effectLst/>
                <a:latin typeface="Times New Roman" panose="02020603050405020304" pitchFamily="18" charset="0"/>
                <a:ea typeface="MS Gothic" panose="020B0609070205080204" pitchFamily="49" charset="-128"/>
                <a:cs typeface="Times New Roman" panose="02020603050405020304" pitchFamily="18" charset="0"/>
              </a:rPr>
              <a:t>SELECTED FEATURES</a:t>
            </a:r>
            <a:br>
              <a:rPr lang="en-US" b="1">
                <a:effectLst/>
                <a:latin typeface="Times New Roman" panose="02020603050405020304" pitchFamily="18" charset="0"/>
                <a:ea typeface="MS Gothic" panose="020B0609070205080204" pitchFamily="49" charset="-128"/>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59890FF8-1FF0-C849-57DC-6D32F3AAF101}"/>
              </a:ext>
            </a:extLst>
          </p:cNvPr>
          <p:cNvSpPr>
            <a:spLocks noGrp="1"/>
          </p:cNvSpPr>
          <p:nvPr>
            <p:ph idx="1"/>
          </p:nvPr>
        </p:nvSpPr>
        <p:spPr>
          <a:xfrm>
            <a:off x="3363864" y="2286000"/>
            <a:ext cx="7705164" cy="3581400"/>
          </a:xfrm>
        </p:spPr>
        <p:txBody>
          <a:bodyPr>
            <a:normAutofit/>
          </a:bodyPr>
          <a:lstStyle/>
          <a:p>
            <a:pPr marL="0" marR="0" indent="0">
              <a:spcAft>
                <a:spcPts val="1000"/>
              </a:spcAft>
              <a:buNone/>
            </a:pPr>
            <a:r>
              <a:rPr lang="en-US">
                <a:effectLst/>
                <a:latin typeface="Cambria" panose="02040503050406030204" pitchFamily="18" charset="0"/>
                <a:ea typeface="MS Mincho" panose="02020609040205080304" pitchFamily="49" charset="-128"/>
                <a:cs typeface="Times New Roman" panose="02020603050405020304" pitchFamily="18" charset="0"/>
              </a:rPr>
              <a:t>• </a:t>
            </a:r>
            <a:r>
              <a:rPr lang="en-US" dirty="0">
                <a:effectLst/>
                <a:latin typeface="Times New Roman" panose="02020603050405020304" pitchFamily="18" charset="0"/>
                <a:ea typeface="MS Mincho" panose="02020609040205080304" pitchFamily="49" charset="-128"/>
                <a:cs typeface="Times New Roman" panose="02020603050405020304" pitchFamily="18" charset="0"/>
              </a:rPr>
              <a:t>Stress Level</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Physical Activity Level</a:t>
            </a:r>
            <a:br>
              <a:rPr lang="en-US" dirty="0">
                <a:effectLst/>
                <a:latin typeface="Times New Roman" panose="02020603050405020304" pitchFamily="18" charset="0"/>
                <a:ea typeface="MS Mincho" panose="02020609040205080304" pitchFamily="49" charset="-128"/>
                <a:cs typeface="Times New Roman" panose="02020603050405020304" pitchFamily="18" charset="0"/>
              </a:rPr>
            </a:br>
            <a:r>
              <a:rPr lang="en-US" dirty="0">
                <a:effectLst/>
                <a:latin typeface="Times New Roman" panose="02020603050405020304" pitchFamily="18" charset="0"/>
                <a:ea typeface="MS Mincho" panose="02020609040205080304" pitchFamily="49" charset="-128"/>
                <a:cs typeface="Times New Roman" panose="02020603050405020304" pitchFamily="18" charset="0"/>
              </a:rPr>
              <a:t>• Sleep Duration</a:t>
            </a:r>
            <a:endParaRPr lang="en-US">
              <a:effectLst/>
              <a:latin typeface="Times New Roman" panose="02020603050405020304" pitchFamily="18" charset="0"/>
              <a:ea typeface="MS Mincho" panose="020206090402050803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79709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0178-344D-16CF-7645-ED46384F691E}"/>
              </a:ext>
            </a:extLst>
          </p:cNvPr>
          <p:cNvSpPr>
            <a:spLocks noGrp="1"/>
          </p:cNvSpPr>
          <p:nvPr>
            <p:ph type="title"/>
          </p:nvPr>
        </p:nvSpPr>
        <p:spPr/>
        <p:txBody>
          <a:bodyPr/>
          <a:lstStyle/>
          <a:p>
            <a:pPr marL="0" marR="0">
              <a:lnSpc>
                <a:spcPct val="115000"/>
              </a:lnSpc>
              <a:spcBef>
                <a:spcPts val="1000"/>
              </a:spcBef>
            </a:pPr>
            <a:r>
              <a:rPr lang="en-US" sz="20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R CODE: LINEAR REGRESSION MODEL</a:t>
            </a:r>
            <a:br>
              <a:rPr lang="en-US" sz="1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This code fits a linear regression model to predict sleep quality based on selected features.</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C4A613D9-7864-A21B-D243-32BAF29EF7D8}"/>
              </a:ext>
            </a:extLst>
          </p:cNvPr>
          <p:cNvPicPr>
            <a:picLocks noGrp="1" noChangeAspect="1"/>
          </p:cNvPicPr>
          <p:nvPr>
            <p:ph idx="1"/>
          </p:nvPr>
        </p:nvPicPr>
        <p:blipFill>
          <a:blip r:embed="rId2"/>
          <a:stretch>
            <a:fillRect/>
          </a:stretch>
        </p:blipFill>
        <p:spPr>
          <a:xfrm>
            <a:off x="1371600" y="1941342"/>
            <a:ext cx="9601200" cy="3946502"/>
          </a:xfrm>
          <a:prstGeom prst="rect">
            <a:avLst/>
          </a:prstGeom>
        </p:spPr>
      </p:pic>
    </p:spTree>
    <p:extLst>
      <p:ext uri="{BB962C8B-B14F-4D97-AF65-F5344CB8AC3E}">
        <p14:creationId xmlns:p14="http://schemas.microsoft.com/office/powerpoint/2010/main" val="1127769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DDB381-A104-6817-0E05-AE721547F974}"/>
              </a:ext>
            </a:extLst>
          </p:cNvPr>
          <p:cNvSpPr>
            <a:spLocks noGrp="1"/>
          </p:cNvSpPr>
          <p:nvPr>
            <p:ph idx="1"/>
          </p:nvPr>
        </p:nvSpPr>
        <p:spPr>
          <a:xfrm>
            <a:off x="1371600" y="267629"/>
            <a:ext cx="9601200" cy="6099717"/>
          </a:xfrm>
        </p:spPr>
        <p:txBody>
          <a:bodyPr>
            <a:normAutofit/>
          </a:bodyPr>
          <a:lstStyle/>
          <a:p>
            <a:pPr marL="0" marR="0" indent="0">
              <a:lnSpc>
                <a:spcPct val="115000"/>
              </a:lnSpc>
              <a:spcAft>
                <a:spcPts val="1000"/>
              </a:spcAft>
              <a:buNone/>
            </a:pPr>
            <a:r>
              <a:rPr lang="en-US" sz="30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LINEAR REGRESSION </a:t>
            </a:r>
          </a:p>
          <a:p>
            <a:pPr marL="0" marR="0" indent="0">
              <a:lnSpc>
                <a:spcPct val="120000"/>
              </a:lnSpc>
              <a:spcAft>
                <a:spcPts val="1000"/>
              </a:spcAft>
              <a:buNone/>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Performed Linear Regression to predict quality of sleep and determine feature importance.</a:t>
            </a:r>
          </a:p>
          <a:p>
            <a:pPr marR="0">
              <a:lnSpc>
                <a:spcPct val="120000"/>
              </a:lnSpc>
              <a:spcAft>
                <a:spcPts val="1000"/>
              </a:spcAf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Dependent variable: Quality of Sleep</a:t>
            </a:r>
          </a:p>
          <a:p>
            <a:pPr marR="0">
              <a:lnSpc>
                <a:spcPct val="120000"/>
              </a:lnSpc>
              <a:spcAft>
                <a:spcPts val="1000"/>
              </a:spcAft>
              <a:buFont typeface="Arial" panose="020B0604020202020204" pitchFamily="34" charset="0"/>
              <a:buChar char="•"/>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Independent variables: Stress Level, Physical Activity Level, Sleep Duration</a:t>
            </a:r>
          </a:p>
          <a:p>
            <a:pPr marL="0" marR="0" indent="0">
              <a:lnSpc>
                <a:spcPct val="115000"/>
              </a:lnSpc>
              <a:spcAft>
                <a:spcPts val="1000"/>
              </a:spcAft>
              <a:buNone/>
            </a:pPr>
            <a:endParaRPr lang="en-US" sz="24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0" marR="0" indent="0">
              <a:lnSpc>
                <a:spcPct val="115000"/>
              </a:lnSpc>
              <a:spcAft>
                <a:spcPts val="1000"/>
              </a:spcAft>
              <a:buNone/>
            </a:pPr>
            <a:r>
              <a:rPr lang="en-US" sz="26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FEATURE IMPORTANCE ANALYSIS: </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Compared execution time of `</a:t>
            </a:r>
            <a:r>
              <a:rPr lang="en-US" sz="2400" dirty="0" err="1">
                <a:effectLst/>
                <a:latin typeface="Times New Roman" panose="02020603050405020304" pitchFamily="18" charset="0"/>
                <a:ea typeface="MS Mincho" panose="02020609040205080304" pitchFamily="49" charset="-128"/>
                <a:cs typeface="Times New Roman" panose="02020603050405020304" pitchFamily="18" charset="0"/>
              </a:rPr>
              <a:t>read.csv</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vs `</a:t>
            </a:r>
            <a:r>
              <a:rPr lang="en-US" sz="2400" dirty="0" err="1">
                <a:effectLst/>
                <a:latin typeface="Times New Roman" panose="02020603050405020304" pitchFamily="18" charset="0"/>
                <a:ea typeface="MS Mincho" panose="02020609040205080304" pitchFamily="49" charset="-128"/>
                <a:cs typeface="Times New Roman" panose="02020603050405020304" pitchFamily="18" charset="0"/>
              </a:rPr>
              <a:t>fread</a:t>
            </a: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in R for feature importance calculation.</a:t>
            </a:r>
          </a:p>
          <a:p>
            <a:pPr marL="0" marR="0" indent="0">
              <a:lnSpc>
                <a:spcPct val="115000"/>
              </a:lnSpc>
              <a:spcBef>
                <a:spcPts val="1000"/>
              </a:spcBef>
              <a:buNone/>
            </a:pPr>
            <a:endParaRPr lang="en-US" sz="24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endParaRPr>
          </a:p>
          <a:p>
            <a:endParaRPr lang="en-US" dirty="0"/>
          </a:p>
        </p:txBody>
      </p:sp>
    </p:spTree>
    <p:extLst>
      <p:ext uri="{BB962C8B-B14F-4D97-AF65-F5344CB8AC3E}">
        <p14:creationId xmlns:p14="http://schemas.microsoft.com/office/powerpoint/2010/main" val="58318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8E65-1CD8-0BD2-1155-4EB83EEB707C}"/>
              </a:ext>
            </a:extLst>
          </p:cNvPr>
          <p:cNvSpPr>
            <a:spLocks noGrp="1"/>
          </p:cNvSpPr>
          <p:nvPr>
            <p:ph type="title"/>
          </p:nvPr>
        </p:nvSpPr>
        <p:spPr/>
        <p:txBody>
          <a:bodyPr/>
          <a:lstStyle/>
          <a:p>
            <a:pPr marL="0" marR="0">
              <a:lnSpc>
                <a:spcPct val="115000"/>
              </a:lnSpc>
              <a:spcBef>
                <a:spcPts val="1000"/>
              </a:spcBef>
            </a:pPr>
            <a:r>
              <a:rPr lang="en-US" sz="20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R CODE: PROFILING EXECUTION TIME</a:t>
            </a:r>
            <a:br>
              <a:rPr lang="en-US" sz="18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rPr>
            </a:b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This code measures the execution time of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read.csv</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vs `</a:t>
            </a: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fread</a:t>
            </a: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 for efficiency comparison.</a:t>
            </a:r>
            <a:b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0691AE6-2DCD-B324-C7A4-B7CB2EE51094}"/>
              </a:ext>
            </a:extLst>
          </p:cNvPr>
          <p:cNvPicPr>
            <a:picLocks noGrp="1" noChangeAspect="1"/>
          </p:cNvPicPr>
          <p:nvPr>
            <p:ph idx="1"/>
          </p:nvPr>
        </p:nvPicPr>
        <p:blipFill>
          <a:blip r:embed="rId2"/>
          <a:stretch>
            <a:fillRect/>
          </a:stretch>
        </p:blipFill>
        <p:spPr>
          <a:xfrm>
            <a:off x="1674054" y="1786597"/>
            <a:ext cx="9298745" cy="4004603"/>
          </a:xfrm>
          <a:prstGeom prst="rect">
            <a:avLst/>
          </a:prstGeom>
        </p:spPr>
      </p:pic>
    </p:spTree>
    <p:extLst>
      <p:ext uri="{BB962C8B-B14F-4D97-AF65-F5344CB8AC3E}">
        <p14:creationId xmlns:p14="http://schemas.microsoft.com/office/powerpoint/2010/main" val="2842358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09C28B-AD82-6A47-D2A3-B194C61AAE2F}"/>
              </a:ext>
            </a:extLst>
          </p:cNvPr>
          <p:cNvSpPr>
            <a:spLocks noGrp="1"/>
          </p:cNvSpPr>
          <p:nvPr>
            <p:ph idx="1"/>
          </p:nvPr>
        </p:nvSpPr>
        <p:spPr>
          <a:xfrm>
            <a:off x="1554480" y="1225296"/>
            <a:ext cx="9601200" cy="3581400"/>
          </a:xfrm>
        </p:spPr>
        <p:txBody>
          <a:bodyPr/>
          <a:lstStyle/>
          <a:p>
            <a:pPr marL="0" marR="0" indent="0">
              <a:lnSpc>
                <a:spcPct val="115000"/>
              </a:lnSpc>
              <a:spcBef>
                <a:spcPts val="1000"/>
              </a:spcBef>
              <a:buNone/>
            </a:pPr>
            <a:r>
              <a:rPr lang="en-US" sz="2400" b="1" dirty="0">
                <a:solidFill>
                  <a:srgbClr val="000000"/>
                </a:solidFill>
                <a:effectLst/>
                <a:latin typeface="Times New Roman" panose="02020603050405020304" pitchFamily="18" charset="0"/>
                <a:ea typeface="MS Gothic" panose="020B0609070205080204" pitchFamily="49" charset="-128"/>
                <a:cs typeface="Times New Roman" panose="02020603050405020304" pitchFamily="18" charset="0"/>
              </a:rPr>
              <a:t>PROFILING RESULTS (BEFORE AND AFTER)</a:t>
            </a:r>
            <a:endParaRPr lang="en-US" sz="2400" b="1" dirty="0">
              <a:solidFill>
                <a:srgbClr val="4F81BD"/>
              </a:solidFill>
              <a:effectLst/>
              <a:latin typeface="Times New Roman" panose="02020603050405020304" pitchFamily="18" charset="0"/>
              <a:ea typeface="MS Gothic" panose="020B0609070205080204" pitchFamily="49" charset="-128"/>
              <a:cs typeface="Times New Roman" panose="02020603050405020304" pitchFamily="18" charset="0"/>
            </a:endParaRPr>
          </a:p>
          <a:p>
            <a:pPr marL="0" marR="0" indent="0">
              <a:lnSpc>
                <a:spcPct val="115000"/>
              </a:lnSpc>
              <a:spcAft>
                <a:spcPts val="1000"/>
              </a:spcAft>
              <a:buNone/>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BEFORE:</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Execution Time: Measured using </a:t>
            </a:r>
            <a:r>
              <a:rPr lang="en-US" sz="2000" dirty="0" err="1">
                <a:effectLst/>
                <a:latin typeface="Times New Roman" panose="02020603050405020304" pitchFamily="18" charset="0"/>
                <a:ea typeface="MS Mincho" panose="02020609040205080304" pitchFamily="49" charset="-128"/>
                <a:cs typeface="Times New Roman" panose="02020603050405020304" pitchFamily="18" charset="0"/>
              </a:rPr>
              <a:t>system.time</a:t>
            </a: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Feature Importance Recorded</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AFTER:</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Optimized execution time with indexing, preloading data</a:t>
            </a:r>
            <a:b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 Feature importance values remained consistent.</a:t>
            </a:r>
          </a:p>
          <a:p>
            <a:pPr marL="0" indent="0">
              <a:buNone/>
            </a:pPr>
            <a:endParaRPr lang="en-US" dirty="0"/>
          </a:p>
        </p:txBody>
      </p:sp>
    </p:spTree>
    <p:extLst>
      <p:ext uri="{BB962C8B-B14F-4D97-AF65-F5344CB8AC3E}">
        <p14:creationId xmlns:p14="http://schemas.microsoft.com/office/powerpoint/2010/main" val="35309245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147</TotalTime>
  <Words>972</Words>
  <Application>Microsoft Macintosh PowerPoint</Application>
  <PresentationFormat>Widescreen</PresentationFormat>
  <Paragraphs>87</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Cambria</vt:lpstr>
      <vt:lpstr>Franklin Gothic Book</vt:lpstr>
      <vt:lpstr>Times New Roman</vt:lpstr>
      <vt:lpstr>Wingdings</vt:lpstr>
      <vt:lpstr>Crop</vt:lpstr>
      <vt:lpstr>PREDICTING QUALITY OF SLEEP AND SLEEP DISORDERS BASED ON LIFESTYLE FACTORS</vt:lpstr>
      <vt:lpstr>TABLE OF CONTENTS</vt:lpstr>
      <vt:lpstr>DATA SOURCE</vt:lpstr>
      <vt:lpstr>DATA ATTRIBUTES</vt:lpstr>
      <vt:lpstr>SELECTED FEATURES </vt:lpstr>
      <vt:lpstr>R CODE: LINEAR REGRESSION MODEL This code fits a linear regression model to predict sleep quality based on selected features. </vt:lpstr>
      <vt:lpstr>PowerPoint Presentation</vt:lpstr>
      <vt:lpstr>R CODE: PROFILING EXECUTION TIME This code measures the execution time of `read.csv` vs `fread` for efficiency comparison. </vt:lpstr>
      <vt:lpstr>PowerPoint Presentation</vt:lpstr>
      <vt:lpstr>EXECUTION TIME COMPARISON Comparison of execution time before and after profiling. </vt:lpstr>
      <vt:lpstr>FLAME GRAPH - PROFILING ANALYSIS Demonstrates computation optimization and performance bottlenecks. </vt:lpstr>
      <vt:lpstr>SLEEP DURATION DISTRIBUTION This violin plot shows the distribution of sleep duration across individuals in the dataset. </vt:lpstr>
      <vt:lpstr>Instead of a simple execution time bar graph, we use a Sankey diagram and a heatmap for feature interactions. </vt:lpstr>
      <vt:lpstr>CONCLUSION </vt:lpstr>
      <vt:lpstr>RANDOM FOREST GRAPH</vt:lpstr>
      <vt:lpstr>PowerPoint Presentation</vt:lpstr>
      <vt:lpstr>PowerPoint Presentation</vt:lpstr>
      <vt:lpstr>EXECUTION TIME COMPARISION: The following graph compares execution time for Standard vs. Parallel Random Forest models. In this case, parallelization has increased execution time due to the small dataset size and parallel overhead. </vt:lpstr>
      <vt:lpstr>Why Parallelization Increased Execution Time? </vt:lpstr>
      <vt:lpstr>Interpretation and Conclusion </vt:lpstr>
      <vt:lpstr>GENETIC ALGORITHM</vt:lpstr>
      <vt:lpstr>PowerPoint Presentation</vt:lpstr>
      <vt:lpstr>PowerPoint Presentation</vt:lpstr>
      <vt:lpstr>DASK APPLICATION</vt:lpstr>
      <vt:lpstr>PowerPoint Presentation</vt:lpstr>
      <vt:lpstr>Visualization of Grouped Results The chart below shows simulated results of sleep disorder counts grouped by stress and physical activity levels.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Chandini Reddy Kotha</dc:creator>
  <cp:lastModifiedBy>Chandini Reddy Kotha</cp:lastModifiedBy>
  <cp:revision>17</cp:revision>
  <dcterms:created xsi:type="dcterms:W3CDTF">2025-01-29T01:17:00Z</dcterms:created>
  <dcterms:modified xsi:type="dcterms:W3CDTF">2025-04-29T15:58:00Z</dcterms:modified>
</cp:coreProperties>
</file>