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0" r:id="rId1"/>
  </p:sldMasterIdLst>
  <p:sldIdLst>
    <p:sldId id="256" r:id="rId2"/>
    <p:sldId id="286" r:id="rId3"/>
    <p:sldId id="260" r:id="rId4"/>
    <p:sldId id="259" r:id="rId5"/>
    <p:sldId id="261" r:id="rId6"/>
    <p:sldId id="265" r:id="rId7"/>
    <p:sldId id="262" r:id="rId8"/>
    <p:sldId id="266" r:id="rId9"/>
    <p:sldId id="285" r:id="rId10"/>
    <p:sldId id="263" r:id="rId11"/>
    <p:sldId id="264" r:id="rId12"/>
    <p:sldId id="268" r:id="rId13"/>
    <p:sldId id="269" r:id="rId14"/>
    <p:sldId id="267" r:id="rId15"/>
    <p:sldId id="270" r:id="rId16"/>
    <p:sldId id="276" r:id="rId17"/>
    <p:sldId id="272" r:id="rId18"/>
    <p:sldId id="275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61"/>
  </p:normalViewPr>
  <p:slideViewPr>
    <p:cSldViewPr snapToGrid="0">
      <p:cViewPr varScale="1">
        <p:scale>
          <a:sx n="96" d="100"/>
          <a:sy n="96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748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t>5/21/25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792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7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4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81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0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om190346a/sleep-health-and-lifestyl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close-up of a blue and purple background&#10;&#10;Description automatically generated">
            <a:extLst>
              <a:ext uri="{FF2B5EF4-FFF2-40B4-BE49-F238E27FC236}">
                <a16:creationId xmlns:a16="http://schemas.microsoft.com/office/drawing/2014/main" id="{A69EAF8B-CFE2-8BF1-9960-9B4C9D5E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6755" r="191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E7A09-12B5-A5F2-4FFB-83DD75C5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485" y="2311948"/>
            <a:ext cx="10266105" cy="1210733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4000" b="1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QUALITY OF SLEEP AND SLEEP DISORDERS BASED ON LIFESTYLE FACTORS</a:t>
            </a:r>
          </a:p>
        </p:txBody>
      </p:sp>
    </p:spTree>
    <p:extLst>
      <p:ext uri="{BB962C8B-B14F-4D97-AF65-F5344CB8AC3E}">
        <p14:creationId xmlns:p14="http://schemas.microsoft.com/office/powerpoint/2010/main" val="1549359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4AF2-E0CB-A637-A579-8057739E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037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EXECUTION TIME COMPARISON</a:t>
            </a:r>
            <a:br>
              <a:rPr lang="en-US" sz="18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Comparison of execution time before and after profiling.</a:t>
            </a: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573F4A-79A3-F7B8-2ECF-58B54B2C9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694" y="1730326"/>
            <a:ext cx="8173329" cy="41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F536-4C1A-8454-5409-32E49EA3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FLAME GRAPH - PROFILING ANALYSIS</a:t>
            </a:r>
            <a:br>
              <a:rPr lang="en-US" sz="18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Demonstrates computation optimization and performance bottlenecks.</a:t>
            </a: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94CBD-A07F-5A8E-0A04-57F8E627F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210" y="1862253"/>
            <a:ext cx="6951391" cy="40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EF8A-2CC8-6F61-2DF1-20C416CA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SLEEP DURATION DISTRIBUTION</a:t>
            </a:r>
            <a:br>
              <a:rPr lang="en-US" sz="22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violin plot shows the distribution of sleep duration across individuals in the dataset.</a:t>
            </a:r>
            <a:br>
              <a:rPr lang="en-US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05569-FAC2-F437-2A1B-16E852502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604" y="1946353"/>
            <a:ext cx="6077415" cy="40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4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1970-68C3-84DF-54DC-A52BD1CF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Instead of a simple execution time bar graph, we use a Sankey diagram and a heatmap for feature interactions.</a:t>
            </a: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B4EA71-D514-4C1A-D7CB-F51D80C24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394" y="1428750"/>
            <a:ext cx="4656405" cy="4228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9CCD7-FB13-700C-ECC2-436E0ABAE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428750"/>
            <a:ext cx="4187484" cy="42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6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D20B1-A02E-5D52-58D9-84B56BEA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pPr marL="0" marR="0">
              <a:spcBef>
                <a:spcPts val="1000"/>
              </a:spcBef>
            </a:pPr>
            <a:r>
              <a:rPr lang="en-US" sz="2200" b="1" dirty="0"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CONCLUSION</a:t>
            </a:r>
            <a:br>
              <a:rPr lang="en-US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AFAE-B7A0-18FE-C437-2A557730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3" y="1236133"/>
            <a:ext cx="7705164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Profiling optimizes execution time by improving data reading and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Using `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fread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` instead of `</a:t>
            </a:r>
            <a:r>
              <a:rPr lang="en-US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read.csv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` leads to better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Profiling techniques like indexing and preloading improve efficiency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3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E70E-640B-C469-2462-118C0D48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5938"/>
            <a:ext cx="8878711" cy="6046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8629-0271-C090-A720-187588AF1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5732"/>
            <a:ext cx="3282694" cy="4281668"/>
          </a:xfrm>
        </p:spPr>
        <p:txBody>
          <a:bodyPr>
            <a:normAutofit/>
          </a:bodyPr>
          <a:lstStyle/>
          <a:p>
            <a:pPr marL="0" marR="0" indent="0">
              <a:spcAft>
                <a:spcPts val="1000"/>
              </a:spcAft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2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Without Parallelization: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Execution Time: 0.149 seconds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Accuracy: 97.33%</a:t>
            </a:r>
          </a:p>
          <a:p>
            <a:pPr marL="0" marR="0"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With Parallelization: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Execution Time: 0.462 seconds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Accuracy: 97.33%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61E5D4-AA09-0FC9-349D-CD0274C4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746" b="2"/>
          <a:stretch/>
        </p:blipFill>
        <p:spPr>
          <a:xfrm>
            <a:off x="4792717" y="1128888"/>
            <a:ext cx="6952593" cy="50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6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C0C1B8-8F00-3F97-5A77-A32BA2F42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897" y="1245476"/>
            <a:ext cx="9758855" cy="4507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4A8AD-5ED0-6C4A-2CAE-4D0984EEA339}"/>
              </a:ext>
            </a:extLst>
          </p:cNvPr>
          <p:cNvSpPr txBox="1"/>
          <p:nvPr/>
        </p:nvSpPr>
        <p:spPr>
          <a:xfrm>
            <a:off x="1418897" y="636607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416212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2D62E-877D-EFCB-3492-C060A0B3B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281" y="972273"/>
            <a:ext cx="8878703" cy="4895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61C9D-10E8-3F5F-5154-BF992DBD7692}"/>
              </a:ext>
            </a:extLst>
          </p:cNvPr>
          <p:cNvSpPr txBox="1"/>
          <p:nvPr/>
        </p:nvSpPr>
        <p:spPr>
          <a:xfrm>
            <a:off x="1643605" y="462987"/>
            <a:ext cx="4205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GRAPH</a:t>
            </a:r>
          </a:p>
        </p:txBody>
      </p:sp>
    </p:spTree>
    <p:extLst>
      <p:ext uri="{BB962C8B-B14F-4D97-AF65-F5344CB8AC3E}">
        <p14:creationId xmlns:p14="http://schemas.microsoft.com/office/powerpoint/2010/main" val="24759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D2DA-8054-1AC4-104C-2997A586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EXECUTION TIME COMPARISION:</a:t>
            </a:r>
            <a:br>
              <a:rPr lang="en-US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following graph compares execution time for Standard vs. Parallel Random Forest models. In this case, parallelization has increased execution time due to the small dataset size and parallel overhead.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A01B7-C713-546B-0D03-134B2434A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018" y="1782501"/>
            <a:ext cx="809070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7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AD23-453F-EFA8-1F2E-F2548347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228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Why Parallelization Increased Execution Time?</a:t>
            </a:r>
            <a:br>
              <a:rPr lang="en-US" sz="28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8C3F-727E-3D45-6F67-F24817EB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337"/>
            <a:ext cx="9601200" cy="3581400"/>
          </a:xfrm>
        </p:spPr>
        <p:txBody>
          <a:bodyPr>
            <a:normAutofit/>
          </a:bodyPr>
          <a:lstStyle/>
          <a:p>
            <a:pPr marL="342900" marR="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Dataset Size is Small: 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Parallelization is beneficial for large datasets (millions of rows). With only 374 records, the overhead of managing multiple processes outweighed the speedup benefits.</a:t>
            </a:r>
          </a:p>
          <a:p>
            <a:pPr marL="342900" marR="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Parallel Overhead: 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Initiating multiple parallel processes takes time, and for smaller computations, this overhead is greater than the time saved by parallel execution.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Franklin Gothic Book" panose="020B0503020102020204" pitchFamily="34" charset="0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Efficient Single-Core Processing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Modern CPUs can efficiently handle small datasets without parallelization.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8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68518-250F-13A2-96CE-1348358D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1" y="1194180"/>
            <a:ext cx="4153061" cy="502035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847B-FE08-F71E-244A-499D4B91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58" y="772148"/>
            <a:ext cx="6114847" cy="5020353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PROFILING RESULTS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GRAPH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 APPLICATION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E130-47CD-CF90-3815-D2425C67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Interpretation and Conclusion</a:t>
            </a:r>
            <a:br>
              <a:rPr lang="en-US" sz="36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9E21-C5C9-8894-45C7-811DE4F4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While parallelization is a powerful technique for handling large-scale data processing, its benefits are not always evident for small datasets. In this experiment, the Random Forest model achieved the same accuracy (97.3%) with and without parallelization, but the execution time increased when using parallel execution. This highlights the importance of evaluating whether parallelization is necessary based on dataset size and complexity.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4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7926-A6E1-C0A6-B19E-C670B302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3735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EF38E6F-F89E-CED7-9644-4D4EB7A3D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222375"/>
            <a:ext cx="8969832" cy="4645025"/>
          </a:xfrm>
        </p:spPr>
      </p:pic>
    </p:spTree>
    <p:extLst>
      <p:ext uri="{BB962C8B-B14F-4D97-AF65-F5344CB8AC3E}">
        <p14:creationId xmlns:p14="http://schemas.microsoft.com/office/powerpoint/2010/main" val="514573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7505E8-F067-D09A-F208-FF77CBCDF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5665"/>
            <a:ext cx="9601200" cy="5258236"/>
          </a:xfrm>
        </p:spPr>
      </p:pic>
    </p:spTree>
    <p:extLst>
      <p:ext uri="{BB962C8B-B14F-4D97-AF65-F5344CB8AC3E}">
        <p14:creationId xmlns:p14="http://schemas.microsoft.com/office/powerpoint/2010/main" val="274566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A03B99-0911-22B8-0969-96413AC60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779" y="510639"/>
            <a:ext cx="10200904" cy="53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5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BB24-ED9C-6DD0-78B1-A2625ED3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5442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0874-976E-0004-4CF3-E5C7B3FE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0221"/>
            <a:ext cx="9601200" cy="4627179"/>
          </a:xfrm>
        </p:spPr>
        <p:txBody>
          <a:bodyPr>
            <a:normAutofit/>
          </a:bodyPr>
          <a:lstStyle/>
          <a:p>
            <a:pPr marR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Selected Features: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Stress Level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Physical Activity Level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Sleep Disorder</a:t>
            </a:r>
          </a:p>
          <a:p>
            <a:pPr marR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Raised Question: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frequency of sleep disorders vary across different stress levels and physical activity levels?</a:t>
            </a:r>
          </a:p>
        </p:txBody>
      </p:sp>
    </p:spTree>
    <p:extLst>
      <p:ext uri="{BB962C8B-B14F-4D97-AF65-F5344CB8AC3E}">
        <p14:creationId xmlns:p14="http://schemas.microsoft.com/office/powerpoint/2010/main" val="1395890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7DFB82-70C1-6C32-E06C-BD1ADFC15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641131"/>
            <a:ext cx="9601200" cy="5213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C6092-7132-1C90-DF1A-A2B69532F76A}"/>
              </a:ext>
            </a:extLst>
          </p:cNvPr>
          <p:cNvSpPr txBox="1"/>
          <p:nvPr/>
        </p:nvSpPr>
        <p:spPr>
          <a:xfrm>
            <a:off x="1371600" y="6024188"/>
            <a:ext cx="6096000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Execution Time (Simulated):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~0.43 seconds</a:t>
            </a:r>
          </a:p>
        </p:txBody>
      </p:sp>
    </p:spTree>
    <p:extLst>
      <p:ext uri="{BB962C8B-B14F-4D97-AF65-F5344CB8AC3E}">
        <p14:creationId xmlns:p14="http://schemas.microsoft.com/office/powerpoint/2010/main" val="395999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3223-B135-CC54-5DC1-365E008E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Visualization of Grouped Results</a:t>
            </a:r>
            <a:b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chart below shows simulated results of sleep disorder counts grouped by stress and physical activity levels.</a:t>
            </a:r>
            <a:b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A79EF-2FC8-B427-83AA-5646EE626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71" y="1965434"/>
            <a:ext cx="8071945" cy="39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6A02-C117-89D7-F64C-23917EF68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51641"/>
            <a:ext cx="9601200" cy="5215759"/>
          </a:xfrm>
        </p:spPr>
        <p:txBody>
          <a:bodyPr/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Results and Interpretation</a:t>
            </a: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Individuals with high stress and low physical activity tend to report more sleep disorders.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Medium stress combined with high physical activity corresponds to fewer reported disorders.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This suggests a possible moderating effect of physical activity on stress-related sleep issues.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Dask's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parallel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groupby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method provided efficient handling of this analysis and is well-suited for large datasets.</a:t>
            </a: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buNone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0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1FCEF-6195-9169-5506-9C8F8FA7276C}"/>
              </a:ext>
            </a:extLst>
          </p:cNvPr>
          <p:cNvSpPr txBox="1"/>
          <p:nvPr/>
        </p:nvSpPr>
        <p:spPr>
          <a:xfrm>
            <a:off x="-228600" y="1570420"/>
            <a:ext cx="4296313" cy="371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chemeClr val="bg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DB70-8D4B-9805-A027-E08A4961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1017348"/>
            <a:ext cx="4892308" cy="526239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Franklin Gothic Book" panose="020B05030201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factors such as Stress Level, Physical Activity Level, and Sleep Duration have a strong influence on Sleep Quality and the occurrence of Sleep Disorders.</a:t>
            </a:r>
          </a:p>
          <a:p>
            <a:pPr>
              <a:buFont typeface="Franklin Gothic Book" panose="020B05030201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helped identify important predictors of sleep quality, while profiling and optimization (using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read.csv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significantly reduced execution time without affecting model results.</a:t>
            </a:r>
          </a:p>
          <a:p>
            <a:pPr>
              <a:buFont typeface="Franklin Gothic Book" panose="020B05030201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Sankey diagrams and heatmaps provided deeper insights into how stress and activity interact to influence sleep disorders.</a:t>
            </a:r>
          </a:p>
          <a:p>
            <a:pPr>
              <a:buFont typeface="Franklin Gothic Book" panose="020B05030201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models achieved high accuracy (97.3%), confirming the importance of selected features. However, parallelization increased execution time due to the small dataset size.</a:t>
            </a:r>
          </a:p>
          <a:p>
            <a:pPr>
              <a:buFont typeface="Franklin Gothic Book" panose="020B05030201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simulated efficient parallel processing for dataset and confirmed that higher stress levels combined with lower physical activity are associated with more frequent sleep disorders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>
              <a:buFont typeface="Franklin Gothic Book" panose="020B05030201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7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19F4-5D11-5478-C65E-A15CF5C2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04314"/>
            <a:ext cx="9601200" cy="14859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B690-61DA-D43E-7670-B1026207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8073"/>
            <a:ext cx="9601200" cy="9299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Health and Lifestyle dataset: From Kaggle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https://www.kaggle.com/datasets/uom190346a/sleep-health-and-lifestyle-dataset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800BD-9D68-62F1-B8D8-7960D313F436}"/>
              </a:ext>
            </a:extLst>
          </p:cNvPr>
          <p:cNvSpPr txBox="1"/>
          <p:nvPr/>
        </p:nvSpPr>
        <p:spPr>
          <a:xfrm>
            <a:off x="1371600" y="3433234"/>
            <a:ext cx="9985916" cy="124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400 rows and 13 columns, the Sleep Health and Lifestyle Dataset covers a broad spectrum of sleep and daily habit-related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206886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745AD-DDB4-C896-F9FB-87B5907A6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864" y="685800"/>
            <a:ext cx="7705164" cy="609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D1E00-BB74-C4AC-04D6-F7019AD5E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863" y="1295400"/>
            <a:ext cx="7705164" cy="35814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ID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Duration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Sleep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Activity Level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Level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 Category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Rate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Steps </a:t>
            </a:r>
          </a:p>
          <a:p>
            <a:pPr marL="3429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Disorder</a:t>
            </a:r>
          </a:p>
        </p:txBody>
      </p:sp>
    </p:spTree>
    <p:extLst>
      <p:ext uri="{BB962C8B-B14F-4D97-AF65-F5344CB8AC3E}">
        <p14:creationId xmlns:p14="http://schemas.microsoft.com/office/powerpoint/2010/main" val="195128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4C357-606D-7014-6FF9-5E8EC6F7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SELECTED FEATURES</a:t>
            </a:r>
            <a:br>
              <a:rPr lang="en-US" b="1"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0FF8-1FF0-C849-57DC-6D32F3AA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marR="0" indent="0">
              <a:spcAft>
                <a:spcPts val="1000"/>
              </a:spcAft>
              <a:buNone/>
            </a:pP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Stress Level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Physical Activity Level</a:t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Sleep Duration</a:t>
            </a:r>
            <a:endParaRPr lang="en-US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0178-344D-16CF-7645-ED46384F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R CODE: LINEAR REGRESSION MODEL</a:t>
            </a:r>
            <a:br>
              <a:rPr lang="en-US" sz="18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code fits a linear regression model to predict sleep quality based on selected features.</a:t>
            </a: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613D9-7864-A21B-D243-32BAF29EF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41342"/>
            <a:ext cx="9601200" cy="3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6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B381-A104-6817-0E05-AE721547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7629"/>
            <a:ext cx="9601200" cy="6099717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LINEAR REGRESSION </a:t>
            </a:r>
          </a:p>
          <a:p>
            <a:pPr marL="0" marR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Performed Linear Regression to predict quality of sleep and determine feature importance.</a:t>
            </a:r>
          </a:p>
          <a:p>
            <a:pPr marR="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Dependent variable: Quality of Sleep</a:t>
            </a:r>
          </a:p>
          <a:p>
            <a:pPr marR="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Independent variables: Stress Level, Physical Activity Level, Sleep Duration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FEATURE IMPORTANCE ANALYSIS: 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Compared execution time of `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read.csv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` vs `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fread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` in R for feature importance calculation.</a:t>
            </a:r>
          </a:p>
          <a:p>
            <a:pPr marL="0" marR="0" indent="0">
              <a:lnSpc>
                <a:spcPct val="115000"/>
              </a:lnSpc>
              <a:spcBef>
                <a:spcPts val="1000"/>
              </a:spcBef>
              <a:buNone/>
            </a:pP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8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8E65-1CD8-0BD2-1155-4EB83EEB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R CODE: PROFILING EXECUTION TIME</a:t>
            </a:r>
            <a:br>
              <a:rPr lang="en-US" sz="18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code measures the execution time of `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read.csv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` vs `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fread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` for efficiency comparison.</a:t>
            </a: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91AE6-2DCD-B324-C7A4-B7CB2EE51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054" y="1786597"/>
            <a:ext cx="9298745" cy="40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5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C28B-AD82-6A47-D2A3-B194C61A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1225296"/>
            <a:ext cx="9601200" cy="358140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PROFILING RESULTS (BEFORE AND AFTER)</a:t>
            </a:r>
            <a:endParaRPr lang="en-US" sz="240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BEFORE:</a:t>
            </a: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Execution Time: Measured using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system.time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</a:t>
            </a: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Feature Importance Recorded</a:t>
            </a: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AFTER:</a:t>
            </a: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Optimized execution time with indexing, preloading data</a:t>
            </a: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Feature importance values remained consistent.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245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147</TotalTime>
  <Words>897</Words>
  <Application>Microsoft Macintosh PowerPoint</Application>
  <PresentationFormat>Widescreen</PresentationFormat>
  <Paragraphs>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</vt:lpstr>
      <vt:lpstr>Franklin Gothic Book</vt:lpstr>
      <vt:lpstr>Times New Roman</vt:lpstr>
      <vt:lpstr>Wingdings</vt:lpstr>
      <vt:lpstr>Crop</vt:lpstr>
      <vt:lpstr>PREDICTING QUALITY OF SLEEP AND SLEEP DISORDERS BASED ON LIFESTYLE FACTORS</vt:lpstr>
      <vt:lpstr>TABLE OF CONTENTS</vt:lpstr>
      <vt:lpstr>DATA SOURCE</vt:lpstr>
      <vt:lpstr>DATA ATTRIBUTES</vt:lpstr>
      <vt:lpstr>SELECTED FEATURES </vt:lpstr>
      <vt:lpstr>R CODE: LINEAR REGRESSION MODEL This code fits a linear regression model to predict sleep quality based on selected features. </vt:lpstr>
      <vt:lpstr>PowerPoint Presentation</vt:lpstr>
      <vt:lpstr>R CODE: PROFILING EXECUTION TIME This code measures the execution time of `read.csv` vs `fread` for efficiency comparison. </vt:lpstr>
      <vt:lpstr>PowerPoint Presentation</vt:lpstr>
      <vt:lpstr>EXECUTION TIME COMPARISON Comparison of execution time before and after profiling. </vt:lpstr>
      <vt:lpstr>FLAME GRAPH - PROFILING ANALYSIS Demonstrates computation optimization and performance bottlenecks. </vt:lpstr>
      <vt:lpstr>SLEEP DURATION DISTRIBUTION This violin plot shows the distribution of sleep duration across individuals in the dataset. </vt:lpstr>
      <vt:lpstr>Instead of a simple execution time bar graph, we use a Sankey diagram and a heatmap for feature interactions. </vt:lpstr>
      <vt:lpstr>CONCLUSION </vt:lpstr>
      <vt:lpstr>RANDOM FOREST GRAPH</vt:lpstr>
      <vt:lpstr>PowerPoint Presentation</vt:lpstr>
      <vt:lpstr>PowerPoint Presentation</vt:lpstr>
      <vt:lpstr>EXECUTION TIME COMPARISION: The following graph compares execution time for Standard vs. Parallel Random Forest models. In this case, parallelization has increased execution time due to the small dataset size and parallel overhead. </vt:lpstr>
      <vt:lpstr>Why Parallelization Increased Execution Time? </vt:lpstr>
      <vt:lpstr>Interpretation and Conclusion </vt:lpstr>
      <vt:lpstr>GENETIC ALGORITHM</vt:lpstr>
      <vt:lpstr>PowerPoint Presentation</vt:lpstr>
      <vt:lpstr>PowerPoint Presentation</vt:lpstr>
      <vt:lpstr>DASK APPLICATION</vt:lpstr>
      <vt:lpstr>PowerPoint Presentation</vt:lpstr>
      <vt:lpstr>Visualization of Grouped Results The chart below shows simulated results of sleep disorder counts grouped by stress and physical activity levels.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Chandini Reddy Kotha</dc:creator>
  <cp:lastModifiedBy>Chandini Reddy Kotha</cp:lastModifiedBy>
  <cp:revision>18</cp:revision>
  <dcterms:created xsi:type="dcterms:W3CDTF">2025-01-29T01:17:00Z</dcterms:created>
  <dcterms:modified xsi:type="dcterms:W3CDTF">2025-05-21T18:19:18Z</dcterms:modified>
</cp:coreProperties>
</file>