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70" r:id="rId4"/>
    <p:sldId id="271" r:id="rId5"/>
    <p:sldId id="264" r:id="rId6"/>
    <p:sldId id="258" r:id="rId7"/>
    <p:sldId id="266" r:id="rId8"/>
    <p:sldId id="265" r:id="rId9"/>
    <p:sldId id="262" r:id="rId10"/>
    <p:sldId id="263" r:id="rId11"/>
    <p:sldId id="269" r:id="rId12"/>
    <p:sldId id="268" r:id="rId13"/>
    <p:sldId id="267" r:id="rId14"/>
    <p:sldId id="276" r:id="rId15"/>
    <p:sldId id="277" r:id="rId16"/>
    <p:sldId id="278" r:id="rId17"/>
    <p:sldId id="279" r:id="rId18"/>
    <p:sldId id="274" r:id="rId19"/>
    <p:sldId id="275" r:id="rId20"/>
    <p:sldId id="280" r:id="rId21"/>
    <p:sldId id="284" r:id="rId22"/>
    <p:sldId id="281" r:id="rId23"/>
    <p:sldId id="282" r:id="rId24"/>
    <p:sldId id="283" r:id="rId25"/>
    <p:sldId id="285" r:id="rId26"/>
    <p:sldId id="286" r:id="rId27"/>
    <p:sldId id="287"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754" autoAdjust="0"/>
    <p:restoredTop sz="94509"/>
  </p:normalViewPr>
  <p:slideViewPr>
    <p:cSldViewPr snapToGrid="0">
      <p:cViewPr varScale="1">
        <p:scale>
          <a:sx n="59" d="100"/>
          <a:sy n="59" d="100"/>
        </p:scale>
        <p:origin x="62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7E29713-51DF-42B6-9892-B4EF72BF59F4}"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2DEA7CD-BDC0-4023-BCC8-28602A1A40BD}" type="slidenum">
              <a:rPr lang="en-US" smtClean="0"/>
              <a:t>‹#›</a:t>
            </a:fld>
            <a:endParaRPr lang="en-US"/>
          </a:p>
        </p:txBody>
      </p:sp>
    </p:spTree>
    <p:extLst>
      <p:ext uri="{BB962C8B-B14F-4D97-AF65-F5344CB8AC3E}">
        <p14:creationId xmlns:p14="http://schemas.microsoft.com/office/powerpoint/2010/main" val="1473858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E29713-51DF-42B6-9892-B4EF72BF59F4}"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2DEA7CD-BDC0-4023-BCC8-28602A1A40BD}" type="slidenum">
              <a:rPr lang="en-US" smtClean="0"/>
              <a:t>‹#›</a:t>
            </a:fld>
            <a:endParaRPr lang="en-US"/>
          </a:p>
        </p:txBody>
      </p:sp>
    </p:spTree>
    <p:extLst>
      <p:ext uri="{BB962C8B-B14F-4D97-AF65-F5344CB8AC3E}">
        <p14:creationId xmlns:p14="http://schemas.microsoft.com/office/powerpoint/2010/main" val="3163635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E29713-51DF-42B6-9892-B4EF72BF59F4}"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2DEA7CD-BDC0-4023-BCC8-28602A1A40BD}"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26467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7E29713-51DF-42B6-9892-B4EF72BF59F4}" type="datetimeFigureOut">
              <a:rPr lang="en-US" smtClean="0"/>
              <a:t>11/21/2024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2DEA7CD-BDC0-4023-BCC8-28602A1A40BD}" type="slidenum">
              <a:rPr lang="en-US" smtClean="0"/>
              <a:t>‹#›</a:t>
            </a:fld>
            <a:endParaRPr lang="en-US"/>
          </a:p>
        </p:txBody>
      </p:sp>
    </p:spTree>
    <p:extLst>
      <p:ext uri="{BB962C8B-B14F-4D97-AF65-F5344CB8AC3E}">
        <p14:creationId xmlns:p14="http://schemas.microsoft.com/office/powerpoint/2010/main" val="22307745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7E29713-51DF-42B6-9892-B4EF72BF59F4}" type="datetimeFigureOut">
              <a:rPr lang="en-US" smtClean="0"/>
              <a:t>11/21/2024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2DEA7CD-BDC0-4023-BCC8-28602A1A40BD}"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285192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7E29713-51DF-42B6-9892-B4EF72BF59F4}" type="datetimeFigureOut">
              <a:rPr lang="en-US" smtClean="0"/>
              <a:t>11/21/2024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2DEA7CD-BDC0-4023-BCC8-28602A1A40BD}" type="slidenum">
              <a:rPr lang="en-US" smtClean="0"/>
              <a:t>‹#›</a:t>
            </a:fld>
            <a:endParaRPr lang="en-US"/>
          </a:p>
        </p:txBody>
      </p:sp>
    </p:spTree>
    <p:extLst>
      <p:ext uri="{BB962C8B-B14F-4D97-AF65-F5344CB8AC3E}">
        <p14:creationId xmlns:p14="http://schemas.microsoft.com/office/powerpoint/2010/main" val="9898429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E29713-51DF-42B6-9892-B4EF72BF59F4}"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2DEA7CD-BDC0-4023-BCC8-28602A1A40BD}" type="slidenum">
              <a:rPr lang="en-US" smtClean="0"/>
              <a:t>‹#›</a:t>
            </a:fld>
            <a:endParaRPr lang="en-US"/>
          </a:p>
        </p:txBody>
      </p:sp>
    </p:spTree>
    <p:extLst>
      <p:ext uri="{BB962C8B-B14F-4D97-AF65-F5344CB8AC3E}">
        <p14:creationId xmlns:p14="http://schemas.microsoft.com/office/powerpoint/2010/main" val="1302371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E29713-51DF-42B6-9892-B4EF72BF59F4}"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2DEA7CD-BDC0-4023-BCC8-28602A1A40BD}" type="slidenum">
              <a:rPr lang="en-US" smtClean="0"/>
              <a:t>‹#›</a:t>
            </a:fld>
            <a:endParaRPr lang="en-US"/>
          </a:p>
        </p:txBody>
      </p:sp>
    </p:spTree>
    <p:extLst>
      <p:ext uri="{BB962C8B-B14F-4D97-AF65-F5344CB8AC3E}">
        <p14:creationId xmlns:p14="http://schemas.microsoft.com/office/powerpoint/2010/main" val="1933962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E29713-51DF-42B6-9892-B4EF72BF59F4}"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2DEA7CD-BDC0-4023-BCC8-28602A1A40BD}" type="slidenum">
              <a:rPr lang="en-US" smtClean="0"/>
              <a:t>‹#›</a:t>
            </a:fld>
            <a:endParaRPr lang="en-US"/>
          </a:p>
        </p:txBody>
      </p:sp>
    </p:spTree>
    <p:extLst>
      <p:ext uri="{BB962C8B-B14F-4D97-AF65-F5344CB8AC3E}">
        <p14:creationId xmlns:p14="http://schemas.microsoft.com/office/powerpoint/2010/main" val="711389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E29713-51DF-42B6-9892-B4EF72BF59F4}"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2DEA7CD-BDC0-4023-BCC8-28602A1A40BD}" type="slidenum">
              <a:rPr lang="en-US" smtClean="0"/>
              <a:t>‹#›</a:t>
            </a:fld>
            <a:endParaRPr lang="en-US"/>
          </a:p>
        </p:txBody>
      </p:sp>
    </p:spTree>
    <p:extLst>
      <p:ext uri="{BB962C8B-B14F-4D97-AF65-F5344CB8AC3E}">
        <p14:creationId xmlns:p14="http://schemas.microsoft.com/office/powerpoint/2010/main" val="3767065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E29713-51DF-42B6-9892-B4EF72BF59F4}" type="datetimeFigureOut">
              <a:rPr lang="en-US" smtClean="0"/>
              <a:t>11/21/2024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2DEA7CD-BDC0-4023-BCC8-28602A1A40BD}" type="slidenum">
              <a:rPr lang="en-US" smtClean="0"/>
              <a:t>‹#›</a:t>
            </a:fld>
            <a:endParaRPr lang="en-US"/>
          </a:p>
        </p:txBody>
      </p:sp>
    </p:spTree>
    <p:extLst>
      <p:ext uri="{BB962C8B-B14F-4D97-AF65-F5344CB8AC3E}">
        <p14:creationId xmlns:p14="http://schemas.microsoft.com/office/powerpoint/2010/main" val="2771347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E29713-51DF-42B6-9892-B4EF72BF59F4}" type="datetimeFigureOut">
              <a:rPr lang="en-US" smtClean="0"/>
              <a:t>11/21/2024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2DEA7CD-BDC0-4023-BCC8-28602A1A40BD}" type="slidenum">
              <a:rPr lang="en-US" smtClean="0"/>
              <a:t>‹#›</a:t>
            </a:fld>
            <a:endParaRPr lang="en-US"/>
          </a:p>
        </p:txBody>
      </p:sp>
    </p:spTree>
    <p:extLst>
      <p:ext uri="{BB962C8B-B14F-4D97-AF65-F5344CB8AC3E}">
        <p14:creationId xmlns:p14="http://schemas.microsoft.com/office/powerpoint/2010/main" val="507105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29713-51DF-42B6-9892-B4EF72BF59F4}" type="datetimeFigureOut">
              <a:rPr lang="en-US" smtClean="0"/>
              <a:t>11/21/2024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2DEA7CD-BDC0-4023-BCC8-28602A1A40BD}" type="slidenum">
              <a:rPr lang="en-US" smtClean="0"/>
              <a:t>‹#›</a:t>
            </a:fld>
            <a:endParaRPr lang="en-US"/>
          </a:p>
        </p:txBody>
      </p:sp>
    </p:spTree>
    <p:extLst>
      <p:ext uri="{BB962C8B-B14F-4D97-AF65-F5344CB8AC3E}">
        <p14:creationId xmlns:p14="http://schemas.microsoft.com/office/powerpoint/2010/main" val="4059149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E29713-51DF-42B6-9892-B4EF72BF59F4}" type="datetimeFigureOut">
              <a:rPr lang="en-US" smtClean="0"/>
              <a:t>11/21/2024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2DEA7CD-BDC0-4023-BCC8-28602A1A40BD}" type="slidenum">
              <a:rPr lang="en-US" smtClean="0"/>
              <a:t>‹#›</a:t>
            </a:fld>
            <a:endParaRPr lang="en-US"/>
          </a:p>
        </p:txBody>
      </p:sp>
    </p:spTree>
    <p:extLst>
      <p:ext uri="{BB962C8B-B14F-4D97-AF65-F5344CB8AC3E}">
        <p14:creationId xmlns:p14="http://schemas.microsoft.com/office/powerpoint/2010/main" val="154286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E29713-51DF-42B6-9892-B4EF72BF59F4}" type="datetimeFigureOut">
              <a:rPr lang="en-US" smtClean="0"/>
              <a:t>11/21/2024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2DEA7CD-BDC0-4023-BCC8-28602A1A40BD}" type="slidenum">
              <a:rPr lang="en-US" smtClean="0"/>
              <a:t>‹#›</a:t>
            </a:fld>
            <a:endParaRPr lang="en-US"/>
          </a:p>
        </p:txBody>
      </p:sp>
    </p:spTree>
    <p:extLst>
      <p:ext uri="{BB962C8B-B14F-4D97-AF65-F5344CB8AC3E}">
        <p14:creationId xmlns:p14="http://schemas.microsoft.com/office/powerpoint/2010/main" val="1439018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E29713-51DF-42B6-9892-B4EF72BF59F4}" type="datetimeFigureOut">
              <a:rPr lang="en-US" smtClean="0"/>
              <a:t>11/21/2024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2DEA7CD-BDC0-4023-BCC8-28602A1A40BD}" type="slidenum">
              <a:rPr lang="en-US" smtClean="0"/>
              <a:t>‹#›</a:t>
            </a:fld>
            <a:endParaRPr lang="en-US"/>
          </a:p>
        </p:txBody>
      </p:sp>
    </p:spTree>
    <p:extLst>
      <p:ext uri="{BB962C8B-B14F-4D97-AF65-F5344CB8AC3E}">
        <p14:creationId xmlns:p14="http://schemas.microsoft.com/office/powerpoint/2010/main" val="297079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7E29713-51DF-42B6-9892-B4EF72BF59F4}" type="datetimeFigureOut">
              <a:rPr lang="en-US" smtClean="0"/>
              <a:t>11/21/2024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2DEA7CD-BDC0-4023-BCC8-28602A1A40BD}" type="slidenum">
              <a:rPr lang="en-US" smtClean="0"/>
              <a:t>‹#›</a:t>
            </a:fld>
            <a:endParaRPr lang="en-US"/>
          </a:p>
        </p:txBody>
      </p:sp>
    </p:spTree>
    <p:extLst>
      <p:ext uri="{BB962C8B-B14F-4D97-AF65-F5344CB8AC3E}">
        <p14:creationId xmlns:p14="http://schemas.microsoft.com/office/powerpoint/2010/main" val="25736956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datasets/mrsimple07/obesity-predicti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17F5B-7A6A-6781-3C25-C7AA537BB81D}"/>
              </a:ext>
            </a:extLst>
          </p:cNvPr>
          <p:cNvSpPr>
            <a:spLocks noGrp="1"/>
          </p:cNvSpPr>
          <p:nvPr>
            <p:ph type="ctrTitle"/>
          </p:nvPr>
        </p:nvSpPr>
        <p:spPr>
          <a:xfrm>
            <a:off x="2295299" y="457200"/>
            <a:ext cx="8915399" cy="2262781"/>
          </a:xfrm>
        </p:spPr>
        <p:txBody>
          <a:bodyPr>
            <a:normAutofit/>
          </a:bodyPr>
          <a:lstStyle/>
          <a:p>
            <a:pPr algn="ctr"/>
            <a:r>
              <a:rPr lang="en-US" sz="2800" dirty="0">
                <a:latin typeface="Times New Roman" panose="02020603050405020304" pitchFamily="18" charset="0"/>
                <a:cs typeface="Times New Roman" panose="02020603050405020304" pitchFamily="18" charset="0"/>
              </a:rPr>
              <a:t>EVALUATING THE RELATIONSHIP BETWEEN BMI, OBESITY AND PHYSICAL ACTIVITY LEVELS IN VARIOUS AGE AND GENDER GROUPS</a:t>
            </a:r>
            <a:br>
              <a:rPr 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722DD5E5-1564-AEB9-7A8B-E6F8E9D4ADAF}"/>
              </a:ext>
            </a:extLst>
          </p:cNvPr>
          <p:cNvSpPr>
            <a:spLocks noGrp="1"/>
          </p:cNvSpPr>
          <p:nvPr>
            <p:ph type="subTitle" idx="1"/>
          </p:nvPr>
        </p:nvSpPr>
        <p:spPr>
          <a:xfrm>
            <a:off x="2295299" y="3231607"/>
            <a:ext cx="8915399" cy="2450736"/>
          </a:xfrm>
        </p:spPr>
        <p:txBody>
          <a:bodyPr>
            <a:noAutofit/>
          </a:bodyPr>
          <a:lstStyle/>
          <a:p>
            <a:pPr algn="ctr"/>
            <a:r>
              <a:rPr lang="en-US" sz="2000" b="1" dirty="0">
                <a:solidFill>
                  <a:schemeClr val="tx1"/>
                </a:solidFill>
                <a:latin typeface="Times New Roman" panose="02020603050405020304" pitchFamily="18" charset="0"/>
                <a:cs typeface="Times New Roman" panose="02020603050405020304" pitchFamily="18" charset="0"/>
              </a:rPr>
              <a:t>Group -4</a:t>
            </a:r>
          </a:p>
          <a:p>
            <a:pPr algn="ctr"/>
            <a:r>
              <a:rPr lang="en-US" sz="2000" dirty="0">
                <a:solidFill>
                  <a:schemeClr val="tx1"/>
                </a:solidFill>
                <a:latin typeface="Times New Roman" panose="02020603050405020304" pitchFamily="18" charset="0"/>
                <a:cs typeface="Times New Roman" panose="02020603050405020304" pitchFamily="18" charset="0"/>
              </a:rPr>
              <a:t>SASHI PRIYA KOKA</a:t>
            </a:r>
          </a:p>
          <a:p>
            <a:pPr algn="ctr"/>
            <a:r>
              <a:rPr lang="en-US" sz="2000" dirty="0">
                <a:solidFill>
                  <a:schemeClr val="tx1"/>
                </a:solidFill>
                <a:latin typeface="Times New Roman" panose="02020603050405020304" pitchFamily="18" charset="0"/>
                <a:cs typeface="Times New Roman" panose="02020603050405020304" pitchFamily="18" charset="0"/>
              </a:rPr>
              <a:t>CHANDINI REDDY KOTHA</a:t>
            </a:r>
          </a:p>
          <a:p>
            <a:pPr algn="ctr"/>
            <a:r>
              <a:rPr lang="en-US" sz="2000" dirty="0">
                <a:solidFill>
                  <a:schemeClr val="tx1"/>
                </a:solidFill>
                <a:latin typeface="Times New Roman" panose="02020603050405020304" pitchFamily="18" charset="0"/>
                <a:cs typeface="Times New Roman" panose="02020603050405020304" pitchFamily="18" charset="0"/>
              </a:rPr>
              <a:t>ANITHA PENIMETSA</a:t>
            </a:r>
          </a:p>
          <a:p>
            <a:pPr algn="ctr"/>
            <a:r>
              <a:rPr lang="en-US" sz="2000" dirty="0">
                <a:solidFill>
                  <a:schemeClr val="tx1"/>
                </a:solidFill>
                <a:latin typeface="Times New Roman" panose="02020603050405020304" pitchFamily="18" charset="0"/>
                <a:cs typeface="Times New Roman" panose="02020603050405020304" pitchFamily="18" charset="0"/>
              </a:rPr>
              <a:t>AKSHAY KUMAR MAHADEVOJU</a:t>
            </a:r>
          </a:p>
          <a:p>
            <a:pPr algn="ctr"/>
            <a:r>
              <a:rPr lang="en-US" sz="2000" dirty="0">
                <a:solidFill>
                  <a:schemeClr val="tx1"/>
                </a:solidFill>
                <a:latin typeface="Times New Roman" panose="02020603050405020304" pitchFamily="18" charset="0"/>
                <a:cs typeface="Times New Roman" panose="02020603050405020304" pitchFamily="18" charset="0"/>
              </a:rPr>
              <a:t>ARATI GOHIL</a:t>
            </a:r>
          </a:p>
        </p:txBody>
      </p:sp>
    </p:spTree>
    <p:extLst>
      <p:ext uri="{BB962C8B-B14F-4D97-AF65-F5344CB8AC3E}">
        <p14:creationId xmlns:p14="http://schemas.microsoft.com/office/powerpoint/2010/main" val="4154907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D5E03105-4DC9-F907-3638-1B9310217C4C}"/>
              </a:ext>
            </a:extLst>
          </p:cNvPr>
          <p:cNvSpPr>
            <a:spLocks noGrp="1"/>
          </p:cNvSpPr>
          <p:nvPr>
            <p:ph idx="1"/>
          </p:nvPr>
        </p:nvSpPr>
        <p:spPr>
          <a:xfrm>
            <a:off x="1683955" y="600501"/>
            <a:ext cx="4525775" cy="5882186"/>
          </a:xfrm>
        </p:spPr>
        <p:txBody>
          <a:bodyPr>
            <a:normAutofit fontScale="85000" lnSpcReduction="10000"/>
          </a:bodyPr>
          <a:lstStyle/>
          <a:p>
            <a:pPr marL="0" indent="0">
              <a:buNone/>
            </a:pPr>
            <a:r>
              <a:rPr lang="en-US" dirty="0">
                <a:solidFill>
                  <a:srgbClr val="000000"/>
                </a:solidFill>
              </a:rPr>
              <a:t>5. SCATTER PLOT:</a:t>
            </a:r>
          </a:p>
          <a:p>
            <a:pPr marL="0" indent="0">
              <a:buNone/>
            </a:pPr>
            <a:r>
              <a:rPr lang="en-US" dirty="0">
                <a:solidFill>
                  <a:srgbClr val="000000"/>
                </a:solidFill>
              </a:rPr>
              <a:t>The correlations between the different features in the obesity data are revealed by the scatter plot matrix. Although these associations are not very strong, there is a weak positive correlation between age and both weight and height, indicating that older people may be slightly taller and heavier. Age and BMI don't seem to correlate well, if at all, suggesting that factors other than age have a greater influence on BMI. As anticipated, there is a strong positive association between height and weight. There is also a moderate positive correlation between height and BMI, indicating that, although there is some fluctuation, taller people generally have higher BMIs. Given that BMI is determined by combining height and weight, the relationship between weight and BMI is the strongest. There is little to no association between physical activity level and the other variables in this dataset, which may indicate that it is not highly correlated with age, height, weight, or BMI. Overall, while height and weight are closely related, age and BMI look less connected, and physical activity level seems essentially independent of these determinants.</a:t>
            </a:r>
          </a:p>
        </p:txBody>
      </p:sp>
      <p:pic>
        <p:nvPicPr>
          <p:cNvPr id="7" name="Content Placeholder 6" descr="A graph of obesity data&#10;&#10;Description automatically generated with medium confidence">
            <a:extLst>
              <a:ext uri="{FF2B5EF4-FFF2-40B4-BE49-F238E27FC236}">
                <a16:creationId xmlns:a16="http://schemas.microsoft.com/office/drawing/2014/main" id="{14509DA6-FE93-69E1-B96A-1B11D86329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1916" y="600501"/>
            <a:ext cx="5451627" cy="5310720"/>
          </a:xfrm>
          <a:prstGeom prst="rect">
            <a:avLst/>
          </a:prstGeom>
        </p:spPr>
      </p:pic>
    </p:spTree>
    <p:extLst>
      <p:ext uri="{BB962C8B-B14F-4D97-AF65-F5344CB8AC3E}">
        <p14:creationId xmlns:p14="http://schemas.microsoft.com/office/powerpoint/2010/main" val="806721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81908-25B6-C1E4-F855-30CC52683B57}"/>
              </a:ext>
            </a:extLst>
          </p:cNvPr>
          <p:cNvSpPr>
            <a:spLocks noGrp="1"/>
          </p:cNvSpPr>
          <p:nvPr>
            <p:ph type="title"/>
          </p:nvPr>
        </p:nvSpPr>
        <p:spPr/>
        <p:txBody>
          <a:bodyPr/>
          <a:lstStyle/>
          <a:p>
            <a:r>
              <a:rPr lang="en-US" dirty="0"/>
              <a:t>Linear Regression Equation</a:t>
            </a:r>
          </a:p>
        </p:txBody>
      </p:sp>
      <p:sp>
        <p:nvSpPr>
          <p:cNvPr id="3" name="Content Placeholder 2">
            <a:extLst>
              <a:ext uri="{FF2B5EF4-FFF2-40B4-BE49-F238E27FC236}">
                <a16:creationId xmlns:a16="http://schemas.microsoft.com/office/drawing/2014/main" id="{BC7C40AC-7C80-F4F7-BA2E-AC15331E3112}"/>
              </a:ext>
            </a:extLst>
          </p:cNvPr>
          <p:cNvSpPr>
            <a:spLocks noGrp="1"/>
          </p:cNvSpPr>
          <p:nvPr>
            <p:ph idx="1"/>
          </p:nvPr>
        </p:nvSpPr>
        <p:spPr>
          <a:xfrm>
            <a:off x="1195310" y="1540189"/>
            <a:ext cx="8915400" cy="3777622"/>
          </a:xfrm>
        </p:spPr>
        <p:txBody>
          <a:bodyPr/>
          <a:lstStyle/>
          <a:p>
            <a:pPr marL="0" indent="0">
              <a:buNone/>
            </a:pPr>
            <a:endParaRPr lang="en-US" dirty="0"/>
          </a:p>
          <a:p>
            <a:pPr marL="0" indent="0">
              <a:buNone/>
            </a:pPr>
            <a:r>
              <a:rPr lang="en-US" b="1" dirty="0"/>
              <a:t>Linear Regression Equation: Obesity category = -2.0395 + 0.1436 * BMI</a:t>
            </a:r>
          </a:p>
          <a:p>
            <a:r>
              <a:rPr lang="en-US" dirty="0"/>
              <a:t>The predicted Obesity category increases by roughly 0.1436 for every unit increase in BMI, according to the linear regression equation Obesity category = -2.0395 + 0.1436 * BMI, indicating a positive association. Despite acting as a mathematical constant, the intercept (-2.0395) has no practical significance because BMI readings cannot reach zero. Overall, this model suggests that there is a correlation between greater BMI and higher categories of obesity.</a:t>
            </a:r>
          </a:p>
        </p:txBody>
      </p:sp>
    </p:spTree>
    <p:extLst>
      <p:ext uri="{BB962C8B-B14F-4D97-AF65-F5344CB8AC3E}">
        <p14:creationId xmlns:p14="http://schemas.microsoft.com/office/powerpoint/2010/main" val="2086953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5F6A2-342E-8812-2ACA-7884BB1086E1}"/>
              </a:ext>
            </a:extLst>
          </p:cNvPr>
          <p:cNvSpPr>
            <a:spLocks noGrp="1"/>
          </p:cNvSpPr>
          <p:nvPr>
            <p:ph type="title"/>
          </p:nvPr>
        </p:nvSpPr>
        <p:spPr>
          <a:xfrm>
            <a:off x="1687669" y="624110"/>
            <a:ext cx="4137059" cy="1280890"/>
          </a:xfrm>
        </p:spPr>
        <p:txBody>
          <a:bodyPr>
            <a:normAutofit/>
          </a:bodyPr>
          <a:lstStyle/>
          <a:p>
            <a:r>
              <a:rPr lang="en-US" sz="3200"/>
              <a:t>Linear Regression</a:t>
            </a:r>
          </a:p>
        </p:txBody>
      </p:sp>
      <p:sp>
        <p:nvSpPr>
          <p:cNvPr id="9" name="Content Placeholder 8">
            <a:extLst>
              <a:ext uri="{FF2B5EF4-FFF2-40B4-BE49-F238E27FC236}">
                <a16:creationId xmlns:a16="http://schemas.microsoft.com/office/drawing/2014/main" id="{6E8606AD-0697-CFDD-C894-EE8902F768B3}"/>
              </a:ext>
            </a:extLst>
          </p:cNvPr>
          <p:cNvSpPr>
            <a:spLocks noGrp="1"/>
          </p:cNvSpPr>
          <p:nvPr>
            <p:ph idx="1"/>
          </p:nvPr>
        </p:nvSpPr>
        <p:spPr>
          <a:xfrm>
            <a:off x="1683956" y="1407886"/>
            <a:ext cx="4140772" cy="4503336"/>
          </a:xfrm>
        </p:spPr>
        <p:txBody>
          <a:bodyPr>
            <a:normAutofit/>
          </a:bodyPr>
          <a:lstStyle/>
          <a:p>
            <a:pPr>
              <a:lnSpc>
                <a:spcPct val="90000"/>
              </a:lnSpc>
            </a:pPr>
            <a:r>
              <a:rPr lang="en-US" sz="1500" dirty="0">
                <a:solidFill>
                  <a:srgbClr val="000000"/>
                </a:solidFill>
              </a:rPr>
              <a:t>The linear regression model predicted for Obesity category score increased by 0.1436 for every unit increase in BMI. Although it has no practical significance, the negative intercept (-2.0395) indicates the baseline Obesity Category when BMI is zero and aids in identifying the data's trend. The scatter plot with blue points shows the actual data, while the red line represents the fitted linear regression model, indicating the positive relationship between BMI and Obesity Category. The data points follow the regression line, suggesting that the model fits the data reasonably well.</a:t>
            </a:r>
          </a:p>
        </p:txBody>
      </p:sp>
      <p:pic>
        <p:nvPicPr>
          <p:cNvPr id="5" name="Content Placeholder 4" descr="A screenshot of a computer&#10;&#10;Description automatically generated">
            <a:extLst>
              <a:ext uri="{FF2B5EF4-FFF2-40B4-BE49-F238E27FC236}">
                <a16:creationId xmlns:a16="http://schemas.microsoft.com/office/drawing/2014/main" id="{F3FD8D4B-B202-FCD5-7E3C-D9BB67490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4728" y="624110"/>
            <a:ext cx="5718815" cy="5287112"/>
          </a:xfrm>
          <a:prstGeom prst="rect">
            <a:avLst/>
          </a:prstGeom>
        </p:spPr>
      </p:pic>
    </p:spTree>
    <p:extLst>
      <p:ext uri="{BB962C8B-B14F-4D97-AF65-F5344CB8AC3E}">
        <p14:creationId xmlns:p14="http://schemas.microsoft.com/office/powerpoint/2010/main" val="2925315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7D033-5426-F6A0-FB48-138FDCA72355}"/>
              </a:ext>
            </a:extLst>
          </p:cNvPr>
          <p:cNvSpPr>
            <a:spLocks noGrp="1"/>
          </p:cNvSpPr>
          <p:nvPr>
            <p:ph type="title"/>
          </p:nvPr>
        </p:nvSpPr>
        <p:spPr>
          <a:xfrm>
            <a:off x="1687669" y="624110"/>
            <a:ext cx="4137059" cy="1280890"/>
          </a:xfrm>
        </p:spPr>
        <p:txBody>
          <a:bodyPr>
            <a:normAutofit/>
          </a:bodyPr>
          <a:lstStyle/>
          <a:p>
            <a:r>
              <a:rPr lang="en-US" sz="3200"/>
              <a:t>Confusion Matrix</a:t>
            </a:r>
          </a:p>
        </p:txBody>
      </p:sp>
      <p:sp>
        <p:nvSpPr>
          <p:cNvPr id="9" name="Content Placeholder 8">
            <a:extLst>
              <a:ext uri="{FF2B5EF4-FFF2-40B4-BE49-F238E27FC236}">
                <a16:creationId xmlns:a16="http://schemas.microsoft.com/office/drawing/2014/main" id="{59B213E2-AA4C-0478-6E0C-6CA274AB6D62}"/>
              </a:ext>
            </a:extLst>
          </p:cNvPr>
          <p:cNvSpPr>
            <a:spLocks noGrp="1"/>
          </p:cNvSpPr>
          <p:nvPr>
            <p:ph idx="1"/>
          </p:nvPr>
        </p:nvSpPr>
        <p:spPr>
          <a:xfrm>
            <a:off x="1420481" y="1540189"/>
            <a:ext cx="4140772" cy="3777622"/>
          </a:xfrm>
        </p:spPr>
        <p:txBody>
          <a:bodyPr>
            <a:normAutofit/>
          </a:bodyPr>
          <a:lstStyle/>
          <a:p>
            <a:pPr>
              <a:lnSpc>
                <a:spcPct val="90000"/>
              </a:lnSpc>
            </a:pPr>
            <a:r>
              <a:rPr lang="en-US" sz="1500" dirty="0">
                <a:solidFill>
                  <a:srgbClr val="000000"/>
                </a:solidFill>
              </a:rPr>
              <a:t>The model's performance in four categories of obesity—underweight, normal weight, overweight, and obese is displayed in the confusion matrix. The model has a high success rate of correctly predicting normal weight and overweight (352 and 295 correct predictions, respectively). There are, however, several evident misclassifications, particularly between Obese and Overweight (58 cases) and Underweight and Normal weight (27 instances). Errors are indicated by off-diagonal values, but the diagonal values show accurate predictions. </a:t>
            </a:r>
          </a:p>
        </p:txBody>
      </p:sp>
      <p:pic>
        <p:nvPicPr>
          <p:cNvPr id="5" name="Content Placeholder 4" descr="A screenshot of a computer&#10;&#10;Description automatically generated">
            <a:extLst>
              <a:ext uri="{FF2B5EF4-FFF2-40B4-BE49-F238E27FC236}">
                <a16:creationId xmlns:a16="http://schemas.microsoft.com/office/drawing/2014/main" id="{038BBD8D-FD82-D067-403B-BCBABD3229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1916" y="1108773"/>
            <a:ext cx="5451627" cy="4320412"/>
          </a:xfrm>
          <a:prstGeom prst="rect">
            <a:avLst/>
          </a:prstGeom>
        </p:spPr>
      </p:pic>
    </p:spTree>
    <p:extLst>
      <p:ext uri="{BB962C8B-B14F-4D97-AF65-F5344CB8AC3E}">
        <p14:creationId xmlns:p14="http://schemas.microsoft.com/office/powerpoint/2010/main" val="29812219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10C17-0C9D-B27B-803A-85846616DECC}"/>
              </a:ext>
            </a:extLst>
          </p:cNvPr>
          <p:cNvSpPr>
            <a:spLocks noGrp="1"/>
          </p:cNvSpPr>
          <p:nvPr>
            <p:ph type="title"/>
          </p:nvPr>
        </p:nvSpPr>
        <p:spPr>
          <a:xfrm>
            <a:off x="1760241" y="293738"/>
            <a:ext cx="4137059" cy="660743"/>
          </a:xfrm>
        </p:spPr>
        <p:txBody>
          <a:bodyPr>
            <a:normAutofit/>
          </a:bodyPr>
          <a:lstStyle/>
          <a:p>
            <a:r>
              <a:rPr lang="en-US" sz="3200" dirty="0"/>
              <a:t>KNN</a:t>
            </a:r>
          </a:p>
        </p:txBody>
      </p:sp>
      <p:pic>
        <p:nvPicPr>
          <p:cNvPr id="5" name="Content Placeholder 4" descr="A graph on a white background&#10;&#10;Description automatically generated">
            <a:extLst>
              <a:ext uri="{FF2B5EF4-FFF2-40B4-BE49-F238E27FC236}">
                <a16:creationId xmlns:a16="http://schemas.microsoft.com/office/drawing/2014/main" id="{3A2E7CCF-22E2-02A3-2FEA-83F098ABE2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0399" y="1770744"/>
            <a:ext cx="8679543" cy="4862286"/>
          </a:xfrm>
          <a:prstGeom prst="rect">
            <a:avLst/>
          </a:prstGeom>
        </p:spPr>
      </p:pic>
      <p:pic>
        <p:nvPicPr>
          <p:cNvPr id="7" name="Content Placeholder 6">
            <a:extLst>
              <a:ext uri="{FF2B5EF4-FFF2-40B4-BE49-F238E27FC236}">
                <a16:creationId xmlns:a16="http://schemas.microsoft.com/office/drawing/2014/main" id="{87DB2A61-27DF-16B8-C376-0AA059D4EB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0399" y="954481"/>
            <a:ext cx="8679543" cy="816263"/>
          </a:xfrm>
          <a:prstGeom prst="rect">
            <a:avLst/>
          </a:prstGeom>
        </p:spPr>
      </p:pic>
    </p:spTree>
    <p:extLst>
      <p:ext uri="{BB962C8B-B14F-4D97-AF65-F5344CB8AC3E}">
        <p14:creationId xmlns:p14="http://schemas.microsoft.com/office/powerpoint/2010/main" val="42329018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 shot of a computer&#10;&#10;Description automatically generated">
            <a:extLst>
              <a:ext uri="{FF2B5EF4-FFF2-40B4-BE49-F238E27FC236}">
                <a16:creationId xmlns:a16="http://schemas.microsoft.com/office/drawing/2014/main" id="{61C435A7-E9A5-E86F-7F33-97CDA17475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61029" y="449943"/>
            <a:ext cx="9608457" cy="5461907"/>
          </a:xfrm>
        </p:spPr>
      </p:pic>
    </p:spTree>
    <p:extLst>
      <p:ext uri="{BB962C8B-B14F-4D97-AF65-F5344CB8AC3E}">
        <p14:creationId xmlns:p14="http://schemas.microsoft.com/office/powerpoint/2010/main" val="36812132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52507-0E83-9A76-9764-A0BD7C236B97}"/>
              </a:ext>
            </a:extLst>
          </p:cNvPr>
          <p:cNvSpPr>
            <a:spLocks noGrp="1"/>
          </p:cNvSpPr>
          <p:nvPr>
            <p:ph type="title"/>
          </p:nvPr>
        </p:nvSpPr>
        <p:spPr>
          <a:xfrm>
            <a:off x="1687669" y="624110"/>
            <a:ext cx="8327188" cy="885376"/>
          </a:xfrm>
        </p:spPr>
        <p:txBody>
          <a:bodyPr>
            <a:normAutofit/>
          </a:bodyPr>
          <a:lstStyle/>
          <a:p>
            <a:r>
              <a:rPr lang="en-US" sz="3200" dirty="0"/>
              <a:t>NAÏVE BAYES</a:t>
            </a:r>
          </a:p>
        </p:txBody>
      </p:sp>
      <p:pic>
        <p:nvPicPr>
          <p:cNvPr id="7" name="Content Placeholder 6" descr="A screen shot of a computer screen&#10;&#10;Description automatically generated">
            <a:extLst>
              <a:ext uri="{FF2B5EF4-FFF2-40B4-BE49-F238E27FC236}">
                <a16:creationId xmlns:a16="http://schemas.microsoft.com/office/drawing/2014/main" id="{6C96C68A-EC22-A071-1D8D-41EB61092E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4955" y="1233715"/>
            <a:ext cx="8703388" cy="4706310"/>
          </a:xfrm>
          <a:prstGeom prst="rect">
            <a:avLst/>
          </a:prstGeom>
        </p:spPr>
      </p:pic>
    </p:spTree>
    <p:extLst>
      <p:ext uri="{BB962C8B-B14F-4D97-AF65-F5344CB8AC3E}">
        <p14:creationId xmlns:p14="http://schemas.microsoft.com/office/powerpoint/2010/main" val="36448440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 shot of a computer screen&#10;&#10;Description automatically generated">
            <a:extLst>
              <a:ext uri="{FF2B5EF4-FFF2-40B4-BE49-F238E27FC236}">
                <a16:creationId xmlns:a16="http://schemas.microsoft.com/office/drawing/2014/main" id="{D0389416-9EF9-1DFF-7B34-67833C6D2D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8800" y="638629"/>
            <a:ext cx="10014857" cy="5273221"/>
          </a:xfrm>
        </p:spPr>
      </p:pic>
    </p:spTree>
    <p:extLst>
      <p:ext uri="{BB962C8B-B14F-4D97-AF65-F5344CB8AC3E}">
        <p14:creationId xmlns:p14="http://schemas.microsoft.com/office/powerpoint/2010/main" val="831894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3F480-29DB-E33D-5D93-7F536B118614}"/>
              </a:ext>
            </a:extLst>
          </p:cNvPr>
          <p:cNvSpPr>
            <a:spLocks noGrp="1"/>
          </p:cNvSpPr>
          <p:nvPr>
            <p:ph type="title"/>
          </p:nvPr>
        </p:nvSpPr>
        <p:spPr>
          <a:xfrm>
            <a:off x="1687669" y="624110"/>
            <a:ext cx="4137059" cy="1280890"/>
          </a:xfrm>
        </p:spPr>
        <p:txBody>
          <a:bodyPr>
            <a:normAutofit/>
          </a:bodyPr>
          <a:lstStyle/>
          <a:p>
            <a:r>
              <a:rPr lang="en-US" sz="3200"/>
              <a:t>ACCURACY</a:t>
            </a:r>
          </a:p>
        </p:txBody>
      </p:sp>
      <p:pic>
        <p:nvPicPr>
          <p:cNvPr id="18" name="Content Placeholder 17" descr="A screenshot of a computer&#10;&#10;Description automatically generated">
            <a:extLst>
              <a:ext uri="{FF2B5EF4-FFF2-40B4-BE49-F238E27FC236}">
                <a16:creationId xmlns:a16="http://schemas.microsoft.com/office/drawing/2014/main" id="{4C803736-E195-957E-3D35-96EE2E626B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3944" y="1262743"/>
            <a:ext cx="9569600" cy="2278743"/>
          </a:xfrm>
          <a:prstGeom prst="rect">
            <a:avLst/>
          </a:prstGeom>
        </p:spPr>
      </p:pic>
      <p:pic>
        <p:nvPicPr>
          <p:cNvPr id="25" name="Content Placeholder 24" descr="A screenshot of a computer code&#10;&#10;Description automatically generated">
            <a:extLst>
              <a:ext uri="{FF2B5EF4-FFF2-40B4-BE49-F238E27FC236}">
                <a16:creationId xmlns:a16="http://schemas.microsoft.com/office/drawing/2014/main" id="{2E990F67-A8B5-2A43-B67E-3BE59130C68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73944" y="3541486"/>
            <a:ext cx="9569599" cy="2602895"/>
          </a:xfrm>
        </p:spPr>
      </p:pic>
    </p:spTree>
    <p:extLst>
      <p:ext uri="{BB962C8B-B14F-4D97-AF65-F5344CB8AC3E}">
        <p14:creationId xmlns:p14="http://schemas.microsoft.com/office/powerpoint/2010/main" val="36463380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C7B2E-66AA-7542-63E3-1DCACE12A7BD}"/>
              </a:ext>
            </a:extLst>
          </p:cNvPr>
          <p:cNvSpPr>
            <a:spLocks noGrp="1"/>
          </p:cNvSpPr>
          <p:nvPr>
            <p:ph type="title"/>
          </p:nvPr>
        </p:nvSpPr>
        <p:spPr>
          <a:xfrm>
            <a:off x="1896239" y="435424"/>
            <a:ext cx="8911687" cy="812804"/>
          </a:xfrm>
        </p:spPr>
        <p:txBody>
          <a:bodyPr/>
          <a:lstStyle/>
          <a:p>
            <a:r>
              <a:rPr lang="en-US" dirty="0"/>
              <a:t>WHICH MODEL SUITS BETTER</a:t>
            </a:r>
          </a:p>
        </p:txBody>
      </p:sp>
      <p:sp>
        <p:nvSpPr>
          <p:cNvPr id="3" name="Content Placeholder 2">
            <a:extLst>
              <a:ext uri="{FF2B5EF4-FFF2-40B4-BE49-F238E27FC236}">
                <a16:creationId xmlns:a16="http://schemas.microsoft.com/office/drawing/2014/main" id="{02A1D5B5-67FC-6C3B-D89D-481FD83B06D1}"/>
              </a:ext>
            </a:extLst>
          </p:cNvPr>
          <p:cNvSpPr>
            <a:spLocks noGrp="1"/>
          </p:cNvSpPr>
          <p:nvPr>
            <p:ph idx="1"/>
          </p:nvPr>
        </p:nvSpPr>
        <p:spPr>
          <a:xfrm>
            <a:off x="1896239" y="1596571"/>
            <a:ext cx="9608373" cy="4314651"/>
          </a:xfrm>
        </p:spPr>
        <p:txBody>
          <a:bodyPr/>
          <a:lstStyle/>
          <a:p>
            <a:r>
              <a:rPr lang="en-US" dirty="0"/>
              <a:t>The accuracy of the K-Nearest Neighbors (KNN) and Naive Bayes models is only 2.50% and 1.50%, respectively, indicating their poor performance. Even while KNN performs marginally better than Naive Bayes, it is still far from becoming an effective model. </a:t>
            </a:r>
          </a:p>
          <a:p>
            <a:pPr marL="0" indent="0">
              <a:buNone/>
            </a:pPr>
            <a:endParaRPr lang="en-US" dirty="0"/>
          </a:p>
        </p:txBody>
      </p:sp>
    </p:spTree>
    <p:extLst>
      <p:ext uri="{BB962C8B-B14F-4D97-AF65-F5344CB8AC3E}">
        <p14:creationId xmlns:p14="http://schemas.microsoft.com/office/powerpoint/2010/main" val="2688028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BFED4-9B36-2BBB-DC9A-0560ECC2BC9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TABLE OF CONTENTS</a:t>
            </a:r>
          </a:p>
        </p:txBody>
      </p:sp>
      <p:sp>
        <p:nvSpPr>
          <p:cNvPr id="3" name="Content Placeholder 2">
            <a:extLst>
              <a:ext uri="{FF2B5EF4-FFF2-40B4-BE49-F238E27FC236}">
                <a16:creationId xmlns:a16="http://schemas.microsoft.com/office/drawing/2014/main" id="{9F0B4C7B-D7FE-0F05-B512-3B34D703B67C}"/>
              </a:ext>
            </a:extLst>
          </p:cNvPr>
          <p:cNvSpPr>
            <a:spLocks noGrp="1"/>
          </p:cNvSpPr>
          <p:nvPr>
            <p:ph idx="1"/>
          </p:nvPr>
        </p:nvSpPr>
        <p:spPr/>
        <p:txBody>
          <a:bodyPr>
            <a:normAutofit lnSpcReduction="10000"/>
          </a:bodyPr>
          <a:lstStyle/>
          <a:p>
            <a:r>
              <a:rPr lang="en-US" sz="2400" dirty="0">
                <a:latin typeface="Times New Roman" panose="02020603050405020304" pitchFamily="18" charset="0"/>
                <a:cs typeface="Times New Roman" panose="02020603050405020304" pitchFamily="18" charset="0"/>
              </a:rPr>
              <a:t>Data Description</a:t>
            </a:r>
          </a:p>
          <a:p>
            <a:r>
              <a:rPr lang="en-US" sz="2400" dirty="0">
                <a:latin typeface="Times New Roman" panose="02020603050405020304" pitchFamily="18" charset="0"/>
                <a:cs typeface="Times New Roman" panose="02020603050405020304" pitchFamily="18" charset="0"/>
              </a:rPr>
              <a:t>Data Attributes</a:t>
            </a:r>
          </a:p>
          <a:p>
            <a:r>
              <a:rPr lang="en-US" sz="2400" dirty="0">
                <a:latin typeface="Times New Roman" panose="02020603050405020304" pitchFamily="18" charset="0"/>
                <a:cs typeface="Times New Roman" panose="02020603050405020304" pitchFamily="18" charset="0"/>
              </a:rPr>
              <a:t>Data Visualization</a:t>
            </a:r>
          </a:p>
          <a:p>
            <a:r>
              <a:rPr lang="en-US" sz="2400" dirty="0">
                <a:latin typeface="Times New Roman" panose="02020603050405020304" pitchFamily="18" charset="0"/>
                <a:cs typeface="Times New Roman" panose="02020603050405020304" pitchFamily="18" charset="0"/>
              </a:rPr>
              <a:t>Linear Regression</a:t>
            </a:r>
          </a:p>
          <a:p>
            <a:r>
              <a:rPr lang="en-US" sz="2400" dirty="0">
                <a:latin typeface="Times New Roman" panose="02020603050405020304" pitchFamily="18" charset="0"/>
                <a:cs typeface="Times New Roman" panose="02020603050405020304" pitchFamily="18" charset="0"/>
              </a:rPr>
              <a:t>Confusion Matrix</a:t>
            </a:r>
          </a:p>
          <a:p>
            <a:r>
              <a:rPr lang="en-US" sz="2400" dirty="0">
                <a:latin typeface="Times New Roman" panose="02020603050405020304" pitchFamily="18" charset="0"/>
                <a:cs typeface="Times New Roman" panose="02020603050405020304" pitchFamily="18" charset="0"/>
              </a:rPr>
              <a:t>KNN &amp; Naïve Bayes</a:t>
            </a:r>
          </a:p>
          <a:p>
            <a:r>
              <a:rPr lang="en-US" sz="2400" dirty="0">
                <a:latin typeface="Times New Roman" panose="02020603050405020304" pitchFamily="18" charset="0"/>
                <a:cs typeface="Times New Roman" panose="02020603050405020304" pitchFamily="18" charset="0"/>
              </a:rPr>
              <a:t>SVM</a:t>
            </a:r>
          </a:p>
          <a:p>
            <a:r>
              <a:rPr lang="en-US" sz="2400" dirty="0">
                <a:latin typeface="Times New Roman" panose="02020603050405020304" pitchFamily="18" charset="0"/>
                <a:cs typeface="Times New Roman" panose="02020603050405020304" pitchFamily="18" charset="0"/>
              </a:rPr>
              <a:t>Random Forest Graph</a:t>
            </a: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13660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3F029-914A-8489-7C7D-2F57AA336BAD}"/>
              </a:ext>
            </a:extLst>
          </p:cNvPr>
          <p:cNvSpPr>
            <a:spLocks noGrp="1"/>
          </p:cNvSpPr>
          <p:nvPr>
            <p:ph type="title"/>
          </p:nvPr>
        </p:nvSpPr>
        <p:spPr>
          <a:xfrm>
            <a:off x="1640156" y="377367"/>
            <a:ext cx="8911687" cy="856347"/>
          </a:xfrm>
        </p:spPr>
        <p:txBody>
          <a:bodyPr/>
          <a:lstStyle/>
          <a:p>
            <a:r>
              <a:rPr lang="en-US" dirty="0"/>
              <a:t>SVM</a:t>
            </a:r>
          </a:p>
        </p:txBody>
      </p:sp>
      <p:pic>
        <p:nvPicPr>
          <p:cNvPr id="10" name="Content Placeholder 9" descr="A screenshot of a computer program&#10;&#10;Description automatically generated">
            <a:extLst>
              <a:ext uri="{FF2B5EF4-FFF2-40B4-BE49-F238E27FC236}">
                <a16:creationId xmlns:a16="http://schemas.microsoft.com/office/drawing/2014/main" id="{F1C22212-A1D8-868F-EBBB-649E017DDD3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640157" y="1233714"/>
            <a:ext cx="9448758" cy="5246919"/>
          </a:xfrm>
        </p:spPr>
      </p:pic>
    </p:spTree>
    <p:extLst>
      <p:ext uri="{BB962C8B-B14F-4D97-AF65-F5344CB8AC3E}">
        <p14:creationId xmlns:p14="http://schemas.microsoft.com/office/powerpoint/2010/main" val="1718410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1DCDA-A0FD-0D0E-C6E0-639B3F1DD1FB}"/>
              </a:ext>
            </a:extLst>
          </p:cNvPr>
          <p:cNvSpPr>
            <a:spLocks noGrp="1"/>
          </p:cNvSpPr>
          <p:nvPr>
            <p:ph type="title"/>
          </p:nvPr>
        </p:nvSpPr>
        <p:spPr>
          <a:xfrm>
            <a:off x="1537652" y="355680"/>
            <a:ext cx="8915399" cy="1004490"/>
          </a:xfrm>
        </p:spPr>
        <p:txBody>
          <a:bodyPr/>
          <a:lstStyle/>
          <a:p>
            <a:r>
              <a:rPr lang="en-US" dirty="0"/>
              <a:t>ACCURACY INTERPRETATION</a:t>
            </a:r>
          </a:p>
        </p:txBody>
      </p:sp>
      <p:sp>
        <p:nvSpPr>
          <p:cNvPr id="3" name="Text Placeholder 2">
            <a:extLst>
              <a:ext uri="{FF2B5EF4-FFF2-40B4-BE49-F238E27FC236}">
                <a16:creationId xmlns:a16="http://schemas.microsoft.com/office/drawing/2014/main" id="{CABAF4FE-0D94-D244-AA9D-FAEB9ECDD781}"/>
              </a:ext>
            </a:extLst>
          </p:cNvPr>
          <p:cNvSpPr>
            <a:spLocks noGrp="1"/>
          </p:cNvSpPr>
          <p:nvPr>
            <p:ph type="body" idx="1"/>
          </p:nvPr>
        </p:nvSpPr>
        <p:spPr>
          <a:xfrm>
            <a:off x="1863090" y="1634490"/>
            <a:ext cx="9641521" cy="2756039"/>
          </a:xfrm>
        </p:spPr>
        <p:txBody>
          <a:bodyPr/>
          <a:lstStyle/>
          <a:p>
            <a:r>
              <a:rPr lang="en-US" b="0" i="0" u="none" strike="noStrike" dirty="0">
                <a:effectLst/>
                <a:highlight>
                  <a:srgbClr val="FFFFFF"/>
                </a:highlight>
                <a:latin typeface="Times New Roman" panose="02020603050405020304" pitchFamily="18" charset="0"/>
                <a:cs typeface="Times New Roman" panose="02020603050405020304" pitchFamily="18" charset="0"/>
              </a:rPr>
              <a:t>Out of the four tested models, the SVC kernel and the polynomial kernel (poly) both attain the highest accuracy, at 99.9%. When deciding between them, it's necessary to take into consideration additional factors like the model's complexity, computational expense, and possible overfitting. Additionally, the RBF kernel performs well, achieving a 99.8% close accuracy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18356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 program&#10;&#10;Description automatically generated">
            <a:extLst>
              <a:ext uri="{FF2B5EF4-FFF2-40B4-BE49-F238E27FC236}">
                <a16:creationId xmlns:a16="http://schemas.microsoft.com/office/drawing/2014/main" id="{B6C3C8BD-6C32-B576-D73D-ACB0300063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12686" y="333829"/>
            <a:ext cx="9791927" cy="5820227"/>
          </a:xfrm>
        </p:spPr>
      </p:pic>
    </p:spTree>
    <p:extLst>
      <p:ext uri="{BB962C8B-B14F-4D97-AF65-F5344CB8AC3E}">
        <p14:creationId xmlns:p14="http://schemas.microsoft.com/office/powerpoint/2010/main" val="37935067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diagram of different types of activity&#10;&#10;Description automatically generated">
            <a:extLst>
              <a:ext uri="{FF2B5EF4-FFF2-40B4-BE49-F238E27FC236}">
                <a16:creationId xmlns:a16="http://schemas.microsoft.com/office/drawing/2014/main" id="{E6F09D17-8CE8-A1D7-685C-DE8D30A3ED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9771" y="798286"/>
            <a:ext cx="9956800" cy="5113564"/>
          </a:xfrm>
        </p:spPr>
      </p:pic>
    </p:spTree>
    <p:extLst>
      <p:ext uri="{BB962C8B-B14F-4D97-AF65-F5344CB8AC3E}">
        <p14:creationId xmlns:p14="http://schemas.microsoft.com/office/powerpoint/2010/main" val="2721243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7A2C6-571E-7213-7462-FD719A384A5A}"/>
              </a:ext>
            </a:extLst>
          </p:cNvPr>
          <p:cNvSpPr>
            <a:spLocks noGrp="1"/>
          </p:cNvSpPr>
          <p:nvPr>
            <p:ph type="title"/>
          </p:nvPr>
        </p:nvSpPr>
        <p:spPr>
          <a:xfrm>
            <a:off x="1640156" y="600166"/>
            <a:ext cx="8911687" cy="707979"/>
          </a:xfrm>
        </p:spPr>
        <p:txBody>
          <a:bodyPr/>
          <a:lstStyle/>
          <a:p>
            <a:r>
              <a:rPr lang="en-US" dirty="0"/>
              <a:t>INTERPRETATION</a:t>
            </a:r>
          </a:p>
        </p:txBody>
      </p:sp>
      <p:sp>
        <p:nvSpPr>
          <p:cNvPr id="3" name="Content Placeholder 2">
            <a:extLst>
              <a:ext uri="{FF2B5EF4-FFF2-40B4-BE49-F238E27FC236}">
                <a16:creationId xmlns:a16="http://schemas.microsoft.com/office/drawing/2014/main" id="{22153CF3-C18E-DFC3-8BEE-E217A8A644F0}"/>
              </a:ext>
            </a:extLst>
          </p:cNvPr>
          <p:cNvSpPr>
            <a:spLocks noGrp="1"/>
          </p:cNvSpPr>
          <p:nvPr>
            <p:ph sz="half" idx="1"/>
          </p:nvPr>
        </p:nvSpPr>
        <p:spPr>
          <a:xfrm>
            <a:off x="1535289" y="1806222"/>
            <a:ext cx="8613421" cy="4105000"/>
          </a:xfrm>
        </p:spPr>
        <p:txBody>
          <a:bodyPr>
            <a:normAutofit/>
          </a:bodyPr>
          <a:lstStyle/>
          <a:p>
            <a:r>
              <a:rPr lang="en-US" b="0" i="0" u="none" strike="noStrike" dirty="0">
                <a:effectLst/>
                <a:highlight>
                  <a:srgbClr val="FFFFFF"/>
                </a:highlight>
                <a:latin typeface="system-ui"/>
              </a:rPr>
              <a:t>As it classifies the data with more distinct boundaries and reduces misclassification between the classes (as shown by the color separation), the linear SVC kernel appears to perform better than the other kernels. Based on your features (BMI and Physical Activity Level), the regions of the linear SVC plot indicate a clearer separation between the red and blue areas, indicating that this kernel more accurately captures the decision boundary. For this dataset, the linear SVC kernel outperforms the other four kernels (linear kernel, linear SVC, RBF, and poly) in terms of classification because it separates the classes more precisely.</a:t>
            </a:r>
            <a:endParaRPr lang="en-US" dirty="0"/>
          </a:p>
        </p:txBody>
      </p:sp>
    </p:spTree>
    <p:extLst>
      <p:ext uri="{BB962C8B-B14F-4D97-AF65-F5344CB8AC3E}">
        <p14:creationId xmlns:p14="http://schemas.microsoft.com/office/powerpoint/2010/main" val="3226549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ADB13379-12A9-C226-133F-FC01899527E7}"/>
              </a:ext>
            </a:extLst>
          </p:cNvPr>
          <p:cNvPicPr>
            <a:picLocks noChangeAspect="1"/>
          </p:cNvPicPr>
          <p:nvPr/>
        </p:nvPicPr>
        <p:blipFill>
          <a:blip r:embed="rId2">
            <a:extLst>
              <a:ext uri="{28A0092B-C50C-407E-A947-70E740481C1C}">
                <a14:useLocalDpi xmlns:a14="http://schemas.microsoft.com/office/drawing/2010/main" val="0"/>
              </a:ext>
            </a:extLst>
          </a:blip>
          <a:srcRect l="1" t="12222" r="59736" b="17620"/>
          <a:stretch/>
        </p:blipFill>
        <p:spPr>
          <a:xfrm>
            <a:off x="1333214" y="1102893"/>
            <a:ext cx="8855241" cy="5755107"/>
          </a:xfrm>
          <a:prstGeom prst="rect">
            <a:avLst/>
          </a:prstGeom>
        </p:spPr>
      </p:pic>
      <p:sp>
        <p:nvSpPr>
          <p:cNvPr id="4" name="TextBox 3">
            <a:extLst>
              <a:ext uri="{FF2B5EF4-FFF2-40B4-BE49-F238E27FC236}">
                <a16:creationId xmlns:a16="http://schemas.microsoft.com/office/drawing/2014/main" id="{25B2B885-9A89-6515-8C4E-DDF3FD688A47}"/>
              </a:ext>
            </a:extLst>
          </p:cNvPr>
          <p:cNvSpPr txBox="1"/>
          <p:nvPr/>
        </p:nvSpPr>
        <p:spPr>
          <a:xfrm>
            <a:off x="1807030" y="343291"/>
            <a:ext cx="6096000" cy="646331"/>
          </a:xfrm>
          <a:prstGeom prst="rect">
            <a:avLst/>
          </a:prstGeom>
          <a:noFill/>
        </p:spPr>
        <p:txBody>
          <a:bodyPr wrap="square">
            <a:spAutoFit/>
          </a:bodyPr>
          <a:lstStyle/>
          <a:p>
            <a:r>
              <a:rPr lang="en-US" sz="3600" dirty="0">
                <a:latin typeface="Times New Roman" panose="02020603050405020304" pitchFamily="18" charset="0"/>
                <a:cs typeface="Times New Roman" panose="02020603050405020304" pitchFamily="18" charset="0"/>
              </a:rPr>
              <a:t>Random Forest Graph</a:t>
            </a:r>
          </a:p>
        </p:txBody>
      </p:sp>
    </p:spTree>
    <p:extLst>
      <p:ext uri="{BB962C8B-B14F-4D97-AF65-F5344CB8AC3E}">
        <p14:creationId xmlns:p14="http://schemas.microsoft.com/office/powerpoint/2010/main" val="24910828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CE81ADF-B3B3-E1F4-0657-E8C86DB52BF2}"/>
              </a:ext>
            </a:extLst>
          </p:cNvPr>
          <p:cNvPicPr>
            <a:picLocks noChangeAspect="1"/>
          </p:cNvPicPr>
          <p:nvPr/>
        </p:nvPicPr>
        <p:blipFill>
          <a:blip r:embed="rId2"/>
          <a:stretch>
            <a:fillRect/>
          </a:stretch>
        </p:blipFill>
        <p:spPr>
          <a:xfrm>
            <a:off x="1751798" y="0"/>
            <a:ext cx="8893743" cy="6858000"/>
          </a:xfrm>
          <a:prstGeom prst="rect">
            <a:avLst/>
          </a:prstGeom>
        </p:spPr>
      </p:pic>
    </p:spTree>
    <p:extLst>
      <p:ext uri="{BB962C8B-B14F-4D97-AF65-F5344CB8AC3E}">
        <p14:creationId xmlns:p14="http://schemas.microsoft.com/office/powerpoint/2010/main" val="30249035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12BB896-2730-8FC5-E3DF-223E244E76AD}"/>
              </a:ext>
            </a:extLst>
          </p:cNvPr>
          <p:cNvSpPr txBox="1"/>
          <p:nvPr/>
        </p:nvSpPr>
        <p:spPr>
          <a:xfrm>
            <a:off x="933650" y="1464976"/>
            <a:ext cx="10472285" cy="3231654"/>
          </a:xfrm>
          <a:prstGeom prst="rect">
            <a:avLst/>
          </a:prstGeom>
          <a:noFill/>
        </p:spPr>
        <p:txBody>
          <a:bodyPr wrap="square">
            <a:spAutoFit/>
          </a:bodyPr>
          <a:lstStyle/>
          <a:p>
            <a:r>
              <a:rPr lang="en-US" sz="3600" dirty="0">
                <a:latin typeface="Times New Roman" panose="02020603050405020304" pitchFamily="18" charset="0"/>
                <a:cs typeface="Times New Roman" panose="02020603050405020304" pitchFamily="18" charset="0"/>
              </a:rPr>
              <a:t>INTERPRETATION</a:t>
            </a:r>
            <a:endParaRPr lang="en-US" sz="3600" b="0" i="0" dirty="0">
              <a:effectLst/>
              <a:latin typeface="Times New Roman" panose="02020603050405020304" pitchFamily="18" charset="0"/>
              <a:cs typeface="Times New Roman" panose="02020603050405020304" pitchFamily="18" charset="0"/>
            </a:endParaRPr>
          </a:p>
          <a:p>
            <a:r>
              <a:rPr lang="en-US" sz="2400" b="0" i="0" dirty="0">
                <a:effectLst/>
                <a:latin typeface="Times New Roman" panose="02020603050405020304" pitchFamily="18" charset="0"/>
                <a:cs typeface="Times New Roman" panose="02020603050405020304" pitchFamily="18" charset="0"/>
              </a:rPr>
              <a:t>The Random Forest model uses the decision tree to categorize data according to two features: x[0] and x[1]. As demonstrated by the Gini impurity, the 450 samples are separated into two branches with different levels of class distribution. By concentrating on particular groups of data, each branch further divides according to thresholds such as x[0] &lt;= 24.89 or x[0] &lt;= 24.989, improving the categorization process. The data is completely categorized into discrete categories when the Gini impurity reaches 0 at the leaf nodes.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8356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020C5-4D04-9A11-B01E-7DEB593C948B}"/>
              </a:ext>
            </a:extLst>
          </p:cNvPr>
          <p:cNvSpPr>
            <a:spLocks noGrp="1"/>
          </p:cNvSpPr>
          <p:nvPr>
            <p:ph type="title"/>
          </p:nvPr>
        </p:nvSpPr>
        <p:spPr/>
        <p:txBody>
          <a:bodyPr/>
          <a:lstStyle/>
          <a:p>
            <a:r>
              <a:rPr lang="en-US" dirty="0"/>
              <a:t>DATA DESCRIPTION</a:t>
            </a:r>
          </a:p>
        </p:txBody>
      </p:sp>
      <p:sp>
        <p:nvSpPr>
          <p:cNvPr id="3" name="Content Placeholder 2">
            <a:extLst>
              <a:ext uri="{FF2B5EF4-FFF2-40B4-BE49-F238E27FC236}">
                <a16:creationId xmlns:a16="http://schemas.microsoft.com/office/drawing/2014/main" id="{34434AA9-F4D7-20FD-89D5-B34F207C44EB}"/>
              </a:ext>
            </a:extLst>
          </p:cNvPr>
          <p:cNvSpPr>
            <a:spLocks noGrp="1"/>
          </p:cNvSpPr>
          <p:nvPr>
            <p:ph idx="1"/>
          </p:nvPr>
        </p:nvSpPr>
        <p:spPr>
          <a:xfrm>
            <a:off x="1518695" y="1905000"/>
            <a:ext cx="8915400" cy="3777622"/>
          </a:xfrm>
        </p:spPr>
        <p:txBody>
          <a:bodyPr/>
          <a:lstStyle/>
          <a:p>
            <a:r>
              <a:rPr lang="en-US" dirty="0">
                <a:hlinkClick r:id="rId2"/>
              </a:rPr>
              <a:t>https://www.kaggle.com/datasets/mrsimple07/obesity-prediction</a:t>
            </a:r>
            <a:r>
              <a:rPr lang="en-US" dirty="0"/>
              <a:t> </a:t>
            </a:r>
          </a:p>
          <a:p>
            <a:r>
              <a:rPr lang="en-US" dirty="0"/>
              <a:t>Source : Kaggle – Obesity Prediction data</a:t>
            </a:r>
          </a:p>
          <a:p>
            <a:r>
              <a:rPr lang="en-US" dirty="0"/>
              <a:t>Obesity prediction data helps to evaluate the relationship between factors like Age, Gender, Height , Weight, Physical activity level on Obesity among 1000 observations</a:t>
            </a:r>
          </a:p>
          <a:p>
            <a:r>
              <a:rPr lang="en-US" dirty="0"/>
              <a:t>Number of rows:1000</a:t>
            </a:r>
          </a:p>
          <a:p>
            <a:r>
              <a:rPr lang="en-US" dirty="0"/>
              <a:t> Number of columns: 7</a:t>
            </a:r>
          </a:p>
        </p:txBody>
      </p:sp>
    </p:spTree>
    <p:extLst>
      <p:ext uri="{BB962C8B-B14F-4D97-AF65-F5344CB8AC3E}">
        <p14:creationId xmlns:p14="http://schemas.microsoft.com/office/powerpoint/2010/main" val="2683413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79510-9D25-8540-DFE5-78861D8CFF88}"/>
              </a:ext>
            </a:extLst>
          </p:cNvPr>
          <p:cNvSpPr>
            <a:spLocks noGrp="1"/>
          </p:cNvSpPr>
          <p:nvPr>
            <p:ph type="title"/>
          </p:nvPr>
        </p:nvSpPr>
        <p:spPr/>
        <p:txBody>
          <a:bodyPr/>
          <a:lstStyle/>
          <a:p>
            <a:r>
              <a:rPr lang="en-US" dirty="0"/>
              <a:t>DATA ATTRIBUTES</a:t>
            </a:r>
          </a:p>
        </p:txBody>
      </p:sp>
      <p:sp>
        <p:nvSpPr>
          <p:cNvPr id="3" name="Content Placeholder 2">
            <a:extLst>
              <a:ext uri="{FF2B5EF4-FFF2-40B4-BE49-F238E27FC236}">
                <a16:creationId xmlns:a16="http://schemas.microsoft.com/office/drawing/2014/main" id="{58E54312-A5D5-7247-5A0A-84A34DDB7C2F}"/>
              </a:ext>
            </a:extLst>
          </p:cNvPr>
          <p:cNvSpPr>
            <a:spLocks noGrp="1"/>
          </p:cNvSpPr>
          <p:nvPr>
            <p:ph idx="1"/>
          </p:nvPr>
        </p:nvSpPr>
        <p:spPr>
          <a:xfrm>
            <a:off x="1496392" y="1540189"/>
            <a:ext cx="8915400" cy="3777622"/>
          </a:xfrm>
        </p:spPr>
        <p:txBody>
          <a:bodyPr/>
          <a:lstStyle/>
          <a:p>
            <a:pPr marL="0" indent="0">
              <a:buNone/>
            </a:pPr>
            <a:endParaRPr lang="en-US" dirty="0"/>
          </a:p>
          <a:p>
            <a:r>
              <a:rPr lang="en-US" dirty="0"/>
              <a:t>Age: Different age groups(years) are included</a:t>
            </a:r>
          </a:p>
          <a:p>
            <a:r>
              <a:rPr lang="en-US" dirty="0"/>
              <a:t>Gender: Male and Female genders are included</a:t>
            </a:r>
          </a:p>
          <a:p>
            <a:r>
              <a:rPr lang="en-US" dirty="0"/>
              <a:t>Height: Measured in centimeters</a:t>
            </a:r>
          </a:p>
          <a:p>
            <a:r>
              <a:rPr lang="en-US" dirty="0"/>
              <a:t>Weight: Measured in kilograms</a:t>
            </a:r>
          </a:p>
          <a:p>
            <a:r>
              <a:rPr lang="en-US" dirty="0"/>
              <a:t>BMI: Ratio of weight(kilograms) and height(meters)</a:t>
            </a:r>
          </a:p>
          <a:p>
            <a:r>
              <a:rPr lang="en-US" dirty="0"/>
              <a:t>Physical Activity Level: Ranging from 1 to 4 where 1 is very less physical activity and 4 being  very active</a:t>
            </a:r>
          </a:p>
          <a:p>
            <a:r>
              <a:rPr lang="en-US" dirty="0"/>
              <a:t>Obesity category: Classified into normal weight, Overweight and Obese based on BMI.</a:t>
            </a:r>
          </a:p>
        </p:txBody>
      </p:sp>
    </p:spTree>
    <p:extLst>
      <p:ext uri="{BB962C8B-B14F-4D97-AF65-F5344CB8AC3E}">
        <p14:creationId xmlns:p14="http://schemas.microsoft.com/office/powerpoint/2010/main" val="671249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5BFB1-59C0-A032-81C9-C2D274A7905B}"/>
              </a:ext>
            </a:extLst>
          </p:cNvPr>
          <p:cNvSpPr>
            <a:spLocks noGrp="1"/>
          </p:cNvSpPr>
          <p:nvPr>
            <p:ph type="title"/>
          </p:nvPr>
        </p:nvSpPr>
        <p:spPr/>
        <p:txBody>
          <a:bodyPr/>
          <a:lstStyle/>
          <a:p>
            <a:r>
              <a:rPr lang="en-US" dirty="0"/>
              <a:t>FEATURE SELECTION</a:t>
            </a:r>
          </a:p>
        </p:txBody>
      </p:sp>
      <p:sp>
        <p:nvSpPr>
          <p:cNvPr id="3" name="Content Placeholder 2">
            <a:extLst>
              <a:ext uri="{FF2B5EF4-FFF2-40B4-BE49-F238E27FC236}">
                <a16:creationId xmlns:a16="http://schemas.microsoft.com/office/drawing/2014/main" id="{879D983E-4298-3E7F-C7BD-B97EF9EFE8AD}"/>
              </a:ext>
            </a:extLst>
          </p:cNvPr>
          <p:cNvSpPr>
            <a:spLocks noGrp="1"/>
          </p:cNvSpPr>
          <p:nvPr>
            <p:ph idx="1"/>
          </p:nvPr>
        </p:nvSpPr>
        <p:spPr>
          <a:xfrm>
            <a:off x="2589212" y="1514901"/>
            <a:ext cx="8915400" cy="4396321"/>
          </a:xfrm>
        </p:spPr>
        <p:txBody>
          <a:bodyPr/>
          <a:lstStyle/>
          <a:p>
            <a:pPr>
              <a:buAutoNum type="arabicPeriod"/>
            </a:pPr>
            <a:r>
              <a:rPr lang="en-US" dirty="0"/>
              <a:t>Age</a:t>
            </a:r>
          </a:p>
          <a:p>
            <a:pPr>
              <a:buAutoNum type="arabicPeriod"/>
            </a:pPr>
            <a:r>
              <a:rPr lang="en-US" dirty="0"/>
              <a:t>Weight</a:t>
            </a:r>
          </a:p>
          <a:p>
            <a:pPr>
              <a:buAutoNum type="arabicPeriod"/>
            </a:pPr>
            <a:r>
              <a:rPr lang="en-US" dirty="0"/>
              <a:t>BMI</a:t>
            </a:r>
          </a:p>
          <a:p>
            <a:pPr>
              <a:buAutoNum type="arabicPeriod"/>
            </a:pPr>
            <a:r>
              <a:rPr lang="en-US" dirty="0"/>
              <a:t>Gender</a:t>
            </a:r>
          </a:p>
          <a:p>
            <a:pPr>
              <a:buAutoNum type="arabicPeriod"/>
            </a:pPr>
            <a:r>
              <a:rPr lang="en-US" dirty="0"/>
              <a:t>Obesity Categories</a:t>
            </a:r>
          </a:p>
        </p:txBody>
      </p:sp>
    </p:spTree>
    <p:extLst>
      <p:ext uri="{BB962C8B-B14F-4D97-AF65-F5344CB8AC3E}">
        <p14:creationId xmlns:p14="http://schemas.microsoft.com/office/powerpoint/2010/main" val="1467855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CC782-47A7-9240-2217-649BD5AC2F07}"/>
              </a:ext>
            </a:extLst>
          </p:cNvPr>
          <p:cNvSpPr>
            <a:spLocks noGrp="1"/>
          </p:cNvSpPr>
          <p:nvPr>
            <p:ph type="title"/>
          </p:nvPr>
        </p:nvSpPr>
        <p:spPr>
          <a:xfrm>
            <a:off x="1687669" y="624110"/>
            <a:ext cx="7169728" cy="713371"/>
          </a:xfrm>
        </p:spPr>
        <p:txBody>
          <a:bodyPr>
            <a:normAutofit/>
          </a:bodyPr>
          <a:lstStyle/>
          <a:p>
            <a:r>
              <a:rPr lang="en-US" sz="3200" dirty="0">
                <a:latin typeface="Times New Roman" panose="02020603050405020304" pitchFamily="18" charset="0"/>
                <a:cs typeface="Times New Roman" panose="02020603050405020304" pitchFamily="18" charset="0"/>
              </a:rPr>
              <a:t>DATA VISUALIZATION</a:t>
            </a:r>
          </a:p>
        </p:txBody>
      </p:sp>
      <p:sp>
        <p:nvSpPr>
          <p:cNvPr id="18" name="Content Placeholder 8">
            <a:extLst>
              <a:ext uri="{FF2B5EF4-FFF2-40B4-BE49-F238E27FC236}">
                <a16:creationId xmlns:a16="http://schemas.microsoft.com/office/drawing/2014/main" id="{16DB0A2F-FEB9-0675-5B38-80747F3D3BB1}"/>
              </a:ext>
            </a:extLst>
          </p:cNvPr>
          <p:cNvSpPr>
            <a:spLocks noGrp="1"/>
          </p:cNvSpPr>
          <p:nvPr>
            <p:ph idx="1"/>
          </p:nvPr>
        </p:nvSpPr>
        <p:spPr>
          <a:xfrm>
            <a:off x="1683956" y="1490387"/>
            <a:ext cx="4140772" cy="4420835"/>
          </a:xfrm>
        </p:spPr>
        <p:txBody>
          <a:bodyPr>
            <a:normAutofit/>
          </a:bodyPr>
          <a:lstStyle/>
          <a:p>
            <a:pPr>
              <a:buAutoNum type="arabicPeriod"/>
            </a:pPr>
            <a:r>
              <a:rPr lang="en-US" dirty="0">
                <a:solidFill>
                  <a:srgbClr val="000000"/>
                </a:solidFill>
              </a:rPr>
              <a:t>BAR CHART </a:t>
            </a:r>
          </a:p>
          <a:p>
            <a:pPr marL="0" indent="0">
              <a:buNone/>
            </a:pPr>
            <a:r>
              <a:rPr lang="en-US" dirty="0">
                <a:solidFill>
                  <a:schemeClr val="tx1"/>
                </a:solidFill>
              </a:rPr>
              <a:t>Gender is a categorical variable with two categories (male, female). A bar graph would show the distribution of these categories.</a:t>
            </a:r>
          </a:p>
          <a:p>
            <a:pPr marL="0" indent="0">
              <a:buNone/>
            </a:pPr>
            <a:r>
              <a:rPr lang="en-US" dirty="0">
                <a:solidFill>
                  <a:srgbClr val="000000"/>
                </a:solidFill>
              </a:rPr>
              <a:t>The Bar chart of the Gender in Obesity data reveals that the gender "Male" are highest in number compared to that of gender "Female". No major difference can be seen, but with a slight variation, Males are highest in number than Females.</a:t>
            </a:r>
          </a:p>
        </p:txBody>
      </p:sp>
      <p:pic>
        <p:nvPicPr>
          <p:cNvPr id="5" name="Content Placeholder 4" descr="A graph with red and yellow rectangles&#10;&#10;Description automatically generated">
            <a:extLst>
              <a:ext uri="{FF2B5EF4-FFF2-40B4-BE49-F238E27FC236}">
                <a16:creationId xmlns:a16="http://schemas.microsoft.com/office/drawing/2014/main" id="{77E54AA1-12D9-E39E-2B31-5A7841CB7C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1916" y="1490387"/>
            <a:ext cx="5451627" cy="4420835"/>
          </a:xfrm>
          <a:prstGeom prst="rect">
            <a:avLst/>
          </a:prstGeom>
        </p:spPr>
      </p:pic>
    </p:spTree>
    <p:extLst>
      <p:ext uri="{BB962C8B-B14F-4D97-AF65-F5344CB8AC3E}">
        <p14:creationId xmlns:p14="http://schemas.microsoft.com/office/powerpoint/2010/main" val="3466301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E75BF174-22EF-9198-1941-8A55B1B421FD}"/>
              </a:ext>
            </a:extLst>
          </p:cNvPr>
          <p:cNvSpPr>
            <a:spLocks noGrp="1"/>
          </p:cNvSpPr>
          <p:nvPr>
            <p:ph idx="1"/>
          </p:nvPr>
        </p:nvSpPr>
        <p:spPr>
          <a:xfrm>
            <a:off x="1683956" y="750627"/>
            <a:ext cx="4140772" cy="5160595"/>
          </a:xfrm>
        </p:spPr>
        <p:txBody>
          <a:bodyPr>
            <a:normAutofit/>
          </a:bodyPr>
          <a:lstStyle/>
          <a:p>
            <a:pPr marL="0" indent="0">
              <a:buNone/>
            </a:pPr>
            <a:r>
              <a:rPr lang="en-US" dirty="0">
                <a:solidFill>
                  <a:srgbClr val="000000"/>
                </a:solidFill>
              </a:rPr>
              <a:t>2. PIE CHART</a:t>
            </a:r>
          </a:p>
          <a:p>
            <a:pPr marL="0" indent="0">
              <a:buNone/>
            </a:pPr>
            <a:r>
              <a:rPr lang="en-US" dirty="0">
                <a:solidFill>
                  <a:srgbClr val="000000"/>
                </a:solidFill>
              </a:rPr>
              <a:t>Pie chart displays the distribution of different physical activity level (1,2,3,4) effectively visualizing the proportion or percentage of different categories in a dataset.</a:t>
            </a:r>
          </a:p>
          <a:p>
            <a:pPr marL="0" indent="0">
              <a:buNone/>
            </a:pPr>
            <a:r>
              <a:rPr lang="en-US" dirty="0">
                <a:solidFill>
                  <a:srgbClr val="000000"/>
                </a:solidFill>
              </a:rPr>
              <a:t>The pie chart of the Physical activity level of the data reveals that majority of the people have high physical activity level (4) accounting 25.9% followed by individuals accounting with slightly less physical activity (3) than 4 with 25.5%.  Individuals with very less physical activity accounts for 24.7% and finally the individuals with no physical activity (1) with 23.9%.</a:t>
            </a:r>
          </a:p>
        </p:txBody>
      </p:sp>
      <p:pic>
        <p:nvPicPr>
          <p:cNvPr id="5" name="Content Placeholder 4" descr="A pie chart with numbers and a number of percentages&#10;&#10;Description automatically generated">
            <a:extLst>
              <a:ext uri="{FF2B5EF4-FFF2-40B4-BE49-F238E27FC236}">
                <a16:creationId xmlns:a16="http://schemas.microsoft.com/office/drawing/2014/main" id="{12B70EBE-E375-6FDD-488F-DCE03BDF69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1116" y="750628"/>
            <a:ext cx="5852427" cy="5160594"/>
          </a:xfrm>
          <a:prstGeom prst="rect">
            <a:avLst/>
          </a:prstGeom>
        </p:spPr>
      </p:pic>
    </p:spTree>
    <p:extLst>
      <p:ext uri="{BB962C8B-B14F-4D97-AF65-F5344CB8AC3E}">
        <p14:creationId xmlns:p14="http://schemas.microsoft.com/office/powerpoint/2010/main" val="262505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1BA80BB1-022D-8DC5-6197-84C5D9353442}"/>
              </a:ext>
            </a:extLst>
          </p:cNvPr>
          <p:cNvSpPr>
            <a:spLocks noGrp="1"/>
          </p:cNvSpPr>
          <p:nvPr>
            <p:ph idx="1"/>
          </p:nvPr>
        </p:nvSpPr>
        <p:spPr>
          <a:xfrm>
            <a:off x="1656660" y="409434"/>
            <a:ext cx="4744140" cy="6250674"/>
          </a:xfrm>
        </p:spPr>
        <p:txBody>
          <a:bodyPr>
            <a:normAutofit fontScale="70000" lnSpcReduction="20000"/>
          </a:bodyPr>
          <a:lstStyle/>
          <a:p>
            <a:pPr marL="0" indent="0">
              <a:buNone/>
            </a:pPr>
            <a:r>
              <a:rPr lang="en-US" dirty="0">
                <a:solidFill>
                  <a:srgbClr val="000000"/>
                </a:solidFill>
              </a:rPr>
              <a:t>3. BOX PLOT</a:t>
            </a:r>
          </a:p>
          <a:p>
            <a:pPr marL="0" indent="0">
              <a:buNone/>
            </a:pPr>
            <a:r>
              <a:rPr lang="en-US" dirty="0">
                <a:solidFill>
                  <a:schemeClr val="tx1"/>
                </a:solidFill>
              </a:rPr>
              <a:t>Age, weight, and BMI box plots provide an easy-to-read summary of the variables' ranges, core tendencies, and outlier presence. These variables are critical in understanding health patterns and demographic distribution, making them an excellent fit for box plot presentation.</a:t>
            </a:r>
            <a:br>
              <a:rPr lang="en-US" dirty="0">
                <a:solidFill>
                  <a:schemeClr val="tx1"/>
                </a:solidFill>
              </a:rPr>
            </a:br>
            <a:endParaRPr lang="en-US" dirty="0">
              <a:solidFill>
                <a:schemeClr val="tx1"/>
              </a:solidFill>
            </a:endParaRPr>
          </a:p>
          <a:p>
            <a:pPr marL="0" indent="0">
              <a:buNone/>
            </a:pPr>
            <a:r>
              <a:rPr lang="en-US" dirty="0">
                <a:solidFill>
                  <a:srgbClr val="000000"/>
                </a:solidFill>
              </a:rPr>
              <a:t>a. Box plot for Age: The median age is approximately 50, with the age distribution covering a broad range. It appears that the age range is diverse, as the majority of persons are in their early 20s to late 70s or early 80s. A small number of individuals on the lower end of the sample are considered outliers, meaning they are much younger.</a:t>
            </a:r>
          </a:p>
          <a:p>
            <a:pPr marL="0" indent="0">
              <a:buNone/>
            </a:pPr>
            <a:endParaRPr lang="en-US" dirty="0">
              <a:solidFill>
                <a:srgbClr val="000000"/>
              </a:solidFill>
            </a:endParaRPr>
          </a:p>
          <a:p>
            <a:pPr marL="0" indent="0">
              <a:buNone/>
            </a:pPr>
            <a:r>
              <a:rPr lang="en-US" dirty="0">
                <a:solidFill>
                  <a:srgbClr val="000000"/>
                </a:solidFill>
              </a:rPr>
              <a:t>b.  Box plot for Weight: The distribution of weights reveals a modest range  from 40 to 120, with a median of about 70. Despite the presence of outliers on both extremes of the distribution, which indicate people who are either overweight or underweight than the majority of the sample, the distribution seems to be quite symmetrical.</a:t>
            </a:r>
          </a:p>
          <a:p>
            <a:pPr marL="0" indent="0">
              <a:buNone/>
            </a:pPr>
            <a:endParaRPr lang="en-US" dirty="0">
              <a:solidFill>
                <a:srgbClr val="000000"/>
              </a:solidFill>
            </a:endParaRPr>
          </a:p>
          <a:p>
            <a:pPr marL="0" indent="0">
              <a:buNone/>
            </a:pPr>
            <a:r>
              <a:rPr lang="en-US" dirty="0">
                <a:solidFill>
                  <a:srgbClr val="000000"/>
                </a:solidFill>
              </a:rPr>
              <a:t>c. Box plot for BMI: With a median BMI of about 20–30, the average person is classified as normal/overweight. The values are wide, ranging from less than 20 (underweight) to maybe more than 40–50 (obesity). There is a skew towards greater BMI due to a number of outliers on the upper end of the scale, which represent people with extremely high BMI readings.</a:t>
            </a:r>
          </a:p>
        </p:txBody>
      </p:sp>
      <p:pic>
        <p:nvPicPr>
          <p:cNvPr id="5" name="Content Placeholder 4" descr="A screenshot of a graph&#10;&#10;Description automatically generated">
            <a:extLst>
              <a:ext uri="{FF2B5EF4-FFF2-40B4-BE49-F238E27FC236}">
                <a16:creationId xmlns:a16="http://schemas.microsoft.com/office/drawing/2014/main" id="{7A930AC5-FC50-27E2-0930-74DDE721F0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9164" y="409433"/>
            <a:ext cx="4924379" cy="5501789"/>
          </a:xfrm>
          <a:prstGeom prst="rect">
            <a:avLst/>
          </a:prstGeom>
        </p:spPr>
      </p:pic>
    </p:spTree>
    <p:extLst>
      <p:ext uri="{BB962C8B-B14F-4D97-AF65-F5344CB8AC3E}">
        <p14:creationId xmlns:p14="http://schemas.microsoft.com/office/powerpoint/2010/main" val="3994320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E85C48D6-7BCB-3EC4-1A73-226F5FFD8E8E}"/>
              </a:ext>
            </a:extLst>
          </p:cNvPr>
          <p:cNvSpPr>
            <a:spLocks noGrp="1"/>
          </p:cNvSpPr>
          <p:nvPr>
            <p:ph idx="1"/>
          </p:nvPr>
        </p:nvSpPr>
        <p:spPr>
          <a:xfrm>
            <a:off x="1683955" y="382137"/>
            <a:ext cx="4951673" cy="5529085"/>
          </a:xfrm>
        </p:spPr>
        <p:txBody>
          <a:bodyPr>
            <a:normAutofit fontScale="85000" lnSpcReduction="10000"/>
          </a:bodyPr>
          <a:lstStyle/>
          <a:p>
            <a:pPr marL="0" indent="0">
              <a:buNone/>
            </a:pPr>
            <a:r>
              <a:rPr lang="en-US" dirty="0">
                <a:solidFill>
                  <a:srgbClr val="000000"/>
                </a:solidFill>
              </a:rPr>
              <a:t>4. HISTOGRAM</a:t>
            </a:r>
          </a:p>
          <a:p>
            <a:pPr marL="0" indent="0">
              <a:buNone/>
            </a:pPr>
            <a:r>
              <a:rPr lang="en-US" dirty="0">
                <a:solidFill>
                  <a:srgbClr val="000000"/>
                </a:solidFill>
              </a:rPr>
              <a:t>a. Histogram for Weight: </a:t>
            </a:r>
          </a:p>
          <a:p>
            <a:pPr marL="0" indent="0">
              <a:buNone/>
            </a:pPr>
            <a:r>
              <a:rPr lang="en-US" dirty="0">
                <a:solidFill>
                  <a:schemeClr val="tx1"/>
                </a:solidFill>
              </a:rPr>
              <a:t>Weight being a continuous variable is suitable for showing the spread of weight values.</a:t>
            </a:r>
          </a:p>
          <a:p>
            <a:pPr marL="0" indent="0">
              <a:buNone/>
            </a:pPr>
            <a:r>
              <a:rPr lang="en-US" dirty="0">
                <a:solidFill>
                  <a:srgbClr val="000000"/>
                </a:solidFill>
              </a:rPr>
              <a:t>The weight histogram displays a fairly normal distribution with a small skew to the right. This implies that the majority of the sample's members have weights that are quite close to the mean (70–80). A sufficient range of weights among the individuals in the sample is shown by the moderate data spread.</a:t>
            </a:r>
          </a:p>
          <a:p>
            <a:pPr marL="0" indent="0">
              <a:buNone/>
            </a:pPr>
            <a:r>
              <a:rPr lang="en-US" dirty="0">
                <a:solidFill>
                  <a:srgbClr val="000000"/>
                </a:solidFill>
              </a:rPr>
              <a:t>b. Histogram for BMI: </a:t>
            </a:r>
          </a:p>
          <a:p>
            <a:pPr marL="0" indent="0">
              <a:buNone/>
            </a:pPr>
            <a:r>
              <a:rPr lang="en-US" dirty="0">
                <a:solidFill>
                  <a:schemeClr val="tx1"/>
                </a:solidFill>
              </a:rPr>
              <a:t>Being a numerical variable, BMI is displayed on a histogram to show the distribution of BMI across the dataset.</a:t>
            </a:r>
          </a:p>
          <a:p>
            <a:pPr marL="0" indent="0">
              <a:buNone/>
            </a:pPr>
            <a:r>
              <a:rPr lang="en-US" dirty="0">
                <a:solidFill>
                  <a:srgbClr val="000000"/>
                </a:solidFill>
              </a:rPr>
              <a:t>Majority of people have lower BMI values, while a small percentage have substantially higher values due to the histogram's significant rightward skew. Greater variability in BMI relative to weight is suggested by the distribution's wider spread, which reflects a wide range of BMI values in the sample.</a:t>
            </a:r>
          </a:p>
        </p:txBody>
      </p:sp>
      <p:pic>
        <p:nvPicPr>
          <p:cNvPr id="5" name="Content Placeholder 4" descr="A screenshot of a graph&#10;&#10;Description automatically generated">
            <a:extLst>
              <a:ext uri="{FF2B5EF4-FFF2-40B4-BE49-F238E27FC236}">
                <a16:creationId xmlns:a16="http://schemas.microsoft.com/office/drawing/2014/main" id="{F8AB20C8-FA17-C54B-0BD1-117226142B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1869" y="382138"/>
            <a:ext cx="4951674" cy="5431808"/>
          </a:xfrm>
          <a:prstGeom prst="rect">
            <a:avLst/>
          </a:prstGeom>
        </p:spPr>
      </p:pic>
    </p:spTree>
    <p:extLst>
      <p:ext uri="{BB962C8B-B14F-4D97-AF65-F5344CB8AC3E}">
        <p14:creationId xmlns:p14="http://schemas.microsoft.com/office/powerpoint/2010/main" val="21420357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1565</TotalTime>
  <Words>1638</Words>
  <Application>Microsoft Office PowerPoint</Application>
  <PresentationFormat>Widescreen</PresentationFormat>
  <Paragraphs>81</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Century Gothic</vt:lpstr>
      <vt:lpstr>system-ui</vt:lpstr>
      <vt:lpstr>Times New Roman</vt:lpstr>
      <vt:lpstr>Wingdings 3</vt:lpstr>
      <vt:lpstr>Wisp</vt:lpstr>
      <vt:lpstr>EVALUATING THE RELATIONSHIP BETWEEN BMI, OBESITY AND PHYSICAL ACTIVITY LEVELS IN VARIOUS AGE AND GENDER GROUPS </vt:lpstr>
      <vt:lpstr>TABLE OF CONTENTS</vt:lpstr>
      <vt:lpstr>DATA DESCRIPTION</vt:lpstr>
      <vt:lpstr>DATA ATTRIBUTES</vt:lpstr>
      <vt:lpstr>FEATURE SELECTION</vt:lpstr>
      <vt:lpstr>DATA VISUALIZATION</vt:lpstr>
      <vt:lpstr>PowerPoint Presentation</vt:lpstr>
      <vt:lpstr>PowerPoint Presentation</vt:lpstr>
      <vt:lpstr>PowerPoint Presentation</vt:lpstr>
      <vt:lpstr>PowerPoint Presentation</vt:lpstr>
      <vt:lpstr>Linear Regression Equation</vt:lpstr>
      <vt:lpstr>Linear Regression</vt:lpstr>
      <vt:lpstr>Confusion Matrix</vt:lpstr>
      <vt:lpstr>KNN</vt:lpstr>
      <vt:lpstr>PowerPoint Presentation</vt:lpstr>
      <vt:lpstr>NAÏVE BAYES</vt:lpstr>
      <vt:lpstr>PowerPoint Presentation</vt:lpstr>
      <vt:lpstr>ACCURACY</vt:lpstr>
      <vt:lpstr>WHICH MODEL SUITS BETTER</vt:lpstr>
      <vt:lpstr>SVM</vt:lpstr>
      <vt:lpstr>ACCURACY INTERPRETATION</vt:lpstr>
      <vt:lpstr>PowerPoint Presentation</vt:lpstr>
      <vt:lpstr>PowerPoint Presentation</vt:lpstr>
      <vt:lpstr>INTERPRETATION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Sashi Priya Koka</dc:creator>
  <cp:lastModifiedBy>Sashi Priya Koka</cp:lastModifiedBy>
  <cp:revision>16</cp:revision>
  <dcterms:created xsi:type="dcterms:W3CDTF">2024-09-03T00:37:10Z</dcterms:created>
  <dcterms:modified xsi:type="dcterms:W3CDTF">2024-11-21T20:44:52Z</dcterms:modified>
</cp:coreProperties>
</file>