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  <p:sldMasterId id="2147483661" r:id="rId3"/>
  </p:sldMasterIdLst>
  <p:notesMasterIdLst>
    <p:notesMasterId r:id="rId27"/>
  </p:notesMasterIdLst>
  <p:handoutMasterIdLst>
    <p:handoutMasterId r:id="rId28"/>
  </p:handoutMasterIdLst>
  <p:sldIdLst>
    <p:sldId id="258" r:id="rId4"/>
    <p:sldId id="345" r:id="rId5"/>
    <p:sldId id="346" r:id="rId6"/>
    <p:sldId id="344" r:id="rId7"/>
    <p:sldId id="363" r:id="rId8"/>
    <p:sldId id="347" r:id="rId9"/>
    <p:sldId id="307" r:id="rId10"/>
    <p:sldId id="298" r:id="rId11"/>
    <p:sldId id="348" r:id="rId12"/>
    <p:sldId id="365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2" r:id="rId25"/>
    <p:sldId id="36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jörn OTTERSTEN" initials="BO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52" autoAdjust="0"/>
    <p:restoredTop sz="54335" autoAdjust="0"/>
  </p:normalViewPr>
  <p:slideViewPr>
    <p:cSldViewPr>
      <p:cViewPr varScale="1">
        <p:scale>
          <a:sx n="64" d="100"/>
          <a:sy n="64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4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albahnsen\Dropbox\PhD\Presentation\POSTER%202013_05\fraud%20evolu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albahnsen\Dropbox\PhD\Presentation\POSTER%202013_05\fraud%20evolu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albahnsen\Dropbox\PhD\Project\simufraud\simufraud_C\results\Results_Cos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albahnsen\Dropbox\PhD\Project\simufraud\simufraud_C\results\Results_Cos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albahnsen\Dropbox\PhD\Project\simufraud\simufraud_C\results\Results_Cos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albahnsen\Dropbox\PhD\Project\simufraud\simufraud_C\results\Results_Co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 dirty="0"/>
              <a:t>Europe fraud evolution</a:t>
            </a:r>
          </a:p>
          <a:p>
            <a:pPr>
              <a:defRPr sz="2000"/>
            </a:pPr>
            <a:r>
              <a:rPr lang="en-US" sz="2000" dirty="0"/>
              <a:t>Internet transactions (millions of euros)</a:t>
            </a:r>
          </a:p>
          <a:p>
            <a:pPr>
              <a:defRPr sz="2000"/>
            </a:pPr>
            <a:endParaRPr lang="en-U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329476033512344"/>
          <c:y val="0.28168740696770289"/>
          <c:w val="0.88620698750738047"/>
          <c:h val="0.57868543318771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Sheet1!$L$11</c:f>
              <c:strCache>
                <c:ptCount val="1"/>
                <c:pt idx="0">
                  <c:v>CNP</c:v>
                </c:pt>
              </c:strCache>
            </c:strRef>
          </c:tx>
          <c:invertIfNegative val="0"/>
          <c:cat>
            <c:strRef>
              <c:f>Sheet1!$M$10:$R$10</c:f>
              <c:strCache>
                <c:ptCount val="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2011E</c:v>
                </c:pt>
                <c:pt idx="5">
                  <c:v>2012E</c:v>
                </c:pt>
              </c:strCache>
            </c:strRef>
          </c:cat>
          <c:val>
            <c:numRef>
              <c:f>Sheet1!$M$11:$R$11</c:f>
              <c:numCache>
                <c:formatCode>_([$€-2]\ * #,##0_);_([$€-2]\ * \(#,##0\);_([$€-2]\ * "-"??_);_(@_)</c:formatCode>
                <c:ptCount val="6"/>
                <c:pt idx="0">
                  <c:v>580</c:v>
                </c:pt>
                <c:pt idx="1">
                  <c:v>645</c:v>
                </c:pt>
                <c:pt idx="2">
                  <c:v>688</c:v>
                </c:pt>
                <c:pt idx="3">
                  <c:v>655</c:v>
                </c:pt>
                <c:pt idx="4">
                  <c:v>725.40840000000003</c:v>
                </c:pt>
                <c:pt idx="5">
                  <c:v>743.21299999999997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952640"/>
        <c:axId val="169613184"/>
      </c:barChart>
      <c:catAx>
        <c:axId val="113952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69613184"/>
        <c:crosses val="autoZero"/>
        <c:auto val="1"/>
        <c:lblAlgn val="ctr"/>
        <c:lblOffset val="100"/>
        <c:noMultiLvlLbl val="0"/>
      </c:catAx>
      <c:valAx>
        <c:axId val="169613184"/>
        <c:scaling>
          <c:orientation val="minMax"/>
          <c:min val="500"/>
        </c:scaling>
        <c:delete val="0"/>
        <c:axPos val="l"/>
        <c:majorGridlines/>
        <c:numFmt formatCode="_([$€-2]\ * #,##0_);_([$€-2]\ * \(#,##0\);_([$€-2]\ 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3952640"/>
        <c:crosses val="autoZero"/>
        <c:crossBetween val="between"/>
        <c:majorUnit val="100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 dirty="0" smtClean="0"/>
              <a:t>US fraud evolution</a:t>
            </a:r>
          </a:p>
          <a:p>
            <a:pPr>
              <a:defRPr sz="2000"/>
            </a:pPr>
            <a:r>
              <a:rPr lang="en-US" sz="1800" dirty="0" smtClean="0"/>
              <a:t>Online </a:t>
            </a:r>
            <a:r>
              <a:rPr lang="en-US" sz="1800" dirty="0"/>
              <a:t>revenue </a:t>
            </a:r>
            <a:r>
              <a:rPr lang="en-US" sz="1800" dirty="0" smtClean="0"/>
              <a:t>lost </a:t>
            </a:r>
            <a:r>
              <a:rPr lang="en-US" sz="1800" dirty="0"/>
              <a:t>due to </a:t>
            </a:r>
            <a:r>
              <a:rPr lang="en-US" sz="1800" dirty="0" smtClean="0"/>
              <a:t>fraud (Billions</a:t>
            </a:r>
            <a:r>
              <a:rPr lang="en-US" sz="1800" baseline="0" dirty="0" smtClean="0"/>
              <a:t> of dollars)</a:t>
            </a:r>
            <a:endParaRPr lang="en-US" sz="1800" dirty="0"/>
          </a:p>
          <a:p>
            <a:pPr>
              <a:defRPr sz="2000"/>
            </a:pPr>
            <a:endParaRPr lang="en-U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564129483814523"/>
          <c:y val="0.25950240594925633"/>
          <c:w val="0.86380314960629923"/>
          <c:h val="0.62451771653543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Sheet1!$L$11</c:f>
              <c:strCache>
                <c:ptCount val="1"/>
                <c:pt idx="0">
                  <c:v>CNP</c:v>
                </c:pt>
              </c:strCache>
            </c:strRef>
          </c:tx>
          <c:invertIfNegative val="0"/>
          <c:cat>
            <c:numRef>
              <c:f>Sheet1!$T$11:$T$22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cat>
          <c:val>
            <c:numRef>
              <c:f>Sheet1!$AA$11:$AA$22</c:f>
              <c:numCache>
                <c:formatCode>_("$"* #,##0.0_);_("$"* \(#,##0.0\);_("$"* "-"??_);_(@_)</c:formatCode>
                <c:ptCount val="12"/>
                <c:pt idx="0">
                  <c:v>1.7</c:v>
                </c:pt>
                <c:pt idx="1">
                  <c:v>2.1</c:v>
                </c:pt>
                <c:pt idx="2">
                  <c:v>1.9</c:v>
                </c:pt>
                <c:pt idx="3">
                  <c:v>2.6</c:v>
                </c:pt>
                <c:pt idx="4">
                  <c:v>2.8</c:v>
                </c:pt>
                <c:pt idx="5">
                  <c:v>3.1</c:v>
                </c:pt>
                <c:pt idx="6">
                  <c:v>3.7</c:v>
                </c:pt>
                <c:pt idx="7">
                  <c:v>4</c:v>
                </c:pt>
                <c:pt idx="8">
                  <c:v>3.3</c:v>
                </c:pt>
                <c:pt idx="9">
                  <c:v>2.7</c:v>
                </c:pt>
                <c:pt idx="10">
                  <c:v>3.4</c:v>
                </c:pt>
                <c:pt idx="11">
                  <c:v>3.8709090909091515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902720"/>
        <c:axId val="113904256"/>
      </c:barChart>
      <c:catAx>
        <c:axId val="113902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3904256"/>
        <c:crosses val="autoZero"/>
        <c:auto val="1"/>
        <c:lblAlgn val="ctr"/>
        <c:lblOffset val="100"/>
        <c:noMultiLvlLbl val="0"/>
      </c:catAx>
      <c:valAx>
        <c:axId val="113904256"/>
        <c:scaling>
          <c:orientation val="minMax"/>
        </c:scaling>
        <c:delete val="0"/>
        <c:axPos val="l"/>
        <c:majorGridlines/>
        <c:numFmt formatCode="_(&quot;$&quot;* #,##0.0_);_(&quot;$&quot;* \(#,##0.0\);_(&quot;$&quot;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3902720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London!$O$39</c:f>
              <c:strCache>
                <c:ptCount val="1"/>
                <c:pt idx="0">
                  <c:v> Recall </c:v>
                </c:pt>
              </c:strCache>
            </c:strRef>
          </c:tx>
          <c:cat>
            <c:strRef>
              <c:f>London!$M$40:$M$46</c:f>
              <c:strCache>
                <c:ptCount val="7"/>
                <c:pt idx="0">
                  <c:v>No Model</c:v>
                </c:pt>
                <c:pt idx="1">
                  <c:v>All</c:v>
                </c:pt>
                <c:pt idx="2">
                  <c:v>1%</c:v>
                </c:pt>
                <c:pt idx="3">
                  <c:v>5%</c:v>
                </c:pt>
                <c:pt idx="4">
                  <c:v>10%</c:v>
                </c:pt>
                <c:pt idx="5">
                  <c:v>20%</c:v>
                </c:pt>
                <c:pt idx="6">
                  <c:v>50%</c:v>
                </c:pt>
              </c:strCache>
            </c:strRef>
          </c:cat>
          <c:val>
            <c:numRef>
              <c:f>London!$O$40:$O$46</c:f>
              <c:numCache>
                <c:formatCode>0%</c:formatCode>
                <c:ptCount val="7"/>
                <c:pt idx="0">
                  <c:v>0</c:v>
                </c:pt>
                <c:pt idx="1">
                  <c:v>1.65557861328125E-3</c:v>
                </c:pt>
                <c:pt idx="2">
                  <c:v>4.3060302734375E-2</c:v>
                </c:pt>
                <c:pt idx="3">
                  <c:v>0.235107421875</c:v>
                </c:pt>
                <c:pt idx="4">
                  <c:v>0.382568359375</c:v>
                </c:pt>
                <c:pt idx="5">
                  <c:v>0.49169921875</c:v>
                </c:pt>
                <c:pt idx="6">
                  <c:v>0.62109375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London!$P$39</c:f>
              <c:strCache>
                <c:ptCount val="1"/>
                <c:pt idx="0">
                  <c:v> Precision </c:v>
                </c:pt>
              </c:strCache>
            </c:strRef>
          </c:tx>
          <c:cat>
            <c:strRef>
              <c:f>London!$M$40:$M$46</c:f>
              <c:strCache>
                <c:ptCount val="7"/>
                <c:pt idx="0">
                  <c:v>No Model</c:v>
                </c:pt>
                <c:pt idx="1">
                  <c:v>All</c:v>
                </c:pt>
                <c:pt idx="2">
                  <c:v>1%</c:v>
                </c:pt>
                <c:pt idx="3">
                  <c:v>5%</c:v>
                </c:pt>
                <c:pt idx="4">
                  <c:v>10%</c:v>
                </c:pt>
                <c:pt idx="5">
                  <c:v>20%</c:v>
                </c:pt>
                <c:pt idx="6">
                  <c:v>50%</c:v>
                </c:pt>
              </c:strCache>
            </c:strRef>
          </c:cat>
          <c:val>
            <c:numRef>
              <c:f>London!$P$40:$P$46</c:f>
              <c:numCache>
                <c:formatCode>0%</c:formatCode>
                <c:ptCount val="7"/>
                <c:pt idx="0">
                  <c:v>0</c:v>
                </c:pt>
                <c:pt idx="1">
                  <c:v>1.6387939453125E-2</c:v>
                </c:pt>
                <c:pt idx="2">
                  <c:v>0.1220703125</c:v>
                </c:pt>
                <c:pt idx="3">
                  <c:v>0.1390380859375</c:v>
                </c:pt>
                <c:pt idx="4">
                  <c:v>0.11572265625</c:v>
                </c:pt>
                <c:pt idx="5">
                  <c:v>8.160400390625E-2</c:v>
                </c:pt>
                <c:pt idx="6">
                  <c:v>4.45556640625E-2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London!$N$39</c:f>
              <c:strCache>
                <c:ptCount val="1"/>
                <c:pt idx="0">
                  <c:v> Miss-cla </c:v>
                </c:pt>
              </c:strCache>
            </c:strRef>
          </c:tx>
          <c:cat>
            <c:strRef>
              <c:f>London!$M$40:$M$46</c:f>
              <c:strCache>
                <c:ptCount val="7"/>
                <c:pt idx="0">
                  <c:v>No Model</c:v>
                </c:pt>
                <c:pt idx="1">
                  <c:v>All</c:v>
                </c:pt>
                <c:pt idx="2">
                  <c:v>1%</c:v>
                </c:pt>
                <c:pt idx="3">
                  <c:v>5%</c:v>
                </c:pt>
                <c:pt idx="4">
                  <c:v>10%</c:v>
                </c:pt>
                <c:pt idx="5">
                  <c:v>20%</c:v>
                </c:pt>
                <c:pt idx="6">
                  <c:v>50%</c:v>
                </c:pt>
              </c:strCache>
            </c:strRef>
          </c:cat>
          <c:val>
            <c:numRef>
              <c:f>London!$N$40:$N$46</c:f>
              <c:numCache>
                <c:formatCode>0%</c:formatCode>
                <c:ptCount val="7"/>
                <c:pt idx="0">
                  <c:v>0</c:v>
                </c:pt>
                <c:pt idx="1">
                  <c:v>5.218505859375E-3</c:v>
                </c:pt>
                <c:pt idx="2">
                  <c:v>6.0234069824218698E-3</c:v>
                </c:pt>
                <c:pt idx="3">
                  <c:v>1.055908203125E-2</c:v>
                </c:pt>
                <c:pt idx="4">
                  <c:v>1.68304443359375E-2</c:v>
                </c:pt>
                <c:pt idx="5">
                  <c:v>2.87322998046875E-2</c:v>
                </c:pt>
                <c:pt idx="6">
                  <c:v>6.512451171875E-2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London!$Q$39</c:f>
              <c:strCache>
                <c:ptCount val="1"/>
                <c:pt idx="0">
                  <c:v> F1-Score </c:v>
                </c:pt>
              </c:strCache>
            </c:strRef>
          </c:tx>
          <c:cat>
            <c:strRef>
              <c:f>London!$M$40:$M$46</c:f>
              <c:strCache>
                <c:ptCount val="7"/>
                <c:pt idx="0">
                  <c:v>No Model</c:v>
                </c:pt>
                <c:pt idx="1">
                  <c:v>All</c:v>
                </c:pt>
                <c:pt idx="2">
                  <c:v>1%</c:v>
                </c:pt>
                <c:pt idx="3">
                  <c:v>5%</c:v>
                </c:pt>
                <c:pt idx="4">
                  <c:v>10%</c:v>
                </c:pt>
                <c:pt idx="5">
                  <c:v>20%</c:v>
                </c:pt>
                <c:pt idx="6">
                  <c:v>50%</c:v>
                </c:pt>
              </c:strCache>
            </c:strRef>
          </c:cat>
          <c:val>
            <c:numRef>
              <c:f>London!$Q$40:$Q$46</c:f>
              <c:numCache>
                <c:formatCode>0%</c:formatCode>
                <c:ptCount val="7"/>
                <c:pt idx="0">
                  <c:v>0</c:v>
                </c:pt>
                <c:pt idx="1">
                  <c:v>3.0078887939453099E-3</c:v>
                </c:pt>
                <c:pt idx="2">
                  <c:v>6.365966796875E-2</c:v>
                </c:pt>
                <c:pt idx="3">
                  <c:v>0.1748046875</c:v>
                </c:pt>
                <c:pt idx="4">
                  <c:v>0.177734375</c:v>
                </c:pt>
                <c:pt idx="5">
                  <c:v>0.1400146484375</c:v>
                </c:pt>
                <c:pt idx="6">
                  <c:v>8.319091796875E-2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220800"/>
        <c:axId val="154222592"/>
      </c:lineChart>
      <c:catAx>
        <c:axId val="15422080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154222592"/>
        <c:crosses val="autoZero"/>
        <c:auto val="1"/>
        <c:lblAlgn val="ctr"/>
        <c:lblOffset val="100"/>
        <c:noMultiLvlLbl val="0"/>
      </c:catAx>
      <c:valAx>
        <c:axId val="154222592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5422080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strRef>
              <c:f>London!$R$39</c:f>
              <c:strCache>
                <c:ptCount val="1"/>
                <c:pt idx="0">
                  <c:v> Cost </c:v>
                </c:pt>
              </c:strCache>
            </c:strRef>
          </c:tx>
          <c:spPr>
            <a:solidFill>
              <a:schemeClr val="accent1"/>
            </a:solidFill>
            <a:ln w="25400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c:spPr>
          <c:invertIfNegative val="0"/>
          <c:dLbls>
            <c:dLbl>
              <c:idx val="4"/>
              <c:layout>
                <c:manualLayout>
                  <c:x val="-1.7394053096510607E-3"/>
                  <c:y val="-4.020468299082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London!$M$40:$M$46</c:f>
              <c:strCache>
                <c:ptCount val="7"/>
                <c:pt idx="0">
                  <c:v>No Model</c:v>
                </c:pt>
                <c:pt idx="1">
                  <c:v>All</c:v>
                </c:pt>
                <c:pt idx="2">
                  <c:v>1%</c:v>
                </c:pt>
                <c:pt idx="3">
                  <c:v>5%</c:v>
                </c:pt>
                <c:pt idx="4">
                  <c:v>10%</c:v>
                </c:pt>
                <c:pt idx="5">
                  <c:v>20%</c:v>
                </c:pt>
                <c:pt idx="6">
                  <c:v>50%</c:v>
                </c:pt>
              </c:strCache>
            </c:strRef>
          </c:cat>
          <c:val>
            <c:numRef>
              <c:f>London!$R$40:$R$46</c:f>
              <c:numCache>
                <c:formatCode>_([$€-2]\ * #,##0_);_([$€-2]\ * \(#,##0\);_([$€-2]\ * "-"??_);_(@_)</c:formatCode>
                <c:ptCount val="7"/>
                <c:pt idx="0">
                  <c:v>148562.40625</c:v>
                </c:pt>
                <c:pt idx="1">
                  <c:v>148195.703125</c:v>
                </c:pt>
                <c:pt idx="2">
                  <c:v>142510</c:v>
                </c:pt>
                <c:pt idx="3">
                  <c:v>112102.96875</c:v>
                </c:pt>
                <c:pt idx="4">
                  <c:v>79838.0625</c:v>
                </c:pt>
                <c:pt idx="5">
                  <c:v>65869.8515625</c:v>
                </c:pt>
                <c:pt idx="6">
                  <c:v>46529.66015625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547712"/>
        <c:axId val="154546176"/>
      </c:barChart>
      <c:lineChart>
        <c:grouping val="standard"/>
        <c:varyColors val="0"/>
        <c:ser>
          <c:idx val="1"/>
          <c:order val="1"/>
          <c:tx>
            <c:strRef>
              <c:f>London!$O$39</c:f>
              <c:strCache>
                <c:ptCount val="1"/>
                <c:pt idx="0">
                  <c:v> Recall </c:v>
                </c:pt>
              </c:strCache>
            </c:strRef>
          </c:tx>
          <c:cat>
            <c:strRef>
              <c:f>London!$M$40:$M$46</c:f>
              <c:strCache>
                <c:ptCount val="7"/>
                <c:pt idx="0">
                  <c:v>No Model</c:v>
                </c:pt>
                <c:pt idx="1">
                  <c:v>All</c:v>
                </c:pt>
                <c:pt idx="2">
                  <c:v>1%</c:v>
                </c:pt>
                <c:pt idx="3">
                  <c:v>5%</c:v>
                </c:pt>
                <c:pt idx="4">
                  <c:v>10%</c:v>
                </c:pt>
                <c:pt idx="5">
                  <c:v>20%</c:v>
                </c:pt>
                <c:pt idx="6">
                  <c:v>50%</c:v>
                </c:pt>
              </c:strCache>
            </c:strRef>
          </c:cat>
          <c:val>
            <c:numRef>
              <c:f>London!$O$40:$O$46</c:f>
              <c:numCache>
                <c:formatCode>0%</c:formatCode>
                <c:ptCount val="7"/>
                <c:pt idx="0">
                  <c:v>0</c:v>
                </c:pt>
                <c:pt idx="1">
                  <c:v>1.65557861328125E-3</c:v>
                </c:pt>
                <c:pt idx="2">
                  <c:v>4.3060302734375E-2</c:v>
                </c:pt>
                <c:pt idx="3">
                  <c:v>0.235107421875</c:v>
                </c:pt>
                <c:pt idx="4">
                  <c:v>0.382568359375</c:v>
                </c:pt>
                <c:pt idx="5">
                  <c:v>0.49169921875</c:v>
                </c:pt>
                <c:pt idx="6">
                  <c:v>0.62109375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London!$P$39</c:f>
              <c:strCache>
                <c:ptCount val="1"/>
                <c:pt idx="0">
                  <c:v> Precision </c:v>
                </c:pt>
              </c:strCache>
            </c:strRef>
          </c:tx>
          <c:cat>
            <c:strRef>
              <c:f>London!$M$40:$M$46</c:f>
              <c:strCache>
                <c:ptCount val="7"/>
                <c:pt idx="0">
                  <c:v>No Model</c:v>
                </c:pt>
                <c:pt idx="1">
                  <c:v>All</c:v>
                </c:pt>
                <c:pt idx="2">
                  <c:v>1%</c:v>
                </c:pt>
                <c:pt idx="3">
                  <c:v>5%</c:v>
                </c:pt>
                <c:pt idx="4">
                  <c:v>10%</c:v>
                </c:pt>
                <c:pt idx="5">
                  <c:v>20%</c:v>
                </c:pt>
                <c:pt idx="6">
                  <c:v>50%</c:v>
                </c:pt>
              </c:strCache>
            </c:strRef>
          </c:cat>
          <c:val>
            <c:numRef>
              <c:f>London!$P$40:$P$46</c:f>
              <c:numCache>
                <c:formatCode>0%</c:formatCode>
                <c:ptCount val="7"/>
                <c:pt idx="0">
                  <c:v>0</c:v>
                </c:pt>
                <c:pt idx="1">
                  <c:v>1.6387939453125E-2</c:v>
                </c:pt>
                <c:pt idx="2">
                  <c:v>0.1220703125</c:v>
                </c:pt>
                <c:pt idx="3">
                  <c:v>0.1390380859375</c:v>
                </c:pt>
                <c:pt idx="4">
                  <c:v>0.11572265625</c:v>
                </c:pt>
                <c:pt idx="5">
                  <c:v>8.160400390625E-2</c:v>
                </c:pt>
                <c:pt idx="6">
                  <c:v>4.45556640625E-2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London!$Q$39</c:f>
              <c:strCache>
                <c:ptCount val="1"/>
                <c:pt idx="0">
                  <c:v> F1-Score </c:v>
                </c:pt>
              </c:strCache>
            </c:strRef>
          </c:tx>
          <c:cat>
            <c:strRef>
              <c:f>London!$M$40:$M$46</c:f>
              <c:strCache>
                <c:ptCount val="7"/>
                <c:pt idx="0">
                  <c:v>No Model</c:v>
                </c:pt>
                <c:pt idx="1">
                  <c:v>All</c:v>
                </c:pt>
                <c:pt idx="2">
                  <c:v>1%</c:v>
                </c:pt>
                <c:pt idx="3">
                  <c:v>5%</c:v>
                </c:pt>
                <c:pt idx="4">
                  <c:v>10%</c:v>
                </c:pt>
                <c:pt idx="5">
                  <c:v>20%</c:v>
                </c:pt>
                <c:pt idx="6">
                  <c:v>50%</c:v>
                </c:pt>
              </c:strCache>
            </c:strRef>
          </c:cat>
          <c:val>
            <c:numRef>
              <c:f>London!$Q$40:$Q$46</c:f>
              <c:numCache>
                <c:formatCode>0%</c:formatCode>
                <c:ptCount val="7"/>
                <c:pt idx="0">
                  <c:v>0</c:v>
                </c:pt>
                <c:pt idx="1">
                  <c:v>3.0078887939453099E-3</c:v>
                </c:pt>
                <c:pt idx="2">
                  <c:v>6.365966796875E-2</c:v>
                </c:pt>
                <c:pt idx="3">
                  <c:v>0.1748046875</c:v>
                </c:pt>
                <c:pt idx="4">
                  <c:v>0.177734375</c:v>
                </c:pt>
                <c:pt idx="5">
                  <c:v>0.1400146484375</c:v>
                </c:pt>
                <c:pt idx="6">
                  <c:v>8.319091796875E-2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538752"/>
        <c:axId val="154540288"/>
      </c:lineChart>
      <c:catAx>
        <c:axId val="154538752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154540288"/>
        <c:crosses val="autoZero"/>
        <c:auto val="1"/>
        <c:lblAlgn val="ctr"/>
        <c:lblOffset val="100"/>
        <c:noMultiLvlLbl val="0"/>
      </c:catAx>
      <c:valAx>
        <c:axId val="15454028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54538752"/>
        <c:crosses val="autoZero"/>
        <c:crossBetween val="between"/>
      </c:valAx>
      <c:valAx>
        <c:axId val="154546176"/>
        <c:scaling>
          <c:orientation val="minMax"/>
        </c:scaling>
        <c:delete val="0"/>
        <c:axPos val="r"/>
        <c:numFmt formatCode="_([$€-2]\ * #,##0_);_([$€-2]\ * \(#,##0\);_([$€-2]\ * &quot;-&quot;??_);_(@_)" sourceLinked="1"/>
        <c:majorTickMark val="out"/>
        <c:minorTickMark val="none"/>
        <c:tickLblPos val="nextTo"/>
        <c:crossAx val="154547712"/>
        <c:crosses val="max"/>
        <c:crossBetween val="between"/>
      </c:valAx>
      <c:catAx>
        <c:axId val="154547712"/>
        <c:scaling>
          <c:orientation val="minMax"/>
        </c:scaling>
        <c:delete val="1"/>
        <c:axPos val="b"/>
        <c:majorTickMark val="out"/>
        <c:minorTickMark val="none"/>
        <c:tickLblPos val="nextTo"/>
        <c:crossAx val="15454617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684707778351411E-2"/>
          <c:y val="4.491464609702335E-2"/>
          <c:w val="0.74241297009385265"/>
          <c:h val="0.71661494456744212"/>
        </c:manualLayout>
      </c:layout>
      <c:barChart>
        <c:barDir val="col"/>
        <c:grouping val="clustered"/>
        <c:varyColors val="0"/>
        <c:ser>
          <c:idx val="4"/>
          <c:order val="0"/>
          <c:tx>
            <c:strRef>
              <c:f>London!$R$39</c:f>
              <c:strCache>
                <c:ptCount val="1"/>
                <c:pt idx="0">
                  <c:v> Cost </c:v>
                </c:pt>
              </c:strCache>
            </c:strRef>
          </c:tx>
          <c:spPr>
            <a:solidFill>
              <a:schemeClr val="accent1"/>
            </a:solidFill>
            <a:ln w="25400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London!$M$40:$M$46</c:f>
              <c:strCache>
                <c:ptCount val="7"/>
                <c:pt idx="0">
                  <c:v>No Model</c:v>
                </c:pt>
                <c:pt idx="1">
                  <c:v>All</c:v>
                </c:pt>
                <c:pt idx="2">
                  <c:v>1%</c:v>
                </c:pt>
                <c:pt idx="3">
                  <c:v>5%</c:v>
                </c:pt>
                <c:pt idx="4">
                  <c:v>10%</c:v>
                </c:pt>
                <c:pt idx="5">
                  <c:v>20%</c:v>
                </c:pt>
                <c:pt idx="6">
                  <c:v>50%</c:v>
                </c:pt>
              </c:strCache>
            </c:strRef>
          </c:cat>
          <c:val>
            <c:numRef>
              <c:f>London!$R$57:$R$63</c:f>
              <c:numCache>
                <c:formatCode>_([$€-2]\ * #,##0_);_([$€-2]\ * \(#,##0\);_([$€-2]\ * "-"??_);_(@_)</c:formatCode>
                <c:ptCount val="7"/>
                <c:pt idx="0">
                  <c:v>148562.40625</c:v>
                </c:pt>
                <c:pt idx="1">
                  <c:v>31173.779296875</c:v>
                </c:pt>
                <c:pt idx="2">
                  <c:v>37785.05078125</c:v>
                </c:pt>
                <c:pt idx="3">
                  <c:v>66244.59375</c:v>
                </c:pt>
                <c:pt idx="4">
                  <c:v>67264.3671875</c:v>
                </c:pt>
                <c:pt idx="5">
                  <c:v>73772.1796875</c:v>
                </c:pt>
                <c:pt idx="6">
                  <c:v>85723.5390625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273280"/>
        <c:axId val="154271744"/>
      </c:barChart>
      <c:lineChart>
        <c:grouping val="standard"/>
        <c:varyColors val="0"/>
        <c:ser>
          <c:idx val="1"/>
          <c:order val="1"/>
          <c:tx>
            <c:strRef>
              <c:f>London!$O$39</c:f>
              <c:strCache>
                <c:ptCount val="1"/>
                <c:pt idx="0">
                  <c:v> Recall </c:v>
                </c:pt>
              </c:strCache>
            </c:strRef>
          </c:tx>
          <c:cat>
            <c:strRef>
              <c:f>London!$M$40:$M$46</c:f>
              <c:strCache>
                <c:ptCount val="7"/>
                <c:pt idx="0">
                  <c:v>No Model</c:v>
                </c:pt>
                <c:pt idx="1">
                  <c:v>All</c:v>
                </c:pt>
                <c:pt idx="2">
                  <c:v>1%</c:v>
                </c:pt>
                <c:pt idx="3">
                  <c:v>5%</c:v>
                </c:pt>
                <c:pt idx="4">
                  <c:v>10%</c:v>
                </c:pt>
                <c:pt idx="5">
                  <c:v>20%</c:v>
                </c:pt>
                <c:pt idx="6">
                  <c:v>50%</c:v>
                </c:pt>
              </c:strCache>
            </c:strRef>
          </c:cat>
          <c:val>
            <c:numRef>
              <c:f>London!$O$57:$O$63</c:f>
              <c:numCache>
                <c:formatCode>0%</c:formatCode>
                <c:ptCount val="7"/>
                <c:pt idx="0" formatCode="_(* #,##0.000_);_(* \(#,##0.000\);_(* &quot;-&quot;??_);_(@_)">
                  <c:v>0</c:v>
                </c:pt>
                <c:pt idx="1">
                  <c:v>0.7216796875</c:v>
                </c:pt>
                <c:pt idx="2">
                  <c:v>0.76513671875</c:v>
                </c:pt>
                <c:pt idx="3">
                  <c:v>0.87</c:v>
                </c:pt>
                <c:pt idx="4">
                  <c:v>0.91064453125</c:v>
                </c:pt>
                <c:pt idx="5">
                  <c:v>0.92</c:v>
                </c:pt>
                <c:pt idx="6">
                  <c:v>0.93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London!$P$39</c:f>
              <c:strCache>
                <c:ptCount val="1"/>
                <c:pt idx="0">
                  <c:v> Precision </c:v>
                </c:pt>
              </c:strCache>
            </c:strRef>
          </c:tx>
          <c:cat>
            <c:strRef>
              <c:f>London!$M$40:$M$46</c:f>
              <c:strCache>
                <c:ptCount val="7"/>
                <c:pt idx="0">
                  <c:v>No Model</c:v>
                </c:pt>
                <c:pt idx="1">
                  <c:v>All</c:v>
                </c:pt>
                <c:pt idx="2">
                  <c:v>1%</c:v>
                </c:pt>
                <c:pt idx="3">
                  <c:v>5%</c:v>
                </c:pt>
                <c:pt idx="4">
                  <c:v>10%</c:v>
                </c:pt>
                <c:pt idx="5">
                  <c:v>20%</c:v>
                </c:pt>
                <c:pt idx="6">
                  <c:v>50%</c:v>
                </c:pt>
              </c:strCache>
            </c:strRef>
          </c:cat>
          <c:val>
            <c:numRef>
              <c:f>London!$P$57:$P$63</c:f>
              <c:numCache>
                <c:formatCode>0%</c:formatCode>
                <c:ptCount val="7"/>
                <c:pt idx="0" formatCode="_(* #,##0.000_);_(* \(#,##0.000\);_(* &quot;-&quot;??_);_(@_)">
                  <c:v>0</c:v>
                </c:pt>
                <c:pt idx="1">
                  <c:v>2.25372314453125E-2</c:v>
                </c:pt>
                <c:pt idx="2">
                  <c:v>1.62200927734375E-2</c:v>
                </c:pt>
                <c:pt idx="3">
                  <c:v>8.65936279296875E-3</c:v>
                </c:pt>
                <c:pt idx="4">
                  <c:v>8.43048095703125E-3</c:v>
                </c:pt>
                <c:pt idx="5">
                  <c:v>7.3432922363281198E-3</c:v>
                </c:pt>
                <c:pt idx="6">
                  <c:v>6.7596435546875E-3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London!$Q$39</c:f>
              <c:strCache>
                <c:ptCount val="1"/>
                <c:pt idx="0">
                  <c:v> F1-Score </c:v>
                </c:pt>
              </c:strCache>
            </c:strRef>
          </c:tx>
          <c:cat>
            <c:strRef>
              <c:f>London!$M$40:$M$46</c:f>
              <c:strCache>
                <c:ptCount val="7"/>
                <c:pt idx="0">
                  <c:v>No Model</c:v>
                </c:pt>
                <c:pt idx="1">
                  <c:v>All</c:v>
                </c:pt>
                <c:pt idx="2">
                  <c:v>1%</c:v>
                </c:pt>
                <c:pt idx="3">
                  <c:v>5%</c:v>
                </c:pt>
                <c:pt idx="4">
                  <c:v>10%</c:v>
                </c:pt>
                <c:pt idx="5">
                  <c:v>20%</c:v>
                </c:pt>
                <c:pt idx="6">
                  <c:v>50%</c:v>
                </c:pt>
              </c:strCache>
            </c:strRef>
          </c:cat>
          <c:val>
            <c:numRef>
              <c:f>London!$Q$57:$Q$63</c:f>
              <c:numCache>
                <c:formatCode>0%</c:formatCode>
                <c:ptCount val="7"/>
                <c:pt idx="0" formatCode="_(* #,##0.000_);_(* \(#,##0.000\);_(* &quot;-&quot;??_);_(@_)">
                  <c:v>0</c:v>
                </c:pt>
                <c:pt idx="1">
                  <c:v>4.3731689453125E-2</c:v>
                </c:pt>
                <c:pt idx="2">
                  <c:v>3.1768798828125E-2</c:v>
                </c:pt>
                <c:pt idx="3">
                  <c:v>1.715087890625E-2</c:v>
                </c:pt>
                <c:pt idx="4">
                  <c:v>1.67083740234375E-2</c:v>
                </c:pt>
                <c:pt idx="5">
                  <c:v>1.45645141601562E-2</c:v>
                </c:pt>
                <c:pt idx="6">
                  <c:v>1.34201049804687E-2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191936"/>
        <c:axId val="173193472"/>
      </c:lineChart>
      <c:catAx>
        <c:axId val="17319193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173193472"/>
        <c:crosses val="autoZero"/>
        <c:auto val="1"/>
        <c:lblAlgn val="ctr"/>
        <c:lblOffset val="100"/>
        <c:noMultiLvlLbl val="0"/>
      </c:catAx>
      <c:valAx>
        <c:axId val="17319347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crossAx val="173191936"/>
        <c:crosses val="autoZero"/>
        <c:crossBetween val="between"/>
      </c:valAx>
      <c:valAx>
        <c:axId val="154271744"/>
        <c:scaling>
          <c:orientation val="minMax"/>
        </c:scaling>
        <c:delete val="0"/>
        <c:axPos val="r"/>
        <c:numFmt formatCode="_([$€-2]\ * #,##0_);_([$€-2]\ * \(#,##0\);_([$€-2]\ * &quot;-&quot;??_);_(@_)" sourceLinked="1"/>
        <c:majorTickMark val="out"/>
        <c:minorTickMark val="none"/>
        <c:tickLblPos val="nextTo"/>
        <c:crossAx val="154273280"/>
        <c:crosses val="max"/>
        <c:crossBetween val="between"/>
      </c:valAx>
      <c:catAx>
        <c:axId val="154273280"/>
        <c:scaling>
          <c:orientation val="minMax"/>
        </c:scaling>
        <c:delete val="1"/>
        <c:axPos val="b"/>
        <c:majorTickMark val="out"/>
        <c:minorTickMark val="none"/>
        <c:tickLblPos val="nextTo"/>
        <c:crossAx val="154271744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strRef>
              <c:f>London!$R$39</c:f>
              <c:strCache>
                <c:ptCount val="1"/>
                <c:pt idx="0">
                  <c:v> Cost </c:v>
                </c:pt>
              </c:strCache>
            </c:strRef>
          </c:tx>
          <c:spPr>
            <a:solidFill>
              <a:schemeClr val="accent1"/>
            </a:solidFill>
            <a:ln w="25400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London!$M$80:$M$83</c:f>
              <c:strCache>
                <c:ptCount val="4"/>
                <c:pt idx="0">
                  <c:v>No Model</c:v>
                </c:pt>
                <c:pt idx="1">
                  <c:v>Logistic Regression</c:v>
                </c:pt>
                <c:pt idx="2">
                  <c:v>Cost Sensitive Logistic Regression</c:v>
                </c:pt>
                <c:pt idx="3">
                  <c:v>Decision Trees</c:v>
                </c:pt>
              </c:strCache>
            </c:strRef>
          </c:cat>
          <c:val>
            <c:numRef>
              <c:f>London!$R$80:$R$82</c:f>
              <c:numCache>
                <c:formatCode>_([$€-2]\ * #,##0_);_([$€-2]\ * \(#,##0\);_([$€-2]\ * "-"??_);_(@_)</c:formatCode>
                <c:ptCount val="3"/>
                <c:pt idx="0">
                  <c:v>148562.40625</c:v>
                </c:pt>
                <c:pt idx="1">
                  <c:v>46529.66015625</c:v>
                </c:pt>
                <c:pt idx="2">
                  <c:v>31173.779296875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324352"/>
        <c:axId val="154322816"/>
      </c:barChart>
      <c:lineChart>
        <c:grouping val="standard"/>
        <c:varyColors val="0"/>
        <c:ser>
          <c:idx val="1"/>
          <c:order val="1"/>
          <c:tx>
            <c:strRef>
              <c:f>London!$O$39</c:f>
              <c:strCache>
                <c:ptCount val="1"/>
                <c:pt idx="0">
                  <c:v> Recall </c:v>
                </c:pt>
              </c:strCache>
            </c:strRef>
          </c:tx>
          <c:cat>
            <c:strRef>
              <c:f>London!$M$80:$M$84</c:f>
              <c:strCache>
                <c:ptCount val="5"/>
                <c:pt idx="0">
                  <c:v>No Model</c:v>
                </c:pt>
                <c:pt idx="1">
                  <c:v>Logistic Regression</c:v>
                </c:pt>
                <c:pt idx="2">
                  <c:v>Cost Sensitive Logistic Regression</c:v>
                </c:pt>
                <c:pt idx="3">
                  <c:v>Decision Trees</c:v>
                </c:pt>
                <c:pt idx="4">
                  <c:v>Random Forests</c:v>
                </c:pt>
              </c:strCache>
            </c:strRef>
          </c:cat>
          <c:val>
            <c:numRef>
              <c:f>London!$O$80:$O$82</c:f>
              <c:numCache>
                <c:formatCode>0%</c:formatCode>
                <c:ptCount val="3"/>
                <c:pt idx="0">
                  <c:v>0</c:v>
                </c:pt>
                <c:pt idx="1">
                  <c:v>0.62109375</c:v>
                </c:pt>
                <c:pt idx="2">
                  <c:v>0.7216796875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London!$P$39</c:f>
              <c:strCache>
                <c:ptCount val="1"/>
                <c:pt idx="0">
                  <c:v> Precision </c:v>
                </c:pt>
              </c:strCache>
            </c:strRef>
          </c:tx>
          <c:cat>
            <c:strRef>
              <c:f>London!$M$80:$M$84</c:f>
              <c:strCache>
                <c:ptCount val="5"/>
                <c:pt idx="0">
                  <c:v>No Model</c:v>
                </c:pt>
                <c:pt idx="1">
                  <c:v>Logistic Regression</c:v>
                </c:pt>
                <c:pt idx="2">
                  <c:v>Cost Sensitive Logistic Regression</c:v>
                </c:pt>
                <c:pt idx="3">
                  <c:v>Decision Trees</c:v>
                </c:pt>
                <c:pt idx="4">
                  <c:v>Random Forests</c:v>
                </c:pt>
              </c:strCache>
            </c:strRef>
          </c:cat>
          <c:val>
            <c:numRef>
              <c:f>London!$P$80:$P$82</c:f>
              <c:numCache>
                <c:formatCode>0%</c:formatCode>
                <c:ptCount val="3"/>
                <c:pt idx="0">
                  <c:v>0</c:v>
                </c:pt>
                <c:pt idx="1">
                  <c:v>4.45556640625E-2</c:v>
                </c:pt>
                <c:pt idx="2">
                  <c:v>2.25372314453125E-2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London!$Q$39</c:f>
              <c:strCache>
                <c:ptCount val="1"/>
                <c:pt idx="0">
                  <c:v> F1-Score </c:v>
                </c:pt>
              </c:strCache>
            </c:strRef>
          </c:tx>
          <c:cat>
            <c:strRef>
              <c:f>London!$M$80:$M$84</c:f>
              <c:strCache>
                <c:ptCount val="5"/>
                <c:pt idx="0">
                  <c:v>No Model</c:v>
                </c:pt>
                <c:pt idx="1">
                  <c:v>Logistic Regression</c:v>
                </c:pt>
                <c:pt idx="2">
                  <c:v>Cost Sensitive Logistic Regression</c:v>
                </c:pt>
                <c:pt idx="3">
                  <c:v>Decision Trees</c:v>
                </c:pt>
                <c:pt idx="4">
                  <c:v>Random Forests</c:v>
                </c:pt>
              </c:strCache>
            </c:strRef>
          </c:cat>
          <c:val>
            <c:numRef>
              <c:f>London!$Q$80:$Q$82</c:f>
              <c:numCache>
                <c:formatCode>0%</c:formatCode>
                <c:ptCount val="3"/>
                <c:pt idx="0">
                  <c:v>0</c:v>
                </c:pt>
                <c:pt idx="1">
                  <c:v>8.319091796875E-2</c:v>
                </c:pt>
                <c:pt idx="2">
                  <c:v>4.3731689453125E-2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319488"/>
        <c:axId val="154321280"/>
      </c:lineChart>
      <c:catAx>
        <c:axId val="154319488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154321280"/>
        <c:crosses val="autoZero"/>
        <c:auto val="1"/>
        <c:lblAlgn val="ctr"/>
        <c:lblOffset val="100"/>
        <c:noMultiLvlLbl val="0"/>
      </c:catAx>
      <c:valAx>
        <c:axId val="15432128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crossAx val="154319488"/>
        <c:crosses val="autoZero"/>
        <c:crossBetween val="between"/>
      </c:valAx>
      <c:valAx>
        <c:axId val="154322816"/>
        <c:scaling>
          <c:orientation val="minMax"/>
        </c:scaling>
        <c:delete val="0"/>
        <c:axPos val="r"/>
        <c:numFmt formatCode="_([$€-2]\ * #,##0_);_([$€-2]\ * \(#,##0\);_([$€-2]\ * &quot;-&quot;??_);_(@_)" sourceLinked="1"/>
        <c:majorTickMark val="out"/>
        <c:minorTickMark val="none"/>
        <c:tickLblPos val="nextTo"/>
        <c:crossAx val="154324352"/>
        <c:crosses val="max"/>
        <c:crossBetween val="between"/>
      </c:valAx>
      <c:catAx>
        <c:axId val="154324352"/>
        <c:scaling>
          <c:orientation val="minMax"/>
        </c:scaling>
        <c:delete val="1"/>
        <c:axPos val="b"/>
        <c:majorTickMark val="out"/>
        <c:minorTickMark val="none"/>
        <c:tickLblPos val="nextTo"/>
        <c:crossAx val="15432281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D298B-C638-4BA0-A7F8-2755E5D73F61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CB85F-D3FC-4749-9901-29981F3D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515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4B324-8A5D-4BF6-A5E7-4D4B644E7A62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6810A-3467-425D-A1CA-E1680E94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EF0A03FE-F2DB-45F1-8E31-8D4A74F334AE}" type="datetime1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0472" y="630932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EC364B3-F343-44BE-B88D-4261F52AD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38093B5F-97C1-4F1E-8639-6505E62F3428}" type="datetime1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877A8A58-EE12-4DD3-BAC2-8CDB988E208D}" type="datetime1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985CC0EC-A572-4699-A853-B5EB1DA75362}" type="datetime1">
              <a:rPr lang="en-US" smtClean="0"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3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C81-3CAC-4A4C-AAEF-BAE37546B9F0}" type="datetime1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F67C-B8D8-4DD7-AB8F-5B9AB28E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83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7924-B557-4A69-A570-DA2A129BC9B8}" type="datetime1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F67C-B8D8-4DD7-AB8F-5B9AB28E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22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4DEE-3CF1-4312-9F80-5FA52A868C1C}" type="datetime1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F67C-B8D8-4DD7-AB8F-5B9AB28E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8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CD20-2770-4D72-B805-085BD034B74E}" type="datetime1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F67C-B8D8-4DD7-AB8F-5B9AB28E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76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877-4A81-4860-B117-A3C55FB0886A}" type="datetime1">
              <a:rPr lang="en-US" smtClean="0"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F67C-B8D8-4DD7-AB8F-5B9AB28E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9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562F-F2B1-4C99-87F1-5E6CCC31295E}" type="datetime1">
              <a:rPr lang="en-US" smtClean="0"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F67C-B8D8-4DD7-AB8F-5B9AB28E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85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7AEC-42C1-474D-9608-5B339D88B0DC}" type="datetime1">
              <a:rPr lang="en-US" smtClean="0"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F67C-B8D8-4DD7-AB8F-5B9AB28E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9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474D1C5F-2F37-445B-86DF-F436926D58E3}" type="datetime1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EC364B3-F343-44BE-B88D-4261F52AD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2657-4F9E-4B27-B83B-B003726748F7}" type="datetime1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F67C-B8D8-4DD7-AB8F-5B9AB28E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50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B12C-8C65-49CC-86AB-7E6DB6FD19FB}" type="datetime1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F67C-B8D8-4DD7-AB8F-5B9AB28E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86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3CA-C1A1-48B6-A5E2-8D55F9D18EB2}" type="datetime1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F67C-B8D8-4DD7-AB8F-5B9AB28E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05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0C29-1C13-4C56-AB57-3E952624B6F9}" type="datetime1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F67C-B8D8-4DD7-AB8F-5B9AB28E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17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42A8-3863-4DB6-B0B6-2C96CA60CFC8}" type="datetime1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DF50-052C-4107-BE0E-54E2002C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94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E284-0060-4AF2-8285-018A3E8ADC0C}" type="datetime1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DF50-052C-4107-BE0E-54E2002C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23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BD56-4671-42F7-BC1C-584C8E1000C7}" type="datetime1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DF50-052C-4107-BE0E-54E2002C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235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A97-1E78-4088-89A4-A64F4359E925}" type="datetime1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DF50-052C-4107-BE0E-54E2002C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35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FB85-F55A-4846-941B-680AB1C56D25}" type="datetime1">
              <a:rPr lang="en-US" smtClean="0"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DF50-052C-4107-BE0E-54E2002C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569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7749-7B5E-4225-919C-48BA965471CA}" type="datetime1">
              <a:rPr lang="en-US" smtClean="0"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DF50-052C-4107-BE0E-54E2002C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4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AFC27C2D-60F2-478D-B604-A5C6CB2D9C37}" type="datetime1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7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51D0-D78A-4BDC-88B9-5DEBFE894384}" type="datetime1">
              <a:rPr lang="en-US" smtClean="0"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DF50-052C-4107-BE0E-54E2002C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5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5D62-C848-412D-8995-4F3B95416879}" type="datetime1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DF50-052C-4107-BE0E-54E2002C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65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4AD1-B9F7-42B7-BCAA-A21EE76DB1A0}" type="datetime1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DF50-052C-4107-BE0E-54E2002C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162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3B83-DBFA-43F5-AFE2-E23B8B4D5FFB}" type="datetime1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DF50-052C-4107-BE0E-54E2002C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643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A353-E538-4BD3-95BC-8C1EB100AAD9}" type="datetime1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DF50-052C-4107-BE0E-54E2002C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938" y="170080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10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407FEFAB-EFDA-4B13-94FC-F1BCE4E9F605}" type="datetime1">
              <a:rPr lang="en-US" smtClean="0"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8B70A319-F310-45BA-AAFA-A12F765D4E8B}" type="datetime1">
              <a:rPr lang="en-US" smtClean="0"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2AFA8819-3CD1-4283-8BFA-73DD93BCAD06}" type="datetime1">
              <a:rPr lang="en-US" smtClean="0"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1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802ACBE0-276D-45E1-95A9-4031E57A53AF}" type="datetime1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918E8C9B-EFA7-48FF-A3C9-9667D5074AC9}" type="datetime1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0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067128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10"/>
            <a:ext cx="9144000" cy="285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3" y="404665"/>
            <a:ext cx="896046" cy="720080"/>
          </a:xfrm>
          <a:prstGeom prst="rect">
            <a:avLst/>
          </a:prstGeom>
        </p:spPr>
      </p:pic>
      <p:pic>
        <p:nvPicPr>
          <p:cNvPr id="12" name="Picture 4" descr="Uni.lu_bottom_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0071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8464" y="6286460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4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D256-DA54-42AA-827D-A1E6AAFCD95C}" type="datetime1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F67C-B8D8-4DD7-AB8F-5B9AB28E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7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E42C-BF9D-446E-A9B6-ACA1CC63A92F}" type="datetime1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6DF50-052C-4107-BE0E-54E2002C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lbahnsen" TargetMode="External"/><Relationship Id="rId2" Type="http://schemas.openxmlformats.org/officeDocument/2006/relationships/hyperlink" Target="mailto:al.bahnse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albahnse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://openclipart.org/people/lyte/database_server.svg" TargetMode="External"/><Relationship Id="rId12" Type="http://schemas.openxmlformats.org/officeDocument/2006/relationships/image" Target="../media/image12.jpeg"/><Relationship Id="rId2" Type="http://schemas.openxmlformats.org/officeDocument/2006/relationships/hyperlink" Target="http://openclipart.org/people/mi_brami/1325432106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1.jpeg"/><Relationship Id="rId5" Type="http://schemas.openxmlformats.org/officeDocument/2006/relationships/image" Target="../media/image7.jpeg"/><Relationship Id="rId10" Type="http://schemas.openxmlformats.org/officeDocument/2006/relationships/image" Target="../media/image10.png"/><Relationship Id="rId4" Type="http://schemas.openxmlformats.org/officeDocument/2006/relationships/image" Target="../media/image6.jpeg"/><Relationship Id="rId9" Type="http://schemas.openxmlformats.org/officeDocument/2006/relationships/hyperlink" Target="http://openclipart.org/people/Antoine/peole_computer.sv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" y="1222267"/>
            <a:ext cx="9135751" cy="5658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924" y="3645024"/>
            <a:ext cx="7772400" cy="936105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4900" dirty="0" smtClean="0">
                <a:solidFill>
                  <a:schemeClr val="bg1"/>
                </a:solidFill>
                <a:ea typeface="ＭＳ Ｐゴシック" pitchFamily="34" charset="-128"/>
              </a:rPr>
              <a:t>Data Analysis for Credit Card Fraud Detection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2000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2400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2400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3100" dirty="0" smtClean="0">
                <a:solidFill>
                  <a:schemeClr val="bg1"/>
                </a:solidFill>
                <a:ea typeface="ＭＳ Ｐゴシック" pitchFamily="34" charset="-128"/>
              </a:rPr>
              <a:t>Alejandro Correa </a:t>
            </a:r>
            <a:r>
              <a:rPr lang="en-US" sz="3100" dirty="0" err="1" smtClean="0">
                <a:solidFill>
                  <a:schemeClr val="bg1"/>
                </a:solidFill>
                <a:ea typeface="ＭＳ Ｐゴシック" pitchFamily="34" charset="-128"/>
              </a:rPr>
              <a:t>Bahnsen</a:t>
            </a:r>
            <a:r>
              <a:rPr lang="en-US" sz="3100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3100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3100" dirty="0" smtClean="0">
                <a:solidFill>
                  <a:schemeClr val="bg1"/>
                </a:solidFill>
                <a:ea typeface="ＭＳ Ｐゴシック" pitchFamily="34" charset="-128"/>
              </a:rPr>
              <a:t>Luxembourg University</a:t>
            </a:r>
            <a:endParaRPr lang="en-US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9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781176"/>
            <a:ext cx="8011522" cy="344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Introduction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Database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Evaluation of algorithms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2"/>
                </a:solidFill>
                <a:latin typeface="+mn-lt"/>
              </a:rPr>
              <a:t>Logistic Regression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2"/>
                </a:solidFill>
                <a:latin typeface="+mn-lt"/>
              </a:rPr>
              <a:t>Financial measure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2"/>
                </a:solidFill>
                <a:latin typeface="+mn-lt"/>
              </a:rPr>
              <a:t>Cost Sensitive Logistic Regression</a:t>
            </a:r>
          </a:p>
          <a:p>
            <a:pPr marL="685800" lvl="1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2"/>
              </a:solidFill>
              <a:latin typeface="+mn-lt"/>
            </a:endParaRPr>
          </a:p>
          <a:p>
            <a:pPr algn="just">
              <a:spcBef>
                <a:spcPct val="20000"/>
              </a:spcBef>
              <a:defRPr/>
            </a:pPr>
            <a:endParaRPr lang="en-US" sz="2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0431713"/>
                  </p:ext>
                </p:extLst>
              </p:nvPr>
            </p:nvGraphicFramePr>
            <p:xfrm>
              <a:off x="611560" y="4149080"/>
              <a:ext cx="7314153" cy="166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28538"/>
                    <a:gridCol w="1972751"/>
                    <a:gridCol w="1530869"/>
                    <a:gridCol w="1981995"/>
                  </a:tblGrid>
                  <a:tr h="41656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anchor="ctr"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True Class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656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Fraud </a:t>
                          </a:r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=1)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Legitimate </a:t>
                          </a:r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=0)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4165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Predicted class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Fraud </a:t>
                          </a:r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=1)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4165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Legitimate </a:t>
                          </a:r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=0)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0431713"/>
                  </p:ext>
                </p:extLst>
              </p:nvPr>
            </p:nvGraphicFramePr>
            <p:xfrm>
              <a:off x="611560" y="4149080"/>
              <a:ext cx="7314153" cy="166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28538"/>
                    <a:gridCol w="1972751"/>
                    <a:gridCol w="1530869"/>
                    <a:gridCol w="1981995"/>
                  </a:tblGrid>
                  <a:tr h="41656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anchor="ctr"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8333" t="-5882" r="-174" b="-32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656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48606" t="-104348" r="-129880" b="-22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69231" t="-104348" r="-308" b="-220290"/>
                          </a:stretch>
                        </a:blipFill>
                      </a:tcPr>
                    </a:tc>
                  </a:tr>
                  <a:tr h="41656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03676" r="-300333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2593" t="-207353" r="-178086" b="-1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4165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2593" t="-307353" r="-178086" b="-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541041"/>
            <a:ext cx="8246368" cy="289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Model</a:t>
            </a:r>
          </a:p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Cost Function</a:t>
            </a:r>
          </a:p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685800" lvl="1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1" y="467962"/>
            <a:ext cx="33189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Logistic Regression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09" b="87692"/>
          <a:stretch/>
        </p:blipFill>
        <p:spPr>
          <a:xfrm>
            <a:off x="1551032" y="1903899"/>
            <a:ext cx="6541717" cy="7459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3" r="20111" b="74739"/>
          <a:stretch/>
        </p:blipFill>
        <p:spPr>
          <a:xfrm>
            <a:off x="996995" y="3025544"/>
            <a:ext cx="7320208" cy="80691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rot="21045478">
            <a:off x="4982962" y="5198717"/>
            <a:ext cx="2115240" cy="450773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708497" y="4592161"/>
            <a:ext cx="760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                   1%                       5%                  10%                20%                    50%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33189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Logistic Regression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556792"/>
            <a:ext cx="3686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Under sampling procedure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647564" y="2791961"/>
            <a:ext cx="828092" cy="1728192"/>
          </a:xfrm>
          <a:prstGeom prst="can">
            <a:avLst>
              <a:gd name="adj" fmla="val 55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647564" y="4430143"/>
            <a:ext cx="828092" cy="90010"/>
          </a:xfrm>
          <a:prstGeom prst="can">
            <a:avLst>
              <a:gd name="adj" fmla="val 378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an 29"/>
          <p:cNvSpPr/>
          <p:nvPr/>
        </p:nvSpPr>
        <p:spPr>
          <a:xfrm>
            <a:off x="2051720" y="3440033"/>
            <a:ext cx="828092" cy="1080120"/>
          </a:xfrm>
          <a:prstGeom prst="can">
            <a:avLst>
              <a:gd name="adj" fmla="val 55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3455876" y="3980093"/>
            <a:ext cx="828092" cy="540060"/>
          </a:xfrm>
          <a:prstGeom prst="can">
            <a:avLst>
              <a:gd name="adj" fmla="val 792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/>
          <p:cNvSpPr/>
          <p:nvPr/>
        </p:nvSpPr>
        <p:spPr>
          <a:xfrm>
            <a:off x="2051720" y="4430143"/>
            <a:ext cx="828092" cy="90010"/>
          </a:xfrm>
          <a:prstGeom prst="can">
            <a:avLst>
              <a:gd name="adj" fmla="val 378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3455876" y="4448145"/>
            <a:ext cx="828092" cy="90010"/>
          </a:xfrm>
          <a:prstGeom prst="can">
            <a:avLst>
              <a:gd name="adj" fmla="val 378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4788024" y="4196117"/>
            <a:ext cx="828092" cy="324036"/>
          </a:xfrm>
          <a:prstGeom prst="can">
            <a:avLst>
              <a:gd name="adj" fmla="val 131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4788024" y="4448145"/>
            <a:ext cx="828092" cy="90010"/>
          </a:xfrm>
          <a:prstGeom prst="can">
            <a:avLst>
              <a:gd name="adj" fmla="val 378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an 40"/>
          <p:cNvSpPr/>
          <p:nvPr/>
        </p:nvSpPr>
        <p:spPr>
          <a:xfrm>
            <a:off x="6012160" y="4304129"/>
            <a:ext cx="828092" cy="216024"/>
          </a:xfrm>
          <a:prstGeom prst="can">
            <a:avLst>
              <a:gd name="adj" fmla="val 178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6012160" y="4448145"/>
            <a:ext cx="828092" cy="90010"/>
          </a:xfrm>
          <a:prstGeom prst="can">
            <a:avLst>
              <a:gd name="adj" fmla="val 378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an 42"/>
          <p:cNvSpPr/>
          <p:nvPr/>
        </p:nvSpPr>
        <p:spPr>
          <a:xfrm>
            <a:off x="7416316" y="4358135"/>
            <a:ext cx="828092" cy="16201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n 43"/>
          <p:cNvSpPr/>
          <p:nvPr/>
        </p:nvSpPr>
        <p:spPr>
          <a:xfrm>
            <a:off x="7416316" y="4448145"/>
            <a:ext cx="828092" cy="90010"/>
          </a:xfrm>
          <a:prstGeom prst="can">
            <a:avLst>
              <a:gd name="adj" fmla="val 378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572" y="4592161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0.467%       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1560" y="5189130"/>
            <a:ext cx="773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Select all the frauds and a random sample of the legitimate transactions.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18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0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1" y="467962"/>
            <a:ext cx="33189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Logistic Regression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52432" y="1243550"/>
            <a:ext cx="1144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 </a:t>
            </a:r>
            <a:endParaRPr lang="en-US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790818"/>
              </p:ext>
            </p:extLst>
          </p:nvPr>
        </p:nvGraphicFramePr>
        <p:xfrm>
          <a:off x="928254" y="1662546"/>
          <a:ext cx="7748201" cy="4211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04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7" y="1688816"/>
            <a:ext cx="729685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400" dirty="0" smtClean="0">
              <a:solidFill>
                <a:schemeClr val="tx2"/>
              </a:solidFill>
              <a:latin typeface="+mn-lt"/>
            </a:endParaRPr>
          </a:p>
          <a:p>
            <a:pPr marL="685800" lvl="1" indent="-28575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False positives carry a different cost than false negatives</a:t>
            </a:r>
          </a:p>
          <a:p>
            <a:pPr marL="685800" lvl="1" indent="-28575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400" dirty="0" smtClean="0">
              <a:solidFill>
                <a:schemeClr val="tx2"/>
              </a:solidFill>
              <a:latin typeface="+mn-lt"/>
            </a:endParaRPr>
          </a:p>
          <a:p>
            <a:pPr marL="685800" lvl="1" indent="-28575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Frauds range from few to thousands of euros (dollars, pounds, </a:t>
            </a:r>
            <a:r>
              <a:rPr lang="en-US" dirty="0" err="1" smtClean="0">
                <a:solidFill>
                  <a:schemeClr val="tx2"/>
                </a:solidFill>
                <a:latin typeface="+mn-lt"/>
              </a:rPr>
              <a:t>etc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)</a:t>
            </a:r>
          </a:p>
          <a:p>
            <a:pPr marL="685800" lvl="1" indent="-28575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4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2"/>
            <a:ext cx="34990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Financial evaluation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4135" y="4941168"/>
            <a:ext cx="6423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There is a need for a real comparison measure</a:t>
            </a:r>
          </a:p>
        </p:txBody>
      </p:sp>
    </p:spTree>
    <p:extLst>
      <p:ext uri="{BB962C8B-B14F-4D97-AF65-F5344CB8AC3E}">
        <p14:creationId xmlns:p14="http://schemas.microsoft.com/office/powerpoint/2010/main" val="47544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522568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				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				where: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2"/>
            <a:ext cx="34990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Financial evaluation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7582" y="3675902"/>
            <a:ext cx="31652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 err="1" smtClean="0">
                <a:solidFill>
                  <a:schemeClr val="tx2"/>
                </a:solidFill>
              </a:rPr>
              <a:t>Ca</a:t>
            </a:r>
            <a:r>
              <a:rPr lang="en-US" sz="1800" dirty="0" smtClean="0">
                <a:solidFill>
                  <a:schemeClr val="tx2"/>
                </a:solidFill>
              </a:rPr>
              <a:t>          Administrative costs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 err="1" smtClean="0">
                <a:solidFill>
                  <a:schemeClr val="tx2"/>
                </a:solidFill>
              </a:rPr>
              <a:t>Amt</a:t>
            </a:r>
            <a:r>
              <a:rPr lang="en-US" sz="1800" dirty="0" smtClean="0">
                <a:solidFill>
                  <a:schemeClr val="tx2"/>
                </a:solidFill>
              </a:rPr>
              <a:t>       Amount of transaction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15"/>
          <a:stretch/>
        </p:blipFill>
        <p:spPr bwMode="auto">
          <a:xfrm>
            <a:off x="1145321" y="5225974"/>
            <a:ext cx="7652315" cy="94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11325"/>
                  </p:ext>
                </p:extLst>
              </p:nvPr>
            </p:nvGraphicFramePr>
            <p:xfrm>
              <a:off x="1033296" y="1690752"/>
              <a:ext cx="6851072" cy="166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12768"/>
                    <a:gridCol w="1847850"/>
                    <a:gridCol w="1433945"/>
                    <a:gridCol w="1856509"/>
                  </a:tblGrid>
                  <a:tr h="41656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True Class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656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Fraud </a:t>
                          </a: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=1)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Legitimate </a:t>
                          </a: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=0)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4165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Predicted class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Fraud </a:t>
                          </a: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=1)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dirty="0" err="1" smtClean="0"/>
                            <a:t>Ca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dirty="0" err="1" smtClean="0"/>
                            <a:t>Ca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4165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Legitimate </a:t>
                          </a: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=0)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sz="1800" dirty="0" err="1" smtClean="0"/>
                            <a:t>Amt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011653"/>
                  </p:ext>
                </p:extLst>
              </p:nvPr>
            </p:nvGraphicFramePr>
            <p:xfrm>
              <a:off x="1033296" y="1690752"/>
              <a:ext cx="6851072" cy="166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12768"/>
                    <a:gridCol w="1847850"/>
                    <a:gridCol w="1433945"/>
                    <a:gridCol w="1856509"/>
                  </a:tblGrid>
                  <a:tr h="41656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8534" r="-186" b="-3144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656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48936" t="-101471" r="-129787" b="-219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69737" t="-101471" r="-329" b="-219118"/>
                          </a:stretch>
                        </a:blipFill>
                      </a:tcPr>
                    </a:tc>
                  </a:tr>
                  <a:tr h="41656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56" t="-100000" r="-300000" b="-8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3069" t="-198551" r="-178218" b="-1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dirty="0" err="1" smtClean="0"/>
                            <a:t>Ca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dirty="0" err="1" smtClean="0"/>
                            <a:t>Ca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4165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3069" t="-302941" r="-178218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sz="1800" dirty="0" err="1" smtClean="0"/>
                            <a:t>Amt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502096" y="4509120"/>
            <a:ext cx="231557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Evaluation measure</a:t>
            </a:r>
          </a:p>
        </p:txBody>
      </p:sp>
    </p:spTree>
    <p:extLst>
      <p:ext uri="{BB962C8B-B14F-4D97-AF65-F5344CB8AC3E}">
        <p14:creationId xmlns:p14="http://schemas.microsoft.com/office/powerpoint/2010/main" val="324310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1" y="467962"/>
            <a:ext cx="33189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Logistic Regression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52432" y="1243550"/>
            <a:ext cx="1144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 </a:t>
            </a:r>
            <a:endParaRPr lang="en-US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779417"/>
              </p:ext>
            </p:extLst>
          </p:nvPr>
        </p:nvGraphicFramePr>
        <p:xfrm>
          <a:off x="683568" y="1662546"/>
          <a:ext cx="8568952" cy="4211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7884368" y="1252950"/>
            <a:ext cx="1259632" cy="48206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233227" y="2852936"/>
            <a:ext cx="778933" cy="2492587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6" y="5883832"/>
            <a:ext cx="350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Selecting the algorithm by F1-Score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7092280" y="3645024"/>
            <a:ext cx="778933" cy="17023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1389" y="5829600"/>
            <a:ext cx="310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Selecting the algorithm by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8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"/>
        </p:bldSub>
      </p:bldGraphic>
      <p:bldP spid="3" grpId="0" animBg="1"/>
      <p:bldP spid="3" grpId="1" animBg="1"/>
      <p:bldP spid="4" grpId="0"/>
      <p:bldP spid="4" grpId="1"/>
      <p:bldP spid="10" grpId="0" animBg="1"/>
      <p:bldP spid="10" grpId="1" animBg="1"/>
      <p:bldP spid="11" grpId="0"/>
      <p:bldP spid="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1" y="467962"/>
            <a:ext cx="33189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Logistic Regression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63694" y="1234314"/>
            <a:ext cx="748144" cy="48206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17436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Best model selected using traditional F1-Score does not give the best results in terms of cost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Model selected by cost, is trained using less than  1% of the database, meaning there is a lot of information excluded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The algorithm is trained to minimize the </a:t>
            </a:r>
            <a:r>
              <a:rPr lang="en-US" b="1" dirty="0" smtClean="0">
                <a:solidFill>
                  <a:schemeClr val="tx2"/>
                </a:solidFill>
                <a:latin typeface="+mn-lt"/>
              </a:rPr>
              <a:t>miss-classification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 (approx.) but then is evaluated based on </a:t>
            </a:r>
            <a:r>
              <a:rPr lang="en-US" b="1" dirty="0" smtClean="0">
                <a:solidFill>
                  <a:schemeClr val="tx2"/>
                </a:solidFill>
                <a:latin typeface="+mn-lt"/>
              </a:rPr>
              <a:t>cost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Why not train the algorithm to minimize the cost instead?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77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3116490"/>
                  </p:ext>
                </p:extLst>
              </p:nvPr>
            </p:nvGraphicFramePr>
            <p:xfrm>
              <a:off x="928255" y="1484047"/>
              <a:ext cx="6851072" cy="166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12768"/>
                    <a:gridCol w="1847850"/>
                    <a:gridCol w="1433945"/>
                    <a:gridCol w="1856509"/>
                  </a:tblGrid>
                  <a:tr h="41656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True Class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656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Fraud </a:t>
                          </a: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=1)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Legitimate </a:t>
                          </a: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=0)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4165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Predicted class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Fraud </a:t>
                          </a: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=1)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dirty="0" err="1" smtClean="0"/>
                            <a:t>Ca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dirty="0" err="1" smtClean="0"/>
                            <a:t>Ca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4165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Legitimate </a:t>
                          </a: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=0)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sz="1800" dirty="0" err="1" smtClean="0"/>
                            <a:t>Amt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7273696"/>
                  </p:ext>
                </p:extLst>
              </p:nvPr>
            </p:nvGraphicFramePr>
            <p:xfrm>
              <a:off x="928255" y="1484047"/>
              <a:ext cx="6851072" cy="166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12768"/>
                    <a:gridCol w="1847850"/>
                    <a:gridCol w="1433945"/>
                    <a:gridCol w="1856509"/>
                  </a:tblGrid>
                  <a:tr h="41656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8148" r="-185" b="-3144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656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48511" t="-101471" r="-130213" b="-219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68525" t="-101471" r="-328" b="-219118"/>
                          </a:stretch>
                        </a:blipFill>
                      </a:tcPr>
                    </a:tc>
                  </a:tr>
                  <a:tr h="41656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00000" r="-300356" b="-8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2739" t="-198551" r="-178548" b="-1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dirty="0" err="1" smtClean="0"/>
                            <a:t>Ca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dirty="0" err="1" smtClean="0"/>
                            <a:t>Ca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4165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2739" t="-302941" r="-178548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sz="1800" dirty="0" err="1" smtClean="0"/>
                            <a:t>Amt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227016"/>
            <a:ext cx="8246368" cy="163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b="1" dirty="0">
              <a:solidFill>
                <a:schemeClr val="tx2"/>
              </a:solidFill>
              <a:latin typeface="+mn-lt"/>
            </a:endParaRPr>
          </a:p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685800" lvl="1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685800" lvl="1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b="1" dirty="0">
              <a:solidFill>
                <a:schemeClr val="tx2"/>
              </a:solidFill>
              <a:latin typeface="+mn-lt"/>
            </a:endParaRPr>
          </a:p>
          <a:p>
            <a:pPr marL="685800" lvl="1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90"/>
          <a:stretch/>
        </p:blipFill>
        <p:spPr bwMode="auto">
          <a:xfrm>
            <a:off x="616476" y="4056358"/>
            <a:ext cx="8312768" cy="73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4890806" y="2391137"/>
            <a:ext cx="685622" cy="3041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576291" y="4317450"/>
            <a:ext cx="432048" cy="36511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890806" y="2808473"/>
            <a:ext cx="685622" cy="3041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556593" y="4322521"/>
            <a:ext cx="648072" cy="36511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526373" y="2391137"/>
            <a:ext cx="685622" cy="3041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022910" y="4322521"/>
            <a:ext cx="415689" cy="36511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04801" y="467962"/>
            <a:ext cx="57163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Cost Sensitive Logistic Regression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623" y="3626044"/>
            <a:ext cx="1898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02640" y="4923315"/>
                <a:ext cx="807332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2"/>
                    </a:solidFill>
                  </a:rPr>
                  <a:t>Objective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2"/>
                    </a:solidFill>
                  </a:rPr>
                  <a:t>	Find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000" dirty="0" smtClean="0">
                    <a:solidFill>
                      <a:schemeClr val="tx2"/>
                    </a:solidFill>
                  </a:rPr>
                  <a:t> that minimized the cost function (Genetic Algorithms)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0" y="3692486"/>
                <a:ext cx="8073324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604" b="-1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0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164283"/>
              </p:ext>
            </p:extLst>
          </p:nvPr>
        </p:nvGraphicFramePr>
        <p:xfrm>
          <a:off x="921328" y="1690255"/>
          <a:ext cx="8043160" cy="4547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67962"/>
            <a:ext cx="56875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 sensitive Logistic Regression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52433" y="1243550"/>
            <a:ext cx="1075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596336" y="1170617"/>
            <a:ext cx="1296145" cy="48206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49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22629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650081"/>
              </p:ext>
            </p:extLst>
          </p:nvPr>
        </p:nvGraphicFramePr>
        <p:xfrm>
          <a:off x="902209" y="1324864"/>
          <a:ext cx="7342200" cy="4535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547664" y="3212977"/>
            <a:ext cx="6696744" cy="13509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67962"/>
            <a:ext cx="56875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 sensitive Logistic Regression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52433" y="1243550"/>
            <a:ext cx="1075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085514" y="5012328"/>
            <a:ext cx="75368" cy="10831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444046"/>
              </p:ext>
            </p:extLst>
          </p:nvPr>
        </p:nvGraphicFramePr>
        <p:xfrm>
          <a:off x="899592" y="1978818"/>
          <a:ext cx="7920880" cy="3970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7452320" y="1221317"/>
            <a:ext cx="1440160" cy="48206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8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67962"/>
            <a:ext cx="20088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63694" y="1234314"/>
            <a:ext cx="748144" cy="48206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57512" y="1642637"/>
            <a:ext cx="8053086" cy="317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</a:rPr>
              <a:t>Selecting models based on traditional statistics </a:t>
            </a:r>
            <a:r>
              <a:rPr lang="en-US" dirty="0">
                <a:solidFill>
                  <a:schemeClr val="tx2"/>
                </a:solidFill>
              </a:rPr>
              <a:t>does not </a:t>
            </a:r>
            <a:r>
              <a:rPr lang="en-US" dirty="0" smtClean="0">
                <a:solidFill>
                  <a:schemeClr val="tx2"/>
                </a:solidFill>
              </a:rPr>
              <a:t>give </a:t>
            </a:r>
            <a:r>
              <a:rPr lang="en-US" dirty="0">
                <a:solidFill>
                  <a:schemeClr val="tx2"/>
                </a:solidFill>
              </a:rPr>
              <a:t>the best results in terms of </a:t>
            </a:r>
            <a:r>
              <a:rPr lang="en-US" dirty="0" smtClean="0">
                <a:solidFill>
                  <a:schemeClr val="tx2"/>
                </a:solidFill>
              </a:rPr>
              <a:t>cost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</a:rPr>
              <a:t>Models should be evaluated taking into account real financial costs of the application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</a:rPr>
              <a:t>Algorithms should be developed to incorporate those financial costs</a:t>
            </a:r>
            <a:endParaRPr lang="en-US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66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2388" y="1553563"/>
            <a:ext cx="5559225" cy="71007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Thank you!</a:t>
            </a: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83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67962"/>
            <a:ext cx="35385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Contact information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2388" y="1553563"/>
            <a:ext cx="5559225" cy="71007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Alejandro Correa </a:t>
            </a:r>
            <a:r>
              <a:rPr lang="en-US" sz="3600" b="1" dirty="0" err="1" smtClean="0"/>
              <a:t>Bahnsen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University of Luxembourg</a:t>
            </a:r>
          </a:p>
          <a:p>
            <a:pPr marL="0" indent="0" algn="ctr">
              <a:buNone/>
            </a:pPr>
            <a:r>
              <a:rPr lang="en-US" sz="4000" dirty="0" smtClean="0"/>
              <a:t>Luxembourg</a:t>
            </a:r>
          </a:p>
          <a:p>
            <a:pPr marL="0" indent="0" algn="ctr">
              <a:buNone/>
            </a:pPr>
            <a:r>
              <a:rPr lang="en-US" sz="2400" dirty="0" smtClean="0"/>
              <a:t>	</a:t>
            </a:r>
          </a:p>
          <a:p>
            <a:pPr marL="0" indent="0" algn="ctr">
              <a:buNone/>
            </a:pPr>
            <a:r>
              <a:rPr lang="en-US" sz="2400" dirty="0" smtClean="0">
                <a:hlinkClick r:id="rId2"/>
              </a:rPr>
              <a:t>al.bahnsen@gmail.com</a:t>
            </a:r>
            <a:endParaRPr lang="en-US" sz="2400" dirty="0" smtClean="0"/>
          </a:p>
          <a:p>
            <a:pPr marL="0" indent="0" algn="ctr">
              <a:buNone/>
            </a:pPr>
            <a:endParaRPr lang="en-US" sz="600" dirty="0" smtClean="0"/>
          </a:p>
          <a:p>
            <a:pPr marL="0" indent="0" algn="ctr">
              <a:buNone/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www.linkedin.com/in/albahnsen</a:t>
            </a:r>
            <a:endParaRPr lang="en-US" sz="2400" dirty="0" smtClean="0"/>
          </a:p>
          <a:p>
            <a:pPr marL="0" indent="0" algn="ctr">
              <a:buNone/>
            </a:pPr>
            <a:endParaRPr lang="en-US" sz="600" dirty="0" smtClean="0"/>
          </a:p>
          <a:p>
            <a:pPr marL="0" indent="0" algn="ctr">
              <a:buNone/>
            </a:pP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www.slideshare.net/albahnsen</a:t>
            </a:r>
            <a:endParaRPr lang="en-US" sz="24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1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74904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b="1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b="1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algn="just">
              <a:spcBef>
                <a:spcPct val="20000"/>
              </a:spcBef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22629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887497"/>
              </p:ext>
            </p:extLst>
          </p:nvPr>
        </p:nvGraphicFramePr>
        <p:xfrm>
          <a:off x="908304" y="1463040"/>
          <a:ext cx="7336104" cy="439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1547664" y="3107313"/>
            <a:ext cx="6696744" cy="13509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0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1" y="476674"/>
            <a:ext cx="43107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Simplify transaction flow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redit Card by mi_brami - Credit card with electrionic protecti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42" y="2531471"/>
            <a:ext cx="785930" cy="49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987418" y="2696950"/>
            <a:ext cx="288032" cy="169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370246" y="2665736"/>
            <a:ext cx="360040" cy="185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250566" y="2665736"/>
            <a:ext cx="360040" cy="185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thesmallbusinessguru.com/wp-content/uploads/2012/06/credit-card-terminal-250x16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550" y="2569399"/>
            <a:ext cx="652665" cy="41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undertheradarblog.com/wp-content/uploads/2011/09/1297909210_visa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26" y="2522860"/>
            <a:ext cx="787405" cy="2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penfinancial.com/SharedContent/images/1aMastercar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635" y="2302595"/>
            <a:ext cx="723536" cy="5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data:image/jpeg;base64,/9j/4AAQSkZJRgABAQAAAQABAAD/2wCEAAkGBhISERARERIVExMWFxgXFRMYExIYExgVFRQWHBQRFxQYGyYeFxklGhcSHy8gIycpLCwsFx4xNTAqNSYrLCkBCQoKDgwOGg8PFzUiHh8vNTUrKzUpKjI1NTU1LC0sMDQuKTQ1KSwsLy8sLi8pNSkpNSw0Kik2LjEsKSw0NS41Kf/AABEIAKEBOgMBIgACEQEDEQH/xAAcAAEAAgIDAQAAAAAAAAAAAAAABgcEBQEDCAL/xABEEAABAwIDBAcDCQcCBwEAAAABAAIDBBEFEiETMVGBBgciQWFxkRQjMkJScoKSobHR4RUWM2JzorJjwSQ1Q1NUs/AX/8QAGgEBAAIDAQAAAAAAAAAAAAAAAAUGAQIEA//EADARAQACAQIDBQQLAAAAAAAAAAABAgMEEQUhMRITQXHBUWGB8BQVIiMyYqGxstHx/9oADAMBAAIRAxEAPwC8UREBERAREQEREBERAREQEREBERAREQEREBERAREQEREBERAREQEREBERAREQEREBERAREQEREBERAREQEREBERAREQEREBERAREQEREBERAREQEREBERAREQEREBERAREQEREBERAREQEREBFgVWP00biySeNjxva57Q4X3aL4b0kpCCRUw2H+oz80GyRasdKKPQe0w6/wCo381tEBERARfEUzXC7XBwuRcEEXBsRcd4K+0BEWFW41BC4NlmjjcRcBz2gkcbFBmota3pLSEEiph03+8Z+a7KTHaeV2SKeN77Xyte0mw3mwQZyIiAiIgIiICIiAiIgIiICIuqWqa0taTYuNgFra9aRvadoZiJno7URFswIiICIiAiIgIiICIiAiIgwMTwKCoa9ssTXZhYktGbdvDt4K8+4vhhp55oHamNxbfiBudzFivSKqHrewjJUx1AHZlbld9OPv5tLfsoMnqeZC81THsa6QZHAkAnLqCBfgQPUK1VRfVtiOxxCG5sJA6I/WsR/c1qvRAWl6ZYx7NRVEoNn5S2P6b9GnkTfkt0qr64sZvJBSNOjRtH/SdcMHIZjzCB1PY3Z81I4/F71l/nCwkHnbKeRVqLzhg2JGnqIZ2743h3Lc4c2lw5r0VTVDZGMkYbtcA5p4gi4KDtWJiNFC9rjMxjmhpuXNBs21zqdyy1GesXFdhQTEGzpLRt836H+3MeSCmejmEGqqYIACA9wzHvawavPnlB52XoGgwmGEARRMZYWFmgG3nvKrjqbwm7qiqI+G0TD4mzn25ZPVWkgIuCbalQTol0+dU4hUwPI2Tsxp9ALbM2IJ78ze14WPggniIsDF31IaDStic7W4kLgDpoAW7uaDPRVhXda1VBI6KakYyRu8Z3ciOI8VIeg/S2ev2j3siZGw5SGl5kzEXBsdLIJciLrqM2V2S2e3ZzXy37r21sg7EVYVXWtUxTSQPponPa8s7D32LgbWHHVTPBKqvkyuqYoYWH5Ac90o00v8kG6DeIi+ZZA0FxNgN6xMxEbydXVV1QjaXO5DieCjsM7pJ2OdvLh6X3L6rJ3TFz/kN3eH6ldWHfxY/pBUTiHELavU46V5Y9429/Pbf+kvhwxjpMz12SqQmxsLmxsOJ7hdRijx6sdUy07o4PciJ0hBk1bJvy37wATrwUpWhPR+Tb1k7ZGgzxtYBlPYyNIa7frvKviIYB6fx/s6Sty9thczZd5kBOVvEAts7wF+ClUMgc1rhqCARzCjP7hx5pHl3xwbIsA93tNnkM+X52QBvlfit7g9G6GCGF7s7o2NYX2tmyNADiOJsgzEREBERAREQEREBERAUU6zcK21BK4C7orSjyafef2Fx5KVr4liDmuadQQQR4EaoPNUE7mOa9nxNIc3zabj7wvR2F17Z4YZm/DIxrxxs5oNj46rz1jGHGCongP/TeW8r9k+lirb6qMU2tDsye1C4s+qe038bckEykeGguJsALk9wA3lUvgFN+1cVfLICYbmRwN/4bdImHhfs3HgVP+svGdhQyNBs+b3TeNnDtn7IPqtd1R4Ls6V9Q4dqZ3Z47Nmg9XZz5WQVbjWFupqiaB29jiAeLd7XcwQrW6psb2tIYHG74DYcdm4ks5DtDktL1wYFZ0VY0fENnJ5i5Y48rjkFGer7GvZq6Ik2ZJ7p/CzrZTycG/egvhVV1y4neSmpwdGB0jh/M7Rh5AP8AtK1VSmX9pYyRvj2vmNjCfwdl/vQWh0Lwj2aigiIs7Lmf9N+rvxtyW7REEY6xcb9moZS02kk92ziM3xO5NzHzsqUwyvdTzRTM+KNwcBxHe3mLjmp108qTXYnBQMJysIY7XTM4B0juTLC/G6wutXARBURysaAyVgFgNA6IBv8Ajk9EFv0dW2WNkrDdr2hzT4OFwu5QXqmxza0rqdx7cBsP6b7lh5EOHJTpBDOsromKmAzxtvPELi298Y1czxI1I/VV10C6Sex1bHOPuZOxJwsfhfyP3Eq+FSPWR0X9lqTIwe5mJc225r/ls/3Hn4ILtBWq6UY62jppJ3bwLMHznn4W+uvkCtB1X9JvaKfYPdeWAAanV0fyHeNvhPkOKjvS2pdimIx0MLvdREhzhuuP4snjYdkeN0Hb1WdGDI91fUDN2jsid7nknaTHmSB438FaS6aOkZFGyKMZWMAa0cAF3IBK0NZUOneI4/hHf3H+Y+C7cWri47GPUnQkf4/ms7DqARNtvcfiP+3koHUXtxDLOmxz93X8c+38sevzv10iMNe3brPSPV0VtMI6dzW8BrxNxqtLh38WP6QUgxf+C/8A+71H8O/ix/SChuMUrTXYa1jaIiv8nVppmcVpn3/sliIiu6KEREBERAREQEREBERAREQEREFQdb2EZKmOoA0mbZ3049L+ZblH1V1dUeJ7OsfET2ZmW+vGbt+4v9VOOs3CdvQSEC74iJW+TdHj7JdzAVNYViDoJ4Z2amNwcBxtvbzFxzQTLrLqnVeIQ0kepZaMf1JS0uJ8gGehVsUNG2KOOJgs1jQ0eQFlVfVbQOqK2orJNcl3X7jLMXE28hm8swVtoNX0nwYVVLNAd7m9k8HjVjvUBeeZIy0lrhZwJBHeCDYj1XppUj1nYHsK10gHYnG0b4O0EjfWzvreCCe0XS7Ng5qifeMiLHeMo7IPhc2PNaDqawk3qKpw4RMPj8Uh/wDWPVV+zFntp5acH3b3skcPFgP43afqBXr0Lwn2aip4yLOy5nj+d/acPvtyQbtYeMYk2ngmnf8ADGwu87DRo8SbDmsxV11wY3liipGntSHaPA35Gnsi3i7/ABKDA6qqIzVNTXSkZhcNuflyG7yL8BYfWKk/WVhTaiheWkF8RErdRfsgh7ebS7nZaHC+qFjoYnSzyskc0Oe1uTKHEXLRp3blk/8A45D/AOVN/Z+SCFdXuN+zV0RJsyT3T+HbIyn7WX1V7rzn0hwc01RNTuucjiA7dmYdWO5gjndXl0Pxv2qjhmJu62V/026O/Pmg3S1PSjAW1lNJA7QkXY75rxq13rofAlbZEHnLDsSmpJi+M5ZG52Hno4eov5gK0+qjABFTGqdrJPuPeI2k2HM3J5cFWXSptq6sA3beT/Mq6+hH/L6L+kz8EG8WtxfEtmMrfjP3Dj5rZLTz4CXOc7abzfd+qjOJzqe57OmrvafHeOUPfB3fa3yTyhj4VUxRgucSXnwOg81sP25FxPoVh/u4fn/d+qfu4fn/AHfqoLT/AFtp8cY8eGNo8v1+067/AEe9u1Np+fg7MQxWN8bmtJufA8VqKOUNkY47gblZ1XghYwvz3t3WWvp4c7mt3XNrqI4hk1ltTSc9Ii/LaPjy8Z8XThjHGOYpPJITjsXE+izIJczWuG4i/qtQOjn8/wB36rcsZYADu0Vx4ffXXtadVWKx4bf7KMzRiiI7ud30iIpZziIiAiIgIiICIiAiIgIiIPiaIOa5rtQQQfIjVeccXoTTzzwu02b3N+qCcrvItsea9IqFY50A9oxKGqOXY2Blb3ufH8At3g6X8GoNp0EwP2WiiYRZ7htJOOZ/cfIWHJSFEQFEus3BPaKJ7mi8kJ2jeJaNJG/ZufMBS1fL2Agg6g6EeBQefeiOFe01lPERdpcHP+gztG/gbAc16EUK6GdAzR1VVM4tLTdkFt4jc7MS4dx0a3keKmqDgm2pVNUzv2njQdviDs3hsYfh5F1vtqwMcwGuqWyRe1xxROuLMhOfIfkF5fw0NrLTYB1bz0cu2gq2ZspaQ6ElpaSCRo+43BBP0XVSteGNEhDn27RaCGk8QCTYc12oKu648Hs6CqaNDeJ58RrGTyzj0WJ1RY8I5pKV5s2XtM/qNGo8y232VYPS3AHVkGwbI2MEguJZmPZNxl1Fje2qhbOpyRrmuZVgOaQQdmQQQbgg5kFnotRhFJWMIFRURStAt2YSx5PcS7MR9y7sWgqXZRTSxxb8xfEXnusW2cAO/fdBRHSh962sPGeT/Mq7Og7r4fR/0m/cFDZepx7nOc6rBc4kk7LeSbk/EpFg3RqupYmwxVkTo23sH07iQD3Ah40QSxFw29hff3+a5QERdcwcR2SAeJFx6LFp2jfbdmGLjLrQv5fiFH6I2kj+kPxW7qcMkk0dKLcA3T8Vj/u4f+5/b+qp/E9Jq9Vqq5seKdq7dZr4Tv7UlgyY8eOazbr5t2iw4IJRa8gcO/s6287rMVsxZJvG9qzXz29JlHWiI6TuIiL1aiIiAiIgIiICIiAiIgLAxfFNg1jshfmkbHoWixebNJv3Xss9aXpXTufFE1jXuO2iccm8NY8Fzr+ACDLoMXbI+WMtMckRaHtdb5YuxzXA2IIWbnHEaKL47gBeHsgzNfbbmVwc8vmZYQtvmG7hu3aJLh21mpZTA5gmjtVxlrCLjK5jJLXBIfmBIvceFkEpDlxnHEeqjGI4bMaoywNLb2gkPwjYuZfbNtvcxwIH0gsSPCn+yUMQgLTFML3jDsrGud2yL63GXvuUEzDhxXBlHEeoUZq8FMppsgdDIxshbM2MNDZMwtdo+Q7tnIe53cV1uwp76SsM1OzbkyZWta1wL3RtaJGX4kXvvFz4oJU14N7EG3itBS9MGuaJHwvZH7Q6mL7sIbKyYxagG+UyCwIvvF7LaYRSMjiZljEZLWlwDQ3tZQDcDv0Wi6LYB2JTUMeD7ZUzMY49i0lTJJFJl3E2c067j4oJSHjiuNoL2uL8L6+ihkGGSsn2whORlU92VrA2UskZlEgdftsBLiWWB79bAHsfhcnss0Rjcat0r3Mmt3ulJin2vcGsyi172bl8wl75AN5A8ymccQo37G4VFX7TC6dsoYInBoc0MEbQ+HX4DnD3a6HMNeHxJhzvbZpNl7sspxrEHZnMdJns6/ZIBj7Xh4IJNtW66jTfqNPNciQG1iNd2qhwwqQmdpbJkeC4OEbdvE984cW5t0zL9uxB0bY3usmion56F0sDS5j5sz2xhrQCSGSZTqzNo7LrYlBKc433Flw+UDeQPMhQw4FK2NxhjvHJL72meBZvvrtqIgdB2bXb379CDfIxGmkY6vLqcVBkDdgC3MxzBGB7P/p9oE8O1dBJMQrmwxPld8LBc2t+J09VxR1T3FwfHksAQ7MHNcHX3EcLa+a66pv/AA5D4xLdoD4wLhwNg4AHfpdRj9hzNjqIoDI6mzwOjieSH5WyE1MDC7XIWBoAOmpF7bgmbZAdQQR5hc5xvvoovXUBfJI+GIth9mkZIzJl2sjsuxaGHeW2fqfnhfdZSOkodg2nOZkcZylrQC5haXMbfv0d6+KCSOkA3kDmFxtW8Rx3jco9T0bZayV7qciJ9PGwF8YALmvkL223jQsGu+3gtdLgN6PEQ2ntM81AiGRocWyOBjA4C4YRwt3IJm6QDUkDmFzmCjvseWpEkkRdAYGsibkuIngnaNMfcXAsFwPkEd6wqfo89zIGvD4ntknfC9uroWOeTDE4je0NIBZu0t4oJcZAL3I9VyCopJh0ron52bGYz5s8bGyRktjAEjozYvY7UW3jN3WupDhDXCCEPYI35G5mN+Fptq0eAQZaIiAiIgIiICIiAiIgIiICIiAiIgIiICIiAiIgIiICIiAiIgIiICIiAiIgIiICIiAiIgIiICIiAiIgIiICIiAiIgIiICIiAiIgIiICIiAiIgIiICIiAiIgIiICIiAiIgIiICIiAiIgI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0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 descr="database server by lyte - Database Server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336" y="4465697"/>
            <a:ext cx="592500" cy="72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Personnage_ordinateur by Antoine - Personnage ordinateur computer laptop people work travail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34" y="4520401"/>
            <a:ext cx="936104" cy="86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Arrow 24"/>
          <p:cNvSpPr/>
          <p:nvPr/>
        </p:nvSpPr>
        <p:spPr>
          <a:xfrm rot="10800000">
            <a:off x="3592578" y="4828749"/>
            <a:ext cx="360040" cy="185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92953" y="4592052"/>
            <a:ext cx="1224136" cy="58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Fraud??</a:t>
            </a:r>
            <a:endParaRPr lang="en-US" sz="1800" dirty="0"/>
          </a:p>
        </p:txBody>
      </p:sp>
      <p:sp>
        <p:nvSpPr>
          <p:cNvPr id="35" name="Right Arrow 34"/>
          <p:cNvSpPr/>
          <p:nvPr/>
        </p:nvSpPr>
        <p:spPr>
          <a:xfrm rot="10800000">
            <a:off x="6369626" y="4790463"/>
            <a:ext cx="360040" cy="185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5400000">
            <a:off x="7171436" y="3676818"/>
            <a:ext cx="534303" cy="185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logodatabases.com/wp-content/uploads/2012/02/american-express-logo-wallpaper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34" y="2895144"/>
            <a:ext cx="681214" cy="61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3963349" y="1905565"/>
            <a:ext cx="1910140" cy="1705608"/>
          </a:xfrm>
          <a:prstGeom prst="roundRect">
            <a:avLst/>
          </a:prstGeom>
          <a:noFill/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charset="0"/>
              </a:rPr>
              <a:t>Network</a:t>
            </a:r>
          </a:p>
        </p:txBody>
      </p:sp>
      <p:pic>
        <p:nvPicPr>
          <p:cNvPr id="11" name="Picture 4" descr="http://ts2.mm.bing.net/th?id=H.4964953128829693&amp;pid=1.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400" y="2057968"/>
            <a:ext cx="1181182" cy="125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17"/>
          <p:cNvCxnSpPr>
            <a:stCxn id="16" idx="0"/>
            <a:endCxn id="1028" idx="2"/>
          </p:cNvCxnSpPr>
          <p:nvPr/>
        </p:nvCxnSpPr>
        <p:spPr bwMode="auto">
          <a:xfrm rot="16200000" flipV="1">
            <a:off x="3177979" y="2565009"/>
            <a:ext cx="1604947" cy="2449139"/>
          </a:xfrm>
          <a:prstGeom prst="curvedConnector3">
            <a:avLst>
              <a:gd name="adj1" fmla="val 1303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13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25" grpId="0" animBg="1"/>
      <p:bldP spid="16" grpId="0" animBg="1"/>
      <p:bldP spid="35" grpId="0" animBg="1"/>
      <p:bldP spid="74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781176"/>
            <a:ext cx="8011522" cy="344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Introduction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Database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Evaluation of algorithms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2"/>
                </a:solidFill>
                <a:latin typeface="+mn-lt"/>
              </a:rPr>
              <a:t>Logistic Regression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2"/>
                </a:solidFill>
                <a:latin typeface="+mn-lt"/>
              </a:rPr>
              <a:t>Financial measure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2"/>
                </a:solidFill>
                <a:latin typeface="+mn-lt"/>
              </a:rPr>
              <a:t>Cost Sensitive Logistic Regression</a:t>
            </a:r>
          </a:p>
          <a:p>
            <a:pPr marL="685800" lvl="1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2"/>
              </a:solidFill>
              <a:latin typeface="+mn-lt"/>
            </a:endParaRPr>
          </a:p>
          <a:p>
            <a:pPr algn="just">
              <a:spcBef>
                <a:spcPct val="20000"/>
              </a:spcBef>
              <a:defRPr/>
            </a:pPr>
            <a:endParaRPr lang="en-US" sz="2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25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b="1" dirty="0" smtClean="0">
              <a:solidFill>
                <a:schemeClr val="tx2"/>
              </a:solidFill>
              <a:latin typeface="+mn-lt"/>
            </a:endParaRPr>
          </a:p>
          <a:p>
            <a:pPr marL="685800" lvl="1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1" y="467962"/>
            <a:ext cx="17388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Database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953" y="1351581"/>
            <a:ext cx="40503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Larger </a:t>
            </a:r>
            <a:r>
              <a:rPr lang="en-US" sz="2000" dirty="0">
                <a:solidFill>
                  <a:schemeClr val="tx2"/>
                </a:solidFill>
              </a:rPr>
              <a:t>European card processing </a:t>
            </a:r>
            <a:r>
              <a:rPr lang="en-US" sz="2000" dirty="0" smtClean="0">
                <a:solidFill>
                  <a:schemeClr val="tx2"/>
                </a:solidFill>
              </a:rPr>
              <a:t>company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2012 card present transactions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750,000 Transactions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3500 Frauds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</a:rPr>
              <a:t>0.467% Fraud rate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148,562 EUR lost due to fraud on test dataset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4" name="Can 23"/>
          <p:cNvSpPr/>
          <p:nvPr/>
        </p:nvSpPr>
        <p:spPr>
          <a:xfrm>
            <a:off x="4998229" y="1516697"/>
            <a:ext cx="2937461" cy="4144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06195" y="4703658"/>
            <a:ext cx="2924232" cy="1153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98229" y="4415626"/>
            <a:ext cx="2937461" cy="1153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992965" y="4127594"/>
            <a:ext cx="2937461" cy="1153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98229" y="3839562"/>
            <a:ext cx="2937461" cy="1153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992965" y="3551530"/>
            <a:ext cx="2937461" cy="1153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998229" y="3263498"/>
            <a:ext cx="2937461" cy="1153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98229" y="2996952"/>
            <a:ext cx="2937461" cy="1153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92965" y="2759442"/>
            <a:ext cx="2937461" cy="1153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04047" y="2471410"/>
            <a:ext cx="2937461" cy="1153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98783" y="2204864"/>
            <a:ext cx="2937461" cy="1153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04047" y="1916832"/>
            <a:ext cx="2937461" cy="1153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98783" y="1628800"/>
            <a:ext cx="2937461" cy="1153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92965" y="1268760"/>
            <a:ext cx="2937461" cy="1153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228184" y="2460952"/>
            <a:ext cx="642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Dec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Nov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Oct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Sep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Aug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Jul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Jun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May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Apr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Mar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Feb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Jan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8" name="Right Brace 47"/>
          <p:cNvSpPr/>
          <p:nvPr/>
        </p:nvSpPr>
        <p:spPr>
          <a:xfrm>
            <a:off x="7936245" y="2564905"/>
            <a:ext cx="509320" cy="280831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>
            <a:off x="7941509" y="1916833"/>
            <a:ext cx="509320" cy="57606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517573" y="2035587"/>
            <a:ext cx="515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Test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17573" y="3799784"/>
            <a:ext cx="590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Train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3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  <p:bldP spid="24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Raw attributes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Other attributes: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Age, country of residence, postal code, type of card 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marL="1371600" lvl="3" indent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US" sz="1600" dirty="0" smtClean="0">
                <a:solidFill>
                  <a:schemeClr val="tx2"/>
                </a:solidFill>
                <a:latin typeface="+mn-lt"/>
              </a:rPr>
            </a:b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2"/>
                </a:solidFill>
                <a:latin typeface="+mn-lt"/>
              </a:rPr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7388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Database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51915"/>
              </p:ext>
            </p:extLst>
          </p:nvPr>
        </p:nvGraphicFramePr>
        <p:xfrm>
          <a:off x="683568" y="2255520"/>
          <a:ext cx="761410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02"/>
                <a:gridCol w="1191211"/>
                <a:gridCol w="1191211"/>
                <a:gridCol w="917556"/>
                <a:gridCol w="917556"/>
                <a:gridCol w="917556"/>
                <a:gridCol w="1115032"/>
                <a:gridCol w="72008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TRXID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Client ID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Amount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Location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Merchant Group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Fraud</a:t>
                      </a:r>
                      <a:endParaRPr lang="en-US" sz="1400" dirty="0"/>
                    </a:p>
                  </a:txBody>
                  <a:tcPr anchor="ctr"/>
                </a:tc>
              </a:tr>
              <a:tr h="2236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2/1/12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6:00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580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Lux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Internet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Airlines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</a:tr>
              <a:tr h="2236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2/1/12 6:15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Lux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Present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Car</a:t>
                      </a:r>
                      <a:r>
                        <a:rPr lang="en-US" sz="1400" baseline="0" dirty="0" smtClean="0"/>
                        <a:t> Renting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</a:tr>
              <a:tr h="2236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2/1/12 8:20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Bel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Present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Hotel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236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3/1/12 4:15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Lux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</a:tr>
              <a:tr h="2236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3/1/12</a:t>
                      </a:r>
                      <a:r>
                        <a:rPr lang="en-US" sz="1400" baseline="0" dirty="0" smtClean="0"/>
                        <a:t> 9:18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Present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Retail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</a:tr>
              <a:tr h="2236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3/1/12 9:55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1210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Lux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Internet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Airlines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Derived attributes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Combination of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following criteria: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marL="1371600" lvl="3" indent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US" sz="1600" dirty="0" smtClean="0">
                <a:solidFill>
                  <a:schemeClr val="tx2"/>
                </a:solidFill>
                <a:latin typeface="+mn-lt"/>
              </a:rPr>
            </a:br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2"/>
                </a:solidFill>
                <a:latin typeface="+mn-lt"/>
              </a:rPr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7388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Database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42822"/>
              </p:ext>
            </p:extLst>
          </p:nvPr>
        </p:nvGraphicFramePr>
        <p:xfrm>
          <a:off x="304800" y="1724030"/>
          <a:ext cx="8659688" cy="27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76"/>
                <a:gridCol w="576064"/>
                <a:gridCol w="1080120"/>
                <a:gridCol w="576064"/>
                <a:gridCol w="864096"/>
                <a:gridCol w="792088"/>
                <a:gridCol w="1080120"/>
                <a:gridCol w="648072"/>
                <a:gridCol w="1368152"/>
                <a:gridCol w="1224136"/>
              </a:tblGrid>
              <a:tr h="909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Num</a:t>
                      </a:r>
                      <a:r>
                        <a:rPr lang="en-US" sz="1400" dirty="0" smtClean="0"/>
                        <a:t> CC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Amt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Location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Merchant Group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Fraud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No. of </a:t>
                      </a:r>
                      <a:r>
                        <a:rPr lang="en-US" sz="1400" dirty="0" err="1" smtClean="0"/>
                        <a:t>Trx</a:t>
                      </a:r>
                      <a:r>
                        <a:rPr lang="en-US" sz="1400" baseline="0" dirty="0" smtClean="0"/>
                        <a:t> – same client – last 6 hour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Sum</a:t>
                      </a:r>
                      <a:r>
                        <a:rPr lang="en-US" sz="1400" baseline="0" dirty="0" smtClean="0"/>
                        <a:t> – same client – last 7 days</a:t>
                      </a:r>
                      <a:endParaRPr lang="en-US" sz="1400" dirty="0"/>
                    </a:p>
                  </a:txBody>
                  <a:tcPr anchor="ctr"/>
                </a:tc>
              </a:tr>
              <a:tr h="220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2/1/12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6:00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580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Lux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Internet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Airlines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</a:tr>
              <a:tr h="220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2/1/12 6:15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Lux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Present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Car</a:t>
                      </a:r>
                      <a:r>
                        <a:rPr lang="en-US" sz="1400" baseline="0" dirty="0" smtClean="0"/>
                        <a:t> Renting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580</a:t>
                      </a:r>
                      <a:endParaRPr lang="en-US" sz="1400" dirty="0"/>
                    </a:p>
                  </a:txBody>
                  <a:tcPr anchor="ctr"/>
                </a:tc>
              </a:tr>
              <a:tr h="220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2/1/12 8:20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Bel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Present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Hotel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20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3/1/12 4:15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Lux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700</a:t>
                      </a:r>
                      <a:endParaRPr lang="en-US" sz="1400" dirty="0"/>
                    </a:p>
                  </a:txBody>
                  <a:tcPr anchor="ctr"/>
                </a:tc>
              </a:tr>
              <a:tr h="220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3/1/12</a:t>
                      </a:r>
                      <a:r>
                        <a:rPr lang="en-US" sz="1400" baseline="0" dirty="0" smtClean="0"/>
                        <a:t> 9:18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Present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Retail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ctr"/>
                </a:tc>
              </a:tr>
              <a:tr h="220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3/1/12 9:55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1210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Lux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Internet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Airlines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760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01821"/>
              </p:ext>
            </p:extLst>
          </p:nvPr>
        </p:nvGraphicFramePr>
        <p:xfrm>
          <a:off x="3647356" y="4653136"/>
          <a:ext cx="4957092" cy="1783080"/>
        </p:xfrm>
        <a:graphic>
          <a:graphicData uri="http://schemas.openxmlformats.org/drawingml/2006/table">
            <a:tbl>
              <a:tblPr/>
              <a:tblGrid>
                <a:gridCol w="1247704"/>
                <a:gridCol w="1517477"/>
                <a:gridCol w="1022892"/>
                <a:gridCol w="116901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Function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Client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hour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Credit Card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 Type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Sum(Amount)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Merchant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Avg(Amount)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Merchant Category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Merchant Group 1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months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Merchant Group 2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Merchant Country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550276"/>
                <a:ext cx="772750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285750" indent="-285750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2"/>
                    </a:solidFill>
                    <a:latin typeface="+mn-lt"/>
                  </a:rPr>
                  <a:t>Misclassification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𝑇𝑃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𝑇𝑁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𝑇𝑃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𝑇𝑁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𝐹𝑃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2"/>
                    </a:solidFill>
                    <a:latin typeface="+mn-lt"/>
                  </a:rPr>
                  <a:t>  </a:t>
                </a:r>
              </a:p>
              <a:p>
                <a:pPr marL="285750" indent="-285750"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2"/>
                    </a:solidFill>
                    <a:latin typeface="+mn-lt"/>
                  </a:rPr>
                  <a:t>Recall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𝑇𝑃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2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𝑇𝑃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2"/>
                    </a:solidFill>
                    <a:latin typeface="+mn-lt"/>
                  </a:rPr>
                  <a:t>F-Score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2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 ∗ 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𝑅𝑒𝑐𝑎𝑙𝑙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550276"/>
                <a:ext cx="7727504" cy="4953000"/>
              </a:xfrm>
              <a:prstGeom prst="rect">
                <a:avLst/>
              </a:prstGeom>
              <a:blipFill rotWithShape="1">
                <a:blip r:embed="rId2"/>
                <a:stretch>
                  <a:fillRect l="-6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1" y="467962"/>
            <a:ext cx="19221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Evaluation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395522"/>
                  </p:ext>
                </p:extLst>
              </p:nvPr>
            </p:nvGraphicFramePr>
            <p:xfrm>
              <a:off x="609949" y="1617015"/>
              <a:ext cx="7274419" cy="166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18605"/>
                    <a:gridCol w="1962034"/>
                    <a:gridCol w="1522552"/>
                    <a:gridCol w="1971228"/>
                  </a:tblGrid>
                  <a:tr h="41656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anchor="ctr"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True Class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656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Fraud </a:t>
                          </a:r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=1)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Legitimate </a:t>
                          </a:r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=0)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4165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Predicted class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Fraud </a:t>
                          </a:r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=1)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TP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FP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4165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Legitimate </a:t>
                          </a:r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=0)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sz="2000" dirty="0" smtClean="0"/>
                            <a:t>FN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TN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395522"/>
                  </p:ext>
                </p:extLst>
              </p:nvPr>
            </p:nvGraphicFramePr>
            <p:xfrm>
              <a:off x="609949" y="1617015"/>
              <a:ext cx="7274419" cy="166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18605"/>
                    <a:gridCol w="1962034"/>
                    <a:gridCol w="1522552"/>
                    <a:gridCol w="1971228"/>
                  </a:tblGrid>
                  <a:tr h="41656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anchor="ctr"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8202" t="-4348" r="-175" b="-3202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656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48000" t="-105882" r="-12960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69350" t="-105882" r="-310" b="-225000"/>
                          </a:stretch>
                        </a:blipFill>
                      </a:tcPr>
                    </a:tc>
                  </a:tr>
                  <a:tr h="41656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102190" r="-300671" b="-11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2547" t="-202899" r="-178261" b="-1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TP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FP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4165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2547" t="-307353" r="-178261" b="-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sz="2000" dirty="0" smtClean="0"/>
                            <a:t>FN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TN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504909" y="1671718"/>
            <a:ext cx="225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Confusion matrix</a:t>
            </a:r>
          </a:p>
        </p:txBody>
      </p:sp>
      <p:sp>
        <p:nvSpPr>
          <p:cNvPr id="3" name="Rounded Rectangle 2"/>
          <p:cNvSpPr/>
          <p:nvPr/>
        </p:nvSpPr>
        <p:spPr bwMode="auto">
          <a:xfrm rot="651130">
            <a:off x="4876801" y="2672969"/>
            <a:ext cx="2313709" cy="39716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884154" y="2474385"/>
            <a:ext cx="2313709" cy="39716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66855" y="2474386"/>
            <a:ext cx="533401" cy="39716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904509" y="2404584"/>
            <a:ext cx="658091" cy="95240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0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835</Words>
  <Application>Microsoft Office PowerPoint</Application>
  <PresentationFormat>On-screen Show (4:3)</PresentationFormat>
  <Paragraphs>424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1_Custom Design</vt:lpstr>
      <vt:lpstr>Custom Design</vt:lpstr>
      <vt:lpstr>Data Analysis for Credit Card Fraud Detection    Alejandro Correa Bahnsen Luxembourg University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OTTERSTEN</dc:creator>
  <cp:lastModifiedBy>Alejandro CORREA BAHNSEN</cp:lastModifiedBy>
  <cp:revision>236</cp:revision>
  <dcterms:created xsi:type="dcterms:W3CDTF">2012-05-22T09:42:14Z</dcterms:created>
  <dcterms:modified xsi:type="dcterms:W3CDTF">2013-07-10T09:11:18Z</dcterms:modified>
</cp:coreProperties>
</file>