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0" r:id="rId10"/>
    <p:sldId id="264" r:id="rId11"/>
    <p:sldId id="265" r:id="rId12"/>
    <p:sldId id="267" r:id="rId13"/>
    <p:sldId id="268" r:id="rId14"/>
    <p:sldId id="275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3" autoAdjust="0"/>
    <p:restoredTop sz="94622" autoAdjust="0"/>
  </p:normalViewPr>
  <p:slideViewPr>
    <p:cSldViewPr>
      <p:cViewPr varScale="1">
        <p:scale>
          <a:sx n="78" d="100"/>
          <a:sy n="78" d="100"/>
        </p:scale>
        <p:origin x="-7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\Desktop\presentacion%20IEE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OS\PAPERS%20Y%20CONFERENCIAS\Paper%20IEEE%20Data%20Mining%202011\OLD\roc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Credit Card 30 Days Delinquency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Colpatria</c:v>
                </c:pt>
              </c:strCache>
            </c:strRef>
          </c:tx>
          <c:marker>
            <c:symbol val="none"/>
          </c:marker>
          <c:cat>
            <c:numRef>
              <c:f>Sheet1!$A$4:$A$30</c:f>
              <c:numCache>
                <c:formatCode>General</c:formatCode>
                <c:ptCount val="27"/>
                <c:pt idx="0">
                  <c:v>200901</c:v>
                </c:pt>
                <c:pt idx="1">
                  <c:v>200902</c:v>
                </c:pt>
                <c:pt idx="2">
                  <c:v>200903</c:v>
                </c:pt>
                <c:pt idx="3">
                  <c:v>200904</c:v>
                </c:pt>
                <c:pt idx="4">
                  <c:v>200905</c:v>
                </c:pt>
                <c:pt idx="5">
                  <c:v>200906</c:v>
                </c:pt>
                <c:pt idx="6">
                  <c:v>200907</c:v>
                </c:pt>
                <c:pt idx="7">
                  <c:v>200908</c:v>
                </c:pt>
                <c:pt idx="8">
                  <c:v>200909</c:v>
                </c:pt>
                <c:pt idx="9">
                  <c:v>200910</c:v>
                </c:pt>
                <c:pt idx="10">
                  <c:v>200911</c:v>
                </c:pt>
                <c:pt idx="11">
                  <c:v>200912</c:v>
                </c:pt>
                <c:pt idx="12">
                  <c:v>201001</c:v>
                </c:pt>
                <c:pt idx="13">
                  <c:v>201002</c:v>
                </c:pt>
                <c:pt idx="14">
                  <c:v>201003</c:v>
                </c:pt>
                <c:pt idx="15">
                  <c:v>201004</c:v>
                </c:pt>
                <c:pt idx="16">
                  <c:v>201005</c:v>
                </c:pt>
                <c:pt idx="17">
                  <c:v>201006</c:v>
                </c:pt>
                <c:pt idx="18">
                  <c:v>201007</c:v>
                </c:pt>
                <c:pt idx="19">
                  <c:v>201008</c:v>
                </c:pt>
                <c:pt idx="20">
                  <c:v>201009</c:v>
                </c:pt>
                <c:pt idx="21">
                  <c:v>201010</c:v>
                </c:pt>
                <c:pt idx="22">
                  <c:v>201011</c:v>
                </c:pt>
                <c:pt idx="23">
                  <c:v>201012</c:v>
                </c:pt>
                <c:pt idx="24">
                  <c:v>201101</c:v>
                </c:pt>
                <c:pt idx="25">
                  <c:v>201102</c:v>
                </c:pt>
                <c:pt idx="26">
                  <c:v>201103</c:v>
                </c:pt>
              </c:numCache>
            </c:numRef>
          </c:cat>
          <c:val>
            <c:numRef>
              <c:f>Sheet1!$B$4:$B$30</c:f>
              <c:numCache>
                <c:formatCode>0%</c:formatCode>
                <c:ptCount val="27"/>
                <c:pt idx="0">
                  <c:v>9.3429999999999999E-2</c:v>
                </c:pt>
                <c:pt idx="1">
                  <c:v>9.551663380907241E-2</c:v>
                </c:pt>
                <c:pt idx="2">
                  <c:v>9.6246721459171541E-2</c:v>
                </c:pt>
                <c:pt idx="3">
                  <c:v>9.8131451049074989E-2</c:v>
                </c:pt>
                <c:pt idx="4">
                  <c:v>0.10088015275350559</c:v>
                </c:pt>
                <c:pt idx="5">
                  <c:v>0.10054091387871181</c:v>
                </c:pt>
                <c:pt idx="6">
                  <c:v>0.10337328708723854</c:v>
                </c:pt>
                <c:pt idx="7">
                  <c:v>0.10159759712759045</c:v>
                </c:pt>
                <c:pt idx="8">
                  <c:v>9.9636299491146857E-2</c:v>
                </c:pt>
                <c:pt idx="9">
                  <c:v>9.9202895683345144E-2</c:v>
                </c:pt>
                <c:pt idx="10">
                  <c:v>0.10169177931714211</c:v>
                </c:pt>
                <c:pt idx="11">
                  <c:v>0.10420034263110382</c:v>
                </c:pt>
                <c:pt idx="12">
                  <c:v>0.10708611810324935</c:v>
                </c:pt>
                <c:pt idx="13">
                  <c:v>0.10746139689686036</c:v>
                </c:pt>
                <c:pt idx="14">
                  <c:v>0.10999107514898132</c:v>
                </c:pt>
                <c:pt idx="15">
                  <c:v>0.110614964388537</c:v>
                </c:pt>
                <c:pt idx="16">
                  <c:v>0.11244067991193311</c:v>
                </c:pt>
                <c:pt idx="17">
                  <c:v>0.11378345044183906</c:v>
                </c:pt>
                <c:pt idx="18">
                  <c:v>0.11301405540494065</c:v>
                </c:pt>
                <c:pt idx="19">
                  <c:v>0.11318372147167281</c:v>
                </c:pt>
                <c:pt idx="20">
                  <c:v>0.11602897652371334</c:v>
                </c:pt>
                <c:pt idx="21">
                  <c:v>0.11602869038016311</c:v>
                </c:pt>
                <c:pt idx="22">
                  <c:v>0.11830656817497485</c:v>
                </c:pt>
                <c:pt idx="23">
                  <c:v>0.11889720294008516</c:v>
                </c:pt>
                <c:pt idx="24">
                  <c:v>0.11928031315615173</c:v>
                </c:pt>
                <c:pt idx="25">
                  <c:v>0.11964441521689245</c:v>
                </c:pt>
                <c:pt idx="26">
                  <c:v>0.12107023647416733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Sheet1!$C$3</c:f>
              <c:strCache>
                <c:ptCount val="1"/>
                <c:pt idx="0">
                  <c:v>Sector</c:v>
                </c:pt>
              </c:strCache>
            </c:strRef>
          </c:tx>
          <c:marker>
            <c:symbol val="none"/>
          </c:marker>
          <c:val>
            <c:numRef>
              <c:f>Sheet1!$C$4:$C$30</c:f>
              <c:numCache>
                <c:formatCode>0%</c:formatCode>
                <c:ptCount val="27"/>
                <c:pt idx="0">
                  <c:v>8.9454000000000006E-2</c:v>
                </c:pt>
                <c:pt idx="1">
                  <c:v>8.9851740595997792E-2</c:v>
                </c:pt>
                <c:pt idx="2">
                  <c:v>9.0440999741547901E-2</c:v>
                </c:pt>
                <c:pt idx="3">
                  <c:v>8.9039056792744709E-2</c:v>
                </c:pt>
                <c:pt idx="4">
                  <c:v>8.7682958838252681E-2</c:v>
                </c:pt>
                <c:pt idx="5">
                  <c:v>8.6219932305108798E-2</c:v>
                </c:pt>
                <c:pt idx="6">
                  <c:v>8.4436406345986426E-2</c:v>
                </c:pt>
                <c:pt idx="7">
                  <c:v>8.3266160743921527E-2</c:v>
                </c:pt>
                <c:pt idx="8">
                  <c:v>8.4042847501697243E-2</c:v>
                </c:pt>
                <c:pt idx="9">
                  <c:v>8.5435750999374352E-2</c:v>
                </c:pt>
                <c:pt idx="10">
                  <c:v>8.5497861956918386E-2</c:v>
                </c:pt>
                <c:pt idx="11">
                  <c:v>8.6441454314099067E-2</c:v>
                </c:pt>
                <c:pt idx="12">
                  <c:v>8.5990107226598556E-2</c:v>
                </c:pt>
                <c:pt idx="13">
                  <c:v>8.5079002501652026E-2</c:v>
                </c:pt>
                <c:pt idx="14">
                  <c:v>8.7487450325979002E-2</c:v>
                </c:pt>
                <c:pt idx="15">
                  <c:v>9.004767866007167E-2</c:v>
                </c:pt>
                <c:pt idx="16">
                  <c:v>9.1003103133991695E-2</c:v>
                </c:pt>
                <c:pt idx="17">
                  <c:v>9.3084045508912541E-2</c:v>
                </c:pt>
                <c:pt idx="18">
                  <c:v>9.2648682984753775E-2</c:v>
                </c:pt>
                <c:pt idx="19">
                  <c:v>9.4031690618076924E-2</c:v>
                </c:pt>
                <c:pt idx="20">
                  <c:v>9.2303223281424693E-2</c:v>
                </c:pt>
                <c:pt idx="21">
                  <c:v>9.4288326828841973E-2</c:v>
                </c:pt>
                <c:pt idx="22">
                  <c:v>9.2849804650949913E-2</c:v>
                </c:pt>
                <c:pt idx="23">
                  <c:v>9.1853748871589494E-2</c:v>
                </c:pt>
                <c:pt idx="24">
                  <c:v>9.0384066531273205E-2</c:v>
                </c:pt>
                <c:pt idx="25">
                  <c:v>8.896839127963635E-2</c:v>
                </c:pt>
                <c:pt idx="26">
                  <c:v>9.1495525449706294E-2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73504"/>
        <c:axId val="35175040"/>
      </c:lineChart>
      <c:catAx>
        <c:axId val="3517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175040"/>
        <c:crosses val="autoZero"/>
        <c:auto val="1"/>
        <c:lblAlgn val="ctr"/>
        <c:lblOffset val="100"/>
        <c:tickLblSkip val="3"/>
        <c:tickMarkSkip val="3"/>
        <c:noMultiLvlLbl val="0"/>
      </c:catAx>
      <c:valAx>
        <c:axId val="35175040"/>
        <c:scaling>
          <c:orientation val="minMax"/>
          <c:min val="8.0000000000000016E-2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173504"/>
        <c:crosses val="autoZero"/>
        <c:crossBetween val="between"/>
        <c:majorUnit val="1.0000000000000002E-2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Acquisition </a:t>
            </a:r>
            <a:r>
              <a: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Credit Card Model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'Sheet1 (2)'!$C$3</c:f>
              <c:strCache>
                <c:ptCount val="1"/>
                <c:pt idx="0">
                  <c:v>ROC</c:v>
                </c:pt>
              </c:strCache>
            </c:strRef>
          </c:tx>
          <c:marker>
            <c:symbol val="none"/>
          </c:marker>
          <c:cat>
            <c:numRef>
              <c:f>'Sheet1 (2)'!$B$4:$B$30</c:f>
              <c:numCache>
                <c:formatCode>General</c:formatCode>
                <c:ptCount val="27"/>
                <c:pt idx="0">
                  <c:v>200901</c:v>
                </c:pt>
                <c:pt idx="1">
                  <c:v>200902</c:v>
                </c:pt>
                <c:pt idx="2">
                  <c:v>200903</c:v>
                </c:pt>
                <c:pt idx="3">
                  <c:v>200904</c:v>
                </c:pt>
                <c:pt idx="4">
                  <c:v>200905</c:v>
                </c:pt>
                <c:pt idx="5">
                  <c:v>200906</c:v>
                </c:pt>
                <c:pt idx="6">
                  <c:v>200907</c:v>
                </c:pt>
                <c:pt idx="7">
                  <c:v>200908</c:v>
                </c:pt>
                <c:pt idx="8">
                  <c:v>200909</c:v>
                </c:pt>
                <c:pt idx="9">
                  <c:v>200910</c:v>
                </c:pt>
                <c:pt idx="10">
                  <c:v>200911</c:v>
                </c:pt>
                <c:pt idx="11">
                  <c:v>200912</c:v>
                </c:pt>
                <c:pt idx="12">
                  <c:v>201001</c:v>
                </c:pt>
                <c:pt idx="13">
                  <c:v>201002</c:v>
                </c:pt>
                <c:pt idx="14">
                  <c:v>201003</c:v>
                </c:pt>
                <c:pt idx="15">
                  <c:v>201004</c:v>
                </c:pt>
                <c:pt idx="16">
                  <c:v>201005</c:v>
                </c:pt>
                <c:pt idx="17">
                  <c:v>201006</c:v>
                </c:pt>
                <c:pt idx="18">
                  <c:v>201007</c:v>
                </c:pt>
                <c:pt idx="19">
                  <c:v>201008</c:v>
                </c:pt>
                <c:pt idx="20">
                  <c:v>201009</c:v>
                </c:pt>
                <c:pt idx="21">
                  <c:v>201010</c:v>
                </c:pt>
                <c:pt idx="22">
                  <c:v>201011</c:v>
                </c:pt>
                <c:pt idx="23">
                  <c:v>201012</c:v>
                </c:pt>
                <c:pt idx="24">
                  <c:v>201101</c:v>
                </c:pt>
                <c:pt idx="25">
                  <c:v>201102</c:v>
                </c:pt>
                <c:pt idx="26">
                  <c:v>201103</c:v>
                </c:pt>
              </c:numCache>
            </c:numRef>
          </c:cat>
          <c:val>
            <c:numRef>
              <c:f>'Sheet1 (2)'!$C$4:$C$30</c:f>
              <c:numCache>
                <c:formatCode>0.00%</c:formatCode>
                <c:ptCount val="27"/>
                <c:pt idx="0">
                  <c:v>0.67790300000000003</c:v>
                </c:pt>
                <c:pt idx="1">
                  <c:v>0.67913792337404721</c:v>
                </c:pt>
                <c:pt idx="2">
                  <c:v>0.67695524191179623</c:v>
                </c:pt>
                <c:pt idx="3">
                  <c:v>0.67711231234352964</c:v>
                </c:pt>
                <c:pt idx="4">
                  <c:v>0.67415471301256957</c:v>
                </c:pt>
                <c:pt idx="5">
                  <c:v>0.67309763715185666</c:v>
                </c:pt>
                <c:pt idx="6">
                  <c:v>0.671699563952458</c:v>
                </c:pt>
                <c:pt idx="7">
                  <c:v>0.67139893162866049</c:v>
                </c:pt>
                <c:pt idx="8">
                  <c:v>0.66887203073389312</c:v>
                </c:pt>
                <c:pt idx="9">
                  <c:v>0.66749724937515797</c:v>
                </c:pt>
                <c:pt idx="10">
                  <c:v>0.66843037959424767</c:v>
                </c:pt>
                <c:pt idx="11">
                  <c:v>0.66559639851170482</c:v>
                </c:pt>
                <c:pt idx="12">
                  <c:v>0.66590767671859141</c:v>
                </c:pt>
                <c:pt idx="13">
                  <c:v>0.66525120814670635</c:v>
                </c:pt>
                <c:pt idx="14">
                  <c:v>0.66434119911841416</c:v>
                </c:pt>
                <c:pt idx="15">
                  <c:v>0.65920000000000001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19968"/>
        <c:axId val="37646720"/>
      </c:lineChart>
      <c:lineChart>
        <c:grouping val="standard"/>
        <c:varyColors val="0"/>
        <c:ser>
          <c:idx val="0"/>
          <c:order val="1"/>
          <c:tx>
            <c:strRef>
              <c:f>'Sheet1 (2)'!$D$3</c:f>
              <c:strCache>
                <c:ptCount val="1"/>
                <c:pt idx="0">
                  <c:v>PSI (Right Axis)</c:v>
                </c:pt>
              </c:strCache>
            </c:strRef>
          </c:tx>
          <c:marker>
            <c:symbol val="none"/>
          </c:marker>
          <c:val>
            <c:numRef>
              <c:f>'Sheet1 (2)'!$D$4:$D$30</c:f>
              <c:numCache>
                <c:formatCode>0%</c:formatCode>
                <c:ptCount val="27"/>
                <c:pt idx="0">
                  <c:v>5.5006042036742891E-2</c:v>
                </c:pt>
                <c:pt idx="1">
                  <c:v>3.819826849511513E-2</c:v>
                </c:pt>
                <c:pt idx="2">
                  <c:v>8.4368543070707458E-2</c:v>
                </c:pt>
                <c:pt idx="3">
                  <c:v>8.5329209676480708E-2</c:v>
                </c:pt>
                <c:pt idx="4">
                  <c:v>0.11401074649729125</c:v>
                </c:pt>
                <c:pt idx="5">
                  <c:v>9.8976503586353043E-2</c:v>
                </c:pt>
                <c:pt idx="6">
                  <c:v>0.13294062540260809</c:v>
                </c:pt>
                <c:pt idx="7">
                  <c:v>0.15814312902343602</c:v>
                </c:pt>
                <c:pt idx="8">
                  <c:v>0.1705718700650789</c:v>
                </c:pt>
                <c:pt idx="9">
                  <c:v>0.18260360195779662</c:v>
                </c:pt>
                <c:pt idx="10">
                  <c:v>0.17852654670082718</c:v>
                </c:pt>
                <c:pt idx="11">
                  <c:v>0.19399206905394187</c:v>
                </c:pt>
                <c:pt idx="12">
                  <c:v>0.23621238742833642</c:v>
                </c:pt>
                <c:pt idx="13">
                  <c:v>0.24371469673004259</c:v>
                </c:pt>
                <c:pt idx="14">
                  <c:v>0.26469588074060868</c:v>
                </c:pt>
                <c:pt idx="15">
                  <c:v>0.28072749638563721</c:v>
                </c:pt>
                <c:pt idx="16">
                  <c:v>0.28409503488605836</c:v>
                </c:pt>
                <c:pt idx="17">
                  <c:v>0.29159211379662414</c:v>
                </c:pt>
                <c:pt idx="18">
                  <c:v>0.31482118340564008</c:v>
                </c:pt>
                <c:pt idx="19">
                  <c:v>0.31424841578780022</c:v>
                </c:pt>
                <c:pt idx="20">
                  <c:v>0.32767886512997557</c:v>
                </c:pt>
                <c:pt idx="21">
                  <c:v>0.3680059864062874</c:v>
                </c:pt>
                <c:pt idx="22">
                  <c:v>0.40533984195684997</c:v>
                </c:pt>
                <c:pt idx="23">
                  <c:v>0.4085738521393758</c:v>
                </c:pt>
                <c:pt idx="24">
                  <c:v>0.39661763003080724</c:v>
                </c:pt>
                <c:pt idx="25">
                  <c:v>0.40615480987365815</c:v>
                </c:pt>
                <c:pt idx="26">
                  <c:v>0.44612068204791605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83904"/>
        <c:axId val="37648256"/>
      </c:lineChart>
      <c:catAx>
        <c:axId val="3761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646720"/>
        <c:crosses val="autoZero"/>
        <c:auto val="1"/>
        <c:lblAlgn val="ctr"/>
        <c:lblOffset val="100"/>
        <c:tickLblSkip val="3"/>
        <c:tickMarkSkip val="3"/>
        <c:noMultiLvlLbl val="0"/>
      </c:catAx>
      <c:valAx>
        <c:axId val="37646720"/>
        <c:scaling>
          <c:orientation val="minMax"/>
          <c:min val="0.65000000000000013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37619968"/>
        <c:crosses val="autoZero"/>
        <c:crossBetween val="between"/>
      </c:valAx>
      <c:valAx>
        <c:axId val="376482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37883904"/>
        <c:crosses val="max"/>
        <c:crossBetween val="between"/>
      </c:valAx>
      <c:catAx>
        <c:axId val="37883904"/>
        <c:scaling>
          <c:orientation val="minMax"/>
        </c:scaling>
        <c:delete val="1"/>
        <c:axPos val="b"/>
        <c:majorTickMark val="out"/>
        <c:minorTickMark val="none"/>
        <c:tickLblPos val="nextTo"/>
        <c:crossAx val="376482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05916793693389"/>
          <c:y val="3.6371872095611837E-2"/>
          <c:w val="0.82851684345152532"/>
          <c:h val="0.84970142461003373"/>
        </c:manualLayout>
      </c:layout>
      <c:scatterChart>
        <c:scatterStyle val="smoothMarker"/>
        <c:varyColors val="0"/>
        <c:ser>
          <c:idx val="3"/>
          <c:order val="0"/>
          <c:tx>
            <c:v>Random - Roc=50%</c:v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xVal>
            <c:numRef>
              <c:f>m_act!$A$1:$A$21</c:f>
              <c:numCache>
                <c:formatCode>0%</c:formatCode>
                <c:ptCount val="21"/>
                <c:pt idx="0">
                  <c:v>0</c:v>
                </c:pt>
                <c:pt idx="1">
                  <c:v>8.7967502500000044E-2</c:v>
                </c:pt>
                <c:pt idx="2">
                  <c:v>0.17542139420000019</c:v>
                </c:pt>
                <c:pt idx="3">
                  <c:v>0.26217490780000052</c:v>
                </c:pt>
                <c:pt idx="4">
                  <c:v>0.34780781620000045</c:v>
                </c:pt>
                <c:pt idx="5">
                  <c:v>0.42919176360000039</c:v>
                </c:pt>
                <c:pt idx="6">
                  <c:v>0.50343185319999995</c:v>
                </c:pt>
                <c:pt idx="7">
                  <c:v>0.56996778260000003</c:v>
                </c:pt>
                <c:pt idx="8">
                  <c:v>0.62907970300000104</c:v>
                </c:pt>
                <c:pt idx="9">
                  <c:v>0.68375589480000065</c:v>
                </c:pt>
                <c:pt idx="10">
                  <c:v>0.73268898540000005</c:v>
                </c:pt>
                <c:pt idx="11">
                  <c:v>0.77994116820000103</c:v>
                </c:pt>
                <c:pt idx="12">
                  <c:v>0.82196386050000003</c:v>
                </c:pt>
                <c:pt idx="13">
                  <c:v>0.85959751600000089</c:v>
                </c:pt>
                <c:pt idx="14">
                  <c:v>0.8927020591</c:v>
                </c:pt>
                <c:pt idx="15">
                  <c:v>0.92202455989999998</c:v>
                </c:pt>
                <c:pt idx="16">
                  <c:v>0.94733155899999999</c:v>
                </c:pt>
                <c:pt idx="17">
                  <c:v>0.96740906760000089</c:v>
                </c:pt>
                <c:pt idx="18">
                  <c:v>0.98295746369999992</c:v>
                </c:pt>
                <c:pt idx="19">
                  <c:v>0.99308960169999994</c:v>
                </c:pt>
                <c:pt idx="20">
                  <c:v>1</c:v>
                </c:pt>
              </c:numCache>
            </c:numRef>
          </c:xVal>
          <c:yVal>
            <c:numRef>
              <c:f>m_act!$A$1:$A$21</c:f>
              <c:numCache>
                <c:formatCode>0%</c:formatCode>
                <c:ptCount val="21"/>
                <c:pt idx="0">
                  <c:v>0</c:v>
                </c:pt>
                <c:pt idx="1">
                  <c:v>8.7967502500000044E-2</c:v>
                </c:pt>
                <c:pt idx="2">
                  <c:v>0.17542139420000019</c:v>
                </c:pt>
                <c:pt idx="3">
                  <c:v>0.26217490780000052</c:v>
                </c:pt>
                <c:pt idx="4">
                  <c:v>0.34780781620000045</c:v>
                </c:pt>
                <c:pt idx="5">
                  <c:v>0.42919176360000039</c:v>
                </c:pt>
                <c:pt idx="6">
                  <c:v>0.50343185319999995</c:v>
                </c:pt>
                <c:pt idx="7">
                  <c:v>0.56996778260000003</c:v>
                </c:pt>
                <c:pt idx="8">
                  <c:v>0.62907970300000104</c:v>
                </c:pt>
                <c:pt idx="9">
                  <c:v>0.68375589480000065</c:v>
                </c:pt>
                <c:pt idx="10">
                  <c:v>0.73268898540000005</c:v>
                </c:pt>
                <c:pt idx="11">
                  <c:v>0.77994116820000103</c:v>
                </c:pt>
                <c:pt idx="12">
                  <c:v>0.82196386050000003</c:v>
                </c:pt>
                <c:pt idx="13">
                  <c:v>0.85959751600000089</c:v>
                </c:pt>
                <c:pt idx="14">
                  <c:v>0.8927020591</c:v>
                </c:pt>
                <c:pt idx="15">
                  <c:v>0.92202455989999998</c:v>
                </c:pt>
                <c:pt idx="16">
                  <c:v>0.94733155899999999</c:v>
                </c:pt>
                <c:pt idx="17">
                  <c:v>0.96740906760000089</c:v>
                </c:pt>
                <c:pt idx="18">
                  <c:v>0.98295746369999992</c:v>
                </c:pt>
                <c:pt idx="19">
                  <c:v>0.99308960169999994</c:v>
                </c:pt>
                <c:pt idx="20">
                  <c:v>1</c:v>
                </c:pt>
              </c:numCache>
            </c:numRef>
          </c:yVal>
          <c:smooth val="1"/>
        </c:ser>
        <c:ser>
          <c:idx val="2"/>
          <c:order val="1"/>
          <c:tx>
            <c:v>Logistic - Roc=65.92%</c:v>
          </c:tx>
          <c:spPr>
            <a:ln w="38100" cap="flat" cmpd="sng" algn="ctr">
              <a:solidFill>
                <a:schemeClr val="accent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m_act!$H$1:$H$21</c:f>
              <c:numCache>
                <c:formatCode>0%</c:formatCode>
                <c:ptCount val="21"/>
                <c:pt idx="0">
                  <c:v>0</c:v>
                </c:pt>
                <c:pt idx="1">
                  <c:v>3.1763484E-3</c:v>
                </c:pt>
                <c:pt idx="2">
                  <c:v>9.5901289000000015E-3</c:v>
                </c:pt>
                <c:pt idx="3">
                  <c:v>1.8264003400000003E-2</c:v>
                </c:pt>
                <c:pt idx="4">
                  <c:v>2.858713580000001E-2</c:v>
                </c:pt>
                <c:pt idx="5">
                  <c:v>4.5629466699999913E-2</c:v>
                </c:pt>
                <c:pt idx="6">
                  <c:v>7.1162421400000092E-2</c:v>
                </c:pt>
                <c:pt idx="7">
                  <c:v>0.1122717000000001</c:v>
                </c:pt>
                <c:pt idx="8">
                  <c:v>0.1678577973</c:v>
                </c:pt>
                <c:pt idx="9">
                  <c:v>0.22527640339999999</c:v>
                </c:pt>
                <c:pt idx="10">
                  <c:v>0.27848023940000038</c:v>
                </c:pt>
                <c:pt idx="11">
                  <c:v>0.33223382810000002</c:v>
                </c:pt>
                <c:pt idx="12">
                  <c:v>0.39447804040000045</c:v>
                </c:pt>
                <c:pt idx="13">
                  <c:v>0.45965426669999998</c:v>
                </c:pt>
                <c:pt idx="14">
                  <c:v>0.52470832569999992</c:v>
                </c:pt>
                <c:pt idx="15">
                  <c:v>0.59171706069999996</c:v>
                </c:pt>
                <c:pt idx="16">
                  <c:v>0.66153564230000106</c:v>
                </c:pt>
                <c:pt idx="17">
                  <c:v>0.73251481280000064</c:v>
                </c:pt>
                <c:pt idx="18">
                  <c:v>0.81094618529999996</c:v>
                </c:pt>
                <c:pt idx="19">
                  <c:v>0.90080019550000001</c:v>
                </c:pt>
                <c:pt idx="20">
                  <c:v>1</c:v>
                </c:pt>
              </c:numCache>
            </c:numRef>
          </c:xVal>
          <c:yVal>
            <c:numRef>
              <c:f>m_act!$G$1:$G$21</c:f>
              <c:numCache>
                <c:formatCode>0%</c:formatCode>
                <c:ptCount val="21"/>
                <c:pt idx="0">
                  <c:v>0</c:v>
                </c:pt>
                <c:pt idx="1">
                  <c:v>8.5819676000000011E-2</c:v>
                </c:pt>
                <c:pt idx="2">
                  <c:v>0.16911799040000022</c:v>
                </c:pt>
                <c:pt idx="3">
                  <c:v>0.25073539709999976</c:v>
                </c:pt>
                <c:pt idx="4">
                  <c:v>0.33104543120000052</c:v>
                </c:pt>
                <c:pt idx="5">
                  <c:v>0.40621935849999979</c:v>
                </c:pt>
                <c:pt idx="6">
                  <c:v>0.47494980620000032</c:v>
                </c:pt>
                <c:pt idx="7">
                  <c:v>0.53172713270000005</c:v>
                </c:pt>
                <c:pt idx="8">
                  <c:v>0.57748517529999999</c:v>
                </c:pt>
                <c:pt idx="9">
                  <c:v>0.62179576970000061</c:v>
                </c:pt>
                <c:pt idx="10">
                  <c:v>0.66932810380000063</c:v>
                </c:pt>
                <c:pt idx="11">
                  <c:v>0.71648690290000006</c:v>
                </c:pt>
                <c:pt idx="12">
                  <c:v>0.75710883880000091</c:v>
                </c:pt>
                <c:pt idx="13">
                  <c:v>0.79553625620000001</c:v>
                </c:pt>
                <c:pt idx="14">
                  <c:v>0.83401036559999997</c:v>
                </c:pt>
                <c:pt idx="15">
                  <c:v>0.87099033480000065</c:v>
                </c:pt>
                <c:pt idx="16">
                  <c:v>0.90586916939999951</c:v>
                </c:pt>
                <c:pt idx="17">
                  <c:v>0.93981416630000003</c:v>
                </c:pt>
                <c:pt idx="18">
                  <c:v>0.96810944580000002</c:v>
                </c:pt>
                <c:pt idx="19">
                  <c:v>0.98762665170000008</c:v>
                </c:pt>
                <c:pt idx="20">
                  <c:v>1</c:v>
                </c:pt>
              </c:numCache>
            </c:numRef>
          </c:yVal>
          <c:smooth val="1"/>
        </c:ser>
        <c:ser>
          <c:idx val="1"/>
          <c:order val="2"/>
          <c:tx>
            <c:v>Sas Default MLP - Roc=68.09%</c:v>
          </c:tx>
          <c:spPr>
            <a:ln w="381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ymbol val="none"/>
          </c:marker>
          <c:xVal>
            <c:numRef>
              <c:f>m_act!$E$1:$E$21</c:f>
              <c:numCache>
                <c:formatCode>0%</c:formatCode>
                <c:ptCount val="21"/>
                <c:pt idx="0">
                  <c:v>0</c:v>
                </c:pt>
                <c:pt idx="1">
                  <c:v>2.5044286000000002E-3</c:v>
                </c:pt>
                <c:pt idx="2">
                  <c:v>5.0699407000000061E-3</c:v>
                </c:pt>
                <c:pt idx="3">
                  <c:v>7.8187038000000104E-3</c:v>
                </c:pt>
                <c:pt idx="4">
                  <c:v>1.6981247300000005E-2</c:v>
                </c:pt>
                <c:pt idx="5">
                  <c:v>2.8526052199999978E-2</c:v>
                </c:pt>
                <c:pt idx="6">
                  <c:v>5.1859996300000002E-2</c:v>
                </c:pt>
                <c:pt idx="7">
                  <c:v>0.10426974530000015</c:v>
                </c:pt>
                <c:pt idx="8">
                  <c:v>0.14043125040000029</c:v>
                </c:pt>
                <c:pt idx="9">
                  <c:v>0.18752672409999999</c:v>
                </c:pt>
                <c:pt idx="10">
                  <c:v>0.23676012460000001</c:v>
                </c:pt>
                <c:pt idx="11">
                  <c:v>0.29387331260000032</c:v>
                </c:pt>
                <c:pt idx="12">
                  <c:v>0.35727811370000045</c:v>
                </c:pt>
                <c:pt idx="13">
                  <c:v>0.42587502290000046</c:v>
                </c:pt>
                <c:pt idx="14">
                  <c:v>0.50137438149999958</c:v>
                </c:pt>
                <c:pt idx="15">
                  <c:v>0.57149838129999997</c:v>
                </c:pt>
                <c:pt idx="16">
                  <c:v>0.64626473640000104</c:v>
                </c:pt>
                <c:pt idx="17">
                  <c:v>0.72561236330000001</c:v>
                </c:pt>
                <c:pt idx="18">
                  <c:v>0.80856392399999921</c:v>
                </c:pt>
                <c:pt idx="19">
                  <c:v>0.89835685050000003</c:v>
                </c:pt>
                <c:pt idx="20">
                  <c:v>1</c:v>
                </c:pt>
              </c:numCache>
            </c:numRef>
          </c:xVal>
          <c:yVal>
            <c:numRef>
              <c:f>m_act!$D$1:$D$21</c:f>
              <c:numCache>
                <c:formatCode>0%</c:formatCode>
                <c:ptCount val="21"/>
                <c:pt idx="0">
                  <c:v>0</c:v>
                </c:pt>
                <c:pt idx="1">
                  <c:v>8.6333286599999975E-2</c:v>
                </c:pt>
                <c:pt idx="2">
                  <c:v>0.17257318950000022</c:v>
                </c:pt>
                <c:pt idx="3">
                  <c:v>0.25871970859999999</c:v>
                </c:pt>
                <c:pt idx="4">
                  <c:v>0.33991688850000096</c:v>
                </c:pt>
                <c:pt idx="5">
                  <c:v>0.4192930849</c:v>
                </c:pt>
                <c:pt idx="6">
                  <c:v>0.4897044404</c:v>
                </c:pt>
                <c:pt idx="7">
                  <c:v>0.53784376899999997</c:v>
                </c:pt>
                <c:pt idx="8">
                  <c:v>0.59844982960000004</c:v>
                </c:pt>
                <c:pt idx="9">
                  <c:v>0.65065135170000088</c:v>
                </c:pt>
                <c:pt idx="10">
                  <c:v>0.70121865809999995</c:v>
                </c:pt>
                <c:pt idx="11">
                  <c:v>0.74580940370000104</c:v>
                </c:pt>
                <c:pt idx="12">
                  <c:v>0.78554419389999997</c:v>
                </c:pt>
                <c:pt idx="13">
                  <c:v>0.82135686600000002</c:v>
                </c:pt>
                <c:pt idx="14">
                  <c:v>0.85184666390000063</c:v>
                </c:pt>
                <c:pt idx="15">
                  <c:v>0.88644534720000001</c:v>
                </c:pt>
                <c:pt idx="16">
                  <c:v>0.91754213939999996</c:v>
                </c:pt>
                <c:pt idx="17">
                  <c:v>0.94509034879999998</c:v>
                </c:pt>
                <c:pt idx="18">
                  <c:v>0.96993042910000005</c:v>
                </c:pt>
                <c:pt idx="19">
                  <c:v>0.9894943268999995</c:v>
                </c:pt>
                <c:pt idx="20">
                  <c:v>1</c:v>
                </c:pt>
              </c:numCache>
            </c:numRef>
          </c:yVal>
          <c:smooth val="1"/>
        </c:ser>
        <c:ser>
          <c:idx val="4"/>
          <c:order val="3"/>
          <c:tx>
            <c:v>GA - MLP 30 iters - Roc=71.25%</c:v>
          </c:tx>
          <c:spPr>
            <a:ln w="381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marker>
            <c:symbol val="none"/>
          </c:marker>
          <c:xVal>
            <c:numRef>
              <c:f>m_act!$K$1:$K$21</c:f>
              <c:numCache>
                <c:formatCode>0%</c:formatCode>
                <c:ptCount val="21"/>
                <c:pt idx="0">
                  <c:v>0</c:v>
                </c:pt>
                <c:pt idx="1">
                  <c:v>4.8866900000000104E-4</c:v>
                </c:pt>
                <c:pt idx="2">
                  <c:v>1.6492578000000039E-3</c:v>
                </c:pt>
                <c:pt idx="3">
                  <c:v>3.1763484E-3</c:v>
                </c:pt>
                <c:pt idx="4">
                  <c:v>7.3300348000000003E-3</c:v>
                </c:pt>
                <c:pt idx="5">
                  <c:v>1.73477491E-2</c:v>
                </c:pt>
                <c:pt idx="6">
                  <c:v>3.9154602699999999E-2</c:v>
                </c:pt>
                <c:pt idx="7">
                  <c:v>6.7314153099999996E-2</c:v>
                </c:pt>
                <c:pt idx="8">
                  <c:v>0.1043919125</c:v>
                </c:pt>
                <c:pt idx="9">
                  <c:v>0.14989921200000023</c:v>
                </c:pt>
                <c:pt idx="10">
                  <c:v>0.20145379020000001</c:v>
                </c:pt>
                <c:pt idx="11">
                  <c:v>0.25716205489999999</c:v>
                </c:pt>
                <c:pt idx="12">
                  <c:v>0.3164742533000009</c:v>
                </c:pt>
                <c:pt idx="13">
                  <c:v>0.38036772340000052</c:v>
                </c:pt>
                <c:pt idx="14">
                  <c:v>0.45366807160000039</c:v>
                </c:pt>
                <c:pt idx="15">
                  <c:v>0.53283244760000004</c:v>
                </c:pt>
                <c:pt idx="16">
                  <c:v>0.61596725919999995</c:v>
                </c:pt>
                <c:pt idx="17">
                  <c:v>0.70343900800000003</c:v>
                </c:pt>
                <c:pt idx="18">
                  <c:v>0.79500335960000001</c:v>
                </c:pt>
                <c:pt idx="19">
                  <c:v>0.89304257529999997</c:v>
                </c:pt>
                <c:pt idx="20">
                  <c:v>1</c:v>
                </c:pt>
              </c:numCache>
            </c:numRef>
          </c:xVal>
          <c:yVal>
            <c:numRef>
              <c:f>m_act!$J$1:$J$21</c:f>
              <c:numCache>
                <c:formatCode>0%</c:formatCode>
                <c:ptCount val="21"/>
                <c:pt idx="0">
                  <c:v>0</c:v>
                </c:pt>
                <c:pt idx="1">
                  <c:v>8.7874118700000003E-2</c:v>
                </c:pt>
                <c:pt idx="2">
                  <c:v>0.17518793480000022</c:v>
                </c:pt>
                <c:pt idx="3">
                  <c:v>0.26226829149999997</c:v>
                </c:pt>
                <c:pt idx="4">
                  <c:v>0.34729420550000001</c:v>
                </c:pt>
                <c:pt idx="5">
                  <c:v>0.42783769900000052</c:v>
                </c:pt>
                <c:pt idx="6">
                  <c:v>0.49941635150000052</c:v>
                </c:pt>
                <c:pt idx="7">
                  <c:v>0.56609235650000089</c:v>
                </c:pt>
                <c:pt idx="8">
                  <c:v>0.62599803890000105</c:v>
                </c:pt>
                <c:pt idx="9">
                  <c:v>0.67941355000000003</c:v>
                </c:pt>
                <c:pt idx="10">
                  <c:v>0.72820656489999958</c:v>
                </c:pt>
                <c:pt idx="11">
                  <c:v>0.77387122380000106</c:v>
                </c:pt>
                <c:pt idx="12">
                  <c:v>0.81673436989999959</c:v>
                </c:pt>
                <c:pt idx="13">
                  <c:v>0.85614231690000064</c:v>
                </c:pt>
                <c:pt idx="14">
                  <c:v>0.88831302239999999</c:v>
                </c:pt>
                <c:pt idx="15">
                  <c:v>0.91600130740000063</c:v>
                </c:pt>
                <c:pt idx="16">
                  <c:v>0.94070131200000118</c:v>
                </c:pt>
                <c:pt idx="17">
                  <c:v>0.96203950130000004</c:v>
                </c:pt>
                <c:pt idx="18">
                  <c:v>0.98029602650000003</c:v>
                </c:pt>
                <c:pt idx="19">
                  <c:v>0.9935565204999991</c:v>
                </c:pt>
                <c:pt idx="20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6400"/>
        <c:axId val="123448320"/>
      </c:scatterChart>
      <c:valAx>
        <c:axId val="123446400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bg1">
                  <a:lumMod val="85000"/>
                  <a:alpha val="49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  <a:alpha val="49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lang="es-CO"/>
                </a:pPr>
                <a:r>
                  <a:rPr lang="en-US"/>
                  <a:t>1 - Specifity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es-CO"/>
            </a:pPr>
            <a:endParaRPr lang="en-US"/>
          </a:p>
        </c:txPr>
        <c:crossAx val="123448320"/>
        <c:crosses val="autoZero"/>
        <c:crossBetween val="midCat"/>
        <c:majorUnit val="0.1"/>
      </c:valAx>
      <c:valAx>
        <c:axId val="12344832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85000"/>
                  <a:alpha val="49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  <a:alpha val="49000"/>
                </a:schemeClr>
              </a:solidFill>
            </a:ln>
          </c:spPr>
        </c:minorGridlines>
        <c:title>
          <c:tx>
            <c:rich>
              <a:bodyPr rot="-5400000" vert="horz"/>
              <a:lstStyle/>
              <a:p>
                <a:pPr>
                  <a:defRPr lang="es-CO"/>
                </a:pPr>
                <a:r>
                  <a:rPr lang="en-US"/>
                  <a:t>Sensitivity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es-CO"/>
            </a:pPr>
            <a:endParaRPr lang="en-US"/>
          </a:p>
        </c:txPr>
        <c:crossAx val="123446400"/>
        <c:crosses val="autoZero"/>
        <c:crossBetween val="midCat"/>
        <c:majorUnit val="0.1"/>
      </c:valAx>
    </c:plotArea>
    <c:legend>
      <c:legendPos val="b"/>
      <c:layout>
        <c:manualLayout>
          <c:xMode val="edge"/>
          <c:yMode val="edge"/>
          <c:x val="0.47872296563329764"/>
          <c:y val="0.50039013307334668"/>
          <c:w val="0.4701914763143018"/>
          <c:h val="0.36732009921764558"/>
        </c:manualLayout>
      </c:layout>
      <c:overlay val="0"/>
      <c:txPr>
        <a:bodyPr/>
        <a:lstStyle/>
        <a:p>
          <a:pPr>
            <a:defRPr lang="es-CO" sz="105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AEB25-1641-4041-881D-AD9BB18A08EE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50DB8-BDB6-49A7-B127-890E38C16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2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B45F5-4D94-4DA4-AC89-B136C30C03E1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0D0C8-6139-4BF2-A386-92409D48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D0C8-6139-4BF2-A386-92409D481A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2490-887C-4AE2-8CCC-5F055AE16E63}" type="datetime1">
              <a:rPr lang="en-US" smtClean="0"/>
              <a:t>12/10/2011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0E2B-523C-4603-B633-3DD8928246EA}" type="datetime1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DE7-7703-4474-9060-E9A10D3C1C49}" type="datetime1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FC84-F33E-4430-934C-6B4B4741F200}" type="datetime1">
              <a:rPr lang="en-US" smtClean="0"/>
              <a:t>12/10/2011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9299-E40B-468A-BDFC-911ED6CC1D47}" type="datetime1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4515-48D5-4021-9867-361C349710F3}" type="datetime1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F65D-2618-4E3F-8A44-7D869B62F8E4}" type="datetime1">
              <a:rPr lang="en-US" smtClean="0"/>
              <a:t>12/10/2011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C972-4D0D-48A9-BE92-9A58A7C4E840}" type="datetime1">
              <a:rPr lang="en-US" smtClean="0"/>
              <a:t>12/10/2011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8B8F-5C76-414C-9306-7DD3B757BC48}" type="datetime1">
              <a:rPr lang="en-US" smtClean="0"/>
              <a:t>12/10/2011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561-9127-427B-9754-4CA896F231DF}" type="datetime1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B71-90A8-4D79-915A-6B01F7EBDFEA}" type="datetime1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AAB40D-BC32-4828-B0C6-5BDC9833BBD2}" type="datetime1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Alejandro Correa - Andres Gonz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B098259-0FCD-4BB0-9E13-3C0545F2B286}" type="slidenum">
              <a:rPr lang="en-US" smtClean="0"/>
              <a:t>‹#›</a:t>
            </a:fld>
            <a:fld id="{E3FFF44C-43E3-4A9C-A070-FEF900C087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onzalean@colpatria.com" TargetMode="External"/><Relationship Id="rId2" Type="http://schemas.openxmlformats.org/officeDocument/2006/relationships/hyperlink" Target="mailto:Al.bahnsen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6858000" cy="99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Evolutionary Algorithms for selecting the architecture of a MLP Neural Network:</a:t>
            </a:r>
            <a:br>
              <a:rPr lang="en-US" sz="2800" dirty="0" smtClean="0"/>
            </a:br>
            <a:r>
              <a:rPr lang="en-US" sz="2800" dirty="0" smtClean="0"/>
              <a:t> A Credit Scoring Case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Alejandro Correa  -  Andres Gonzalez</a:t>
            </a:r>
          </a:p>
          <a:p>
            <a:r>
              <a:rPr lang="en-US" dirty="0" err="1" smtClean="0"/>
              <a:t>Banco</a:t>
            </a:r>
            <a:r>
              <a:rPr lang="en-US" dirty="0" smtClean="0"/>
              <a:t> </a:t>
            </a:r>
            <a:r>
              <a:rPr lang="en-US" dirty="0" err="1" smtClean="0"/>
              <a:t>Colpatria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Bogota, Colombia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75270"/>
              </p:ext>
            </p:extLst>
          </p:nvPr>
        </p:nvGraphicFramePr>
        <p:xfrm>
          <a:off x="685800" y="2005329"/>
          <a:ext cx="8055427" cy="4452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13656" y="1567275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Models Comparison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791200" cy="44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7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0" y="2438401"/>
            <a:ext cx="7302134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04266" y="1887585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Economic Analysis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903" y="5213866"/>
            <a:ext cx="726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Annual savings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Logistic Regression $225,216</a:t>
            </a:r>
          </a:p>
        </p:txBody>
      </p:sp>
    </p:spTree>
    <p:extLst>
      <p:ext uri="{BB962C8B-B14F-4D97-AF65-F5344CB8AC3E}">
        <p14:creationId xmlns:p14="http://schemas.microsoft.com/office/powerpoint/2010/main" val="21132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9164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Behavior Model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Predict the probability of a client defaulting over the next 12 months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On-Going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65" y="3509665"/>
            <a:ext cx="6862431" cy="207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4482" y="3048000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Economic Analysis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0" y="5924282"/>
            <a:ext cx="726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Annual savings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Logistic Regression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$528,890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3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9164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Collection Model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Predict the probability of a client paying his next monthly installment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On-Going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4482" y="3048000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Economic Analysis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0" y="5924282"/>
            <a:ext cx="709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Annual savings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Logistic Regression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$33,490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37" y="3535561"/>
            <a:ext cx="6599974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6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1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Insight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4176" y="2172614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Models Neural Network Architecture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903" y="5269468"/>
            <a:ext cx="759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Architecture change very much between models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71937"/>
            <a:ext cx="7149472" cy="233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565" y="2286000"/>
            <a:ext cx="4157330" cy="32666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Alejandro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Correa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Bahnsen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 algn="ctr">
              <a:buFont typeface="Wingdings 3"/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Banco Colpatria</a:t>
            </a:r>
          </a:p>
          <a:p>
            <a:pPr marL="0" indent="0" algn="ctr">
              <a:buFont typeface="Wingdings 3"/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Bogotá, Colombia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</a:t>
            </a:r>
          </a:p>
          <a:p>
            <a:pPr marL="0" indent="0" algn="ctr">
              <a:buFont typeface="Wingdings 3"/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(+57) 3208306606</a:t>
            </a:r>
            <a:r>
              <a:rPr lang="en-US" dirty="0" smtClean="0"/>
              <a:t>	</a:t>
            </a:r>
          </a:p>
          <a:p>
            <a:pPr marL="0" indent="0" algn="ctr">
              <a:buFont typeface="Wingdings 3"/>
              <a:buNone/>
            </a:pPr>
            <a:r>
              <a:rPr lang="en-US" dirty="0" smtClean="0">
                <a:hlinkClick r:id="rId2"/>
              </a:rPr>
              <a:t>al.bahnsen@gmail.com</a:t>
            </a:r>
            <a:endParaRPr lang="en-US" dirty="0" smtClean="0"/>
          </a:p>
          <a:p>
            <a:pPr marL="0" indent="0" algn="ctr">
              <a:buFont typeface="Wingdings 3"/>
              <a:buNone/>
            </a:pPr>
            <a:endParaRPr lang="es-CO" dirty="0" smtClean="0"/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64951" y="2310064"/>
            <a:ext cx="4157330" cy="24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1" fontAlgn="base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1" fontAlgn="base" hangingPunct="1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eaLnBrk="1" fontAlgn="base" hangingPunct="1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pitchFamily="34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Andrés González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Banco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Colpatria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Bogotá, Colombia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 (+57) 3103595239	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gonzalean@colpatria.com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41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Colpatria</a:t>
            </a:r>
            <a:endParaRPr lang="en-US" dirty="0" smtClean="0"/>
          </a:p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On-Going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Colpatria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Bank establish in 1955</a:t>
            </a:r>
          </a:p>
          <a:p>
            <a:r>
              <a:rPr lang="en-US" dirty="0" smtClean="0"/>
              <a:t>Over 1.5 MM Credit Cards</a:t>
            </a:r>
          </a:p>
          <a:p>
            <a:r>
              <a:rPr lang="en-US" dirty="0" smtClean="0"/>
              <a:t># 1 Colombian bank in # of CC</a:t>
            </a:r>
            <a:endParaRPr lang="en-US" dirty="0" smtClean="0"/>
          </a:p>
          <a:p>
            <a:r>
              <a:rPr lang="en-US" dirty="0" smtClean="0"/>
              <a:t># 5 Colombian bank in $ of assets</a:t>
            </a:r>
          </a:p>
          <a:p>
            <a:r>
              <a:rPr lang="en-US" dirty="0" smtClean="0"/>
              <a:t>Average Credit Card limit 1500 USD</a:t>
            </a:r>
          </a:p>
          <a:p>
            <a:r>
              <a:rPr lang="en-US" dirty="0" smtClean="0"/>
              <a:t>Serve to low-mid income </a:t>
            </a:r>
            <a:r>
              <a:rPr lang="en-US" dirty="0" err="1" smtClean="0"/>
              <a:t>colombians</a:t>
            </a:r>
            <a:endParaRPr lang="en-US" dirty="0" smtClean="0"/>
          </a:p>
          <a:p>
            <a:r>
              <a:rPr lang="en-US" dirty="0" smtClean="0"/>
              <a:t>JV with GE Capital (December 2006 – July 2011)</a:t>
            </a:r>
          </a:p>
          <a:p>
            <a:r>
              <a:rPr lang="en-US" dirty="0" smtClean="0"/>
              <a:t>Recently purchased by Scotia-Bank (October 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Increasing delinquency </a:t>
            </a:r>
          </a:p>
          <a:p>
            <a:r>
              <a:rPr lang="en-US" dirty="0" smtClean="0"/>
              <a:t>Highest CC delinquency in the sector</a:t>
            </a:r>
          </a:p>
          <a:p>
            <a:r>
              <a:rPr lang="en-US" dirty="0" smtClean="0"/>
              <a:t>Bad performance of Logistic Regression scorecards</a:t>
            </a:r>
          </a:p>
          <a:p>
            <a:r>
              <a:rPr lang="en-US" dirty="0" smtClean="0"/>
              <a:t>Small time window to construct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91129"/>
              </p:ext>
            </p:extLst>
          </p:nvPr>
        </p:nvGraphicFramePr>
        <p:xfrm>
          <a:off x="762000" y="1676400"/>
          <a:ext cx="7696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42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32D-62EC-493C-B46F-BCEE311FB14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660456"/>
              </p:ext>
            </p:extLst>
          </p:nvPr>
        </p:nvGraphicFramePr>
        <p:xfrm>
          <a:off x="762000" y="16002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8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an algorithm that selects the MLP Neural Network architecture that maximizes the ROC statistics in a reasonable time</a:t>
            </a:r>
          </a:p>
          <a:p>
            <a:endParaRPr lang="en-US" dirty="0"/>
          </a:p>
          <a:p>
            <a:r>
              <a:rPr lang="en-US" dirty="0" smtClean="0"/>
              <a:t>Binary Particle Swarm Optimization and Binary Genetic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62000" y="2438400"/>
            <a:ext cx="1447800" cy="2286000"/>
          </a:xfrm>
          <a:prstGeom prst="can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438400"/>
            <a:ext cx="1905000" cy="990600"/>
          </a:xfrm>
          <a:prstGeom prst="roundRect">
            <a:avLst/>
          </a:prstGeom>
          <a:solidFill>
            <a:schemeClr val="accent5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34525" y="3886200"/>
            <a:ext cx="1798749" cy="990600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Algorithm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29053" y="3105150"/>
            <a:ext cx="2057400" cy="9525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Model</a:t>
            </a:r>
            <a:endParaRPr lang="en-US" dirty="0"/>
          </a:p>
        </p:txBody>
      </p:sp>
      <p:cxnSp>
        <p:nvCxnSpPr>
          <p:cNvPr id="11" name="Curved Connector 10"/>
          <p:cNvCxnSpPr>
            <a:stCxn id="6" idx="4"/>
            <a:endCxn id="7" idx="1"/>
          </p:cNvCxnSpPr>
          <p:nvPr/>
        </p:nvCxnSpPr>
        <p:spPr>
          <a:xfrm flipV="1">
            <a:off x="2209800" y="2933700"/>
            <a:ext cx="1371600" cy="647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8" idx="3"/>
          </p:cNvCxnSpPr>
          <p:nvPr/>
        </p:nvCxnSpPr>
        <p:spPr>
          <a:xfrm flipH="1">
            <a:off x="5433274" y="2933700"/>
            <a:ext cx="53126" cy="1447800"/>
          </a:xfrm>
          <a:prstGeom prst="curvedConnector3">
            <a:avLst>
              <a:gd name="adj1" fmla="val -7212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3581401" y="2933700"/>
            <a:ext cx="53125" cy="1447800"/>
          </a:xfrm>
          <a:prstGeom prst="curvedConnector3">
            <a:avLst>
              <a:gd name="adj1" fmla="val 79697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  <a:endCxn id="9" idx="1"/>
          </p:cNvCxnSpPr>
          <p:nvPr/>
        </p:nvCxnSpPr>
        <p:spPr>
          <a:xfrm>
            <a:off x="5486400" y="2933700"/>
            <a:ext cx="1042653" cy="647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1544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Credit Card Acquisition Model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Predict the probability of a new client defaulting over the next 12 months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C1132D-62EC-493C-B46F-BCEE311FB14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9253" y="3184655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 Used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01" y="3733800"/>
            <a:ext cx="617811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1849</TotalTime>
  <Words>310</Words>
  <Application>Microsoft Office PowerPoint</Application>
  <PresentationFormat>On-screen Show (4:3)</PresentationFormat>
  <Paragraphs>104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Evolutionary Algorithms for selecting the architecture of a MLP Neural Network:  A Credit Scoring Case</vt:lpstr>
      <vt:lpstr>Agenda</vt:lpstr>
      <vt:lpstr>Colpatria Bank</vt:lpstr>
      <vt:lpstr>Problem</vt:lpstr>
      <vt:lpstr>Problem</vt:lpstr>
      <vt:lpstr>Problem</vt:lpstr>
      <vt:lpstr>Solution</vt:lpstr>
      <vt:lpstr>Solution</vt:lpstr>
      <vt:lpstr>Results</vt:lpstr>
      <vt:lpstr>Results</vt:lpstr>
      <vt:lpstr>Results</vt:lpstr>
      <vt:lpstr>Results</vt:lpstr>
      <vt:lpstr>On-Going Applications</vt:lpstr>
      <vt:lpstr>On-Going Applications</vt:lpstr>
      <vt:lpstr>Final Insight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Algorithms for selecting the architecture of a MLP Neural Network: A Credit Scoring Case</dc:title>
  <dc:creator>AL</dc:creator>
  <cp:lastModifiedBy>AL</cp:lastModifiedBy>
  <cp:revision>20</cp:revision>
  <dcterms:created xsi:type="dcterms:W3CDTF">2011-12-10T12:35:16Z</dcterms:created>
  <dcterms:modified xsi:type="dcterms:W3CDTF">2011-12-11T19:24:59Z</dcterms:modified>
</cp:coreProperties>
</file>