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5" r:id="rId5"/>
  </p:sldMasterIdLst>
  <p:notesMasterIdLst>
    <p:notesMasterId r:id="rId21"/>
  </p:notesMasterIdLst>
  <p:handoutMasterIdLst>
    <p:handoutMasterId r:id="rId22"/>
  </p:handoutMasterIdLst>
  <p:sldIdLst>
    <p:sldId id="256" r:id="rId6"/>
    <p:sldId id="257" r:id="rId7"/>
    <p:sldId id="259" r:id="rId8"/>
    <p:sldId id="260" r:id="rId9"/>
    <p:sldId id="261" r:id="rId10"/>
    <p:sldId id="272" r:id="rId11"/>
    <p:sldId id="274" r:id="rId12"/>
    <p:sldId id="262" r:id="rId13"/>
    <p:sldId id="265" r:id="rId14"/>
    <p:sldId id="269" r:id="rId15"/>
    <p:sldId id="266" r:id="rId16"/>
    <p:sldId id="270" r:id="rId17"/>
    <p:sldId id="263" r:id="rId18"/>
    <p:sldId id="258" r:id="rId19"/>
    <p:sldId id="27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/>
        <a:cs typeface="Arial" pitchFamily="34" charset="0"/>
      </a:defRPr>
    </a:lvl5pPr>
    <a:lvl6pPr marL="2286000" algn="l" defTabSz="914400" rtl="0" eaLnBrk="1" latinLnBrk="0" hangingPunct="1">
      <a:defRPr sz="1400" kern="1200">
        <a:solidFill>
          <a:srgbClr val="292929"/>
        </a:solidFill>
        <a:latin typeface="Arial" pitchFamily="34" charset="0"/>
        <a:ea typeface="ＭＳ Ｐゴシック"/>
        <a:cs typeface="Arial" pitchFamily="34" charset="0"/>
      </a:defRPr>
    </a:lvl6pPr>
    <a:lvl7pPr marL="2743200" algn="l" defTabSz="914400" rtl="0" eaLnBrk="1" latinLnBrk="0" hangingPunct="1">
      <a:defRPr sz="1400" kern="1200">
        <a:solidFill>
          <a:srgbClr val="292929"/>
        </a:solidFill>
        <a:latin typeface="Arial" pitchFamily="34" charset="0"/>
        <a:ea typeface="ＭＳ Ｐゴシック"/>
        <a:cs typeface="Arial" pitchFamily="34" charset="0"/>
      </a:defRPr>
    </a:lvl7pPr>
    <a:lvl8pPr marL="3200400" algn="l" defTabSz="914400" rtl="0" eaLnBrk="1" latinLnBrk="0" hangingPunct="1">
      <a:defRPr sz="1400" kern="1200">
        <a:solidFill>
          <a:srgbClr val="292929"/>
        </a:solidFill>
        <a:latin typeface="Arial" pitchFamily="34" charset="0"/>
        <a:ea typeface="ＭＳ Ｐゴシック"/>
        <a:cs typeface="Arial" pitchFamily="34" charset="0"/>
      </a:defRPr>
    </a:lvl8pPr>
    <a:lvl9pPr marL="3657600" algn="l" defTabSz="914400" rtl="0" eaLnBrk="1" latinLnBrk="0" hangingPunct="1">
      <a:defRPr sz="1400" kern="1200">
        <a:solidFill>
          <a:srgbClr val="292929"/>
        </a:solidFill>
        <a:latin typeface="Arial" pitchFamily="34" charset="0"/>
        <a:ea typeface="ＭＳ Ｐゴシック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C3"/>
    <a:srgbClr val="5F2DD9"/>
    <a:srgbClr val="408F3A"/>
    <a:srgbClr val="151A51"/>
    <a:srgbClr val="36963C"/>
    <a:srgbClr val="5418C3"/>
    <a:srgbClr val="FF8817"/>
    <a:srgbClr val="FF8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84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Header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200" b="1" dirty="0" smtClean="0">
                <a:solidFill>
                  <a:schemeClr val="bg1">
                    <a:lumMod val="65000"/>
                  </a:schemeClr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#</a:t>
            </a:r>
            <a:r>
              <a:rPr lang="en-US" sz="700"/>
              <a:t>#SASGF11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2010, SAS Institute Inc. All rights reserved.</a:t>
            </a:r>
            <a:endParaRPr lang="en-US" sz="800">
              <a:latin typeface="Times New Roman" pitchFamily="18" charset="0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22DC608-D563-4432-8898-7484FADC687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752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800" b="1" dirty="0" smtClean="0">
                <a:solidFill>
                  <a:schemeClr val="bg1">
                    <a:lumMod val="65000"/>
                  </a:schemeClr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#SASGF11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2010, SAS Institute Inc. All rights reserved.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738124AA-A8D1-45CA-A680-A5B86A42562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186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 smtClean="0">
              <a:ea typeface="ＭＳ Ｐゴシック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z="600" dirty="0"/>
              <a:t>Copyright © 2010,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558A4D-1B07-42ED-A997-756467DF61DD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2938463" y="2978150"/>
            <a:ext cx="6542087" cy="4763"/>
          </a:xfrm>
          <a:prstGeom prst="line">
            <a:avLst/>
          </a:prstGeom>
          <a:ln>
            <a:solidFill>
              <a:srgbClr val="565E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2937914" y="2464144"/>
            <a:ext cx="5416175" cy="488595"/>
          </a:xfrm>
        </p:spPr>
        <p:txBody>
          <a:bodyPr anchor="b">
            <a:spAutoFit/>
          </a:bodyPr>
          <a:lstStyle>
            <a:lvl1pPr>
              <a:defRPr sz="3000" b="1" i="0" spc="0">
                <a:solidFill>
                  <a:srgbClr val="151A5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38468" y="3057127"/>
            <a:ext cx="3810000" cy="35779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lang="en-US" sz="1800" b="0" i="0" spc="0" smtClean="0">
                <a:solidFill>
                  <a:srgbClr val="408F3A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Closing Slide Alternativ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569735" y="4001085"/>
            <a:ext cx="5969000" cy="46166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rgbClr val="151A51"/>
                </a:solidFill>
                <a:latin typeface="+mj-lt"/>
              </a:defRPr>
            </a:lvl1pPr>
            <a:lvl2pPr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08F3A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4" y="1225550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7"/>
          <p:cNvSpPr>
            <a:spLocks noChangeShapeType="1"/>
          </p:cNvSpPr>
          <p:nvPr/>
        </p:nvSpPr>
        <p:spPr bwMode="auto">
          <a:xfrm>
            <a:off x="733425" y="2862263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" name="Line 47"/>
          <p:cNvSpPr>
            <a:spLocks noChangeShapeType="1"/>
          </p:cNvSpPr>
          <p:nvPr/>
        </p:nvSpPr>
        <p:spPr bwMode="auto">
          <a:xfrm>
            <a:off x="733425" y="2862263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2263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0" y="1514475"/>
            <a:ext cx="3873500" cy="2459071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14475"/>
            <a:ext cx="4191000" cy="2459071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4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1316038"/>
            <a:ext cx="3862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000" y="1955800"/>
            <a:ext cx="3862388" cy="2147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16038"/>
            <a:ext cx="41941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799"/>
            <a:ext cx="4194175" cy="2147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25550"/>
            <a:ext cx="8201025" cy="20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895" r:id="rId2"/>
    <p:sldLayoutId id="2147483896" r:id="rId3"/>
    <p:sldLayoutId id="2147483897" r:id="rId4"/>
    <p:sldLayoutId id="2147483901" r:id="rId5"/>
    <p:sldLayoutId id="2147483898" r:id="rId6"/>
    <p:sldLayoutId id="2147483899" r:id="rId7"/>
    <p:sldLayoutId id="2147483902" r:id="rId8"/>
    <p:sldLayoutId id="2147483903" r:id="rId9"/>
    <p:sldLayoutId id="214748390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408F3A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408F3A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408F3A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408F3A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408F3A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292929"/>
          </a:solidFill>
          <a:latin typeface="+mn-lt"/>
          <a:ea typeface="ＭＳ Ｐゴシック" pitchFamily="-112" charset="-128"/>
          <a:cs typeface="ＭＳ Ｐゴシック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rgbClr val="292929"/>
          </a:solidFill>
          <a:latin typeface="+mn-lt"/>
          <a:ea typeface="ＭＳ Ｐゴシック" pitchFamily="-112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al.bahnsen@gmail.com" TargetMode="External"/><Relationship Id="rId2" Type="http://schemas.openxmlformats.org/officeDocument/2006/relationships/hyperlink" Target="mailto:correaal@colpatria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://www.madystore.com/media/catalog/product/cache/1/image/9df78eab33525d08d6e5fb8d27136e95/m/y/my-computer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ystore.com/media/catalog/product/cache/1/image/9df78eab33525d08d6e5fb8d27136e95/m/y/my-computer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ctrTitle" sz="quarter"/>
          </p:nvPr>
        </p:nvSpPr>
        <p:spPr>
          <a:xfrm>
            <a:off x="2938463" y="2147288"/>
            <a:ext cx="5414962" cy="858697"/>
          </a:xfrm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Parallel Computing in SAS.</a:t>
            </a:r>
            <a:br>
              <a:rPr lang="en-US" dirty="0" smtClean="0">
                <a:ea typeface="ＭＳ Ｐゴシック"/>
                <a:cs typeface="ＭＳ Ｐゴシック"/>
              </a:rPr>
            </a:br>
            <a:r>
              <a:rPr lang="en-US" dirty="0" smtClean="0">
                <a:ea typeface="ＭＳ Ｐゴシック"/>
                <a:cs typeface="ＭＳ Ｐゴシック"/>
              </a:rPr>
              <a:t>Genetic Algorithms Application</a:t>
            </a:r>
            <a:endParaRPr lang="es-ES" dirty="0" smtClean="0">
              <a:ea typeface="ＭＳ Ｐゴシック"/>
              <a:cs typeface="ＭＳ Ｐゴシック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>
          <a:xfrm>
            <a:off x="2938463" y="3057525"/>
            <a:ext cx="3810000" cy="88178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 Alejandro </a:t>
            </a:r>
            <a:r>
              <a:rPr lang="es-ES" dirty="0"/>
              <a:t>Correa, Banco Colpatria </a:t>
            </a:r>
          </a:p>
          <a:p>
            <a:pPr>
              <a:defRPr/>
            </a:pPr>
            <a:r>
              <a:rPr lang="es-ES" dirty="0" smtClean="0"/>
              <a:t> Andrés </a:t>
            </a:r>
            <a:r>
              <a:rPr lang="es-ES" dirty="0"/>
              <a:t>González, Banco </a:t>
            </a:r>
            <a:r>
              <a:rPr lang="es-ES" dirty="0" smtClean="0"/>
              <a:t>Colpatria</a:t>
            </a:r>
          </a:p>
          <a:p>
            <a:pPr>
              <a:defRPr/>
            </a:pPr>
            <a:r>
              <a:rPr lang="es-ES" dirty="0" smtClean="0"/>
              <a:t>Darwin Amézquita, Banco Colpatria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/>
                <a:cs typeface="ＭＳ Ｐゴシック"/>
              </a:rPr>
              <a:t>General Concepts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38175" y="866312"/>
            <a:ext cx="8201025" cy="4162358"/>
          </a:xfrm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Parallel Genetic Algorithms</a:t>
            </a:r>
          </a:p>
          <a:p>
            <a:pPr lvl="1"/>
            <a:r>
              <a:rPr lang="en-US" dirty="0" smtClean="0">
                <a:ea typeface="ＭＳ Ｐゴシック"/>
              </a:rPr>
              <a:t>Master Slave Parallelization: This algorithm uses a single population and the evaluation of the individuals and the application of genetic operators are performed in </a:t>
            </a:r>
            <a:r>
              <a:rPr lang="en-US" dirty="0" smtClean="0">
                <a:ea typeface="ＭＳ Ｐゴシック"/>
              </a:rPr>
              <a:t>parallel. Some process of GA are split in various sub-process.</a:t>
            </a:r>
            <a:endParaRPr lang="en-US" dirty="0" smtClean="0">
              <a:ea typeface="ＭＳ Ｐゴシック"/>
            </a:endParaRPr>
          </a:p>
          <a:p>
            <a:pPr lvl="2"/>
            <a:r>
              <a:rPr lang="en-US" dirty="0" smtClean="0">
                <a:ea typeface="ＭＳ Ｐゴシック"/>
              </a:rPr>
              <a:t>Synchronous:	</a:t>
            </a:r>
          </a:p>
          <a:p>
            <a:pPr lvl="3"/>
            <a:r>
              <a:rPr lang="en-US" dirty="0" smtClean="0">
                <a:ea typeface="ＭＳ Ｐゴシック"/>
              </a:rPr>
              <a:t>Master stops and wait to receive the fitness values for all the population before proceeding with the next </a:t>
            </a:r>
            <a:r>
              <a:rPr lang="en-US" dirty="0" smtClean="0">
                <a:ea typeface="ＭＳ Ｐゴシック"/>
              </a:rPr>
              <a:t>generation. </a:t>
            </a:r>
            <a:endParaRPr lang="en-US" dirty="0" smtClean="0">
              <a:ea typeface="ＭＳ Ｐゴシック"/>
            </a:endParaRPr>
          </a:p>
          <a:p>
            <a:pPr lvl="2"/>
            <a:r>
              <a:rPr lang="en-US" dirty="0" smtClean="0">
                <a:ea typeface="ＭＳ Ｐゴシック"/>
              </a:rPr>
              <a:t>Asynchronous: </a:t>
            </a:r>
          </a:p>
          <a:p>
            <a:pPr lvl="3"/>
            <a:r>
              <a:rPr lang="en-US" dirty="0" smtClean="0">
                <a:ea typeface="ＭＳ Ｐゴシック"/>
              </a:rPr>
              <a:t>The algorithm does not stop to wait for any slow </a:t>
            </a:r>
            <a:r>
              <a:rPr lang="en-US" dirty="0" smtClean="0">
                <a:ea typeface="ＭＳ Ｐゴシック"/>
              </a:rPr>
              <a:t>processor.</a:t>
            </a:r>
            <a:endParaRPr lang="en-US" dirty="0" smtClean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7340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39491" y="188686"/>
            <a:ext cx="8205787" cy="1050925"/>
          </a:xfrm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Methodology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96657" y="768338"/>
            <a:ext cx="8201025" cy="430213"/>
          </a:xfrm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Parallelization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105150" y="1080390"/>
            <a:ext cx="30099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Define cost function, cost </a:t>
            </a:r>
            <a:r>
              <a:rPr lang="en-US" sz="1200" dirty="0" smtClean="0"/>
              <a:t>variables</a:t>
            </a:r>
          </a:p>
          <a:p>
            <a:pPr algn="ctr"/>
            <a:r>
              <a:rPr lang="en-US" sz="1200" dirty="0" smtClean="0"/>
              <a:t> and GA </a:t>
            </a:r>
            <a:r>
              <a:rPr lang="en-US" sz="1200" dirty="0" smtClean="0"/>
              <a:t>parameters</a:t>
            </a:r>
            <a:endParaRPr lang="en-US" sz="1200" dirty="0"/>
          </a:p>
        </p:txBody>
      </p:sp>
      <p:cxnSp>
        <p:nvCxnSpPr>
          <p:cNvPr id="5" name="4 Conector recto de flecha"/>
          <p:cNvCxnSpPr>
            <a:stCxn id="4" idx="2"/>
            <a:endCxn id="6" idx="0"/>
          </p:cNvCxnSpPr>
          <p:nvPr/>
        </p:nvCxnSpPr>
        <p:spPr bwMode="auto">
          <a:xfrm rot="16200000" flipH="1">
            <a:off x="4507557" y="1644597"/>
            <a:ext cx="214610" cy="95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324225" y="1756665"/>
            <a:ext cx="259080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Generate Initial population</a:t>
            </a:r>
            <a:endParaRPr lang="en-US" sz="1200" dirty="0"/>
          </a:p>
        </p:txBody>
      </p:sp>
      <p:cxnSp>
        <p:nvCxnSpPr>
          <p:cNvPr id="7" name="6 Conector recto de flecha"/>
          <p:cNvCxnSpPr>
            <a:stCxn id="6" idx="2"/>
            <a:endCxn id="8" idx="0"/>
          </p:cNvCxnSpPr>
          <p:nvPr/>
        </p:nvCxnSpPr>
        <p:spPr bwMode="auto">
          <a:xfrm rot="5400000">
            <a:off x="4524762" y="2128527"/>
            <a:ext cx="18972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457575" y="2223390"/>
            <a:ext cx="232410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Decode chromosomes</a:t>
            </a:r>
            <a:endParaRPr lang="en-US" sz="1200" dirty="0"/>
          </a:p>
        </p:txBody>
      </p:sp>
      <p:cxnSp>
        <p:nvCxnSpPr>
          <p:cNvPr id="9" name="8 Conector recto de flecha"/>
          <p:cNvCxnSpPr>
            <a:stCxn id="8" idx="2"/>
            <a:endCxn id="20" idx="0"/>
          </p:cNvCxnSpPr>
          <p:nvPr/>
        </p:nvCxnSpPr>
        <p:spPr bwMode="auto">
          <a:xfrm rot="16200000" flipH="1">
            <a:off x="4519999" y="2600014"/>
            <a:ext cx="208776" cy="95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743324" y="4890390"/>
            <a:ext cx="1790701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Mating/Mutation</a:t>
            </a:r>
            <a:endParaRPr lang="en-US" sz="12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619500" y="5357115"/>
            <a:ext cx="202882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Convergence Check</a:t>
            </a:r>
            <a:endParaRPr lang="en-US" sz="12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905250" y="5795265"/>
            <a:ext cx="14668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Done</a:t>
            </a:r>
            <a:endParaRPr lang="en-US" sz="1200" dirty="0"/>
          </a:p>
        </p:txBody>
      </p:sp>
      <p:cxnSp>
        <p:nvCxnSpPr>
          <p:cNvPr id="14" name="13 Conector recto de flecha"/>
          <p:cNvCxnSpPr>
            <a:stCxn id="12" idx="2"/>
            <a:endCxn id="13" idx="0"/>
          </p:cNvCxnSpPr>
          <p:nvPr/>
        </p:nvCxnSpPr>
        <p:spPr bwMode="auto">
          <a:xfrm rot="16200000" flipH="1">
            <a:off x="4555719" y="5712308"/>
            <a:ext cx="161151" cy="47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12" idx="1"/>
            <a:endCxn id="8" idx="1"/>
          </p:cNvCxnSpPr>
          <p:nvPr/>
        </p:nvCxnSpPr>
        <p:spPr bwMode="auto">
          <a:xfrm rot="10800000">
            <a:off x="3457576" y="2361891"/>
            <a:ext cx="161925" cy="3133725"/>
          </a:xfrm>
          <a:prstGeom prst="bentConnector3">
            <a:avLst>
              <a:gd name="adj1" fmla="val 988235"/>
            </a:avLst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304801" y="3633090"/>
            <a:ext cx="1609724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Parallelization</a:t>
            </a:r>
            <a:endParaRPr lang="en-U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029075" y="2709165"/>
            <a:ext cx="12001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Cost group 1</a:t>
            </a:r>
            <a:endParaRPr lang="en-US" sz="1200" dirty="0"/>
          </a:p>
        </p:txBody>
      </p:sp>
      <p:cxnSp>
        <p:nvCxnSpPr>
          <p:cNvPr id="22" name="21 Conector recto de flecha"/>
          <p:cNvCxnSpPr>
            <a:stCxn id="20" idx="2"/>
            <a:endCxn id="35" idx="0"/>
          </p:cNvCxnSpPr>
          <p:nvPr/>
        </p:nvCxnSpPr>
        <p:spPr bwMode="auto">
          <a:xfrm rot="16200000" flipH="1">
            <a:off x="4529524" y="3085790"/>
            <a:ext cx="208776" cy="952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4133849" y="3804540"/>
            <a:ext cx="100012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Calculate ROC</a:t>
            </a:r>
            <a:endParaRPr lang="en-US" sz="1200" dirty="0"/>
          </a:p>
        </p:txBody>
      </p:sp>
      <p:cxnSp>
        <p:nvCxnSpPr>
          <p:cNvPr id="28" name="27 Conector recto de flecha"/>
          <p:cNvCxnSpPr>
            <a:stCxn id="35" idx="2"/>
            <a:endCxn id="26" idx="0"/>
          </p:cNvCxnSpPr>
          <p:nvPr/>
        </p:nvCxnSpPr>
        <p:spPr bwMode="auto">
          <a:xfrm rot="5400000">
            <a:off x="4562326" y="3728191"/>
            <a:ext cx="147935" cy="47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3952875" y="4442715"/>
            <a:ext cx="136207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Select mates</a:t>
            </a:r>
            <a:endParaRPr lang="en-US" sz="1200" dirty="0"/>
          </a:p>
        </p:txBody>
      </p:sp>
      <p:cxnSp>
        <p:nvCxnSpPr>
          <p:cNvPr id="32" name="31 Conector recto de flecha"/>
          <p:cNvCxnSpPr>
            <a:stCxn id="26" idx="2"/>
            <a:endCxn id="31" idx="0"/>
          </p:cNvCxnSpPr>
          <p:nvPr/>
        </p:nvCxnSpPr>
        <p:spPr bwMode="auto">
          <a:xfrm rot="16200000" flipH="1">
            <a:off x="4545657" y="4354459"/>
            <a:ext cx="176510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4019548" y="3194940"/>
            <a:ext cx="123825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Calculate Neural Network</a:t>
            </a:r>
            <a:endParaRPr lang="en-US" sz="1200" dirty="0"/>
          </a:p>
        </p:txBody>
      </p:sp>
      <p:cxnSp>
        <p:nvCxnSpPr>
          <p:cNvPr id="37" name="36 Conector recto de flecha"/>
          <p:cNvCxnSpPr>
            <a:stCxn id="11" idx="2"/>
            <a:endCxn id="12" idx="0"/>
          </p:cNvCxnSpPr>
          <p:nvPr/>
        </p:nvCxnSpPr>
        <p:spPr bwMode="auto">
          <a:xfrm rot="5400000">
            <a:off x="4541431" y="5259871"/>
            <a:ext cx="189726" cy="47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31" idx="2"/>
            <a:endCxn id="11" idx="0"/>
          </p:cNvCxnSpPr>
          <p:nvPr/>
        </p:nvCxnSpPr>
        <p:spPr bwMode="auto">
          <a:xfrm rot="16200000" flipH="1">
            <a:off x="4550956" y="4802671"/>
            <a:ext cx="170676" cy="47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8" idx="2"/>
            <a:endCxn id="40" idx="0"/>
          </p:cNvCxnSpPr>
          <p:nvPr/>
        </p:nvCxnSpPr>
        <p:spPr bwMode="auto">
          <a:xfrm rot="16200000" flipH="1">
            <a:off x="4911895" y="2208118"/>
            <a:ext cx="208772" cy="7933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4812863" y="2709161"/>
            <a:ext cx="12001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Cost group 2</a:t>
            </a:r>
            <a:endParaRPr lang="en-US" sz="1200" dirty="0"/>
          </a:p>
        </p:txBody>
      </p:sp>
      <p:cxnSp>
        <p:nvCxnSpPr>
          <p:cNvPr id="41" name="40 Conector recto de flecha"/>
          <p:cNvCxnSpPr>
            <a:stCxn id="40" idx="2"/>
            <a:endCxn id="45" idx="0"/>
          </p:cNvCxnSpPr>
          <p:nvPr/>
        </p:nvCxnSpPr>
        <p:spPr bwMode="auto">
          <a:xfrm rot="16200000" flipH="1">
            <a:off x="5313312" y="3085786"/>
            <a:ext cx="208776" cy="952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4917637" y="3804536"/>
            <a:ext cx="100012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Calculate ROC</a:t>
            </a:r>
            <a:endParaRPr lang="en-US" sz="1200" dirty="0"/>
          </a:p>
        </p:txBody>
      </p:sp>
      <p:cxnSp>
        <p:nvCxnSpPr>
          <p:cNvPr id="43" name="42 Conector recto de flecha"/>
          <p:cNvCxnSpPr>
            <a:stCxn id="45" idx="2"/>
            <a:endCxn id="42" idx="0"/>
          </p:cNvCxnSpPr>
          <p:nvPr/>
        </p:nvCxnSpPr>
        <p:spPr bwMode="auto">
          <a:xfrm rot="5400000">
            <a:off x="5346114" y="3728187"/>
            <a:ext cx="147935" cy="47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42" idx="2"/>
            <a:endCxn id="31" idx="0"/>
          </p:cNvCxnSpPr>
          <p:nvPr/>
        </p:nvCxnSpPr>
        <p:spPr bwMode="auto">
          <a:xfrm rot="5400000">
            <a:off x="4937550" y="3962565"/>
            <a:ext cx="176514" cy="7837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4803336" y="3194936"/>
            <a:ext cx="123825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Calculate Neural Network</a:t>
            </a:r>
            <a:endParaRPr lang="en-US" sz="1200" dirty="0"/>
          </a:p>
        </p:txBody>
      </p:sp>
      <p:cxnSp>
        <p:nvCxnSpPr>
          <p:cNvPr id="46" name="45 Conector recto de flecha"/>
          <p:cNvCxnSpPr>
            <a:stCxn id="8" idx="2"/>
            <a:endCxn id="47" idx="0"/>
          </p:cNvCxnSpPr>
          <p:nvPr/>
        </p:nvCxnSpPr>
        <p:spPr bwMode="auto">
          <a:xfrm rot="5400000">
            <a:off x="4155294" y="2244834"/>
            <a:ext cx="208776" cy="7198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3299663" y="2709165"/>
            <a:ext cx="12001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Cost group 1</a:t>
            </a:r>
            <a:endParaRPr lang="en-US" sz="1200" dirty="0"/>
          </a:p>
        </p:txBody>
      </p:sp>
      <p:cxnSp>
        <p:nvCxnSpPr>
          <p:cNvPr id="48" name="47 Conector recto de flecha"/>
          <p:cNvCxnSpPr>
            <a:stCxn id="47" idx="2"/>
            <a:endCxn id="52" idx="0"/>
          </p:cNvCxnSpPr>
          <p:nvPr/>
        </p:nvCxnSpPr>
        <p:spPr bwMode="auto">
          <a:xfrm rot="16200000" flipH="1">
            <a:off x="3800112" y="3085790"/>
            <a:ext cx="208776" cy="952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3404437" y="3804540"/>
            <a:ext cx="100012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Calculate ROC</a:t>
            </a:r>
            <a:endParaRPr lang="en-US" sz="1200" dirty="0"/>
          </a:p>
        </p:txBody>
      </p:sp>
      <p:cxnSp>
        <p:nvCxnSpPr>
          <p:cNvPr id="50" name="49 Conector recto de flecha"/>
          <p:cNvCxnSpPr>
            <a:stCxn id="52" idx="2"/>
            <a:endCxn id="49" idx="0"/>
          </p:cNvCxnSpPr>
          <p:nvPr/>
        </p:nvCxnSpPr>
        <p:spPr bwMode="auto">
          <a:xfrm rot="5400000">
            <a:off x="3832914" y="3728191"/>
            <a:ext cx="147935" cy="47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49" idx="2"/>
            <a:endCxn id="31" idx="0"/>
          </p:cNvCxnSpPr>
          <p:nvPr/>
        </p:nvCxnSpPr>
        <p:spPr bwMode="auto">
          <a:xfrm rot="16200000" flipH="1">
            <a:off x="4180951" y="3989753"/>
            <a:ext cx="176510" cy="7294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3290136" y="3194940"/>
            <a:ext cx="123825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Calculate Neural Network</a:t>
            </a:r>
            <a:endParaRPr lang="en-US" sz="1200" dirty="0"/>
          </a:p>
        </p:txBody>
      </p:sp>
      <p:cxnSp>
        <p:nvCxnSpPr>
          <p:cNvPr id="76" name="75 Conector recto de flecha"/>
          <p:cNvCxnSpPr>
            <a:endCxn id="81" idx="0"/>
          </p:cNvCxnSpPr>
          <p:nvPr/>
        </p:nvCxnSpPr>
        <p:spPr bwMode="auto">
          <a:xfrm rot="16200000" flipH="1">
            <a:off x="4519999" y="2600014"/>
            <a:ext cx="208776" cy="95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7" name="76 CuadroTexto"/>
          <p:cNvSpPr txBox="1"/>
          <p:nvPr/>
        </p:nvSpPr>
        <p:spPr>
          <a:xfrm>
            <a:off x="2619373" y="3194940"/>
            <a:ext cx="123825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Calculate Neural Network</a:t>
            </a:r>
            <a:endParaRPr lang="en-US" sz="1200" dirty="0"/>
          </a:p>
        </p:txBody>
      </p:sp>
      <p:cxnSp>
        <p:nvCxnSpPr>
          <p:cNvPr id="78" name="77 Conector recto de flecha"/>
          <p:cNvCxnSpPr>
            <a:endCxn id="80" idx="0"/>
          </p:cNvCxnSpPr>
          <p:nvPr/>
        </p:nvCxnSpPr>
        <p:spPr bwMode="auto">
          <a:xfrm rot="16200000" flipH="1">
            <a:off x="5215324" y="1904689"/>
            <a:ext cx="208776" cy="14001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>
            <a:endCxn id="82" idx="0"/>
          </p:cNvCxnSpPr>
          <p:nvPr/>
        </p:nvCxnSpPr>
        <p:spPr bwMode="auto">
          <a:xfrm rot="5400000">
            <a:off x="3824675" y="1914215"/>
            <a:ext cx="208776" cy="13811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0" name="79 CuadroTexto"/>
          <p:cNvSpPr txBox="1"/>
          <p:nvPr/>
        </p:nvSpPr>
        <p:spPr>
          <a:xfrm>
            <a:off x="5400674" y="2709165"/>
            <a:ext cx="1238251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Cost group n</a:t>
            </a:r>
            <a:endParaRPr lang="en-US" sz="1200" dirty="0"/>
          </a:p>
        </p:txBody>
      </p:sp>
      <p:sp>
        <p:nvSpPr>
          <p:cNvPr id="81" name="80 CuadroTexto"/>
          <p:cNvSpPr txBox="1"/>
          <p:nvPr/>
        </p:nvSpPr>
        <p:spPr>
          <a:xfrm>
            <a:off x="4029075" y="2709165"/>
            <a:ext cx="12001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Cost group 2</a:t>
            </a:r>
            <a:endParaRPr lang="en-US" sz="1200" dirty="0"/>
          </a:p>
        </p:txBody>
      </p:sp>
      <p:sp>
        <p:nvSpPr>
          <p:cNvPr id="82" name="81 CuadroTexto"/>
          <p:cNvSpPr txBox="1"/>
          <p:nvPr/>
        </p:nvSpPr>
        <p:spPr>
          <a:xfrm>
            <a:off x="2619374" y="2709165"/>
            <a:ext cx="1238251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Cost group 1</a:t>
            </a:r>
            <a:endParaRPr lang="en-US" sz="1200" dirty="0"/>
          </a:p>
        </p:txBody>
      </p:sp>
      <p:cxnSp>
        <p:nvCxnSpPr>
          <p:cNvPr id="83" name="82 Conector recto de flecha"/>
          <p:cNvCxnSpPr>
            <a:stCxn id="81" idx="2"/>
            <a:endCxn id="95" idx="0"/>
          </p:cNvCxnSpPr>
          <p:nvPr/>
        </p:nvCxnSpPr>
        <p:spPr bwMode="auto">
          <a:xfrm rot="16200000" flipH="1">
            <a:off x="4529524" y="3085790"/>
            <a:ext cx="208776" cy="952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>
            <a:stCxn id="80" idx="2"/>
            <a:endCxn id="96" idx="0"/>
          </p:cNvCxnSpPr>
          <p:nvPr/>
        </p:nvCxnSpPr>
        <p:spPr bwMode="auto">
          <a:xfrm rot="16200000" flipH="1">
            <a:off x="5920174" y="3085790"/>
            <a:ext cx="208776" cy="952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>
            <a:stCxn id="82" idx="2"/>
            <a:endCxn id="77" idx="0"/>
          </p:cNvCxnSpPr>
          <p:nvPr/>
        </p:nvCxnSpPr>
        <p:spPr bwMode="auto">
          <a:xfrm rot="5400000">
            <a:off x="3134112" y="3090552"/>
            <a:ext cx="208776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6" name="85 CuadroTexto"/>
          <p:cNvSpPr txBox="1"/>
          <p:nvPr/>
        </p:nvSpPr>
        <p:spPr>
          <a:xfrm>
            <a:off x="2743199" y="3804540"/>
            <a:ext cx="100012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Calculate ROC</a:t>
            </a:r>
            <a:endParaRPr lang="en-US" sz="1200" dirty="0"/>
          </a:p>
        </p:txBody>
      </p:sp>
      <p:sp>
        <p:nvSpPr>
          <p:cNvPr id="87" name="86 CuadroTexto"/>
          <p:cNvSpPr txBox="1"/>
          <p:nvPr/>
        </p:nvSpPr>
        <p:spPr>
          <a:xfrm>
            <a:off x="4133849" y="3804540"/>
            <a:ext cx="100012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Calculate ROC</a:t>
            </a:r>
            <a:endParaRPr lang="en-US" sz="1200" dirty="0"/>
          </a:p>
        </p:txBody>
      </p:sp>
      <p:sp>
        <p:nvSpPr>
          <p:cNvPr id="88" name="87 CuadroTexto"/>
          <p:cNvSpPr txBox="1"/>
          <p:nvPr/>
        </p:nvSpPr>
        <p:spPr>
          <a:xfrm>
            <a:off x="5534024" y="3804540"/>
            <a:ext cx="100012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Calculate ROC</a:t>
            </a:r>
            <a:endParaRPr lang="en-US" sz="1200" dirty="0"/>
          </a:p>
        </p:txBody>
      </p:sp>
      <p:cxnSp>
        <p:nvCxnSpPr>
          <p:cNvPr id="89" name="88 Conector recto de flecha"/>
          <p:cNvCxnSpPr>
            <a:stCxn id="95" idx="2"/>
            <a:endCxn id="87" idx="0"/>
          </p:cNvCxnSpPr>
          <p:nvPr/>
        </p:nvCxnSpPr>
        <p:spPr bwMode="auto">
          <a:xfrm rot="5400000">
            <a:off x="4562326" y="3728191"/>
            <a:ext cx="147935" cy="47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>
            <a:stCxn id="96" idx="2"/>
            <a:endCxn id="88" idx="0"/>
          </p:cNvCxnSpPr>
          <p:nvPr/>
        </p:nvCxnSpPr>
        <p:spPr bwMode="auto">
          <a:xfrm rot="16200000" flipH="1">
            <a:off x="5957738" y="3728190"/>
            <a:ext cx="147935" cy="476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>
            <a:stCxn id="77" idx="2"/>
            <a:endCxn id="86" idx="0"/>
          </p:cNvCxnSpPr>
          <p:nvPr/>
        </p:nvCxnSpPr>
        <p:spPr bwMode="auto">
          <a:xfrm rot="16200000" flipH="1">
            <a:off x="3166913" y="3728190"/>
            <a:ext cx="147935" cy="476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>
            <a:stCxn id="87" idx="2"/>
          </p:cNvCxnSpPr>
          <p:nvPr/>
        </p:nvCxnSpPr>
        <p:spPr bwMode="auto">
          <a:xfrm rot="16200000" flipH="1">
            <a:off x="4545657" y="4354459"/>
            <a:ext cx="176510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3" name="92 Conector recto de flecha"/>
          <p:cNvCxnSpPr>
            <a:stCxn id="88" idx="2"/>
          </p:cNvCxnSpPr>
          <p:nvPr/>
        </p:nvCxnSpPr>
        <p:spPr bwMode="auto">
          <a:xfrm rot="5400000">
            <a:off x="5517014" y="4064142"/>
            <a:ext cx="315010" cy="71913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93 Conector recto de flecha"/>
          <p:cNvCxnSpPr>
            <a:stCxn id="86" idx="2"/>
          </p:cNvCxnSpPr>
          <p:nvPr/>
        </p:nvCxnSpPr>
        <p:spPr bwMode="auto">
          <a:xfrm rot="16200000" flipH="1">
            <a:off x="3440563" y="4068903"/>
            <a:ext cx="315010" cy="7096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5" name="94 CuadroTexto"/>
          <p:cNvSpPr txBox="1"/>
          <p:nvPr/>
        </p:nvSpPr>
        <p:spPr>
          <a:xfrm>
            <a:off x="4019548" y="3194940"/>
            <a:ext cx="123825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Calculate Neural Network</a:t>
            </a:r>
            <a:endParaRPr lang="en-US" sz="1200" dirty="0"/>
          </a:p>
        </p:txBody>
      </p:sp>
      <p:sp>
        <p:nvSpPr>
          <p:cNvPr id="96" name="95 CuadroTexto"/>
          <p:cNvSpPr txBox="1"/>
          <p:nvPr/>
        </p:nvSpPr>
        <p:spPr>
          <a:xfrm>
            <a:off x="5410198" y="3194940"/>
            <a:ext cx="123825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Calculate Neural Network</a:t>
            </a:r>
            <a:endParaRPr lang="en-US" sz="1200" dirty="0"/>
          </a:p>
        </p:txBody>
      </p:sp>
      <p:sp>
        <p:nvSpPr>
          <p:cNvPr id="2" name="1 Cerrar llave"/>
          <p:cNvSpPr/>
          <p:nvPr/>
        </p:nvSpPr>
        <p:spPr bwMode="auto">
          <a:xfrm>
            <a:off x="6277336" y="1046666"/>
            <a:ext cx="723177" cy="1419998"/>
          </a:xfrm>
          <a:prstGeom prst="rightBrace">
            <a:avLst>
              <a:gd name="adj1" fmla="val 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s-CO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7031618" y="1506362"/>
            <a:ext cx="1510496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Beginning of the process </a:t>
            </a:r>
            <a:endParaRPr lang="en-US" dirty="0"/>
          </a:p>
        </p:txBody>
      </p:sp>
      <p:sp>
        <p:nvSpPr>
          <p:cNvPr id="62" name="61 Cerrar llave"/>
          <p:cNvSpPr/>
          <p:nvPr/>
        </p:nvSpPr>
        <p:spPr bwMode="auto">
          <a:xfrm>
            <a:off x="6687988" y="2720524"/>
            <a:ext cx="673502" cy="1530993"/>
          </a:xfrm>
          <a:prstGeom prst="rightBrace">
            <a:avLst>
              <a:gd name="adj1" fmla="val 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s-CO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7384640" y="3016060"/>
            <a:ext cx="1510496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Slaves calculate neural networks and evaluate the fitness(ROC)</a:t>
            </a:r>
            <a:endParaRPr lang="en-US" dirty="0"/>
          </a:p>
        </p:txBody>
      </p:sp>
      <p:sp>
        <p:nvSpPr>
          <p:cNvPr id="64" name="63 Cerrar llave"/>
          <p:cNvSpPr/>
          <p:nvPr/>
        </p:nvSpPr>
        <p:spPr bwMode="auto">
          <a:xfrm>
            <a:off x="5700650" y="4557618"/>
            <a:ext cx="625149" cy="1514646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s-CO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65" name="64 CuadroTexto"/>
          <p:cNvSpPr txBox="1"/>
          <p:nvPr/>
        </p:nvSpPr>
        <p:spPr>
          <a:xfrm>
            <a:off x="6371860" y="4959439"/>
            <a:ext cx="2378600" cy="738664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</a:t>
            </a:r>
            <a:r>
              <a:rPr lang="en-US" dirty="0" smtClean="0"/>
              <a:t>selects </a:t>
            </a:r>
            <a:r>
              <a:rPr lang="en-US" dirty="0" smtClean="0"/>
              <a:t>the mates, </a:t>
            </a:r>
            <a:r>
              <a:rPr lang="en-US" dirty="0" smtClean="0"/>
              <a:t>makes </a:t>
            </a:r>
            <a:r>
              <a:rPr lang="en-US" dirty="0" smtClean="0"/>
              <a:t>mating/mutation and </a:t>
            </a:r>
            <a:r>
              <a:rPr lang="en-US" dirty="0" smtClean="0"/>
              <a:t>checks </a:t>
            </a:r>
            <a:r>
              <a:rPr lang="en-US" dirty="0" smtClean="0"/>
              <a:t>for convergence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0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0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0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5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6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6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6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6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7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8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8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21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21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21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21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21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21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21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8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21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8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21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1" grpId="0" animBg="1"/>
      <p:bldP spid="12" grpId="0" animBg="1"/>
      <p:bldP spid="13" grpId="0" animBg="1"/>
      <p:bldP spid="16" grpId="0" animBg="1"/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  <p:bldP spid="31" grpId="0" animBg="1"/>
      <p:bldP spid="35" grpId="0" animBg="1"/>
      <p:bldP spid="35" grpId="1" animBg="1"/>
      <p:bldP spid="35" grpId="2" animBg="1"/>
      <p:bldP spid="40" grpId="0" animBg="1"/>
      <p:bldP spid="40" grpId="1" animBg="1"/>
      <p:bldP spid="40" grpId="2" animBg="1"/>
      <p:bldP spid="42" grpId="0" animBg="1"/>
      <p:bldP spid="42" grpId="1" animBg="1"/>
      <p:bldP spid="42" grpId="2" animBg="1"/>
      <p:bldP spid="45" grpId="0" animBg="1"/>
      <p:bldP spid="45" grpId="1" animBg="1"/>
      <p:bldP spid="45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52" grpId="0" animBg="1"/>
      <p:bldP spid="52" grpId="1" animBg="1"/>
      <p:bldP spid="52" grpId="2" animBg="1"/>
      <p:bldP spid="77" grpId="0" animBg="1"/>
      <p:bldP spid="77" grpId="1" animBg="1"/>
      <p:bldP spid="77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95" grpId="0" animBg="1"/>
      <p:bldP spid="95" grpId="1" animBg="1"/>
      <p:bldP spid="95" grpId="2" animBg="1"/>
      <p:bldP spid="96" grpId="0" animBg="1"/>
      <p:bldP spid="96" grpId="1" animBg="1"/>
      <p:bldP spid="96" grpId="2" animBg="1"/>
      <p:bldP spid="2" grpId="0" animBg="1"/>
      <p:bldP spid="2" grpId="1" animBg="1"/>
      <p:bldP spid="61" grpId="0" animBg="1"/>
      <p:bldP spid="61" grpId="1" animBg="1"/>
      <p:bldP spid="62" grpId="0" animBg="1"/>
      <p:bldP spid="63" grpId="0" animBg="1"/>
      <p:bldP spid="64" grpId="0" animBg="1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Results</a:t>
            </a:r>
            <a:r>
              <a:rPr lang="es-ES" dirty="0" smtClean="0">
                <a:ea typeface="ＭＳ Ｐゴシック"/>
                <a:cs typeface="ＭＳ Ｐゴシック"/>
              </a:rPr>
              <a:t/>
            </a:r>
            <a:br>
              <a:rPr lang="es-ES" dirty="0" smtClean="0">
                <a:ea typeface="ＭＳ Ｐゴシック"/>
                <a:cs typeface="ＭＳ Ｐゴシック"/>
              </a:rPr>
            </a:br>
            <a:endParaRPr lang="es-ES" dirty="0" smtClean="0">
              <a:ea typeface="ＭＳ Ｐゴシック"/>
              <a:cs typeface="ＭＳ Ｐゴシック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297209" y="856428"/>
            <a:ext cx="3037114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Number of     Time	Predictive </a:t>
            </a:r>
          </a:p>
          <a:p>
            <a:r>
              <a:rPr lang="en-US" b="1" dirty="0" smtClean="0"/>
              <a:t>of  CPU’s                         Power</a:t>
            </a:r>
          </a:p>
          <a:p>
            <a:r>
              <a:rPr lang="en-US" dirty="0" smtClean="0"/>
              <a:t>      1	   9:26:11	   71.25%</a:t>
            </a:r>
          </a:p>
          <a:p>
            <a:r>
              <a:rPr lang="en-US" dirty="0" smtClean="0"/>
              <a:t>      2	   4:19:17	   71.25%</a:t>
            </a:r>
          </a:p>
          <a:p>
            <a:r>
              <a:rPr lang="en-US" dirty="0" smtClean="0"/>
              <a:t>      4	   2:29:32	   71.25%</a:t>
            </a:r>
          </a:p>
          <a:p>
            <a:r>
              <a:rPr lang="en-US" dirty="0" smtClean="0"/>
              <a:t>      8	   1:11:35	   71.25%</a:t>
            </a:r>
          </a:p>
          <a:p>
            <a:r>
              <a:rPr lang="en-US" dirty="0" smtClean="0"/>
              <a:t>     16	   0:35:24	   71.25%</a:t>
            </a:r>
            <a:endParaRPr lang="en-US" dirty="0"/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445337" y="1092213"/>
            <a:ext cx="1502" cy="32797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973389" y="885741"/>
            <a:ext cx="48178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dirty="0" smtClean="0"/>
              <a:t>10</a:t>
            </a:r>
          </a:p>
          <a:p>
            <a:pPr algn="ctr">
              <a:lnSpc>
                <a:spcPct val="150000"/>
              </a:lnSpc>
            </a:pPr>
            <a:r>
              <a:rPr lang="es-CO" dirty="0" smtClean="0"/>
              <a:t>9</a:t>
            </a:r>
          </a:p>
          <a:p>
            <a:pPr algn="ctr">
              <a:lnSpc>
                <a:spcPct val="150000"/>
              </a:lnSpc>
            </a:pPr>
            <a:r>
              <a:rPr lang="es-CO" dirty="0" smtClean="0"/>
              <a:t>8</a:t>
            </a:r>
          </a:p>
          <a:p>
            <a:pPr algn="ctr">
              <a:lnSpc>
                <a:spcPct val="150000"/>
              </a:lnSpc>
            </a:pPr>
            <a:r>
              <a:rPr lang="es-CO" dirty="0" smtClean="0"/>
              <a:t>7</a:t>
            </a:r>
          </a:p>
          <a:p>
            <a:pPr algn="ctr">
              <a:lnSpc>
                <a:spcPct val="150000"/>
              </a:lnSpc>
            </a:pPr>
            <a:r>
              <a:rPr lang="es-CO" dirty="0" smtClean="0"/>
              <a:t>6</a:t>
            </a:r>
          </a:p>
          <a:p>
            <a:pPr algn="ctr">
              <a:lnSpc>
                <a:spcPct val="150000"/>
              </a:lnSpc>
            </a:pPr>
            <a:r>
              <a:rPr lang="es-CO" dirty="0" smtClean="0"/>
              <a:t>5</a:t>
            </a:r>
          </a:p>
          <a:p>
            <a:pPr algn="ctr">
              <a:lnSpc>
                <a:spcPct val="150000"/>
              </a:lnSpc>
            </a:pPr>
            <a:r>
              <a:rPr lang="es-CO" dirty="0" smtClean="0"/>
              <a:t>4</a:t>
            </a:r>
          </a:p>
          <a:p>
            <a:pPr algn="ctr">
              <a:lnSpc>
                <a:spcPct val="150000"/>
              </a:lnSpc>
            </a:pPr>
            <a:r>
              <a:rPr lang="es-CO" dirty="0" smtClean="0"/>
              <a:t>3</a:t>
            </a:r>
          </a:p>
          <a:p>
            <a:pPr algn="ctr">
              <a:lnSpc>
                <a:spcPct val="150000"/>
              </a:lnSpc>
            </a:pPr>
            <a:r>
              <a:rPr lang="es-CO" dirty="0" smtClean="0"/>
              <a:t>2</a:t>
            </a:r>
          </a:p>
          <a:p>
            <a:pPr algn="ctr">
              <a:lnSpc>
                <a:spcPct val="150000"/>
              </a:lnSpc>
            </a:pPr>
            <a:r>
              <a:rPr lang="es-CO" dirty="0" smtClean="0"/>
              <a:t>1</a:t>
            </a:r>
          </a:p>
          <a:p>
            <a:pPr algn="ctr">
              <a:lnSpc>
                <a:spcPct val="150000"/>
              </a:lnSpc>
            </a:pPr>
            <a:r>
              <a:rPr lang="es-CO" dirty="0"/>
              <a:t>0</a:t>
            </a:r>
          </a:p>
        </p:txBody>
      </p:sp>
      <p:sp>
        <p:nvSpPr>
          <p:cNvPr id="17" name="16 CuadroTexto"/>
          <p:cNvSpPr txBox="1"/>
          <p:nvPr/>
        </p:nvSpPr>
        <p:spPr>
          <a:xfrm rot="16200000">
            <a:off x="337284" y="2393978"/>
            <a:ext cx="109523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Time spent</a:t>
            </a:r>
            <a:endParaRPr lang="en-U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684220" y="4738525"/>
            <a:ext cx="195661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Number of Processors</a:t>
            </a:r>
            <a:endParaRPr lang="en-U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1671481" y="4376254"/>
            <a:ext cx="40796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dirty="0" smtClean="0"/>
              <a:t>   1	2	4	8	16</a:t>
            </a:r>
            <a:endParaRPr lang="es-CO" dirty="0"/>
          </a:p>
        </p:txBody>
      </p:sp>
      <p:cxnSp>
        <p:nvCxnSpPr>
          <p:cNvPr id="28" name="27 Conector recto"/>
          <p:cNvCxnSpPr/>
          <p:nvPr/>
        </p:nvCxnSpPr>
        <p:spPr bwMode="auto">
          <a:xfrm flipH="1">
            <a:off x="1446840" y="4060723"/>
            <a:ext cx="362295" cy="3112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 bwMode="auto">
          <a:xfrm flipH="1">
            <a:off x="5815766" y="4065002"/>
            <a:ext cx="362295" cy="3112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 bwMode="auto">
          <a:xfrm flipV="1">
            <a:off x="1805710" y="4060723"/>
            <a:ext cx="4372351" cy="15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33 Cubo"/>
          <p:cNvSpPr/>
          <p:nvPr/>
        </p:nvSpPr>
        <p:spPr bwMode="auto">
          <a:xfrm>
            <a:off x="2597207" y="2890683"/>
            <a:ext cx="554056" cy="1390503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s-CO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 charset="0"/>
              </a:rPr>
              <a:t>4.19</a:t>
            </a:r>
            <a:endParaRPr kumimoji="0" lang="es-CO" sz="14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6" name="25 Cubo"/>
          <p:cNvSpPr/>
          <p:nvPr/>
        </p:nvSpPr>
        <p:spPr bwMode="auto">
          <a:xfrm>
            <a:off x="1717220" y="1258530"/>
            <a:ext cx="554056" cy="3025088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s-CO" dirty="0" smtClean="0">
                <a:latin typeface="Arial" charset="0"/>
              </a:rPr>
              <a:t>9.26</a:t>
            </a:r>
            <a:endParaRPr kumimoji="0" lang="es-CO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35" name="34 Cubo"/>
          <p:cNvSpPr/>
          <p:nvPr/>
        </p:nvSpPr>
        <p:spPr bwMode="auto">
          <a:xfrm>
            <a:off x="3467343" y="3500284"/>
            <a:ext cx="554056" cy="785821"/>
          </a:xfrm>
          <a:prstGeom prst="cub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s-CO" dirty="0" smtClean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2.29</a:t>
            </a:r>
            <a:endParaRPr kumimoji="0" lang="es-CO" sz="1400" b="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37" name="36 Conector recto"/>
          <p:cNvCxnSpPr/>
          <p:nvPr/>
        </p:nvCxnSpPr>
        <p:spPr bwMode="auto">
          <a:xfrm flipV="1">
            <a:off x="1446846" y="4380267"/>
            <a:ext cx="4372351" cy="15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37 Cubo"/>
          <p:cNvSpPr/>
          <p:nvPr/>
        </p:nvSpPr>
        <p:spPr bwMode="auto">
          <a:xfrm>
            <a:off x="4327647" y="3893194"/>
            <a:ext cx="554056" cy="387999"/>
          </a:xfrm>
          <a:prstGeom prst="cub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s-CO" dirty="0" smtClean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1.11</a:t>
            </a:r>
            <a:endParaRPr kumimoji="0" lang="es-CO" sz="1400" b="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9" name="38 Cubo"/>
          <p:cNvSpPr/>
          <p:nvPr/>
        </p:nvSpPr>
        <p:spPr bwMode="auto">
          <a:xfrm>
            <a:off x="5237111" y="4033305"/>
            <a:ext cx="554056" cy="262639"/>
          </a:xfrm>
          <a:prstGeom prst="cube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s-CO" dirty="0" smtClean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0.35</a:t>
            </a:r>
            <a:endParaRPr kumimoji="0" lang="es-CO" sz="1400" b="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1 Rectángulo"/>
              <p:cNvSpPr/>
              <p:nvPr/>
            </p:nvSpPr>
            <p:spPr>
              <a:xfrm>
                <a:off x="4930480" y="2805799"/>
                <a:ext cx="1875433" cy="40761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i="1"/>
                      <m:t>𝑇𝑖𝑚𝑒</m:t>
                    </m:r>
                    <m:d>
                      <m:dPr>
                        <m:ctrlPr>
                          <a:rPr lang="es-CO" i="1"/>
                        </m:ctrlPr>
                      </m:dPr>
                      <m:e>
                        <m:r>
                          <a:rPr lang="en-US" i="1"/>
                          <m:t>𝑛</m:t>
                        </m:r>
                      </m:e>
                    </m:d>
                    <m:r>
                      <a:rPr lang="en-US" i="1"/>
                      <m:t>≈</m:t>
                    </m:r>
                    <m:f>
                      <m:fPr>
                        <m:ctrlPr>
                          <a:rPr lang="es-CO" i="1"/>
                        </m:ctrlPr>
                      </m:fPr>
                      <m:num>
                        <m:r>
                          <a:rPr lang="en-US" i="1"/>
                          <m:t>𝑇𝑖𝑚𝑒</m:t>
                        </m:r>
                        <m:r>
                          <a:rPr lang="en-US" i="1"/>
                          <m:t>(1)</m:t>
                        </m:r>
                      </m:num>
                      <m:den>
                        <m:r>
                          <a:rPr lang="en-US" i="1"/>
                          <m:t>𝑛</m:t>
                        </m:r>
                      </m:den>
                    </m:f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480" y="2805799"/>
                <a:ext cx="1875433" cy="4076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0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  <p:bldP spid="26" grpId="0" animBg="1"/>
      <p:bldP spid="35" grpId="0" animBg="1"/>
      <p:bldP spid="38" grpId="0" animBg="1"/>
      <p:bldP spid="39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/>
                <a:cs typeface="ＭＳ Ｐゴシック"/>
              </a:rPr>
              <a:t>Conclusions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38175" y="1225550"/>
            <a:ext cx="8201025" cy="3065455"/>
          </a:xfrm>
        </p:spPr>
        <p:txBody>
          <a:bodyPr/>
          <a:lstStyle/>
          <a:p>
            <a:r>
              <a:rPr lang="en-US" sz="2000" dirty="0">
                <a:ea typeface="ＭＳ Ｐゴシック"/>
                <a:cs typeface="ＭＳ Ｐゴシック"/>
              </a:rPr>
              <a:t>The experimental results have shown that using PGA to optimize the architecture of a MLP neural network reach to the same result as the serial GA, but the time </a:t>
            </a:r>
            <a:r>
              <a:rPr lang="en-US" sz="2000" dirty="0" smtClean="0">
                <a:ea typeface="ＭＳ Ｐゴシック"/>
                <a:cs typeface="ＭＳ Ｐゴシック"/>
              </a:rPr>
              <a:t>spent </a:t>
            </a:r>
            <a:r>
              <a:rPr lang="en-US" sz="2000" dirty="0">
                <a:ea typeface="ＭＳ Ｐゴシック"/>
                <a:cs typeface="ＭＳ Ｐゴシック"/>
              </a:rPr>
              <a:t>is reduced </a:t>
            </a:r>
            <a:r>
              <a:rPr lang="en-US" sz="2000" dirty="0" smtClean="0">
                <a:ea typeface="ＭＳ Ｐゴシック"/>
                <a:cs typeface="ＭＳ Ｐゴシック"/>
              </a:rPr>
              <a:t>drastically.</a:t>
            </a:r>
            <a:endParaRPr lang="en-US" sz="2000" dirty="0" smtClean="0">
              <a:ea typeface="ＭＳ Ｐゴシック"/>
              <a:cs typeface="ＭＳ Ｐゴシック"/>
            </a:endParaRPr>
          </a:p>
          <a:p>
            <a:r>
              <a:rPr lang="en-US" sz="2000" dirty="0" smtClean="0">
                <a:ea typeface="ＭＳ Ｐゴシック"/>
                <a:cs typeface="ＭＳ Ｐゴシック"/>
              </a:rPr>
              <a:t>The time reduction will depend of the number of slaves used to parallelize de </a:t>
            </a:r>
            <a:r>
              <a:rPr lang="en-US" sz="2000" dirty="0" smtClean="0">
                <a:ea typeface="ＭＳ Ｐゴシック"/>
                <a:cs typeface="ＭＳ Ｐゴシック"/>
              </a:rPr>
              <a:t>GA.</a:t>
            </a:r>
            <a:endParaRPr lang="en-US" sz="2000" dirty="0" smtClean="0">
              <a:ea typeface="ＭＳ Ｐゴシック"/>
              <a:cs typeface="ＭＳ Ｐゴシック"/>
            </a:endParaRPr>
          </a:p>
          <a:p>
            <a:r>
              <a:rPr lang="en-US" sz="2000" dirty="0" smtClean="0"/>
              <a:t>Spent </a:t>
            </a:r>
            <a:r>
              <a:rPr lang="en-US" sz="2000" dirty="0"/>
              <a:t>time is reduced from 9 to 1 </a:t>
            </a:r>
            <a:r>
              <a:rPr lang="en-US" sz="2000" dirty="0" smtClean="0"/>
              <a:t>hours using 16 slaves, </a:t>
            </a:r>
            <a:r>
              <a:rPr lang="en-US" sz="2000" dirty="0"/>
              <a:t>which represents a reduction of 900</a:t>
            </a:r>
            <a:r>
              <a:rPr lang="en-US" sz="2000" dirty="0" smtClean="0"/>
              <a:t>%.</a:t>
            </a:r>
            <a:endParaRPr lang="en-US" sz="2000" dirty="0" smtClean="0"/>
          </a:p>
          <a:p>
            <a:r>
              <a:rPr lang="en-US" sz="2000" dirty="0" smtClean="0"/>
              <a:t>There’s </a:t>
            </a:r>
            <a:r>
              <a:rPr lang="en-US" sz="2000" dirty="0"/>
              <a:t>still room for testing different parallelized versions of the </a:t>
            </a:r>
            <a:r>
              <a:rPr lang="en-US" sz="2000" dirty="0" smtClean="0"/>
              <a:t>GA.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8136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title" idx="4294967295"/>
          </p:nvPr>
        </p:nvSpPr>
        <p:spPr>
          <a:xfrm>
            <a:off x="2179638" y="4527550"/>
            <a:ext cx="4748212" cy="520700"/>
          </a:xfrm>
        </p:spPr>
        <p:txBody>
          <a:bodyPr/>
          <a:lstStyle/>
          <a:p>
            <a:pPr algn="ctr"/>
            <a:r>
              <a:rPr lang="es-ES" dirty="0" smtClean="0">
                <a:ea typeface="ＭＳ Ｐゴシック"/>
                <a:cs typeface="ＭＳ Ｐゴシック"/>
              </a:rPr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0038" y="4000500"/>
            <a:ext cx="5969000" cy="461963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991" y="859942"/>
            <a:ext cx="4156076" cy="269875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s-CO" b="1" dirty="0" smtClean="0"/>
              <a:t>Darwin </a:t>
            </a:r>
            <a:r>
              <a:rPr lang="es-CO" b="1" dirty="0" err="1" smtClean="0"/>
              <a:t>Amézquita</a:t>
            </a:r>
            <a:endParaRPr lang="es-ES" sz="2000" dirty="0" smtClean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s-ES" sz="2000" dirty="0" err="1" smtClean="0"/>
              <a:t>Colpatria</a:t>
            </a:r>
            <a:r>
              <a:rPr lang="es-ES" sz="2000" dirty="0" smtClean="0"/>
              <a:t> – </a:t>
            </a:r>
            <a:r>
              <a:rPr lang="es-ES" sz="2000" dirty="0" err="1" smtClean="0"/>
              <a:t>Scotia</a:t>
            </a:r>
            <a:r>
              <a:rPr lang="es-ES" sz="2000" dirty="0" smtClean="0"/>
              <a:t> Bank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s-ES" sz="2000" dirty="0" smtClean="0"/>
              <a:t>Bogotá</a:t>
            </a:r>
            <a:r>
              <a:rPr lang="es-ES" sz="2000" dirty="0"/>
              <a:t>, </a:t>
            </a:r>
            <a:r>
              <a:rPr lang="es-ES" sz="2000" dirty="0" smtClean="0"/>
              <a:t>Colombia</a:t>
            </a:r>
            <a:r>
              <a:rPr lang="en-US" sz="2000" dirty="0" smtClean="0"/>
              <a:t>    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 (+</a:t>
            </a:r>
            <a:r>
              <a:rPr lang="en-US" sz="2000" dirty="0"/>
              <a:t>57) </a:t>
            </a:r>
            <a:r>
              <a:rPr lang="en-US" sz="2000" dirty="0" smtClean="0"/>
              <a:t>301-3372763</a:t>
            </a:r>
            <a:r>
              <a:rPr lang="en-US" sz="2000" dirty="0"/>
              <a:t>	</a:t>
            </a:r>
            <a:endParaRPr lang="en-US" sz="2000" dirty="0" smtClean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2000" dirty="0" smtClean="0">
                <a:hlinkClick r:id="rId2"/>
              </a:rPr>
              <a:t>amezqud@colpatria.com</a:t>
            </a:r>
            <a:endParaRPr lang="es-CO" sz="20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698535" y="3439130"/>
            <a:ext cx="4156076" cy="269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CO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Alejandro Correa</a:t>
            </a: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Colpatria</a:t>
            </a: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 – </a:t>
            </a: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Scotia</a:t>
            </a: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 Bank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Bogotá, Colombia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    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 (+57) 320-8306606	</a:t>
            </a:r>
          </a:p>
          <a:p>
            <a:pPr lvl="0" algn="ctr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defRPr/>
            </a:pPr>
            <a:r>
              <a:rPr lang="es-CO" sz="2000" u="sng" dirty="0" smtClean="0">
                <a:hlinkClick r:id="rId3"/>
              </a:rPr>
              <a:t>al.bahnsen@gmail.com</a:t>
            </a:r>
            <a:endParaRPr kumimoji="0" lang="es-CO" sz="2000" b="0" i="0" u="none" strike="noStrike" kern="0" cap="none" spc="0" normalizeH="0" baseline="0" noProof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ＭＳ Ｐゴシック" pitchFamily="-112" charset="-128"/>
              <a:cs typeface="ＭＳ Ｐゴシック" pitchFamily="-112" charset="-128"/>
            </a:endParaRPr>
          </a:p>
          <a:p>
            <a:pPr marL="347663" marR="0" lvl="0" indent="-347663" algn="l" defTabSz="914400" rtl="0" eaLnBrk="1" fontAlgn="base" latinLnBrk="0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799723" y="806661"/>
            <a:ext cx="4156076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CO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Andrés</a:t>
            </a:r>
            <a:r>
              <a:rPr kumimoji="0" lang="es-CO" sz="2400" b="1" i="0" u="none" strike="noStrike" kern="0" cap="none" spc="0" normalizeH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 González</a:t>
            </a: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Colpatria</a:t>
            </a: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 – </a:t>
            </a: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Scotia</a:t>
            </a: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 Bank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Bogotá, Colombia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    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 (+57) 310-3595239	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  <a:hlinkClick r:id="rId2"/>
              </a:rPr>
              <a:t>gonzalean@colpatria.com</a:t>
            </a:r>
            <a:endParaRPr kumimoji="0" lang="es-CO" sz="2000" b="0" i="0" u="none" strike="noStrike" kern="0" cap="none" spc="0" normalizeH="0" baseline="0" noProof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ＭＳ Ｐゴシック" pitchFamily="-112" charset="-128"/>
              <a:cs typeface="ＭＳ Ｐゴシック" pitchFamily="-112" charset="-128"/>
            </a:endParaRPr>
          </a:p>
          <a:p>
            <a:pPr marL="347663" marR="0" lvl="0" indent="-347663" algn="l" defTabSz="914400" rtl="0" eaLnBrk="1" fontAlgn="base" latinLnBrk="0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90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33413" y="205634"/>
            <a:ext cx="8205787" cy="1050925"/>
          </a:xfrm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Contents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7775" y="1146422"/>
            <a:ext cx="8201025" cy="4734758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Introduction</a:t>
            </a:r>
          </a:p>
          <a:p>
            <a:pPr eaLnBrk="1" hangingPunct="1"/>
            <a:r>
              <a:rPr lang="en-US" dirty="0">
                <a:ea typeface="ＭＳ Ｐゴシック"/>
                <a:cs typeface="ＭＳ Ｐゴシック"/>
              </a:rPr>
              <a:t>General concepts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SAS PROC CONNECT</a:t>
            </a:r>
          </a:p>
          <a:p>
            <a:pPr lvl="1" eaLnBrk="1" hangingPunct="1"/>
            <a:r>
              <a:rPr lang="en-US" dirty="0" smtClean="0">
                <a:ea typeface="ＭＳ Ｐゴシック"/>
                <a:cs typeface="ＭＳ Ｐゴシック"/>
              </a:rPr>
              <a:t>Genetic Algorithm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Parallel Genetic Algorithm</a:t>
            </a:r>
          </a:p>
          <a:p>
            <a:r>
              <a:rPr lang="en-US" dirty="0">
                <a:ea typeface="ＭＳ Ｐゴシック"/>
                <a:cs typeface="ＭＳ Ｐゴシック"/>
              </a:rPr>
              <a:t>Methodology</a:t>
            </a:r>
          </a:p>
          <a:p>
            <a:r>
              <a:rPr lang="en-US" dirty="0">
                <a:ea typeface="ＭＳ Ｐゴシック"/>
                <a:cs typeface="ＭＳ Ｐゴシック"/>
              </a:rPr>
              <a:t>Results</a:t>
            </a:r>
          </a:p>
          <a:p>
            <a:r>
              <a:rPr lang="en-US" dirty="0">
                <a:ea typeface="ＭＳ Ｐゴシック"/>
                <a:cs typeface="ＭＳ Ｐゴシック"/>
              </a:rPr>
              <a:t>Conclusion</a:t>
            </a:r>
          </a:p>
          <a:p>
            <a:pPr eaLnBrk="1" hangingPunct="1"/>
            <a:endParaRPr lang="en-US" dirty="0" smtClean="0">
              <a:ea typeface="ＭＳ Ｐゴシック"/>
              <a:cs typeface="ＭＳ Ｐゴシック"/>
            </a:endParaRPr>
          </a:p>
          <a:p>
            <a:pPr eaLnBrk="1" hangingPunct="1"/>
            <a:endParaRPr lang="en-US" dirty="0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Introduction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38175" y="1225550"/>
            <a:ext cx="8201025" cy="414754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/>
                <a:cs typeface="ＭＳ Ｐゴシック"/>
              </a:rPr>
              <a:t>Mitigate impact of credit risk.</a:t>
            </a:r>
          </a:p>
          <a:p>
            <a:pPr lvl="1">
              <a:defRPr/>
            </a:pPr>
            <a:r>
              <a:rPr lang="en-US" dirty="0" smtClean="0">
                <a:ea typeface="ＭＳ Ｐゴシック"/>
              </a:rPr>
              <a:t>M</a:t>
            </a:r>
            <a:r>
              <a:rPr lang="en-US" dirty="0" smtClean="0">
                <a:ea typeface="ＭＳ Ｐゴシック"/>
              </a:rPr>
              <a:t>ulti-Layer Perceptron (MLP) neural network as an tool for mitigate losses.</a:t>
            </a:r>
          </a:p>
          <a:p>
            <a:pPr>
              <a:defRPr/>
            </a:pPr>
            <a:r>
              <a:rPr lang="en-US" dirty="0" smtClean="0">
                <a:ea typeface="ＭＳ Ｐゴシック"/>
                <a:cs typeface="ＭＳ Ｐゴシック"/>
              </a:rPr>
              <a:t>Architecture optimization by Genetic Algorithms (GA)</a:t>
            </a:r>
          </a:p>
          <a:p>
            <a:pPr lvl="1">
              <a:defRPr/>
            </a:pPr>
            <a:r>
              <a:rPr lang="en-US" dirty="0" smtClean="0"/>
              <a:t>Correa, A. Gonzalez, C. Ladino. Genetic Algorithm Optimization for Selecting the Best Architecture of a Multi-Layer Perceptron Neural Network: A Credit Scoring Case. </a:t>
            </a:r>
            <a:endParaRPr lang="en-US" dirty="0" smtClean="0">
              <a:ea typeface="ＭＳ Ｐゴシック"/>
            </a:endParaRPr>
          </a:p>
          <a:p>
            <a:pPr>
              <a:defRPr/>
            </a:pPr>
            <a:r>
              <a:rPr lang="en-US" dirty="0" smtClean="0">
                <a:ea typeface="ＭＳ Ｐゴシック"/>
                <a:cs typeface="ＭＳ Ｐゴシック"/>
              </a:rPr>
              <a:t>PROC CONNECT SAS procedure. </a:t>
            </a:r>
          </a:p>
          <a:p>
            <a:pPr>
              <a:defRPr/>
            </a:pPr>
            <a:r>
              <a:rPr lang="en-US" dirty="0" smtClean="0">
                <a:ea typeface="ＭＳ Ｐゴシック"/>
                <a:cs typeface="ＭＳ Ｐゴシック"/>
              </a:rPr>
              <a:t>Parallel Genetic Algorithm (PGA).</a:t>
            </a:r>
          </a:p>
          <a:p>
            <a:endParaRPr lang="en-US" dirty="0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The problem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38175" y="1051925"/>
            <a:ext cx="8201025" cy="19168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Reach the GA optimum </a:t>
            </a:r>
            <a:r>
              <a:rPr lang="en-US" dirty="0" smtClean="0"/>
              <a:t>results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Reduce </a:t>
            </a:r>
            <a:r>
              <a:rPr lang="en-US" dirty="0"/>
              <a:t>expenditure of time in GA application   </a:t>
            </a:r>
          </a:p>
          <a:p>
            <a:endParaRPr lang="es-ES" dirty="0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The solution</a:t>
            </a:r>
            <a:endParaRPr lang="es-ES" dirty="0" smtClean="0">
              <a:ea typeface="ＭＳ Ｐゴシック"/>
              <a:cs typeface="ＭＳ Ｐゴシック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38175" y="1225550"/>
            <a:ext cx="8201025" cy="2330446"/>
          </a:xfrm>
        </p:spPr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Parallelization</a:t>
            </a:r>
          </a:p>
          <a:p>
            <a:r>
              <a:rPr lang="en-US" dirty="0"/>
              <a:t>Optimize </a:t>
            </a:r>
            <a:r>
              <a:rPr lang="en-US" dirty="0" smtClean="0"/>
              <a:t>GA</a:t>
            </a:r>
            <a:endParaRPr lang="en-US" dirty="0"/>
          </a:p>
          <a:p>
            <a:r>
              <a:rPr lang="en-US" dirty="0"/>
              <a:t>Use full computational resources in a multi core computer </a:t>
            </a:r>
          </a:p>
          <a:p>
            <a:r>
              <a:rPr lang="en-US" dirty="0"/>
              <a:t>PROC CONNECT SAS </a:t>
            </a:r>
            <a:r>
              <a:rPr lang="en-US" dirty="0" smtClean="0"/>
              <a:t>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Concepts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9124" y="813142"/>
            <a:ext cx="8201025" cy="2090829"/>
          </a:xfrm>
        </p:spPr>
        <p:txBody>
          <a:bodyPr/>
          <a:lstStyle/>
          <a:p>
            <a:r>
              <a:rPr lang="es-ES" sz="2000" dirty="0" smtClean="0"/>
              <a:t>SAS </a:t>
            </a:r>
            <a:r>
              <a:rPr lang="es-ES" sz="2000" dirty="0" err="1" smtClean="0"/>
              <a:t>PROC</a:t>
            </a:r>
            <a:r>
              <a:rPr lang="es-ES" sz="2000" dirty="0" smtClean="0"/>
              <a:t> </a:t>
            </a:r>
            <a:r>
              <a:rPr lang="es-ES" sz="2000" dirty="0" err="1" smtClean="0"/>
              <a:t>CONNECT</a:t>
            </a:r>
            <a:endParaRPr lang="es-ES" sz="2000" dirty="0" smtClean="0"/>
          </a:p>
          <a:p>
            <a:pPr lvl="1"/>
            <a:r>
              <a:rPr lang="en-US" sz="1800" dirty="0">
                <a:ea typeface="ＭＳ Ｐゴシック"/>
              </a:rPr>
              <a:t>The CONNECT procedure is one of the ways that a multiple local computers can connect to a server when </a:t>
            </a:r>
            <a:r>
              <a:rPr lang="en-US" sz="1800" dirty="0" smtClean="0">
                <a:ea typeface="ＭＳ Ｐゴシック"/>
              </a:rPr>
              <a:t>both have </a:t>
            </a:r>
            <a:r>
              <a:rPr lang="en-US" sz="1800" dirty="0">
                <a:ea typeface="ＭＳ Ｐゴシック"/>
              </a:rPr>
              <a:t>SAS </a:t>
            </a:r>
            <a:r>
              <a:rPr lang="en-US" sz="1800" dirty="0" smtClean="0">
                <a:ea typeface="ＭＳ Ｐゴシック"/>
              </a:rPr>
              <a:t>installed.</a:t>
            </a:r>
            <a:endParaRPr lang="en-US" sz="1800" dirty="0">
              <a:ea typeface="ＭＳ Ｐゴシック"/>
            </a:endParaRPr>
          </a:p>
          <a:p>
            <a:pPr lvl="2"/>
            <a:r>
              <a:rPr lang="en-US" sz="1800" dirty="0">
                <a:ea typeface="ＭＳ Ｐゴシック"/>
              </a:rPr>
              <a:t>In this case several user can establish a </a:t>
            </a:r>
            <a:r>
              <a:rPr lang="en-US" sz="1800" dirty="0" smtClean="0">
                <a:ea typeface="ＭＳ Ｐゴシック"/>
              </a:rPr>
              <a:t>connection </a:t>
            </a:r>
            <a:r>
              <a:rPr lang="en-US" sz="1800" dirty="0">
                <a:ea typeface="ＭＳ Ｐゴシック"/>
              </a:rPr>
              <a:t>to the server at the same </a:t>
            </a:r>
            <a:r>
              <a:rPr lang="en-US" sz="1800" dirty="0" smtClean="0">
                <a:ea typeface="ＭＳ Ｐゴシック"/>
              </a:rPr>
              <a:t>time, </a:t>
            </a:r>
            <a:r>
              <a:rPr lang="en-US" sz="1800" dirty="0" smtClean="0">
                <a:ea typeface="ＭＳ Ｐゴシック"/>
              </a:rPr>
              <a:t>each user </a:t>
            </a:r>
            <a:r>
              <a:rPr lang="en-US" sz="1800" dirty="0" smtClean="0">
                <a:ea typeface="ＭＳ Ｐゴシック"/>
              </a:rPr>
              <a:t>use one </a:t>
            </a:r>
            <a:r>
              <a:rPr lang="en-US" sz="1800" dirty="0" smtClean="0">
                <a:ea typeface="ＭＳ Ｐゴシック"/>
              </a:rPr>
              <a:t>processor.</a:t>
            </a:r>
            <a:endParaRPr lang="es-ES" sz="1800" dirty="0">
              <a:ea typeface="ＭＳ Ｐゴシック"/>
            </a:endParaRPr>
          </a:p>
          <a:p>
            <a:endParaRPr lang="es-E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204" y="3453071"/>
            <a:ext cx="27717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http://i.dell.com/images/global/products/pedge/pedge_highlights/pedge_r200_overview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55" t="-3584"/>
          <a:stretch/>
        </p:blipFill>
        <p:spPr bwMode="auto">
          <a:xfrm>
            <a:off x="3830247" y="2478785"/>
            <a:ext cx="1293425" cy="264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 imagen en tamaño completo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283" y="262537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Ver imagen en tamaño completo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33" y="340897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Ver imagen en tamaño completo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808" y="4195317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238250" y="2650235"/>
            <a:ext cx="11670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53C3"/>
                </a:solidFill>
              </a:rPr>
              <a:t>User</a:t>
            </a:r>
            <a:r>
              <a:rPr lang="es-CO" dirty="0" smtClean="0">
                <a:solidFill>
                  <a:srgbClr val="0053C3"/>
                </a:solidFill>
              </a:rPr>
              <a:t> 1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276349" y="3434998"/>
            <a:ext cx="11670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53C3"/>
                </a:solidFill>
              </a:rPr>
              <a:t>User 2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13" name="12 CuadroTexto"/>
          <p:cNvSpPr txBox="1"/>
          <p:nvPr/>
        </p:nvSpPr>
        <p:spPr>
          <a:xfrm>
            <a:off x="1238248" y="4232524"/>
            <a:ext cx="11670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53C3"/>
                </a:solidFill>
              </a:rPr>
              <a:t>User 3</a:t>
            </a:r>
          </a:p>
          <a:p>
            <a:endParaRPr lang="en-US" smtClean="0"/>
          </a:p>
          <a:p>
            <a:endParaRPr lang="en-US"/>
          </a:p>
        </p:txBody>
      </p:sp>
      <p:cxnSp>
        <p:nvCxnSpPr>
          <p:cNvPr id="8" name="7 Conector angular"/>
          <p:cNvCxnSpPr>
            <a:stCxn id="5" idx="3"/>
          </p:cNvCxnSpPr>
          <p:nvPr/>
        </p:nvCxnSpPr>
        <p:spPr bwMode="auto">
          <a:xfrm>
            <a:off x="2405283" y="3019567"/>
            <a:ext cx="1424964" cy="391860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0" name="19 Conector angular"/>
          <p:cNvCxnSpPr>
            <a:stCxn id="10" idx="3"/>
          </p:cNvCxnSpPr>
          <p:nvPr/>
        </p:nvCxnSpPr>
        <p:spPr bwMode="auto">
          <a:xfrm flipV="1">
            <a:off x="2414808" y="4189802"/>
            <a:ext cx="1415439" cy="386515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3" name="22 Conector angular"/>
          <p:cNvCxnSpPr>
            <a:stCxn id="4" idx="1"/>
            <a:endCxn id="12" idx="3"/>
          </p:cNvCxnSpPr>
          <p:nvPr/>
        </p:nvCxnSpPr>
        <p:spPr bwMode="auto">
          <a:xfrm rot="10800000" flipV="1">
            <a:off x="2443383" y="3803288"/>
            <a:ext cx="1386865" cy="1042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2046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Concepts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9124" y="813142"/>
            <a:ext cx="8201025" cy="2090829"/>
          </a:xfrm>
        </p:spPr>
        <p:txBody>
          <a:bodyPr/>
          <a:lstStyle/>
          <a:p>
            <a:r>
              <a:rPr lang="en-US" sz="2000" dirty="0" smtClean="0"/>
              <a:t>SAS PROC CONNECT</a:t>
            </a:r>
          </a:p>
          <a:p>
            <a:pPr lvl="1"/>
            <a:r>
              <a:rPr lang="en-US" sz="1800" dirty="0" smtClean="0">
                <a:ea typeface="ＭＳ Ｐゴシック"/>
              </a:rPr>
              <a:t>The CONNECT procedure is one of the ways that a multiple local computers can connect to a server when both have SAS </a:t>
            </a:r>
            <a:r>
              <a:rPr lang="en-US" sz="1800" dirty="0" smtClean="0">
                <a:ea typeface="ＭＳ Ｐゴシック"/>
              </a:rPr>
              <a:t>installed.</a:t>
            </a:r>
            <a:endParaRPr lang="en-US" sz="1800" dirty="0" smtClean="0">
              <a:ea typeface="ＭＳ Ｐゴシック"/>
            </a:endParaRPr>
          </a:p>
          <a:p>
            <a:pPr lvl="2"/>
            <a:r>
              <a:rPr lang="en-US" sz="1800" dirty="0" smtClean="0">
                <a:ea typeface="ＭＳ Ｐゴシック"/>
              </a:rPr>
              <a:t>One user can establish more than one connection to the server at the same time using different </a:t>
            </a:r>
            <a:r>
              <a:rPr lang="en-US" sz="1800" dirty="0" smtClean="0">
                <a:ea typeface="ＭＳ Ｐゴシック"/>
              </a:rPr>
              <a:t>processors.</a:t>
            </a:r>
            <a:endParaRPr lang="en-US" sz="1800" dirty="0" smtClean="0">
              <a:ea typeface="ＭＳ Ｐゴシック"/>
            </a:endParaRPr>
          </a:p>
          <a:p>
            <a:endParaRPr lang="en-US" dirty="0" smtClean="0"/>
          </a:p>
        </p:txBody>
      </p:sp>
      <p:pic>
        <p:nvPicPr>
          <p:cNvPr id="4" name="Picture 2" descr="http://i.dell.com/images/global/products/pedge/pedge_highlights/pedge_r200_overview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55" t="-3584"/>
          <a:stretch/>
        </p:blipFill>
        <p:spPr bwMode="auto">
          <a:xfrm>
            <a:off x="3830247" y="2478785"/>
            <a:ext cx="1293425" cy="264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 imagen en tamaño complet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283" y="262537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Ver imagen en tamaño complet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33" y="340897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Ver imagen en tamaño complet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808" y="4195317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238250" y="2650235"/>
            <a:ext cx="11670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53C3"/>
                </a:solidFill>
              </a:rPr>
              <a:t>User</a:t>
            </a:r>
            <a:r>
              <a:rPr lang="es-CO" dirty="0" smtClean="0">
                <a:solidFill>
                  <a:srgbClr val="0053C3"/>
                </a:solidFill>
              </a:rPr>
              <a:t> 1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276349" y="3434998"/>
            <a:ext cx="11670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53C3"/>
                </a:solidFill>
              </a:rPr>
              <a:t>User 1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238248" y="4232524"/>
            <a:ext cx="11670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53C3"/>
                </a:solidFill>
              </a:rPr>
              <a:t>User 1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650" y="2701573"/>
            <a:ext cx="34099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17 Conector angular"/>
          <p:cNvCxnSpPr/>
          <p:nvPr/>
        </p:nvCxnSpPr>
        <p:spPr bwMode="auto">
          <a:xfrm>
            <a:off x="2405283" y="3019567"/>
            <a:ext cx="1424964" cy="391860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9" name="18 Conector angular"/>
          <p:cNvCxnSpPr/>
          <p:nvPr/>
        </p:nvCxnSpPr>
        <p:spPr bwMode="auto">
          <a:xfrm flipV="1">
            <a:off x="2414808" y="4189802"/>
            <a:ext cx="1415439" cy="386515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0" name="19 Conector angular"/>
          <p:cNvCxnSpPr/>
          <p:nvPr/>
        </p:nvCxnSpPr>
        <p:spPr bwMode="auto">
          <a:xfrm rot="10800000" flipV="1">
            <a:off x="2443383" y="3803288"/>
            <a:ext cx="1386865" cy="1042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9698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22 Grupo"/>
          <p:cNvGrpSpPr/>
          <p:nvPr/>
        </p:nvGrpSpPr>
        <p:grpSpPr>
          <a:xfrm>
            <a:off x="6029326" y="1890672"/>
            <a:ext cx="2495550" cy="912654"/>
            <a:chOff x="-29984663" y="3135075"/>
            <a:chExt cx="60928061" cy="1708135"/>
          </a:xfrm>
        </p:grpSpPr>
        <p:sp>
          <p:nvSpPr>
            <p:cNvPr id="35" name="34 Rectángulo redondeado"/>
            <p:cNvSpPr/>
            <p:nvPr/>
          </p:nvSpPr>
          <p:spPr>
            <a:xfrm>
              <a:off x="-29984663" y="3145543"/>
              <a:ext cx="60928061" cy="169766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dirty="0"/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2000" b="1" dirty="0" smtClean="0">
                  <a:solidFill>
                    <a:srgbClr val="0070C0"/>
                  </a:solidFill>
                </a:rPr>
                <a:t>ROC</a:t>
              </a:r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1686183" y="3135075"/>
              <a:ext cx="6051853" cy="16976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>
                <a:latin typeface="+mn-lt"/>
              </a:endParaRPr>
            </a:p>
          </p:txBody>
        </p:sp>
      </p:grp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44038" y="177800"/>
            <a:ext cx="8205787" cy="1050925"/>
          </a:xfrm>
        </p:spPr>
        <p:txBody>
          <a:bodyPr/>
          <a:lstStyle/>
          <a:p>
            <a:r>
              <a:rPr lang="en-US" dirty="0"/>
              <a:t>General Concepts</a:t>
            </a:r>
            <a:endParaRPr lang="es-ES" dirty="0" smtClean="0">
              <a:ea typeface="ＭＳ Ｐゴシック"/>
              <a:cs typeface="ＭＳ Ｐゴシック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38175" y="686600"/>
            <a:ext cx="8201025" cy="978345"/>
          </a:xfrm>
        </p:spPr>
        <p:txBody>
          <a:bodyPr/>
          <a:lstStyle/>
          <a:p>
            <a:r>
              <a:rPr lang="en-US" sz="2000" dirty="0"/>
              <a:t>Genetic Algorithms</a:t>
            </a:r>
          </a:p>
          <a:p>
            <a:pPr lvl="1"/>
            <a:r>
              <a:rPr lang="en-US" sz="1800" dirty="0"/>
              <a:t>Technique that attempts to replicate natural evolution </a:t>
            </a:r>
            <a:r>
              <a:rPr lang="en-US" sz="1800" dirty="0" smtClean="0"/>
              <a:t>processes to solve different problems</a:t>
            </a:r>
            <a:endParaRPr lang="es-ES" sz="1800" dirty="0" smtClean="0">
              <a:ea typeface="ＭＳ Ｐゴシック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438400" y="1800225"/>
            <a:ext cx="30099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Define cost function, cost </a:t>
            </a:r>
            <a:r>
              <a:rPr lang="en-US" dirty="0" smtClean="0"/>
              <a:t>variables and GA  </a:t>
            </a:r>
            <a:r>
              <a:rPr lang="en-US" dirty="0" smtClean="0"/>
              <a:t>parameters</a:t>
            </a:r>
            <a:endParaRPr lang="en-US" dirty="0"/>
          </a:p>
        </p:txBody>
      </p:sp>
      <p:cxnSp>
        <p:nvCxnSpPr>
          <p:cNvPr id="5" name="4 Conector recto de flecha"/>
          <p:cNvCxnSpPr>
            <a:stCxn id="4" idx="2"/>
            <a:endCxn id="6" idx="0"/>
          </p:cNvCxnSpPr>
          <p:nvPr/>
        </p:nvCxnSpPr>
        <p:spPr bwMode="auto">
          <a:xfrm>
            <a:off x="3943350" y="2323445"/>
            <a:ext cx="0" cy="31498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647950" y="2638425"/>
            <a:ext cx="25908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Initial population</a:t>
            </a:r>
            <a:endParaRPr lang="en-US" dirty="0"/>
          </a:p>
        </p:txBody>
      </p:sp>
      <p:cxnSp>
        <p:nvCxnSpPr>
          <p:cNvPr id="7" name="6 Conector recto de flecha"/>
          <p:cNvCxnSpPr>
            <a:stCxn id="6" idx="2"/>
            <a:endCxn id="8" idx="0"/>
          </p:cNvCxnSpPr>
          <p:nvPr/>
        </p:nvCxnSpPr>
        <p:spPr bwMode="auto">
          <a:xfrm>
            <a:off x="3943350" y="2946202"/>
            <a:ext cx="0" cy="24467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2781300" y="3190875"/>
            <a:ext cx="23241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 chromosomes</a:t>
            </a:r>
            <a:endParaRPr lang="en-US" dirty="0"/>
          </a:p>
        </p:txBody>
      </p:sp>
      <p:cxnSp>
        <p:nvCxnSpPr>
          <p:cNvPr id="9" name="8 Conector recto de flecha"/>
          <p:cNvCxnSpPr>
            <a:stCxn id="8" idx="2"/>
            <a:endCxn id="10" idx="0"/>
          </p:cNvCxnSpPr>
          <p:nvPr/>
        </p:nvCxnSpPr>
        <p:spPr bwMode="auto">
          <a:xfrm>
            <a:off x="3943350" y="3498652"/>
            <a:ext cx="4762" cy="24467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543174" y="3743325"/>
            <a:ext cx="280987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Find cost for each chromosome</a:t>
            </a:r>
            <a:endParaRPr lang="en-U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047999" y="4295775"/>
            <a:ext cx="179070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Mating/Mutation</a:t>
            </a:r>
            <a:endParaRPr lang="en-US" dirty="0"/>
          </a:p>
        </p:txBody>
      </p:sp>
      <p:cxnSp>
        <p:nvCxnSpPr>
          <p:cNvPr id="12" name="11 Conector recto de flecha"/>
          <p:cNvCxnSpPr>
            <a:stCxn id="10" idx="2"/>
            <a:endCxn id="11" idx="0"/>
          </p:cNvCxnSpPr>
          <p:nvPr/>
        </p:nvCxnSpPr>
        <p:spPr bwMode="auto">
          <a:xfrm flipH="1">
            <a:off x="3943350" y="4051102"/>
            <a:ext cx="4762" cy="24467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2924175" y="4867275"/>
            <a:ext cx="202882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Convergence Check</a:t>
            </a:r>
            <a:endParaRPr lang="en-US" dirty="0"/>
          </a:p>
        </p:txBody>
      </p:sp>
      <p:cxnSp>
        <p:nvCxnSpPr>
          <p:cNvPr id="14" name="13 Conector recto de flecha"/>
          <p:cNvCxnSpPr>
            <a:stCxn id="11" idx="2"/>
            <a:endCxn id="13" idx="0"/>
          </p:cNvCxnSpPr>
          <p:nvPr/>
        </p:nvCxnSpPr>
        <p:spPr bwMode="auto">
          <a:xfrm flipH="1">
            <a:off x="3938588" y="4603552"/>
            <a:ext cx="4762" cy="26372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3209925" y="5495925"/>
            <a:ext cx="146685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Done</a:t>
            </a:r>
            <a:endParaRPr lang="en-US" sz="1600" dirty="0"/>
          </a:p>
        </p:txBody>
      </p:sp>
      <p:cxnSp>
        <p:nvCxnSpPr>
          <p:cNvPr id="16" name="15 Conector recto de flecha"/>
          <p:cNvCxnSpPr>
            <a:stCxn id="13" idx="2"/>
            <a:endCxn id="15" idx="0"/>
          </p:cNvCxnSpPr>
          <p:nvPr/>
        </p:nvCxnSpPr>
        <p:spPr bwMode="auto">
          <a:xfrm>
            <a:off x="3938588" y="5175052"/>
            <a:ext cx="4762" cy="32087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13" idx="1"/>
            <a:endCxn id="8" idx="1"/>
          </p:cNvCxnSpPr>
          <p:nvPr/>
        </p:nvCxnSpPr>
        <p:spPr bwMode="auto">
          <a:xfrm rot="10800000">
            <a:off x="2781301" y="3344764"/>
            <a:ext cx="142875" cy="1676400"/>
          </a:xfrm>
          <a:prstGeom prst="bentConnector3">
            <a:avLst>
              <a:gd name="adj1" fmla="val 573333"/>
            </a:avLst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232683" y="3762375"/>
            <a:ext cx="1600200" cy="7386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Iterative process that emulates evolution</a:t>
            </a:r>
            <a:endParaRPr lang="en-U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477000" y="1954113"/>
            <a:ext cx="1600200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Cost</a:t>
            </a:r>
            <a:endParaRPr lang="en-US" dirty="0"/>
          </a:p>
        </p:txBody>
      </p:sp>
      <p:grpSp>
        <p:nvGrpSpPr>
          <p:cNvPr id="37" name="22 Grupo"/>
          <p:cNvGrpSpPr/>
          <p:nvPr/>
        </p:nvGrpSpPr>
        <p:grpSpPr>
          <a:xfrm>
            <a:off x="5514975" y="3224172"/>
            <a:ext cx="3495675" cy="912654"/>
            <a:chOff x="-29984663" y="3135075"/>
            <a:chExt cx="60928061" cy="1708135"/>
          </a:xfrm>
        </p:grpSpPr>
        <p:sp>
          <p:nvSpPr>
            <p:cNvPr id="38" name="37 Rectángulo redondeado"/>
            <p:cNvSpPr/>
            <p:nvPr/>
          </p:nvSpPr>
          <p:spPr>
            <a:xfrm>
              <a:off x="-29984663" y="3145543"/>
              <a:ext cx="60928061" cy="169766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dirty="0" smtClean="0"/>
            </a:p>
            <a:p>
              <a:pPr algn="ctr"/>
              <a:endParaRPr lang="en-US" sz="1400" dirty="0"/>
            </a:p>
            <a:p>
              <a:pPr algn="ctr"/>
              <a:r>
                <a:rPr lang="en-US" sz="1600" dirty="0" smtClean="0"/>
                <a:t>1   0   1   0   1   0   1   0   1   1</a:t>
              </a:r>
            </a:p>
            <a:p>
              <a:pPr algn="ctr"/>
              <a:endParaRPr lang="en-US" sz="1400" dirty="0" smtClean="0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1686183" y="3135075"/>
              <a:ext cx="6051853" cy="16976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>
                <a:latin typeface="+mn-lt"/>
              </a:endParaRPr>
            </a:p>
          </p:txBody>
        </p:sp>
      </p:grpSp>
      <p:sp>
        <p:nvSpPr>
          <p:cNvPr id="40" name="39 CuadroTexto"/>
          <p:cNvSpPr txBox="1"/>
          <p:nvPr/>
        </p:nvSpPr>
        <p:spPr>
          <a:xfrm>
            <a:off x="6324599" y="3287613"/>
            <a:ext cx="1800225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 Parameters</a:t>
            </a:r>
            <a:endParaRPr lang="en-US" dirty="0"/>
          </a:p>
        </p:txBody>
      </p:sp>
      <p:cxnSp>
        <p:nvCxnSpPr>
          <p:cNvPr id="32" name="31 Conector recto de flecha"/>
          <p:cNvCxnSpPr>
            <a:endCxn id="44" idx="0"/>
          </p:cNvCxnSpPr>
          <p:nvPr/>
        </p:nvCxnSpPr>
        <p:spPr bwMode="auto">
          <a:xfrm flipH="1">
            <a:off x="5991224" y="3990756"/>
            <a:ext cx="1449" cy="4385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5600699" y="4429304"/>
            <a:ext cx="781050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</a:t>
            </a:r>
            <a:endParaRPr lang="en-US" dirty="0"/>
          </a:p>
        </p:txBody>
      </p:sp>
      <p:cxnSp>
        <p:nvCxnSpPr>
          <p:cNvPr id="56" name="55 Conector recto de flecha"/>
          <p:cNvCxnSpPr>
            <a:endCxn id="57" idx="0"/>
          </p:cNvCxnSpPr>
          <p:nvPr/>
        </p:nvCxnSpPr>
        <p:spPr bwMode="auto">
          <a:xfrm>
            <a:off x="6270474" y="3956031"/>
            <a:ext cx="11574" cy="81087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5665576" y="4766904"/>
            <a:ext cx="1232944" cy="7386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Bias</a:t>
            </a:r>
          </a:p>
          <a:p>
            <a:pPr algn="ctr"/>
            <a:r>
              <a:rPr lang="en-US" dirty="0" smtClean="0"/>
              <a:t>1:Yes</a:t>
            </a:r>
          </a:p>
          <a:p>
            <a:pPr algn="ctr"/>
            <a:r>
              <a:rPr lang="en-US" dirty="0" smtClean="0"/>
              <a:t>0:No</a:t>
            </a:r>
            <a:endParaRPr lang="en-US" dirty="0"/>
          </a:p>
        </p:txBody>
      </p:sp>
      <p:sp>
        <p:nvSpPr>
          <p:cNvPr id="62" name="61 CuadroTexto"/>
          <p:cNvSpPr txBox="1"/>
          <p:nvPr/>
        </p:nvSpPr>
        <p:spPr>
          <a:xfrm>
            <a:off x="7079650" y="4247954"/>
            <a:ext cx="1670811" cy="16004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activation Function</a:t>
            </a:r>
          </a:p>
          <a:p>
            <a:r>
              <a:rPr lang="en-US" dirty="0" smtClean="0"/>
              <a:t> 00:Linear</a:t>
            </a:r>
          </a:p>
          <a:p>
            <a:r>
              <a:rPr lang="en-US" dirty="0" smtClean="0"/>
              <a:t> 10:Logistic</a:t>
            </a:r>
          </a:p>
          <a:p>
            <a:r>
              <a:rPr lang="en-US" dirty="0" smtClean="0"/>
              <a:t> 01:Arc Tan</a:t>
            </a:r>
          </a:p>
          <a:p>
            <a:r>
              <a:rPr lang="en-US" dirty="0" smtClean="0"/>
              <a:t> 11:Hiperbolic Tan</a:t>
            </a:r>
          </a:p>
          <a:p>
            <a:pPr algn="ctr"/>
            <a:endParaRPr lang="en-US" dirty="0"/>
          </a:p>
        </p:txBody>
      </p:sp>
      <p:sp>
        <p:nvSpPr>
          <p:cNvPr id="60" name="59 Abrir llave"/>
          <p:cNvSpPr/>
          <p:nvPr/>
        </p:nvSpPr>
        <p:spPr bwMode="auto">
          <a:xfrm rot="16200000">
            <a:off x="7709330" y="3771385"/>
            <a:ext cx="304657" cy="549487"/>
          </a:xfrm>
          <a:prstGeom prst="leftBrace">
            <a:avLst>
              <a:gd name="adj1" fmla="val 0"/>
              <a:gd name="adj2" fmla="val 5091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s-CO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grpSp>
        <p:nvGrpSpPr>
          <p:cNvPr id="41" name="22 Grupo"/>
          <p:cNvGrpSpPr/>
          <p:nvPr/>
        </p:nvGrpSpPr>
        <p:grpSpPr>
          <a:xfrm>
            <a:off x="5561237" y="1819916"/>
            <a:ext cx="3495675" cy="912654"/>
            <a:chOff x="-29984663" y="3135075"/>
            <a:chExt cx="60928061" cy="1708135"/>
          </a:xfrm>
        </p:grpSpPr>
        <p:sp>
          <p:nvSpPr>
            <p:cNvPr id="42" name="41 Rectángulo redondeado"/>
            <p:cNvSpPr/>
            <p:nvPr/>
          </p:nvSpPr>
          <p:spPr>
            <a:xfrm>
              <a:off x="-29984663" y="3145543"/>
              <a:ext cx="60928061" cy="169766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dirty="0" smtClean="0"/>
            </a:p>
            <a:p>
              <a:pPr algn="ctr"/>
              <a:endParaRPr lang="en-US" sz="1400" dirty="0"/>
            </a:p>
            <a:p>
              <a:pPr algn="ctr"/>
              <a:r>
                <a:rPr lang="en-US" sz="1600" dirty="0" smtClean="0"/>
                <a:t>1   0   1   0   1   0   1   0   1   1</a:t>
              </a:r>
            </a:p>
            <a:p>
              <a:pPr algn="ctr"/>
              <a:endParaRPr lang="en-US" sz="1400" dirty="0" smtClean="0"/>
            </a:p>
          </p:txBody>
        </p:sp>
        <p:sp>
          <p:nvSpPr>
            <p:cNvPr id="43" name="42 Rectángulo"/>
            <p:cNvSpPr/>
            <p:nvPr/>
          </p:nvSpPr>
          <p:spPr>
            <a:xfrm>
              <a:off x="1686183" y="3135075"/>
              <a:ext cx="6051853" cy="16976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>
                <a:latin typeface="+mn-lt"/>
              </a:endParaRPr>
            </a:p>
          </p:txBody>
        </p:sp>
      </p:grpSp>
      <p:sp>
        <p:nvSpPr>
          <p:cNvPr id="45" name="44 CuadroTexto"/>
          <p:cNvSpPr txBox="1"/>
          <p:nvPr/>
        </p:nvSpPr>
        <p:spPr>
          <a:xfrm>
            <a:off x="6370861" y="1883357"/>
            <a:ext cx="1800225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Individual 1</a:t>
            </a:r>
            <a:endParaRPr lang="en-US" dirty="0"/>
          </a:p>
        </p:txBody>
      </p:sp>
      <p:grpSp>
        <p:nvGrpSpPr>
          <p:cNvPr id="46" name="22 Grupo"/>
          <p:cNvGrpSpPr/>
          <p:nvPr/>
        </p:nvGrpSpPr>
        <p:grpSpPr>
          <a:xfrm>
            <a:off x="5561233" y="2832310"/>
            <a:ext cx="3495675" cy="912654"/>
            <a:chOff x="-29984663" y="3135075"/>
            <a:chExt cx="60928061" cy="1708135"/>
          </a:xfrm>
        </p:grpSpPr>
        <p:sp>
          <p:nvSpPr>
            <p:cNvPr id="47" name="46 Rectángulo redondeado"/>
            <p:cNvSpPr/>
            <p:nvPr/>
          </p:nvSpPr>
          <p:spPr>
            <a:xfrm>
              <a:off x="-29984663" y="3145543"/>
              <a:ext cx="60928061" cy="169766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dirty="0" smtClean="0"/>
            </a:p>
            <a:p>
              <a:pPr algn="ctr"/>
              <a:endParaRPr lang="en-US" sz="1400" dirty="0"/>
            </a:p>
            <a:p>
              <a:pPr algn="ctr"/>
              <a:r>
                <a:rPr lang="en-US" sz="1600" dirty="0" smtClean="0"/>
                <a:t>1   1   0   1   1   0   1   0   0   1</a:t>
              </a:r>
            </a:p>
            <a:p>
              <a:pPr algn="ctr"/>
              <a:endParaRPr lang="en-US" sz="1400" dirty="0" smtClean="0"/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1686183" y="3135075"/>
              <a:ext cx="6051853" cy="16976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>
                <a:latin typeface="+mn-lt"/>
              </a:endParaRPr>
            </a:p>
          </p:txBody>
        </p:sp>
      </p:grpSp>
      <p:sp>
        <p:nvSpPr>
          <p:cNvPr id="49" name="48 CuadroTexto"/>
          <p:cNvSpPr txBox="1"/>
          <p:nvPr/>
        </p:nvSpPr>
        <p:spPr>
          <a:xfrm>
            <a:off x="6370857" y="2895751"/>
            <a:ext cx="1800225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Individual 2</a:t>
            </a:r>
            <a:endParaRPr lang="en-US" dirty="0"/>
          </a:p>
        </p:txBody>
      </p:sp>
      <p:grpSp>
        <p:nvGrpSpPr>
          <p:cNvPr id="50" name="22 Grupo"/>
          <p:cNvGrpSpPr/>
          <p:nvPr/>
        </p:nvGrpSpPr>
        <p:grpSpPr>
          <a:xfrm>
            <a:off x="5561229" y="3844704"/>
            <a:ext cx="3495675" cy="912654"/>
            <a:chOff x="-29984663" y="3135075"/>
            <a:chExt cx="60928061" cy="1708135"/>
          </a:xfrm>
        </p:grpSpPr>
        <p:sp>
          <p:nvSpPr>
            <p:cNvPr id="51" name="50 Rectángulo redondeado"/>
            <p:cNvSpPr/>
            <p:nvPr/>
          </p:nvSpPr>
          <p:spPr>
            <a:xfrm>
              <a:off x="-29984663" y="3145543"/>
              <a:ext cx="60928061" cy="169766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dirty="0" smtClean="0"/>
            </a:p>
            <a:p>
              <a:pPr algn="ctr"/>
              <a:endParaRPr lang="en-US" sz="1400" dirty="0"/>
            </a:p>
            <a:p>
              <a:pPr algn="ctr"/>
              <a:r>
                <a:rPr lang="en-US" sz="1600" dirty="0" smtClean="0"/>
                <a:t>0   0   1   0   0   1   1   1   1   0</a:t>
              </a:r>
            </a:p>
            <a:p>
              <a:pPr algn="ctr"/>
              <a:endParaRPr lang="en-US" sz="1400" dirty="0" smtClean="0"/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1686183" y="3135075"/>
              <a:ext cx="6051853" cy="16976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>
                <a:latin typeface="+mn-lt"/>
              </a:endParaRPr>
            </a:p>
          </p:txBody>
        </p:sp>
      </p:grpSp>
      <p:sp>
        <p:nvSpPr>
          <p:cNvPr id="53" name="52 CuadroTexto"/>
          <p:cNvSpPr txBox="1"/>
          <p:nvPr/>
        </p:nvSpPr>
        <p:spPr>
          <a:xfrm>
            <a:off x="6370853" y="3908145"/>
            <a:ext cx="1800225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Individual 3</a:t>
            </a:r>
            <a:endParaRPr lang="en-US" dirty="0"/>
          </a:p>
        </p:txBody>
      </p:sp>
      <p:grpSp>
        <p:nvGrpSpPr>
          <p:cNvPr id="54" name="22 Grupo"/>
          <p:cNvGrpSpPr/>
          <p:nvPr/>
        </p:nvGrpSpPr>
        <p:grpSpPr>
          <a:xfrm>
            <a:off x="5561225" y="4846212"/>
            <a:ext cx="3495675" cy="912654"/>
            <a:chOff x="-29984663" y="3135075"/>
            <a:chExt cx="60928061" cy="1708135"/>
          </a:xfrm>
        </p:grpSpPr>
        <p:sp>
          <p:nvSpPr>
            <p:cNvPr id="55" name="54 Rectángulo redondeado"/>
            <p:cNvSpPr/>
            <p:nvPr/>
          </p:nvSpPr>
          <p:spPr>
            <a:xfrm>
              <a:off x="-29984663" y="3145543"/>
              <a:ext cx="60928061" cy="169766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dirty="0" smtClean="0"/>
            </a:p>
            <a:p>
              <a:pPr algn="ctr"/>
              <a:endParaRPr lang="en-US" sz="1400" dirty="0"/>
            </a:p>
            <a:p>
              <a:pPr algn="ctr"/>
              <a:r>
                <a:rPr lang="en-US" sz="1600" dirty="0" smtClean="0"/>
                <a:t>0   0   1   0   1   1   1   0   0   1</a:t>
              </a:r>
            </a:p>
            <a:p>
              <a:pPr algn="ctr"/>
              <a:endParaRPr lang="en-US" sz="1400" dirty="0" smtClean="0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1686183" y="3135075"/>
              <a:ext cx="6051853" cy="16976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>
                <a:latin typeface="+mn-lt"/>
              </a:endParaRPr>
            </a:p>
          </p:txBody>
        </p:sp>
      </p:grpSp>
      <p:sp>
        <p:nvSpPr>
          <p:cNvPr id="59" name="58 CuadroTexto"/>
          <p:cNvSpPr txBox="1"/>
          <p:nvPr/>
        </p:nvSpPr>
        <p:spPr>
          <a:xfrm>
            <a:off x="6370849" y="4909653"/>
            <a:ext cx="1800225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Individual 4</a:t>
            </a:r>
            <a:endParaRPr lang="en-US" dirty="0"/>
          </a:p>
        </p:txBody>
      </p:sp>
      <p:grpSp>
        <p:nvGrpSpPr>
          <p:cNvPr id="61" name="22 Grupo"/>
          <p:cNvGrpSpPr/>
          <p:nvPr/>
        </p:nvGrpSpPr>
        <p:grpSpPr>
          <a:xfrm>
            <a:off x="489846" y="3655424"/>
            <a:ext cx="7990114" cy="960376"/>
            <a:chOff x="-29984663" y="3135075"/>
            <a:chExt cx="60928061" cy="1708135"/>
          </a:xfrm>
        </p:grpSpPr>
        <p:sp>
          <p:nvSpPr>
            <p:cNvPr id="63" name="62 Rectángulo redondeado"/>
            <p:cNvSpPr/>
            <p:nvPr/>
          </p:nvSpPr>
          <p:spPr>
            <a:xfrm>
              <a:off x="-29984663" y="3145543"/>
              <a:ext cx="60928061" cy="169766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dirty="0" smtClean="0"/>
            </a:p>
            <a:p>
              <a:pPr algn="ctr"/>
              <a:endParaRPr lang="en-US" sz="1400" dirty="0" smtClean="0"/>
            </a:p>
            <a:p>
              <a:r>
                <a:rPr lang="en-US" sz="1600" dirty="0" smtClean="0"/>
                <a:t>    1     1              0     1     0              1             0             1     0             1     1           1</a:t>
              </a:r>
            </a:p>
            <a:p>
              <a:pPr algn="ctr"/>
              <a:endParaRPr lang="en-US" sz="1400" dirty="0" smtClean="0"/>
            </a:p>
          </p:txBody>
        </p:sp>
        <p:sp>
          <p:nvSpPr>
            <p:cNvPr id="64" name="63 Rectángulo"/>
            <p:cNvSpPr/>
            <p:nvPr/>
          </p:nvSpPr>
          <p:spPr>
            <a:xfrm>
              <a:off x="1686183" y="3135075"/>
              <a:ext cx="6051853" cy="16976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>
                <a:latin typeface="+mn-lt"/>
              </a:endParaRPr>
            </a:p>
          </p:txBody>
        </p:sp>
      </p:grpSp>
      <p:sp>
        <p:nvSpPr>
          <p:cNvPr id="65" name="64 CuadroTexto"/>
          <p:cNvSpPr txBox="1"/>
          <p:nvPr/>
        </p:nvSpPr>
        <p:spPr>
          <a:xfrm>
            <a:off x="2246383" y="3711723"/>
            <a:ext cx="41148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Individual </a:t>
            </a:r>
            <a:r>
              <a:rPr lang="en-US" sz="1800" i="1" dirty="0" smtClean="0"/>
              <a:t>n</a:t>
            </a:r>
            <a:endParaRPr lang="en-US" sz="1600" i="1" dirty="0"/>
          </a:p>
        </p:txBody>
      </p:sp>
      <p:sp>
        <p:nvSpPr>
          <p:cNvPr id="68" name="67 Abrir llave"/>
          <p:cNvSpPr/>
          <p:nvPr/>
        </p:nvSpPr>
        <p:spPr bwMode="auto">
          <a:xfrm rot="16200000">
            <a:off x="938404" y="4326556"/>
            <a:ext cx="304657" cy="549487"/>
          </a:xfrm>
          <a:prstGeom prst="leftBrace">
            <a:avLst>
              <a:gd name="adj1" fmla="val 0"/>
              <a:gd name="adj2" fmla="val 5091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s-CO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69" name="68 CuadroTexto"/>
          <p:cNvSpPr txBox="1"/>
          <p:nvPr/>
        </p:nvSpPr>
        <p:spPr>
          <a:xfrm>
            <a:off x="653131" y="4757054"/>
            <a:ext cx="881743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</a:t>
            </a:r>
          </a:p>
          <a:p>
            <a:pPr algn="ctr"/>
            <a:r>
              <a:rPr lang="en-US" dirty="0" smtClean="0"/>
              <a:t>00= 1</a:t>
            </a:r>
          </a:p>
          <a:p>
            <a:pPr algn="ctr"/>
            <a:r>
              <a:rPr lang="en-US" dirty="0" smtClean="0"/>
              <a:t>01= 2</a:t>
            </a:r>
          </a:p>
          <a:p>
            <a:pPr algn="ctr"/>
            <a:r>
              <a:rPr lang="en-US" dirty="0" smtClean="0"/>
              <a:t>10= 3</a:t>
            </a:r>
          </a:p>
          <a:p>
            <a:pPr algn="ctr"/>
            <a:r>
              <a:rPr lang="en-US" dirty="0" smtClean="0"/>
              <a:t>11= 4</a:t>
            </a:r>
          </a:p>
        </p:txBody>
      </p:sp>
      <p:sp>
        <p:nvSpPr>
          <p:cNvPr id="70" name="69 Cerrar llave"/>
          <p:cNvSpPr/>
          <p:nvPr/>
        </p:nvSpPr>
        <p:spPr bwMode="auto">
          <a:xfrm rot="5400000">
            <a:off x="2388824" y="4092732"/>
            <a:ext cx="396000" cy="1027975"/>
          </a:xfrm>
          <a:prstGeom prst="rightBrace">
            <a:avLst>
              <a:gd name="adj1" fmla="val 0"/>
              <a:gd name="adj2" fmla="val 5000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71" name="70 CuadroTexto"/>
          <p:cNvSpPr txBox="1"/>
          <p:nvPr/>
        </p:nvSpPr>
        <p:spPr>
          <a:xfrm>
            <a:off x="1676376" y="4800596"/>
            <a:ext cx="1295401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Hidden Units</a:t>
            </a:r>
          </a:p>
          <a:p>
            <a:pPr algn="ctr"/>
            <a:r>
              <a:rPr lang="en-US" dirty="0" smtClean="0"/>
              <a:t>000= 1</a:t>
            </a:r>
          </a:p>
          <a:p>
            <a:pPr algn="ctr"/>
            <a:r>
              <a:rPr lang="en-US" dirty="0" smtClean="0"/>
              <a:t>001= 2</a:t>
            </a:r>
          </a:p>
          <a:p>
            <a:pPr algn="ctr"/>
            <a:r>
              <a:rPr lang="en-US" dirty="0" smtClean="0"/>
              <a:t>………</a:t>
            </a:r>
          </a:p>
          <a:p>
            <a:pPr algn="ctr"/>
            <a:r>
              <a:rPr lang="en-US" dirty="0" smtClean="0"/>
              <a:t>111= 8</a:t>
            </a:r>
          </a:p>
        </p:txBody>
      </p:sp>
      <p:sp>
        <p:nvSpPr>
          <p:cNvPr id="72" name="71 Abrir llave"/>
          <p:cNvSpPr/>
          <p:nvPr/>
        </p:nvSpPr>
        <p:spPr bwMode="auto">
          <a:xfrm rot="16200000">
            <a:off x="3751433" y="4411623"/>
            <a:ext cx="324000" cy="360000"/>
          </a:xfrm>
          <a:prstGeom prst="leftBrace">
            <a:avLst>
              <a:gd name="adj1" fmla="val 0"/>
              <a:gd name="adj2" fmla="val 5091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s-CO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74" name="73 Abrir llave"/>
          <p:cNvSpPr/>
          <p:nvPr/>
        </p:nvSpPr>
        <p:spPr bwMode="auto">
          <a:xfrm rot="16200000">
            <a:off x="4600537" y="4411619"/>
            <a:ext cx="324000" cy="360000"/>
          </a:xfrm>
          <a:prstGeom prst="leftBrace">
            <a:avLst>
              <a:gd name="adj1" fmla="val 0"/>
              <a:gd name="adj2" fmla="val 5091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s-CO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75" name="74 Abrir llave"/>
          <p:cNvSpPr/>
          <p:nvPr/>
        </p:nvSpPr>
        <p:spPr bwMode="auto">
          <a:xfrm rot="16200000">
            <a:off x="7866333" y="4411615"/>
            <a:ext cx="324000" cy="360000"/>
          </a:xfrm>
          <a:prstGeom prst="leftBrace">
            <a:avLst>
              <a:gd name="adj1" fmla="val 0"/>
              <a:gd name="adj2" fmla="val 5091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s-CO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76" name="75 Abrir llave"/>
          <p:cNvSpPr/>
          <p:nvPr/>
        </p:nvSpPr>
        <p:spPr bwMode="auto">
          <a:xfrm rot="16200000">
            <a:off x="5696016" y="4326552"/>
            <a:ext cx="304657" cy="549487"/>
          </a:xfrm>
          <a:prstGeom prst="leftBrace">
            <a:avLst>
              <a:gd name="adj1" fmla="val 0"/>
              <a:gd name="adj2" fmla="val 5091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s-CO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77" name="76 Abrir llave"/>
          <p:cNvSpPr/>
          <p:nvPr/>
        </p:nvSpPr>
        <p:spPr bwMode="auto">
          <a:xfrm rot="16200000">
            <a:off x="6936582" y="4326548"/>
            <a:ext cx="304657" cy="549487"/>
          </a:xfrm>
          <a:prstGeom prst="leftBrace">
            <a:avLst>
              <a:gd name="adj1" fmla="val 0"/>
              <a:gd name="adj2" fmla="val 5091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s-CO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3069755" y="4757050"/>
            <a:ext cx="1099527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Direct Connection</a:t>
            </a:r>
          </a:p>
          <a:p>
            <a:pPr algn="ctr"/>
            <a:r>
              <a:rPr lang="en-US" dirty="0" smtClean="0"/>
              <a:t>0= yes</a:t>
            </a:r>
          </a:p>
          <a:p>
            <a:pPr algn="ctr"/>
            <a:r>
              <a:rPr lang="en-US" dirty="0" smtClean="0"/>
              <a:t>1= no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4267275" y="4757046"/>
            <a:ext cx="881743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</a:t>
            </a:r>
          </a:p>
          <a:p>
            <a:pPr algn="ctr"/>
            <a:r>
              <a:rPr lang="en-US" dirty="0" smtClean="0"/>
              <a:t>Bias</a:t>
            </a:r>
          </a:p>
          <a:p>
            <a:pPr algn="ctr"/>
            <a:r>
              <a:rPr lang="en-US" dirty="0" smtClean="0"/>
              <a:t>0= yes</a:t>
            </a:r>
          </a:p>
          <a:p>
            <a:pPr algn="ctr"/>
            <a:r>
              <a:rPr lang="en-US" dirty="0" smtClean="0"/>
              <a:t>1= no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5236017" y="4757042"/>
            <a:ext cx="1273628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 Activation Function</a:t>
            </a:r>
          </a:p>
          <a:p>
            <a:r>
              <a:rPr lang="en-US" dirty="0" smtClean="0"/>
              <a:t>00=Logistic</a:t>
            </a:r>
          </a:p>
          <a:p>
            <a:r>
              <a:rPr lang="en-US" dirty="0" smtClean="0"/>
              <a:t>01=Linear</a:t>
            </a:r>
          </a:p>
          <a:p>
            <a:r>
              <a:rPr lang="en-US" dirty="0" smtClean="0"/>
              <a:t>10=Act Tan</a:t>
            </a:r>
          </a:p>
          <a:p>
            <a:r>
              <a:rPr lang="en-US" dirty="0" smtClean="0"/>
              <a:t>11=Tan H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6596735" y="4757042"/>
            <a:ext cx="1197427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Layer Activation Function</a:t>
            </a:r>
          </a:p>
          <a:p>
            <a:r>
              <a:rPr lang="en-US" dirty="0" smtClean="0"/>
              <a:t>00=Logistic</a:t>
            </a:r>
          </a:p>
          <a:p>
            <a:r>
              <a:rPr lang="en-US" dirty="0" smtClean="0"/>
              <a:t>01=</a:t>
            </a:r>
            <a:r>
              <a:rPr lang="en-US" dirty="0" err="1" smtClean="0"/>
              <a:t>Mlogistic</a:t>
            </a:r>
            <a:endParaRPr lang="en-US" dirty="0" smtClean="0"/>
          </a:p>
          <a:p>
            <a:r>
              <a:rPr lang="en-US" dirty="0" smtClean="0"/>
              <a:t>10=</a:t>
            </a:r>
            <a:r>
              <a:rPr lang="en-US" dirty="0" err="1" smtClean="0"/>
              <a:t>Softmax</a:t>
            </a:r>
            <a:endParaRPr lang="en-US" dirty="0" smtClean="0"/>
          </a:p>
          <a:p>
            <a:r>
              <a:rPr lang="en-US" dirty="0" smtClean="0"/>
              <a:t>11=Gauss</a:t>
            </a:r>
          </a:p>
        </p:txBody>
      </p:sp>
      <p:sp>
        <p:nvSpPr>
          <p:cNvPr id="82" name="81 CuadroTexto"/>
          <p:cNvSpPr txBox="1"/>
          <p:nvPr/>
        </p:nvSpPr>
        <p:spPr>
          <a:xfrm>
            <a:off x="7870533" y="4757038"/>
            <a:ext cx="881743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Layer Bias</a:t>
            </a:r>
          </a:p>
          <a:p>
            <a:pPr algn="ctr"/>
            <a:r>
              <a:rPr lang="en-US" dirty="0" smtClean="0"/>
              <a:t>0= yes</a:t>
            </a:r>
          </a:p>
          <a:p>
            <a:pPr algn="ctr"/>
            <a:r>
              <a:rPr lang="en-US" dirty="0" smtClean="0"/>
              <a:t>1= no</a:t>
            </a:r>
          </a:p>
        </p:txBody>
      </p:sp>
      <p:grpSp>
        <p:nvGrpSpPr>
          <p:cNvPr id="83" name="22 Grupo"/>
          <p:cNvGrpSpPr/>
          <p:nvPr/>
        </p:nvGrpSpPr>
        <p:grpSpPr>
          <a:xfrm>
            <a:off x="5561233" y="1809026"/>
            <a:ext cx="3495675" cy="912654"/>
            <a:chOff x="-29984663" y="3135075"/>
            <a:chExt cx="60928061" cy="1708135"/>
          </a:xfrm>
        </p:grpSpPr>
        <p:sp>
          <p:nvSpPr>
            <p:cNvPr id="84" name="83 Rectángulo redondeado"/>
            <p:cNvSpPr/>
            <p:nvPr/>
          </p:nvSpPr>
          <p:spPr>
            <a:xfrm>
              <a:off x="-29984663" y="3145543"/>
              <a:ext cx="60928061" cy="169766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dirty="0" smtClean="0"/>
            </a:p>
            <a:p>
              <a:pPr algn="ctr"/>
              <a:endParaRPr lang="en-US" sz="1400" dirty="0"/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1   0   1   0   1   0   0   0   1   1</a:t>
              </a:r>
            </a:p>
            <a:p>
              <a:pPr algn="ctr"/>
              <a:endParaRPr lang="en-US" sz="1400" dirty="0" smtClean="0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1686183" y="3135075"/>
              <a:ext cx="6051853" cy="16976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>
                <a:latin typeface="+mn-lt"/>
              </a:endParaRPr>
            </a:p>
          </p:txBody>
        </p:sp>
      </p:grpSp>
      <p:sp>
        <p:nvSpPr>
          <p:cNvPr id="86" name="85 CuadroTexto"/>
          <p:cNvSpPr txBox="1"/>
          <p:nvPr/>
        </p:nvSpPr>
        <p:spPr>
          <a:xfrm>
            <a:off x="6370857" y="1872467"/>
            <a:ext cx="1800225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Father 1, ROC=78%</a:t>
            </a:r>
            <a:endParaRPr lang="en-US" dirty="0"/>
          </a:p>
        </p:txBody>
      </p:sp>
      <p:grpSp>
        <p:nvGrpSpPr>
          <p:cNvPr id="87" name="22 Grupo"/>
          <p:cNvGrpSpPr/>
          <p:nvPr/>
        </p:nvGrpSpPr>
        <p:grpSpPr>
          <a:xfrm>
            <a:off x="5561229" y="2821420"/>
            <a:ext cx="3495675" cy="912654"/>
            <a:chOff x="-29984663" y="3135075"/>
            <a:chExt cx="60928061" cy="1708135"/>
          </a:xfrm>
        </p:grpSpPr>
        <p:sp>
          <p:nvSpPr>
            <p:cNvPr id="88" name="87 Rectángulo redondeado"/>
            <p:cNvSpPr/>
            <p:nvPr/>
          </p:nvSpPr>
          <p:spPr>
            <a:xfrm>
              <a:off x="-29984663" y="3145543"/>
              <a:ext cx="60928061" cy="169766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dirty="0" smtClean="0"/>
            </a:p>
            <a:p>
              <a:pPr algn="ctr"/>
              <a:endParaRPr lang="en-US" sz="1400" dirty="0"/>
            </a:p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0   1   0   1   0   0   1   0   0   1</a:t>
              </a:r>
            </a:p>
            <a:p>
              <a:pPr algn="ctr"/>
              <a:endParaRPr lang="en-US" sz="1400" dirty="0" smtClean="0"/>
            </a:p>
          </p:txBody>
        </p:sp>
        <p:sp>
          <p:nvSpPr>
            <p:cNvPr id="89" name="88 Rectángulo"/>
            <p:cNvSpPr/>
            <p:nvPr/>
          </p:nvSpPr>
          <p:spPr>
            <a:xfrm>
              <a:off x="1686183" y="3135075"/>
              <a:ext cx="6051853" cy="16976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>
                <a:latin typeface="+mn-lt"/>
              </a:endParaRPr>
            </a:p>
          </p:txBody>
        </p:sp>
      </p:grpSp>
      <p:sp>
        <p:nvSpPr>
          <p:cNvPr id="90" name="89 CuadroTexto"/>
          <p:cNvSpPr txBox="1"/>
          <p:nvPr/>
        </p:nvSpPr>
        <p:spPr>
          <a:xfrm>
            <a:off x="6370853" y="2884861"/>
            <a:ext cx="1800225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Father 2 ROC=79%</a:t>
            </a:r>
          </a:p>
        </p:txBody>
      </p:sp>
      <p:grpSp>
        <p:nvGrpSpPr>
          <p:cNvPr id="91" name="22 Grupo"/>
          <p:cNvGrpSpPr/>
          <p:nvPr/>
        </p:nvGrpSpPr>
        <p:grpSpPr>
          <a:xfrm>
            <a:off x="5561225" y="3833814"/>
            <a:ext cx="3495675" cy="912654"/>
            <a:chOff x="-29984663" y="3135075"/>
            <a:chExt cx="60928061" cy="1708135"/>
          </a:xfrm>
        </p:grpSpPr>
        <p:sp>
          <p:nvSpPr>
            <p:cNvPr id="92" name="91 Rectángulo redondeado"/>
            <p:cNvSpPr/>
            <p:nvPr/>
          </p:nvSpPr>
          <p:spPr>
            <a:xfrm>
              <a:off x="-29984663" y="3145543"/>
              <a:ext cx="60928061" cy="169766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dirty="0" smtClean="0"/>
            </a:p>
            <a:p>
              <a:pPr algn="ctr"/>
              <a:endParaRPr lang="en-US" sz="1400" dirty="0"/>
            </a:p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0</a:t>
              </a:r>
              <a:r>
                <a:rPr lang="en-US" sz="1600" dirty="0" smtClean="0"/>
                <a:t>   </a:t>
              </a:r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0   1</a:t>
              </a:r>
              <a:r>
                <a:rPr lang="en-US" sz="1600" dirty="0" smtClean="0"/>
                <a:t>   </a:t>
              </a:r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0   1   </a:t>
              </a:r>
              <a:r>
                <a:rPr lang="en-US" sz="1600" dirty="0" smtClean="0">
                  <a:solidFill>
                    <a:srgbClr val="FF0000"/>
                  </a:solidFill>
                </a:rPr>
                <a:t>0</a:t>
              </a:r>
              <a:r>
                <a:rPr lang="en-US" sz="1600" dirty="0" smtClean="0"/>
                <a:t>   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r>
                <a:rPr lang="en-US" sz="1600" dirty="0" smtClean="0"/>
                <a:t>   </a:t>
              </a:r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r>
                <a:rPr lang="en-US" sz="1600" dirty="0" smtClean="0"/>
                <a:t>   </a:t>
              </a:r>
              <a:r>
                <a:rPr lang="en-US" sz="1600" dirty="0" smtClean="0">
                  <a:solidFill>
                    <a:srgbClr val="FF0000"/>
                  </a:solidFill>
                </a:rPr>
                <a:t>0</a:t>
              </a:r>
              <a:r>
                <a:rPr lang="en-US" sz="1600" dirty="0" smtClean="0"/>
                <a:t>   </a:t>
              </a:r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  <a:p>
              <a:pPr algn="ctr"/>
              <a:endParaRPr lang="en-US" sz="1400" dirty="0" smtClean="0"/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1686183" y="3135075"/>
              <a:ext cx="6051853" cy="16976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>
                <a:latin typeface="+mn-lt"/>
              </a:endParaRPr>
            </a:p>
          </p:txBody>
        </p:sp>
      </p:grpSp>
      <p:sp>
        <p:nvSpPr>
          <p:cNvPr id="94" name="93 CuadroTexto"/>
          <p:cNvSpPr txBox="1"/>
          <p:nvPr/>
        </p:nvSpPr>
        <p:spPr>
          <a:xfrm>
            <a:off x="6370849" y="3897255"/>
            <a:ext cx="1800225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Son 1</a:t>
            </a:r>
            <a:endParaRPr lang="en-US" dirty="0"/>
          </a:p>
        </p:txBody>
      </p:sp>
      <p:sp>
        <p:nvSpPr>
          <p:cNvPr id="95" name="94 Marco"/>
          <p:cNvSpPr>
            <a:spLocks/>
          </p:cNvSpPr>
          <p:nvPr/>
        </p:nvSpPr>
        <p:spPr bwMode="auto">
          <a:xfrm>
            <a:off x="8142511" y="4267198"/>
            <a:ext cx="310455" cy="391887"/>
          </a:xfrm>
          <a:prstGeom prst="fram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s-E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grpSp>
        <p:nvGrpSpPr>
          <p:cNvPr id="96" name="22 Grupo"/>
          <p:cNvGrpSpPr/>
          <p:nvPr/>
        </p:nvGrpSpPr>
        <p:grpSpPr>
          <a:xfrm>
            <a:off x="5572107" y="4857094"/>
            <a:ext cx="3495675" cy="912654"/>
            <a:chOff x="-29984663" y="3135075"/>
            <a:chExt cx="60928061" cy="1708135"/>
          </a:xfrm>
        </p:grpSpPr>
        <p:sp>
          <p:nvSpPr>
            <p:cNvPr id="97" name="96 Rectángulo redondeado"/>
            <p:cNvSpPr/>
            <p:nvPr/>
          </p:nvSpPr>
          <p:spPr>
            <a:xfrm>
              <a:off x="-29984663" y="3145543"/>
              <a:ext cx="60928061" cy="169766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dirty="0" smtClean="0"/>
            </a:p>
            <a:p>
              <a:pPr algn="ctr"/>
              <a:endParaRPr lang="en-US" sz="1400" dirty="0"/>
            </a:p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0</a:t>
              </a:r>
              <a:r>
                <a:rPr lang="en-US" sz="1600" dirty="0" smtClean="0"/>
                <a:t>   </a:t>
              </a:r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0   1</a:t>
              </a:r>
              <a:r>
                <a:rPr lang="en-US" sz="1600" dirty="0" smtClean="0"/>
                <a:t>   </a:t>
              </a:r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0   1   </a:t>
              </a:r>
              <a:r>
                <a:rPr lang="en-US" sz="1600" dirty="0" smtClean="0">
                  <a:solidFill>
                    <a:srgbClr val="FF0000"/>
                  </a:solidFill>
                </a:rPr>
                <a:t>0</a:t>
              </a:r>
              <a:r>
                <a:rPr lang="en-US" sz="1600" dirty="0" smtClean="0"/>
                <a:t>   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r>
                <a:rPr lang="en-US" sz="1600" dirty="0" smtClean="0"/>
                <a:t>   </a:t>
              </a:r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r>
                <a:rPr lang="en-US" sz="1600" dirty="0" smtClean="0"/>
                <a:t>   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r>
                <a:rPr lang="en-US" sz="1600" dirty="0" smtClean="0"/>
                <a:t>   </a:t>
              </a:r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  <a:p>
              <a:pPr algn="ctr"/>
              <a:endParaRPr lang="en-US" sz="1400" dirty="0" smtClean="0"/>
            </a:p>
          </p:txBody>
        </p:sp>
        <p:sp>
          <p:nvSpPr>
            <p:cNvPr id="98" name="97 Rectángulo"/>
            <p:cNvSpPr/>
            <p:nvPr/>
          </p:nvSpPr>
          <p:spPr>
            <a:xfrm>
              <a:off x="1686183" y="3135075"/>
              <a:ext cx="6051853" cy="16976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 smtClean="0">
                <a:latin typeface="+mn-lt"/>
              </a:endParaRPr>
            </a:p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>
                <a:latin typeface="+mn-lt"/>
              </a:endParaRPr>
            </a:p>
          </p:txBody>
        </p:sp>
      </p:grpSp>
      <p:sp>
        <p:nvSpPr>
          <p:cNvPr id="99" name="98 CuadroTexto"/>
          <p:cNvSpPr txBox="1"/>
          <p:nvPr/>
        </p:nvSpPr>
        <p:spPr>
          <a:xfrm>
            <a:off x="6381731" y="4920535"/>
            <a:ext cx="1800225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Son 1 mutated</a:t>
            </a:r>
            <a:endParaRPr lang="en-US" dirty="0"/>
          </a:p>
        </p:txBody>
      </p:sp>
      <p:sp>
        <p:nvSpPr>
          <p:cNvPr id="100" name="99 Marco"/>
          <p:cNvSpPr>
            <a:spLocks/>
          </p:cNvSpPr>
          <p:nvPr/>
        </p:nvSpPr>
        <p:spPr bwMode="auto">
          <a:xfrm>
            <a:off x="8142507" y="5279592"/>
            <a:ext cx="310455" cy="391887"/>
          </a:xfrm>
          <a:prstGeom prst="fram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s-E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5627911" y="3145834"/>
            <a:ext cx="3156856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Convergence Criteria </a:t>
            </a:r>
          </a:p>
          <a:p>
            <a:r>
              <a:rPr lang="en-US" dirty="0" smtClean="0"/>
              <a:t>1. Number of iterations</a:t>
            </a:r>
          </a:p>
          <a:p>
            <a:r>
              <a:rPr lang="en-US" dirty="0" smtClean="0"/>
              <a:t>2. No change in the population</a:t>
            </a:r>
          </a:p>
          <a:p>
            <a:r>
              <a:rPr lang="en-US" dirty="0" smtClean="0"/>
              <a:t>3. No improvement in cost function after some number of iterations</a:t>
            </a:r>
          </a:p>
          <a:p>
            <a:r>
              <a:rPr lang="en-US" dirty="0" smtClean="0"/>
              <a:t>4. Others</a:t>
            </a:r>
          </a:p>
        </p:txBody>
      </p:sp>
    </p:spTree>
    <p:extLst>
      <p:ext uri="{BB962C8B-B14F-4D97-AF65-F5344CB8AC3E}">
        <p14:creationId xmlns:p14="http://schemas.microsoft.com/office/powerpoint/2010/main" val="233319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1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21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21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21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8" grpId="1" animBg="1"/>
      <p:bldP spid="8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5" grpId="0" animBg="1"/>
      <p:bldP spid="15" grpId="1" animBg="1"/>
      <p:bldP spid="18" grpId="0" animBg="1"/>
      <p:bldP spid="33" grpId="0" animBg="1"/>
      <p:bldP spid="33" grpId="1" animBg="1"/>
      <p:bldP spid="40" grpId="0" animBg="1"/>
      <p:bldP spid="40" grpId="1" animBg="1"/>
      <p:bldP spid="44" grpId="0" animBg="1"/>
      <p:bldP spid="44" grpId="1" animBg="1"/>
      <p:bldP spid="57" grpId="0" animBg="1"/>
      <p:bldP spid="57" grpId="1" animBg="1"/>
      <p:bldP spid="57" grpId="2" animBg="1"/>
      <p:bldP spid="62" grpId="0" animBg="1"/>
      <p:bldP spid="62" grpId="1" animBg="1"/>
      <p:bldP spid="60" grpId="0" animBg="1"/>
      <p:bldP spid="60" grpId="1" animBg="1"/>
      <p:bldP spid="45" grpId="0" animBg="1"/>
      <p:bldP spid="45" grpId="1" animBg="1"/>
      <p:bldP spid="49" grpId="0" animBg="1"/>
      <p:bldP spid="49" grpId="1" animBg="1"/>
      <p:bldP spid="53" grpId="0" animBg="1"/>
      <p:bldP spid="53" grpId="1" animBg="1"/>
      <p:bldP spid="59" grpId="0" animBg="1"/>
      <p:bldP spid="59" grpId="1" animBg="1"/>
      <p:bldP spid="65" grpId="0" animBg="1"/>
      <p:bldP spid="65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79" grpId="2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6" grpId="0" animBg="1"/>
      <p:bldP spid="86" grpId="1" animBg="1"/>
      <p:bldP spid="90" grpId="0" animBg="1"/>
      <p:bldP spid="90" grpId="1" animBg="1"/>
      <p:bldP spid="94" grpId="0" animBg="1"/>
      <p:bldP spid="94" grpId="1" animBg="1"/>
      <p:bldP spid="95" grpId="0" animBg="1"/>
      <p:bldP spid="95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101" grpId="0" animBg="1"/>
      <p:bldP spid="101" grpId="1" animBg="1"/>
      <p:bldP spid="101" grpId="2" animBg="1"/>
      <p:bldP spid="101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/>
                <a:cs typeface="ＭＳ Ｐゴシック"/>
              </a:rPr>
              <a:t>General Concepts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38175" y="866312"/>
            <a:ext cx="8201025" cy="4737900"/>
          </a:xfrm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Parallel Genetic Algorithms</a:t>
            </a:r>
          </a:p>
          <a:p>
            <a:pPr lvl="1"/>
            <a:r>
              <a:rPr lang="en-US" dirty="0" smtClean="0">
                <a:ea typeface="ＭＳ Ｐゴシック"/>
              </a:rPr>
              <a:t>Parallel genetic algorithms are modifications made to the genetic algorithms in order to make them more efficient in time spending, predictive power or improve another characteristic.</a:t>
            </a:r>
          </a:p>
          <a:p>
            <a:pPr lvl="1"/>
            <a:r>
              <a:rPr lang="en-US" dirty="0" smtClean="0">
                <a:ea typeface="ＭＳ Ｐゴシック"/>
              </a:rPr>
              <a:t>Because GA is a serial algorithm it doesn’t used the full computational resources available in a multi core computer.</a:t>
            </a:r>
          </a:p>
          <a:p>
            <a:pPr lvl="1"/>
            <a:r>
              <a:rPr lang="en-US" dirty="0" smtClean="0">
                <a:ea typeface="ＭＳ Ｐゴシック"/>
                <a:cs typeface="ＭＳ Ｐゴシック"/>
              </a:rPr>
              <a:t>There are several ways for parallelize an </a:t>
            </a:r>
            <a:r>
              <a:rPr lang="en-US" dirty="0" smtClean="0">
                <a:ea typeface="ＭＳ Ｐゴシック"/>
                <a:cs typeface="ＭＳ Ｐゴシック"/>
              </a:rPr>
              <a:t>GA.</a:t>
            </a:r>
            <a:endParaRPr lang="en-US" dirty="0" smtClean="0">
              <a:ea typeface="ＭＳ Ｐゴシック"/>
              <a:cs typeface="ＭＳ Ｐゴシック"/>
            </a:endParaRPr>
          </a:p>
          <a:p>
            <a:pPr lvl="2"/>
            <a:r>
              <a:rPr lang="en-US" dirty="0" smtClean="0">
                <a:ea typeface="ＭＳ Ｐゴシック"/>
              </a:rPr>
              <a:t>Master Slave </a:t>
            </a:r>
            <a:r>
              <a:rPr lang="en-US" dirty="0" smtClean="0">
                <a:ea typeface="ＭＳ Ｐゴシック"/>
              </a:rPr>
              <a:t>Parallelization.</a:t>
            </a:r>
            <a:endParaRPr lang="en-US" dirty="0" smtClean="0">
              <a:ea typeface="ＭＳ Ｐゴシック"/>
            </a:endParaRPr>
          </a:p>
          <a:p>
            <a:pPr lvl="3"/>
            <a:r>
              <a:rPr lang="en-US" dirty="0" smtClean="0">
                <a:ea typeface="ＭＳ Ｐゴシック"/>
              </a:rPr>
              <a:t>Synchronous.</a:t>
            </a:r>
            <a:endParaRPr lang="en-US" dirty="0" smtClean="0">
              <a:ea typeface="ＭＳ Ｐゴシック"/>
            </a:endParaRPr>
          </a:p>
          <a:p>
            <a:pPr lvl="3"/>
            <a:r>
              <a:rPr lang="en-US" dirty="0" smtClean="0">
                <a:ea typeface="ＭＳ Ｐゴシック"/>
              </a:rPr>
              <a:t>Asynchronous.</a:t>
            </a:r>
            <a:endParaRPr lang="en-US" dirty="0" smtClean="0">
              <a:ea typeface="ＭＳ Ｐゴシック"/>
            </a:endParaRPr>
          </a:p>
          <a:p>
            <a:pPr lvl="2"/>
            <a:r>
              <a:rPr lang="en-US" dirty="0" smtClean="0">
                <a:ea typeface="ＭＳ Ｐゴシック"/>
              </a:rPr>
              <a:t>Statistic subpopulation with </a:t>
            </a:r>
            <a:r>
              <a:rPr lang="en-US" dirty="0" smtClean="0">
                <a:ea typeface="ＭＳ Ｐゴシック"/>
              </a:rPr>
              <a:t>migration.</a:t>
            </a:r>
            <a:endParaRPr lang="en-US" dirty="0" smtClean="0">
              <a:ea typeface="ＭＳ Ｐゴシック"/>
            </a:endParaRPr>
          </a:p>
          <a:p>
            <a:pPr lvl="2"/>
            <a:r>
              <a:rPr lang="en-US" dirty="0" smtClean="0">
                <a:ea typeface="ＭＳ Ｐゴシック"/>
                <a:cs typeface="ＭＳ Ｐゴシック"/>
              </a:rPr>
              <a:t>Dynamic </a:t>
            </a:r>
            <a:r>
              <a:rPr lang="en-US" dirty="0" smtClean="0">
                <a:ea typeface="ＭＳ Ｐゴシック"/>
                <a:cs typeface="ＭＳ Ｐゴシック"/>
              </a:rPr>
              <a:t>demes.</a:t>
            </a:r>
            <a:endParaRPr lang="en-US" dirty="0" smtClean="0">
              <a:ea typeface="ＭＳ Ｐゴシック"/>
              <a:cs typeface="ＭＳ Ｐゴシック"/>
            </a:endParaRPr>
          </a:p>
          <a:p>
            <a:pPr lvl="2"/>
            <a:r>
              <a:rPr lang="en-US" dirty="0" smtClean="0">
                <a:ea typeface="ＭＳ Ｐゴシック"/>
              </a:rPr>
              <a:t>Others. </a:t>
            </a:r>
            <a:endParaRPr lang="en-US" dirty="0" smtClean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9773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GF2012_PPT_2003_v2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GF2011_PPT_29SEP 1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FFFFFF"/>
        </a:accent3>
        <a:accent4>
          <a:srgbClr val="000000"/>
        </a:accent4>
        <a:accent5>
          <a:srgbClr val="AABFDE"/>
        </a:accent5>
        <a:accent6>
          <a:srgbClr val="004A8C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754B365008844B6F0D46EBB76DF44" ma:contentTypeVersion="6" ma:contentTypeDescription="Create a new document." ma:contentTypeScope="" ma:versionID="1ceb07d708c2a36d747ce8d58edbefc8">
  <xsd:schema xmlns:xsd="http://www.w3.org/2001/XMLSchema" xmlns:p="http://schemas.microsoft.com/office/2006/metadata/properties" xmlns:ns2="27859d8f-6750-407e-aa47-fba89d8acaed" targetNamespace="http://schemas.microsoft.com/office/2006/metadata/properties" ma:root="true" ma:fieldsID="8bfe92c42150e48c4fe0e18cc86ed716" ns2:_="">
    <xsd:import namespace="27859d8f-6750-407e-aa47-fba89d8acaed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0" minOccurs="0"/>
                <xsd:element ref="ns2:Status" minOccurs="0"/>
                <xsd:element ref="ns2:Template_x0020_Type" minOccurs="0"/>
                <xsd:element ref="ns2:Office_x0020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7859d8f-6750-407e-aa47-fba89d8acaed" elementFormDefault="qualified">
    <xsd:import namespace="http://schemas.microsoft.com/office/2006/documentManagement/type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  <xsd:element name="Description0" ma:index="9" nillable="true" ma:displayName="Description" ma:internalName="Description0">
      <xsd:simpleType>
        <xsd:restriction base="dms:Note"/>
      </xsd:simpleType>
    </xsd:element>
    <xsd:element name="Status" ma:index="10" nillable="true" ma:displayName="Status" ma:default="Rough" ma:format="Dropdown" ma:internalName="Status">
      <xsd:simpleType>
        <xsd:restriction base="dms:Choice">
          <xsd:enumeration value="Rough"/>
          <xsd:enumeration value="Draft"/>
          <xsd:enumeration value="In Review"/>
          <xsd:enumeration value="Final"/>
        </xsd:restriction>
      </xsd:simpleType>
    </xsd:element>
    <xsd:element name="Template_x0020_Type" ma:index="11" nillable="true" ma:displayName="Template Type" ma:default="Standard" ma:format="Dropdown" ma:internalName="Template_x0020_Type">
      <xsd:simpleType>
        <xsd:restriction base="dms:Choice">
          <xsd:enumeration value="Standard"/>
          <xsd:enumeration value="Optional"/>
          <xsd:enumeration value="Other"/>
        </xsd:restriction>
      </xsd:simpleType>
    </xsd:element>
    <xsd:element name="Office_x0020_Version" ma:index="12" nillable="true" ma:displayName="Office Version" ma:format="Dropdown" ma:internalName="Office_x0020_Version">
      <xsd:simpleType>
        <xsd:restriction base="dms:Choice">
          <xsd:enumeration value="2007"/>
          <xsd:enumeration value="2003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>
    <Status xmlns="27859d8f-6750-407e-aa47-fba89d8acaed">Final</Status>
    <Description0 xmlns="27859d8f-6750-407e-aa47-fba89d8acaed">Standard template for external-facing presentations.</Description0>
    <Office_x0020_Version xmlns="27859d8f-6750-407e-aa47-fba89d8acaed">2007</Office_x0020_Version>
    <Owner xmlns="27859d8f-6750-407e-aa47-fba89d8acaed" xsi:nil="true"/>
    <Template_x0020_Type xmlns="27859d8f-6750-407e-aa47-fba89d8acaed">Standard</Template_x0020_Type>
  </documentManagement>
</p:properties>
</file>

<file path=customXml/itemProps1.xml><?xml version="1.0" encoding="utf-8"?>
<ds:datastoreItem xmlns:ds="http://schemas.openxmlformats.org/officeDocument/2006/customXml" ds:itemID="{3F39159A-E9E3-483C-BD48-868A43A5C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9d8f-6750-407e-aa47-fba89d8acae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0C0EC8D-DC2D-412B-BF2D-F0742B6EC6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6F3235-54B9-4132-8885-D260F97975D4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DA0171EF-ECF6-4C8C-B1C5-5C394DD1F7A1}">
  <ds:schemaRefs>
    <ds:schemaRef ds:uri="http://schemas.microsoft.com/office/2006/metadata/properties"/>
    <ds:schemaRef ds:uri="27859d8f-6750-407e-aa47-fba89d8acae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SGF2012_PPT_2003_v2Template</Template>
  <TotalTime>934</TotalTime>
  <Words>946</Words>
  <Application>Microsoft Office PowerPoint</Application>
  <PresentationFormat>Presentación en pantalla (4:3)</PresentationFormat>
  <Paragraphs>276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SGF2012_PPT_2003_v2Template</vt:lpstr>
      <vt:lpstr>Parallel Computing in SAS. Genetic Algorithms Application</vt:lpstr>
      <vt:lpstr>Contents</vt:lpstr>
      <vt:lpstr>Introduction</vt:lpstr>
      <vt:lpstr>The problem</vt:lpstr>
      <vt:lpstr>The solution</vt:lpstr>
      <vt:lpstr>General Concepts</vt:lpstr>
      <vt:lpstr>General Concepts</vt:lpstr>
      <vt:lpstr>General Concepts</vt:lpstr>
      <vt:lpstr>General Concepts</vt:lpstr>
      <vt:lpstr>General Concepts</vt:lpstr>
      <vt:lpstr>Methodology</vt:lpstr>
      <vt:lpstr>Results </vt:lpstr>
      <vt:lpstr>Conclusions</vt:lpstr>
      <vt:lpstr>THANK YOU</vt:lpstr>
      <vt:lpstr>Contact information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 in SAS. Genetic Algorithms Application</dc:title>
  <dc:creator>DELL</dc:creator>
  <cp:lastModifiedBy>Amézquita Guzmán Darwin Alberto</cp:lastModifiedBy>
  <cp:revision>38</cp:revision>
  <dcterms:created xsi:type="dcterms:W3CDTF">2012-04-19T04:32:49Z</dcterms:created>
  <dcterms:modified xsi:type="dcterms:W3CDTF">2012-04-18T01:24:20Z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Standard template for internal-facing presentations.</vt:lpwstr>
  </property>
  <property fmtid="{D5CDD505-2E9C-101B-9397-08002B2CF9AE}" pid="3" name="TemplateType">
    <vt:lpwstr>Standard</vt:lpwstr>
  </property>
  <property fmtid="{D5CDD505-2E9C-101B-9397-08002B2CF9AE}" pid="4" name="Order">
    <vt:r8>600</vt:r8>
  </property>
  <property fmtid="{D5CDD505-2E9C-101B-9397-08002B2CF9AE}" pid="5" name="ContentTypeId">
    <vt:lpwstr>0x010100D07754B365008844B6F0D46EBB76DF44</vt:lpwstr>
  </property>
  <property fmtid="{D5CDD505-2E9C-101B-9397-08002B2CF9AE}" pid="6" name="Status">
    <vt:lpwstr>Final</vt:lpwstr>
  </property>
  <property fmtid="{D5CDD505-2E9C-101B-9397-08002B2CF9AE}" pid="7" name="Description0">
    <vt:lpwstr>Standard template for external-facing presentations.</vt:lpwstr>
  </property>
  <property fmtid="{D5CDD505-2E9C-101B-9397-08002B2CF9AE}" pid="8" name="Owner">
    <vt:lpwstr/>
  </property>
  <property fmtid="{D5CDD505-2E9C-101B-9397-08002B2CF9AE}" pid="9" name="Template Type">
    <vt:lpwstr>Standard</vt:lpwstr>
  </property>
  <property fmtid="{D5CDD505-2E9C-101B-9397-08002B2CF9AE}" pid="10" name="Office Version">
    <vt:lpwstr>2007</vt:lpwstr>
  </property>
</Properties>
</file>