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CFE"/>
    <a:srgbClr val="052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E94E-311C-49DC-9254-0C6A75844CD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EEAC0-D778-4A6A-B0E4-D00BF35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Shafiq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EAC0-D778-4A6A-B0E4-D00BF35B7E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E707-38E6-4AEE-9532-AD984AAD3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921CA-83A1-4F34-8578-5E55F55D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5FF2-8BD4-4B91-A495-A7A559AF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257C-1222-486A-9A0C-AC0DE439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4A6F-AC75-4038-8E98-ADBBD11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4816-5DF5-4A42-8A05-E23E8EE8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357E8-90B9-462F-86E3-B2F5C5B3B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B272-DC0A-4D4D-833F-40F6FB2D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64CB-55E4-493F-9403-FE6FDA60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1C9F-8360-4EDC-8C2F-A49DA98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90112-AFA2-4CE5-8020-E5B0139E7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30C4-5E62-4021-BED3-773DC2182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3C4F-6549-4E53-BA00-34656A0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B5EB-D81E-4EC5-A683-541C4FC6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4D9B-5AA6-4978-819B-E1CA704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683-A2A4-481B-BAAC-E2E01510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095B-BDCC-46D9-A304-C1511CD4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8039-4094-4AED-B454-EFB278DE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ECEA-ABC2-4AF5-A38E-73858028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1B18-B623-4F7E-8703-5672828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3B7B-A6C0-402D-B392-05570D2C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9CA9-25F8-40F0-98E9-4C363CC3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3A14-5739-4280-8277-7CBBB31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A214-7F12-4CEA-9FE1-5B4BEADB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A948-A8C6-46BB-AC35-71C2F16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31B-CA6A-4731-B356-DECBC80F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81AB-9A18-4D6A-BD88-694F6A6B6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B66D-37C3-4D9A-9286-C4B3B549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C-2887-4632-B584-C17DBEDF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A1C09-5723-4763-8E49-F9ED0B6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31FC2-80D4-440A-8C29-2DC1BA6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E1D1-A4A7-4D9E-8C13-C452464C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74A-6263-457D-9F24-CCC098FA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81D7-94F6-4612-B5CC-5F5D3E7E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FE17D-BDF5-4F9A-8EEC-791834AA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C9825-4A3E-46D4-AD87-EC31DEC8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020D3-C471-44DF-92BD-9C7D8E52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A2168-310E-4641-AE8D-3A4500BE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E1721-743A-4EAB-8849-3E5FFDFC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6CE-6A74-4712-B49C-050995C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96613-4F95-4C93-BC74-2AFF4879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D223-D703-4355-A4E8-05BA45F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400A-0BFC-4DB0-AF3D-FECF218A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161BF-F86F-4A97-8788-6D7E9428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6C32E-3E2C-419A-A193-1490D8FF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4D775-C498-4987-9BF5-94740236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9509-2104-4DF1-A0A6-3C7F9526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BE0-3010-49A2-BC23-EDEDAE57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C61D-07EB-435F-91B5-939C74D0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DCE52-BB82-426B-BEEB-3BF9ED5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683EC-B273-43BF-9C90-EE098BD1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F425-FB06-4F6A-A5F2-F484857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E0D-F78E-48DB-86A8-8BD85969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4FE9A-D9B5-4030-B99A-D7228B75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7E3A6-B281-44AC-AEDA-56D74380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F8A09-BC69-4889-83DE-5FA360CA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53B65-21E6-4643-86AD-E035A1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E060-1F5E-4754-AEBA-4D29B17F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6655D-1446-43E8-BB48-F98C317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DD2-181A-4DDD-A4B6-6D6D422C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88A1-7704-4D0D-BA51-584C12A2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2642-3ABC-46CE-B4E1-7A308E96D34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D8A0-813D-4180-A2C3-70620A1B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027F-15D2-4B0C-B008-0A6E2BB9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8623-9E6A-43AE-9071-C317AA0C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E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51875-709D-4070-BF2C-4C1E331D3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2774"/>
            <a:ext cx="5943600" cy="1897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1" y="2572596"/>
            <a:ext cx="12192000" cy="1665026"/>
          </a:xfrm>
          <a:prstGeom prst="rect">
            <a:avLst/>
          </a:prstGeom>
          <a:solidFill>
            <a:srgbClr val="052B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89C32-5675-4328-AAEA-E16F2773C762}"/>
              </a:ext>
            </a:extLst>
          </p:cNvPr>
          <p:cNvSpPr txBox="1"/>
          <p:nvPr/>
        </p:nvSpPr>
        <p:spPr>
          <a:xfrm>
            <a:off x="1003112" y="4810835"/>
            <a:ext cx="34034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the </a:t>
            </a:r>
            <a:r>
              <a:rPr lang="en-US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Mavs Group: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Cremeens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Eiler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Shafiq Janish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Christopher Kozeny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Manzo</a:t>
            </a:r>
          </a:p>
        </p:txBody>
      </p:sp>
    </p:spTree>
    <p:extLst>
      <p:ext uri="{BB962C8B-B14F-4D97-AF65-F5344CB8AC3E}">
        <p14:creationId xmlns:p14="http://schemas.microsoft.com/office/powerpoint/2010/main" val="122683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is designed to reduce administrative errors &amp; workload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usage of the system can help grow the business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process emphasized benefits &amp; minimized risks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Tangible benefits &amp; costs have been identified &amp; quantified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structure enforces proper operation &amp; accurate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 speak to self-discipline, collaboration, &amp; client focus</a:t>
            </a:r>
          </a:p>
        </p:txBody>
      </p:sp>
    </p:spTree>
    <p:extLst>
      <p:ext uri="{BB962C8B-B14F-4D97-AF65-F5344CB8AC3E}">
        <p14:creationId xmlns:p14="http://schemas.microsoft.com/office/powerpoint/2010/main" val="24597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&amp; Answers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7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8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E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51875-709D-4070-BF2C-4C1E331D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2774"/>
            <a:ext cx="5943600" cy="1897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1" y="2572596"/>
            <a:ext cx="12192000" cy="1665026"/>
          </a:xfrm>
          <a:prstGeom prst="rect">
            <a:avLst/>
          </a:prstGeom>
          <a:solidFill>
            <a:srgbClr val="052B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89C32-5675-4328-AAEA-E16F2773C762}"/>
              </a:ext>
            </a:extLst>
          </p:cNvPr>
          <p:cNvSpPr txBox="1"/>
          <p:nvPr/>
        </p:nvSpPr>
        <p:spPr>
          <a:xfrm>
            <a:off x="1003112" y="4810835"/>
            <a:ext cx="34034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the </a:t>
            </a:r>
            <a:r>
              <a:rPr lang="en-US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Mavs Group: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Cremeens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Eiler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Shafiq Janish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Christopher Kozeny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Manzo</a:t>
            </a:r>
          </a:p>
        </p:txBody>
      </p:sp>
    </p:spTree>
    <p:extLst>
      <p:ext uri="{BB962C8B-B14F-4D97-AF65-F5344CB8AC3E}">
        <p14:creationId xmlns:p14="http://schemas.microsoft.com/office/powerpoint/2010/main" val="3134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400" y="214634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Purpose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Benefits</a:t>
            </a:r>
          </a:p>
          <a:p>
            <a:pPr lvl="1" algn="l"/>
            <a:endParaRPr lang="en-US" sz="2800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Methodology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34AC8D-A779-4A82-8B2B-1594380E7B44}"/>
              </a:ext>
            </a:extLst>
          </p:cNvPr>
          <p:cNvSpPr txBox="1">
            <a:spLocks/>
          </p:cNvSpPr>
          <p:nvPr/>
        </p:nvSpPr>
        <p:spPr>
          <a:xfrm>
            <a:off x="6874921" y="214634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Demonstration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Forms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Reports</a:t>
            </a:r>
          </a:p>
          <a:p>
            <a:pPr algn="l"/>
            <a:endParaRPr lang="en-US" sz="2800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Was Learned?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8366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Purpose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efficiencies &amp; quality controls to business 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 all business data into a single application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manual invoicing, recordkeeping, and inventory management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clerical and accounting errors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any client, appointment, or purchase in seconds</a:t>
            </a:r>
          </a:p>
          <a:p>
            <a:pPr algn="l"/>
            <a:endParaRPr lang="en-US" sz="11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intelligence to business 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appointments, payments, purchases, and profit/loss performance</a:t>
            </a:r>
          </a:p>
          <a:p>
            <a:pPr algn="l"/>
            <a:endParaRPr lang="en-US" sz="10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permanence to valuable business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Retain all records for clients, appointments, purchases, and vendors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 all data from any type of system failure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4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Benefits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time spent on administration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efficiencies mean more time can be spent on billable activities</a:t>
            </a:r>
          </a:p>
          <a:p>
            <a:pPr algn="l"/>
            <a:endParaRPr lang="en-US" sz="11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client &amp; vendor relations and management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 client billing errors &amp; improved collection rates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 late-fees paid to vendors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 missed appointments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professionalism = more repeat and referral business</a:t>
            </a:r>
          </a:p>
          <a:p>
            <a:pPr algn="l"/>
            <a:endParaRPr lang="en-US" sz="10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 performance factors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 operations by focusing on what works and what doesn’t</a:t>
            </a:r>
          </a:p>
        </p:txBody>
      </p:sp>
    </p:spTree>
    <p:extLst>
      <p:ext uri="{BB962C8B-B14F-4D97-AF65-F5344CB8AC3E}">
        <p14:creationId xmlns:p14="http://schemas.microsoft.com/office/powerpoint/2010/main" val="7122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Benefits (cont.)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Quantified tangible benefits over five years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$5,100 per year after one year of operation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additional $125 appointments per month (referrals/repeats)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$50 per month in vender payment late fees (purchase tracking)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 time savings = one additional $125 job per month</a:t>
            </a:r>
          </a:p>
          <a:p>
            <a:pPr lvl="1" algn="l"/>
            <a:endParaRPr lang="en-US" sz="14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breakeven post-implementation: 1.86 years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in upfront analysis, design, &amp; development costs ($5,970)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in ongoing maintenance &amp; upgrades costs ($1,400/year)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Investment (ROI) after five years: 84%</a:t>
            </a:r>
          </a:p>
        </p:txBody>
      </p:sp>
    </p:spTree>
    <p:extLst>
      <p:ext uri="{BB962C8B-B14F-4D97-AF65-F5344CB8AC3E}">
        <p14:creationId xmlns:p14="http://schemas.microsoft.com/office/powerpoint/2010/main" val="6940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Methodology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Phased approach to system development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feasibility ensured early and cost/time overruns prevented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includes comprehensive technical &amp; user documentation</a:t>
            </a:r>
          </a:p>
          <a:p>
            <a:pPr algn="l"/>
            <a:endParaRPr lang="en-US" sz="11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Planning, analysis, and design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 assessment of business needs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feasibility analysis to gauge benefits &amp; risks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Scrutinizing designs to </a:t>
            </a:r>
            <a:r>
              <a:rPr lang="en-US" sz="240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problems </a:t>
            </a: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they become bugs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Archiving all findings and designs for future developers</a:t>
            </a:r>
          </a:p>
          <a:p>
            <a:pPr algn="l"/>
            <a:endParaRPr lang="en-US" sz="10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Development, implementation, training, and maintenance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developed adhering to already established guidelines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 crafted to install the system, train users, and conduct maintenance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manual to explain using the system and recovering from problems</a:t>
            </a:r>
          </a:p>
        </p:txBody>
      </p:sp>
    </p:spTree>
    <p:extLst>
      <p:ext uri="{BB962C8B-B14F-4D97-AF65-F5344CB8AC3E}">
        <p14:creationId xmlns:p14="http://schemas.microsoft.com/office/powerpoint/2010/main" val="210193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Structure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4"/>
            <a:ext cx="10317707" cy="1364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power of interconnecting categorized, persistent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transactions are correctly &amp; permanently linked to all concerned parties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updates do not sever transaction-party links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historical information is archived and accessible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quantity-on-hand updates dynamically with each appointment &amp; purchase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F7936-4751-4DF1-8DEA-39086B08F20A}"/>
              </a:ext>
            </a:extLst>
          </p:cNvPr>
          <p:cNvSpPr txBox="1"/>
          <p:nvPr/>
        </p:nvSpPr>
        <p:spPr>
          <a:xfrm>
            <a:off x="862519" y="4208927"/>
            <a:ext cx="1335622" cy="338554"/>
          </a:xfrm>
          <a:prstGeom prst="rect">
            <a:avLst/>
          </a:prstGeom>
          <a:noFill/>
          <a:ln>
            <a:solidFill>
              <a:srgbClr val="B4ECFE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BB8A1-91B6-4187-8BEC-2ED6B5689A14}"/>
              </a:ext>
            </a:extLst>
          </p:cNvPr>
          <p:cNvSpPr txBox="1"/>
          <p:nvPr/>
        </p:nvSpPr>
        <p:spPr>
          <a:xfrm>
            <a:off x="2198141" y="3587183"/>
            <a:ext cx="707245" cy="338554"/>
          </a:xfrm>
          <a:prstGeom prst="rect">
            <a:avLst/>
          </a:prstGeom>
          <a:noFill/>
          <a:ln>
            <a:solidFill>
              <a:srgbClr val="B4ECFE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3C89-F6B2-49AF-A6D0-C565F8951DA0}"/>
              </a:ext>
            </a:extLst>
          </p:cNvPr>
          <p:cNvSpPr txBox="1"/>
          <p:nvPr/>
        </p:nvSpPr>
        <p:spPr>
          <a:xfrm>
            <a:off x="2198141" y="4830671"/>
            <a:ext cx="1029449" cy="338554"/>
          </a:xfrm>
          <a:prstGeom prst="rect">
            <a:avLst/>
          </a:prstGeom>
          <a:noFill/>
          <a:ln>
            <a:solidFill>
              <a:srgbClr val="B4ECFE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65C22-872D-430A-8372-26D10E81CE2A}"/>
              </a:ext>
            </a:extLst>
          </p:cNvPr>
          <p:cNvSpPr txBox="1"/>
          <p:nvPr/>
        </p:nvSpPr>
        <p:spPr>
          <a:xfrm>
            <a:off x="3227590" y="5452415"/>
            <a:ext cx="1050288" cy="338554"/>
          </a:xfrm>
          <a:prstGeom prst="rect">
            <a:avLst/>
          </a:prstGeom>
          <a:noFill/>
          <a:ln>
            <a:solidFill>
              <a:srgbClr val="B4ECFE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DEE21-6593-4570-9556-5EF0EE1422FE}"/>
              </a:ext>
            </a:extLst>
          </p:cNvPr>
          <p:cNvSpPr txBox="1"/>
          <p:nvPr/>
        </p:nvSpPr>
        <p:spPr>
          <a:xfrm>
            <a:off x="4277878" y="6074159"/>
            <a:ext cx="833754" cy="338554"/>
          </a:xfrm>
          <a:prstGeom prst="rect">
            <a:avLst/>
          </a:prstGeom>
          <a:noFill/>
          <a:ln>
            <a:solidFill>
              <a:srgbClr val="B4ECFE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5644E-21B8-4CBB-85C2-702F6895465A}"/>
              </a:ext>
            </a:extLst>
          </p:cNvPr>
          <p:cNvSpPr txBox="1"/>
          <p:nvPr/>
        </p:nvSpPr>
        <p:spPr>
          <a:xfrm>
            <a:off x="4694755" y="3624151"/>
            <a:ext cx="710282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Reports</a:t>
            </a:r>
            <a:endParaRPr lang="en-US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Appointments include client &amp; inventory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 include appointment details &amp; all unpaid balances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Purchases include inventory items &amp; the selling vendors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Profit/Loss reports include appointment &amp; purchase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A8D855-4857-466B-97F4-82ED19E8C8FE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1530330" y="3756460"/>
            <a:ext cx="667811" cy="452467"/>
          </a:xfrm>
          <a:prstGeom prst="straightConnector1">
            <a:avLst/>
          </a:prstGeom>
          <a:ln>
            <a:solidFill>
              <a:srgbClr val="B4ECF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EE5A6A-F6A1-41E7-BA55-913D01D8E3EB}"/>
              </a:ext>
            </a:extLst>
          </p:cNvPr>
          <p:cNvCxnSpPr>
            <a:cxnSpLocks/>
            <a:stCxn id="8" idx="1"/>
            <a:endCxn id="2" idx="2"/>
          </p:cNvCxnSpPr>
          <p:nvPr/>
        </p:nvCxnSpPr>
        <p:spPr>
          <a:xfrm flipH="1" flipV="1">
            <a:off x="1530330" y="4547481"/>
            <a:ext cx="667811" cy="452467"/>
          </a:xfrm>
          <a:prstGeom prst="straightConnector1">
            <a:avLst/>
          </a:prstGeom>
          <a:ln>
            <a:solidFill>
              <a:srgbClr val="B4ECF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9F4CF7-809A-4AA5-A6B0-087A6DCD10F8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flipH="1" flipV="1">
            <a:off x="2712866" y="5169225"/>
            <a:ext cx="514724" cy="452467"/>
          </a:xfrm>
          <a:prstGeom prst="straightConnector1">
            <a:avLst/>
          </a:prstGeom>
          <a:ln>
            <a:solidFill>
              <a:srgbClr val="B4E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1FC735-3431-4FAB-9B51-F24F264715E6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3752734" y="5790969"/>
            <a:ext cx="525144" cy="452467"/>
          </a:xfrm>
          <a:prstGeom prst="straightConnector1">
            <a:avLst/>
          </a:prstGeom>
          <a:ln>
            <a:solidFill>
              <a:srgbClr val="B4E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4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Demonstration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640F3-1202-40EA-811E-AA3BDBD8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862" y="1839136"/>
            <a:ext cx="60102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5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569265-A8B7-486C-92C6-FAFC51748122}"/>
              </a:ext>
            </a:extLst>
          </p:cNvPr>
          <p:cNvSpPr/>
          <p:nvPr/>
        </p:nvSpPr>
        <p:spPr>
          <a:xfrm>
            <a:off x="0" y="0"/>
            <a:ext cx="12192000" cy="1364776"/>
          </a:xfrm>
          <a:prstGeom prst="rect">
            <a:avLst/>
          </a:prstGeom>
          <a:solidFill>
            <a:srgbClr val="B4ECFE"/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>
                <a:solidFill>
                  <a:srgbClr val="052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Was Learned?</a:t>
            </a:r>
            <a:endParaRPr lang="en-US" sz="5400" b="1" dirty="0">
              <a:solidFill>
                <a:srgbClr val="052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C0DEA-DC02-4F0F-A7AA-81846660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0" y="92180"/>
            <a:ext cx="2264011" cy="1123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F30E1-1525-4468-9BA7-823529CD57C9}"/>
              </a:ext>
            </a:extLst>
          </p:cNvPr>
          <p:cNvSpPr txBox="1">
            <a:spLocks/>
          </p:cNvSpPr>
          <p:nvPr/>
        </p:nvSpPr>
        <p:spPr>
          <a:xfrm>
            <a:off x="914399" y="1781033"/>
            <a:ext cx="10317707" cy="4716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Rigorous time management is key to meeting deadlines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early so the team can adapt to workplan changes on-the-fly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 progress &amp; problems so the team can make needed adjustments</a:t>
            </a:r>
          </a:p>
          <a:p>
            <a:pPr algn="l"/>
            <a:endParaRPr lang="en-US" sz="11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 is dreamwork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and PM feedback loops catch problems before they become errors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individual members’ strengths when assigning tasks</a:t>
            </a:r>
          </a:p>
          <a:p>
            <a:pPr algn="l"/>
            <a:endParaRPr lang="en-US" sz="1000" b="1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 high bar for quality assurance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Sweat the small stuff—attention to little details leads higher overall standards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constructive criticism to empower not demoralize</a:t>
            </a:r>
          </a:p>
          <a:p>
            <a:pPr lvl="1" algn="l"/>
            <a:endParaRPr lang="en-US" sz="2400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for the reader &amp; design for the user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you know your audience, the better understood your writing will be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4E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aware of the usability gap between developers &amp; users—design for users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4EC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4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709</Words>
  <Application>Microsoft Office PowerPoint</Application>
  <PresentationFormat>Widescreen</PresentationFormat>
  <Paragraphs>148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manzo</dc:creator>
  <cp:lastModifiedBy>john manzo</cp:lastModifiedBy>
  <cp:revision>79</cp:revision>
  <dcterms:created xsi:type="dcterms:W3CDTF">2019-08-06T22:29:41Z</dcterms:created>
  <dcterms:modified xsi:type="dcterms:W3CDTF">2019-08-08T11:04:27Z</dcterms:modified>
</cp:coreProperties>
</file>