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sldIdLst>
    <p:sldId id="256" r:id="rId2"/>
    <p:sldId id="267" r:id="rId3"/>
    <p:sldId id="258" r:id="rId4"/>
    <p:sldId id="268" r:id="rId5"/>
    <p:sldId id="257" r:id="rId6"/>
    <p:sldId id="266" r:id="rId7"/>
    <p:sldId id="259" r:id="rId8"/>
    <p:sldId id="261" r:id="rId9"/>
    <p:sldId id="262" r:id="rId10"/>
    <p:sldId id="265" r:id="rId11"/>
    <p:sldId id="263" r:id="rId12"/>
    <p:sldId id="271" r:id="rId13"/>
    <p:sldId id="264" r:id="rId14"/>
    <p:sldId id="273" r:id="rId15"/>
    <p:sldId id="274" r:id="rId16"/>
    <p:sldId id="275" r:id="rId17"/>
    <p:sldId id="276" r:id="rId18"/>
    <p:sldId id="277" r:id="rId19"/>
    <p:sldId id="270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85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9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1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8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83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54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0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3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5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3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9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4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2.4/doc/tutorials/tutorials.html" TargetMode="External"/><Relationship Id="rId2" Type="http://schemas.openxmlformats.org/officeDocument/2006/relationships/hyperlink" Target="https://github.com/ftn-ai-lab/sc-20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th.diva-portal.org/smash/get/diva2:766088/FULLTEXT01.pdf" TargetMode="External"/><Relationship Id="rId5" Type="http://schemas.openxmlformats.org/officeDocument/2006/relationships/hyperlink" Target="http://eprints.fri.uni-lj.si/944/1/paper136.pdf" TargetMode="External"/><Relationship Id="rId4" Type="http://schemas.openxmlformats.org/officeDocument/2006/relationships/hyperlink" Target="http://emgu.com/wiki/index.php/Main_Pag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8795" y="1275007"/>
            <a:ext cx="10058400" cy="2238735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4000" dirty="0" smtClean="0"/>
              <a:t/>
            </a:r>
            <a:br>
              <a:rPr lang="sr-Latn-RS" sz="4000" dirty="0" smtClean="0"/>
            </a:br>
            <a:r>
              <a:rPr lang="sr-Latn-RS" sz="4000" dirty="0" smtClean="0">
                <a:latin typeface="+mn-lt"/>
              </a:rPr>
              <a:t/>
            </a:r>
            <a:br>
              <a:rPr lang="sr-Latn-RS" sz="4000" dirty="0" smtClean="0">
                <a:latin typeface="+mn-lt"/>
              </a:rPr>
            </a:br>
            <a:r>
              <a:rPr lang="sr-Latn-RS" sz="4000" dirty="0" smtClean="0">
                <a:latin typeface="+mn-lt"/>
              </a:rPr>
              <a:t>Detekcija </a:t>
            </a:r>
            <a:r>
              <a:rPr lang="sr-Latn-RS" sz="4000" dirty="0">
                <a:latin typeface="+mn-lt"/>
              </a:rPr>
              <a:t>i praćenje golf loptice na golf </a:t>
            </a:r>
            <a:r>
              <a:rPr lang="sr-Latn-RS" sz="4000" dirty="0" smtClean="0">
                <a:latin typeface="+mn-lt"/>
              </a:rPr>
              <a:t>teren</a:t>
            </a:r>
            <a:r>
              <a:rPr lang="en-US" sz="4000" dirty="0" smtClean="0">
                <a:latin typeface="+mn-lt"/>
              </a:rPr>
              <a:t>u</a:t>
            </a:r>
            <a:r>
              <a:rPr lang="sr-Latn-RS" sz="4000" dirty="0" smtClean="0">
                <a:latin typeface="+mn-lt"/>
              </a:rPr>
              <a:t/>
            </a:r>
            <a:br>
              <a:rPr lang="sr-Latn-RS" sz="4000" dirty="0" smtClean="0">
                <a:latin typeface="+mn-lt"/>
              </a:rPr>
            </a:br>
            <a:r>
              <a:rPr lang="en-US" sz="4000" dirty="0" smtClean="0">
                <a:latin typeface="+mn-lt"/>
              </a:rPr>
              <a:t/>
            </a:r>
            <a:br>
              <a:rPr lang="en-US" sz="4000" dirty="0" smtClean="0">
                <a:latin typeface="+mn-lt"/>
              </a:rPr>
            </a:br>
            <a:r>
              <a:rPr lang="sr-Latn-RS" sz="4000" dirty="0" smtClean="0"/>
              <a:t>(</a:t>
            </a:r>
            <a:r>
              <a:rPr lang="en-US" sz="3600" dirty="0" smtClean="0"/>
              <a:t>P</a:t>
            </a:r>
            <a:r>
              <a:rPr lang="sr-Latn-RS" sz="3600" dirty="0"/>
              <a:t>rojekat iz predmeta</a:t>
            </a:r>
            <a:r>
              <a:rPr lang="en-US" sz="3600" dirty="0"/>
              <a:t>: Soft </a:t>
            </a:r>
            <a:r>
              <a:rPr lang="en-US" sz="3600" dirty="0" err="1" smtClean="0"/>
              <a:t>kompjuting</a:t>
            </a:r>
            <a:r>
              <a:rPr lang="sr-Latn-RS" sz="3600" dirty="0"/>
              <a:t>)</a:t>
            </a:r>
            <a:r>
              <a:rPr lang="sr-Latn-RS" sz="3600" dirty="0" smtClean="0">
                <a:latin typeface="+mn-lt"/>
              </a:rPr>
              <a:t/>
            </a:r>
            <a:br>
              <a:rPr lang="sr-Latn-RS" sz="3600" dirty="0" smtClean="0">
                <a:latin typeface="+mn-lt"/>
              </a:rPr>
            </a:br>
            <a:endParaRPr lang="sr-Latn-RS" sz="3600" dirty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8795" y="4456090"/>
            <a:ext cx="3476865" cy="1613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400" dirty="0" smtClean="0">
                <a:latin typeface="+mn-lt"/>
              </a:rPr>
              <a:t>Profesor:</a:t>
            </a:r>
            <a:br>
              <a:rPr lang="sr-Latn-RS" sz="2400" dirty="0" smtClean="0">
                <a:latin typeface="+mn-lt"/>
              </a:rPr>
            </a:br>
            <a:r>
              <a:rPr lang="sr-Latn-RS" sz="2400" dirty="0" smtClean="0"/>
              <a:t>Doc. Dr Đorđe Obradović</a:t>
            </a:r>
          </a:p>
          <a:p>
            <a:endParaRPr lang="sr-Latn-RS" sz="2400" dirty="0">
              <a:latin typeface="+mn-lt"/>
            </a:endParaRPr>
          </a:p>
          <a:p>
            <a:r>
              <a:rPr lang="sr-Latn-RS" sz="2400" dirty="0" smtClean="0">
                <a:latin typeface="+mn-lt"/>
              </a:rPr>
              <a:t>Asistent:</a:t>
            </a:r>
            <a:br>
              <a:rPr lang="sr-Latn-RS" sz="2400" dirty="0" smtClean="0">
                <a:latin typeface="+mn-lt"/>
              </a:rPr>
            </a:br>
            <a:r>
              <a:rPr lang="sr-Latn-RS" sz="2400" dirty="0" smtClean="0"/>
              <a:t>Stefan Anđelić</a:t>
            </a:r>
            <a:endParaRPr lang="sr-Latn-R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444416" y="4674561"/>
            <a:ext cx="3476865" cy="13949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sr-Latn-RS" sz="2500" dirty="0" smtClean="0">
                <a:latin typeface="+mn-lt"/>
              </a:rPr>
              <a:t>Student:</a:t>
            </a:r>
            <a:br>
              <a:rPr lang="sr-Latn-RS" sz="2500" dirty="0" smtClean="0">
                <a:latin typeface="+mn-lt"/>
              </a:rPr>
            </a:br>
            <a:r>
              <a:rPr lang="sr-Latn-RS" sz="2500" dirty="0" smtClean="0"/>
              <a:t>Ceca Kraišniković</a:t>
            </a:r>
            <a:br>
              <a:rPr lang="sr-Latn-RS" sz="2500" dirty="0" smtClean="0"/>
            </a:br>
            <a:r>
              <a:rPr lang="sr-Latn-RS" sz="2500" dirty="0" smtClean="0"/>
              <a:t>RA 128/2012</a:t>
            </a:r>
          </a:p>
          <a:p>
            <a:pPr algn="r"/>
            <a:endParaRPr lang="sr-Latn-R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68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Implementacija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Single scale podešavanje veličine </a:t>
            </a:r>
            <a:r>
              <a:rPr lang="sr-Latn-RS" b="1" dirty="0" smtClean="0"/>
              <a:t>loptice</a:t>
            </a:r>
            <a:r>
              <a:rPr lang="sr-Latn-RS" dirty="0"/>
              <a:t> </a:t>
            </a:r>
            <a:r>
              <a:rPr lang="sr-Latn-RS" b="1" dirty="0" smtClean="0"/>
              <a:t>– drugi korak</a:t>
            </a:r>
            <a:endParaRPr lang="sr-Latn-RS" dirty="0" smtClean="0"/>
          </a:p>
          <a:p>
            <a:r>
              <a:rPr lang="sr-Latn-RS" dirty="0" smtClean="0"/>
              <a:t> - Podešavanje veličine template-a, npr. preko slider-a</a:t>
            </a:r>
          </a:p>
          <a:p>
            <a:r>
              <a:rPr lang="sr-Latn-RS" dirty="0" smtClean="0"/>
              <a:t> - Praćenje jedne </a:t>
            </a:r>
            <a:r>
              <a:rPr lang="sr-Latn-RS" dirty="0" smtClean="0"/>
              <a:t>veličine loptice</a:t>
            </a:r>
            <a:endParaRPr lang="sr-Latn-RS" dirty="0" smtClean="0"/>
          </a:p>
          <a:p>
            <a:r>
              <a:rPr lang="sr-Latn-RS" dirty="0" smtClean="0"/>
              <a:t>- U slučaju praćenja više loptica, ovakvo podešavanje veličine će značiti da se podešava jedna veličina za sve </a:t>
            </a:r>
            <a:r>
              <a:rPr lang="sr-Latn-RS" dirty="0" smtClean="0"/>
              <a:t>loptice</a:t>
            </a:r>
          </a:p>
          <a:p>
            <a:pPr marL="0" indent="0">
              <a:buNone/>
            </a:pPr>
            <a:endParaRPr lang="sr-Latn-RS" dirty="0"/>
          </a:p>
          <a:p>
            <a:r>
              <a:rPr lang="sr-Latn-RS" dirty="0" smtClean="0"/>
              <a:t> </a:t>
            </a:r>
            <a:endParaRPr lang="sr-Latn-R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0398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Implementacija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Detekcija </a:t>
            </a:r>
            <a:r>
              <a:rPr lang="sr-Latn-RS" b="1" dirty="0" smtClean="0"/>
              <a:t>loptice – treći korak</a:t>
            </a:r>
            <a:endParaRPr lang="sr-Latn-RS" dirty="0" smtClean="0"/>
          </a:p>
          <a:p>
            <a:r>
              <a:rPr lang="sr-Latn-RS" dirty="0" smtClean="0"/>
              <a:t>-</a:t>
            </a:r>
            <a:r>
              <a:rPr lang="sr-Latn-RS" b="1" dirty="0" smtClean="0"/>
              <a:t> </a:t>
            </a:r>
            <a:r>
              <a:rPr lang="sr-Latn-RS" b="1" dirty="0"/>
              <a:t>Template matching</a:t>
            </a:r>
          </a:p>
          <a:p>
            <a:r>
              <a:rPr lang="sr-Latn-RS" dirty="0"/>
              <a:t> - Tehnika za pronalaženje </a:t>
            </a:r>
            <a:r>
              <a:rPr lang="sr-Latn-RS" dirty="0" smtClean="0"/>
              <a:t>delova </a:t>
            </a:r>
            <a:r>
              <a:rPr lang="sr-Latn-RS" dirty="0"/>
              <a:t>slike </a:t>
            </a:r>
            <a:r>
              <a:rPr lang="sr-Latn-RS" dirty="0" smtClean="0"/>
              <a:t>koj</a:t>
            </a:r>
            <a:r>
              <a:rPr lang="en-US" dirty="0" err="1" smtClean="0"/>
              <a:t>i</a:t>
            </a:r>
            <a:r>
              <a:rPr lang="sr-Latn-RS" dirty="0" smtClean="0"/>
              <a:t> </a:t>
            </a:r>
            <a:r>
              <a:rPr lang="sr-Latn-RS" dirty="0"/>
              <a:t>se poklapaju  (su </a:t>
            </a:r>
            <a:r>
              <a:rPr lang="sr-Latn-RS" dirty="0" smtClean="0"/>
              <a:t>sličn</a:t>
            </a:r>
            <a:r>
              <a:rPr lang="en-US" dirty="0" err="1" smtClean="0"/>
              <a:t>i</a:t>
            </a:r>
            <a:r>
              <a:rPr lang="sr-Latn-RS" dirty="0" smtClean="0"/>
              <a:t>) </a:t>
            </a:r>
            <a:r>
              <a:rPr lang="sr-Latn-RS" dirty="0"/>
              <a:t>sa </a:t>
            </a:r>
            <a:r>
              <a:rPr lang="sr-Latn-RS" dirty="0" smtClean="0"/>
              <a:t>template </a:t>
            </a:r>
            <a:r>
              <a:rPr lang="sr-Latn-RS" dirty="0"/>
              <a:t>slikom</a:t>
            </a:r>
            <a:endParaRPr lang="en-US" dirty="0"/>
          </a:p>
          <a:p>
            <a:r>
              <a:rPr lang="en-US" dirty="0"/>
              <a:t> - </a:t>
            </a:r>
            <a:r>
              <a:rPr lang="en-US" dirty="0" smtClean="0"/>
              <a:t>Primer </a:t>
            </a:r>
            <a:r>
              <a:rPr lang="en-US" dirty="0" smtClean="0"/>
              <a:t>temp</a:t>
            </a:r>
            <a:r>
              <a:rPr lang="sr-Latn-RS" dirty="0" smtClean="0"/>
              <a:t>late</a:t>
            </a:r>
            <a:r>
              <a:rPr lang="en-US" dirty="0" smtClean="0"/>
              <a:t> </a:t>
            </a:r>
            <a:r>
              <a:rPr lang="en-US" dirty="0" err="1"/>
              <a:t>slike</a:t>
            </a:r>
            <a:r>
              <a:rPr lang="en-US" dirty="0"/>
              <a:t>,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sr-Latn-RS" dirty="0"/>
              <a:t>žimo lopticu</a:t>
            </a:r>
            <a:endParaRPr lang="en-U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- </a:t>
            </a:r>
            <a:r>
              <a:rPr lang="sr-Latn-RS" dirty="0" smtClean="0"/>
              <a:t>Nađeni </a:t>
            </a:r>
            <a:r>
              <a:rPr lang="sr-Latn-RS" dirty="0"/>
              <a:t>„</a:t>
            </a:r>
            <a:r>
              <a:rPr lang="sr-Latn-RS" dirty="0" smtClean="0"/>
              <a:t>najbolji“ pogodak --&gt; </a:t>
            </a:r>
            <a:r>
              <a:rPr lang="sr-Latn-RS" dirty="0"/>
              <a:t>iscrtavanje </a:t>
            </a:r>
            <a:r>
              <a:rPr lang="sr-Latn-RS" dirty="0" smtClean="0"/>
              <a:t>regiona od značaja</a:t>
            </a:r>
            <a:endParaRPr lang="sr-Latn-R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159" y="3207883"/>
            <a:ext cx="862886" cy="81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Implementacija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71731"/>
          </a:xfrm>
        </p:spPr>
        <p:txBody>
          <a:bodyPr>
            <a:normAutofit/>
          </a:bodyPr>
          <a:lstStyle/>
          <a:p>
            <a:r>
              <a:rPr lang="sr-Latn-RS" b="1" dirty="0"/>
              <a:t>Detekcija </a:t>
            </a:r>
            <a:r>
              <a:rPr lang="sr-Latn-RS" b="1" dirty="0" smtClean="0"/>
              <a:t>loptice – treći korak </a:t>
            </a:r>
          </a:p>
          <a:p>
            <a:r>
              <a:rPr lang="sr-Latn-RS" dirty="0"/>
              <a:t>(Alternativno ili dodatno</a:t>
            </a:r>
            <a:r>
              <a:rPr lang="sr-Latn-RS" dirty="0" smtClean="0"/>
              <a:t>)</a:t>
            </a:r>
            <a:endParaRPr lang="sr-Latn-RS" dirty="0"/>
          </a:p>
          <a:p>
            <a:r>
              <a:rPr lang="sr-Latn-RS" dirty="0" smtClean="0"/>
              <a:t>- </a:t>
            </a:r>
            <a:r>
              <a:rPr lang="sr-Latn-RS" b="1" dirty="0" smtClean="0"/>
              <a:t>Circle </a:t>
            </a:r>
            <a:r>
              <a:rPr lang="sr-Latn-RS" b="1" dirty="0"/>
              <a:t>Hough </a:t>
            </a:r>
            <a:r>
              <a:rPr lang="sr-Latn-RS" b="1" dirty="0" smtClean="0"/>
              <a:t>transform </a:t>
            </a:r>
            <a:r>
              <a:rPr lang="sr-Latn-RS" dirty="0" smtClean="0"/>
              <a:t>– prepoznavanje </a:t>
            </a:r>
            <a:r>
              <a:rPr lang="sr-Latn-RS" dirty="0" smtClean="0"/>
              <a:t>krugova </a:t>
            </a:r>
            <a:r>
              <a:rPr lang="sr-Latn-RS" dirty="0" smtClean="0"/>
              <a:t>(</a:t>
            </a:r>
            <a:r>
              <a:rPr lang="sr-Latn-RS" dirty="0" smtClean="0"/>
              <a:t>loptice)</a:t>
            </a:r>
            <a:endParaRPr lang="sr-Latn-RS" dirty="0" smtClean="0"/>
          </a:p>
          <a:p>
            <a:r>
              <a:rPr lang="sr-Latn-RS" dirty="0" smtClean="0"/>
              <a:t>- Model kružnice opisan je parametrima: </a:t>
            </a:r>
          </a:p>
          <a:p>
            <a:pPr marL="201168" lvl="1" indent="0">
              <a:buNone/>
            </a:pPr>
            <a:r>
              <a:rPr lang="sr-Latn-RS" sz="2000" dirty="0"/>
              <a:t>	</a:t>
            </a:r>
            <a:r>
              <a:rPr lang="sr-Latn-RS" sz="2000" dirty="0" smtClean="0"/>
              <a:t>- centar(x,y) i poluprečnik (R)</a:t>
            </a:r>
          </a:p>
          <a:p>
            <a:r>
              <a:rPr lang="sr-Latn-RS" dirty="0" smtClean="0"/>
              <a:t>- Hough prostor za detekciju krugova je 3D</a:t>
            </a:r>
          </a:p>
          <a:p>
            <a:r>
              <a:rPr lang="sr-Latn-RS" dirty="0"/>
              <a:t> </a:t>
            </a:r>
            <a:r>
              <a:rPr lang="sr-Latn-RS" dirty="0" smtClean="0"/>
              <a:t>  	- Fiksirati R pa svesti problem na 2D</a:t>
            </a:r>
          </a:p>
          <a:p>
            <a:r>
              <a:rPr lang="sr-Latn-RS" dirty="0"/>
              <a:t> </a:t>
            </a:r>
            <a:r>
              <a:rPr lang="sr-Latn-RS" dirty="0" smtClean="0"/>
              <a:t>  	- Kontrolisano </a:t>
            </a:r>
            <a:r>
              <a:rPr lang="sr-Latn-RS" dirty="0" smtClean="0"/>
              <a:t>menjati </a:t>
            </a:r>
            <a:r>
              <a:rPr lang="sr-Latn-RS" dirty="0" smtClean="0"/>
              <a:t>R u nekom rasponu, pa problem svesti na 2.5D</a:t>
            </a:r>
          </a:p>
          <a:p>
            <a:pPr marL="0" indent="0">
              <a:buNone/>
            </a:pPr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2376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Implementacija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b="1" dirty="0" smtClean="0"/>
              <a:t>Praćenje loptice</a:t>
            </a:r>
          </a:p>
          <a:p>
            <a:r>
              <a:rPr lang="sr-Latn-RS" dirty="0" smtClean="0"/>
              <a:t>-</a:t>
            </a:r>
            <a:r>
              <a:rPr lang="sr-Latn-RS" b="1" dirty="0" smtClean="0"/>
              <a:t> Kalman filter</a:t>
            </a:r>
            <a:r>
              <a:rPr lang="sr-Latn-RS" dirty="0" smtClean="0"/>
              <a:t> </a:t>
            </a:r>
          </a:p>
          <a:p>
            <a:r>
              <a:rPr lang="sr-Latn-RS" dirty="0"/>
              <a:t> </a:t>
            </a:r>
            <a:r>
              <a:rPr lang="sr-Latn-RS" dirty="0" smtClean="0"/>
              <a:t>- praćenje korišćenjem Kalman filtera (2D tracker): </a:t>
            </a:r>
          </a:p>
          <a:p>
            <a:r>
              <a:rPr lang="sr-Latn-RS" dirty="0"/>
              <a:t> </a:t>
            </a:r>
            <a:r>
              <a:rPr lang="sr-Latn-RS" dirty="0" smtClean="0"/>
              <a:t>        - predikcija (brzina loptice i pozicija u prethodnom frejmu)</a:t>
            </a:r>
          </a:p>
          <a:p>
            <a:r>
              <a:rPr lang="sr-Latn-RS" dirty="0"/>
              <a:t> </a:t>
            </a:r>
            <a:r>
              <a:rPr lang="sr-Latn-RS" dirty="0" smtClean="0"/>
              <a:t>        - korekcija</a:t>
            </a:r>
          </a:p>
          <a:p>
            <a:r>
              <a:rPr lang="sr-Latn-RS" dirty="0"/>
              <a:t> - za predviđanje kretanja u slučaju da je objekat (loptica) zaklonjen</a:t>
            </a:r>
            <a:endParaRPr lang="sr-Latn-RS" dirty="0" smtClean="0"/>
          </a:p>
          <a:p>
            <a:pPr marL="0" indent="0">
              <a:buNone/>
            </a:pPr>
            <a:r>
              <a:rPr lang="sr-Latn-RS" dirty="0" smtClean="0"/>
              <a:t>  </a:t>
            </a:r>
            <a:endParaRPr lang="sr-Latn-RS" dirty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200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Verifikacija i rezultati</a:t>
            </a:r>
            <a:endParaRPr lang="sr-Latn-R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- Verifikacija na osnovu video snimaka</a:t>
            </a:r>
          </a:p>
          <a:p>
            <a:r>
              <a:rPr lang="sr-Latn-RS" dirty="0"/>
              <a:t>- Video snimci u kojima su loptica i rupa blizu, bez jakih udaraca i odskakanja </a:t>
            </a:r>
            <a:r>
              <a:rPr lang="sr-Latn-RS" dirty="0" smtClean="0"/>
              <a:t>loptice</a:t>
            </a:r>
          </a:p>
          <a:p>
            <a:r>
              <a:rPr lang="sr-Latn-RS" dirty="0" smtClean="0"/>
              <a:t>- Video snimci u kojima se pojavljuje igrač</a:t>
            </a:r>
          </a:p>
          <a:p>
            <a:r>
              <a:rPr lang="sr-Latn-RS" dirty="0" smtClean="0"/>
              <a:t>- Vidljiva i „okolina“ koja utiče na pogrešnu detekciju loptice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61076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Zaključak</a:t>
            </a:r>
            <a:endParaRPr lang="sr-Latn-R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/>
              <a:t>Kratak </a:t>
            </a:r>
            <a:r>
              <a:rPr lang="sr-Latn-RS" b="1" dirty="0"/>
              <a:t>pregled celokupnog </a:t>
            </a:r>
            <a:r>
              <a:rPr lang="sr-Latn-RS" b="1" dirty="0" smtClean="0"/>
              <a:t>rada</a:t>
            </a:r>
          </a:p>
          <a:p>
            <a:r>
              <a:rPr lang="sr-Latn-RS" dirty="0" smtClean="0"/>
              <a:t>- Realizacija projekta korišćenjem C# i EMGU CV (OpenCV biblioteka za .NET)</a:t>
            </a:r>
          </a:p>
          <a:p>
            <a:r>
              <a:rPr lang="sr-Latn-RS" dirty="0" smtClean="0"/>
              <a:t>- Učitavanje videa i omogućavanje „šetanja“ kroz video pomoću GUI kontrole</a:t>
            </a:r>
          </a:p>
          <a:p>
            <a:r>
              <a:rPr lang="sr-Latn-RS" dirty="0" smtClean="0"/>
              <a:t>- Moguće je promeniti vrednost za threshold, u slučaju da ima potrebe</a:t>
            </a:r>
          </a:p>
          <a:p>
            <a:r>
              <a:rPr lang="sr-Latn-RS" dirty="0" smtClean="0"/>
              <a:t>- Rezultati sa dosta šuma</a:t>
            </a:r>
          </a:p>
          <a:p>
            <a:r>
              <a:rPr lang="sr-Latn-RS" dirty="0" smtClean="0"/>
              <a:t>- Dosta samostalnog istraživanja</a:t>
            </a:r>
          </a:p>
          <a:p>
            <a:r>
              <a:rPr lang="sr-Latn-RS" dirty="0" smtClean="0"/>
              <a:t>- Zanimljivo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35958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Zaključak </a:t>
            </a:r>
            <a:endParaRPr lang="sr-Latn-R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b="1" dirty="0" smtClean="0"/>
              <a:t>Neki od problema prilikom realizacije projekta</a:t>
            </a:r>
          </a:p>
          <a:p>
            <a:r>
              <a:rPr lang="sr-Latn-RS" b="1" dirty="0" smtClean="0"/>
              <a:t>Problem 1</a:t>
            </a:r>
          </a:p>
          <a:p>
            <a:r>
              <a:rPr lang="sr-Latn-RS" dirty="0" smtClean="0"/>
              <a:t>- </a:t>
            </a:r>
            <a:r>
              <a:rPr lang="sr-Latn-RS" dirty="0"/>
              <a:t>Velike izmene u odnosu na raniju </a:t>
            </a:r>
            <a:r>
              <a:rPr lang="sr-Latn-RS" dirty="0" smtClean="0"/>
              <a:t>verziju EMGU CV-a, </a:t>
            </a:r>
            <a:r>
              <a:rPr lang="sr-Latn-RS" dirty="0"/>
              <a:t>slabo </a:t>
            </a:r>
            <a:r>
              <a:rPr lang="sr-Latn-RS" dirty="0" smtClean="0"/>
              <a:t>dokumentovano</a:t>
            </a:r>
          </a:p>
          <a:p>
            <a:endParaRPr lang="sr-Latn-RS" dirty="0"/>
          </a:p>
          <a:p>
            <a:r>
              <a:rPr lang="sr-Latn-RS" b="1" dirty="0" smtClean="0"/>
              <a:t>Problem 2</a:t>
            </a:r>
          </a:p>
          <a:p>
            <a:r>
              <a:rPr lang="sr-Latn-RS" dirty="0" smtClean="0"/>
              <a:t>- Video snimci sa mnoštvom loptica koje stoje, korner </a:t>
            </a:r>
            <a:r>
              <a:rPr lang="sr-Latn-RS" dirty="0"/>
              <a:t>zastavica bele boje, prepoznata kao jedna ili više </a:t>
            </a:r>
            <a:r>
              <a:rPr lang="sr-Latn-RS" dirty="0" smtClean="0"/>
              <a:t>loptica</a:t>
            </a:r>
          </a:p>
          <a:p>
            <a:r>
              <a:rPr lang="sr-Latn-RS" b="1" dirty="0" smtClean="0"/>
              <a:t>Rešenje: </a:t>
            </a:r>
            <a:r>
              <a:rPr lang="sr-Latn-RS" dirty="0" smtClean="0"/>
              <a:t>Loptice detektovane u frejmu označiti kao hipoteze, analiza hipoteza iz prethodnih 5 frejmova i dodavanje u listu gdje su stvarne pozicije loptica; </a:t>
            </a:r>
          </a:p>
          <a:p>
            <a:r>
              <a:rPr lang="sr-Latn-RS" dirty="0"/>
              <a:t>I</a:t>
            </a:r>
            <a:r>
              <a:rPr lang="sr-Latn-RS" dirty="0" smtClean="0"/>
              <a:t> dalje neke pogrešne hipoteze budu prepoznate kao loptica</a:t>
            </a:r>
          </a:p>
        </p:txBody>
      </p:sp>
    </p:spTree>
    <p:extLst>
      <p:ext uri="{BB962C8B-B14F-4D97-AF65-F5344CB8AC3E}">
        <p14:creationId xmlns:p14="http://schemas.microsoft.com/office/powerpoint/2010/main" val="553356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Zaključak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/>
              <a:t>Problem 3</a:t>
            </a:r>
          </a:p>
          <a:p>
            <a:r>
              <a:rPr lang="sr-Latn-RS" dirty="0" smtClean="0"/>
              <a:t>- Kvalitet videa utiče na to da se često pojavljuje šum (detektovanje loptice gdje ih nema)</a:t>
            </a:r>
          </a:p>
          <a:p>
            <a:endParaRPr lang="sr-Latn-RS" dirty="0"/>
          </a:p>
          <a:p>
            <a:r>
              <a:rPr lang="sr-Latn-RS" b="1" dirty="0" smtClean="0"/>
              <a:t>Problem 4</a:t>
            </a:r>
          </a:p>
          <a:p>
            <a:r>
              <a:rPr lang="sr-Latn-RS" dirty="0" smtClean="0"/>
              <a:t>- Primeri kretanja loptice koja se udaljava, pa veličina template-a nije odgovarajuća</a:t>
            </a:r>
          </a:p>
          <a:p>
            <a:r>
              <a:rPr lang="sr-Latn-RS" b="1" dirty="0" smtClean="0"/>
              <a:t>Rešenje: </a:t>
            </a:r>
            <a:r>
              <a:rPr lang="sr-Latn-RS" dirty="0" smtClean="0"/>
              <a:t>Ručna intervencija (promena veličine template-a) 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64152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Zaključak</a:t>
            </a:r>
            <a:endParaRPr lang="sr-Latn-R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/>
              <a:t>Problem 5</a:t>
            </a:r>
          </a:p>
          <a:p>
            <a:r>
              <a:rPr lang="sr-Latn-RS" dirty="0" smtClean="0"/>
              <a:t>Kamera u pokretu </a:t>
            </a:r>
          </a:p>
          <a:p>
            <a:r>
              <a:rPr lang="sr-Latn-RS" b="1" dirty="0" smtClean="0"/>
              <a:t>Rešenje: </a:t>
            </a:r>
            <a:r>
              <a:rPr lang="sr-Latn-RS" dirty="0" smtClean="0"/>
              <a:t>Ručna intervencija</a:t>
            </a:r>
          </a:p>
          <a:p>
            <a:r>
              <a:rPr lang="sr-Latn-RS" dirty="0" smtClean="0"/>
              <a:t>- Start tracking kada video postane</a:t>
            </a:r>
          </a:p>
          <a:p>
            <a:r>
              <a:rPr lang="sr-Latn-RS" dirty="0" smtClean="0"/>
              <a:t>stacionaran</a:t>
            </a:r>
          </a:p>
          <a:p>
            <a:r>
              <a:rPr lang="sr-Latn-RS" dirty="0" smtClean="0"/>
              <a:t>-  Clear all tracks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910" y="1737360"/>
            <a:ext cx="6947066" cy="400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24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</a:t>
            </a:r>
            <a:r>
              <a:rPr lang="sr-Latn-RS" b="1" dirty="0" smtClean="0"/>
              <a:t>oguća </a:t>
            </a:r>
            <a:r>
              <a:rPr lang="sr-Latn-RS" b="1" dirty="0" smtClean="0"/>
              <a:t>proširenja i dalji rad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- Isprobati i druge tehnike koje bi poboljšale postojeće rešenje</a:t>
            </a:r>
          </a:p>
          <a:p>
            <a:r>
              <a:rPr lang="sr-Latn-RS" dirty="0" smtClean="0"/>
              <a:t>- </a:t>
            </a:r>
            <a:r>
              <a:rPr lang="sr-Latn-RS" dirty="0"/>
              <a:t>Kalibracija kamere </a:t>
            </a:r>
            <a:endParaRPr lang="sr-Latn-RS" dirty="0" smtClean="0"/>
          </a:p>
          <a:p>
            <a:r>
              <a:rPr lang="sr-Latn-RS" dirty="0" smtClean="0"/>
              <a:t>- U slučaju korišćenja </a:t>
            </a:r>
            <a:r>
              <a:rPr lang="sr-Latn-RS" dirty="0" smtClean="0"/>
              <a:t>dve </a:t>
            </a:r>
            <a:r>
              <a:rPr lang="sr-Latn-RS" dirty="0" smtClean="0"/>
              <a:t>kamere - sinhronizacija </a:t>
            </a:r>
            <a:r>
              <a:rPr lang="sr-Latn-RS" dirty="0"/>
              <a:t>stream-ova na računaru </a:t>
            </a:r>
            <a:r>
              <a:rPr lang="sr-Latn-RS" dirty="0" smtClean="0"/>
              <a:t>(ručno </a:t>
            </a:r>
            <a:r>
              <a:rPr lang="sr-Latn-RS" dirty="0"/>
              <a:t>ili </a:t>
            </a:r>
            <a:r>
              <a:rPr lang="sr-Latn-RS" dirty="0" smtClean="0"/>
              <a:t>automatski)</a:t>
            </a:r>
            <a:r>
              <a:rPr lang="sr-Latn-RS" b="1" i="1" dirty="0" smtClean="0"/>
              <a:t> </a:t>
            </a:r>
          </a:p>
          <a:p>
            <a:r>
              <a:rPr lang="sr-Latn-RS" dirty="0"/>
              <a:t>- Detekcija nečeg što nije loptica </a:t>
            </a:r>
            <a:r>
              <a:rPr lang="sr-Latn-RS" dirty="0">
                <a:sym typeface="Wingdings" panose="05000000000000000000" pitchFamily="2" charset="2"/>
              </a:rPr>
              <a:t> čišćenje „track-a</a:t>
            </a:r>
            <a:r>
              <a:rPr lang="sr-Latn-RS" dirty="0" smtClean="0">
                <a:sym typeface="Wingdings" panose="05000000000000000000" pitchFamily="2" charset="2"/>
              </a:rPr>
              <a:t>“</a:t>
            </a:r>
          </a:p>
          <a:p>
            <a:r>
              <a:rPr lang="sr-Latn-RS" dirty="0" smtClean="0">
                <a:sym typeface="Wingdings" panose="05000000000000000000" pitchFamily="2" charset="2"/>
              </a:rPr>
              <a:t>- Korišćenje nestacionarne kamere</a:t>
            </a:r>
          </a:p>
          <a:p>
            <a:endParaRPr lang="sr-Latn-RS" dirty="0" smtClean="0">
              <a:sym typeface="Wingdings" panose="05000000000000000000" pitchFamily="2" charset="2"/>
            </a:endParaRPr>
          </a:p>
          <a:p>
            <a:r>
              <a:rPr lang="sr-Latn-RS" dirty="0" smtClean="0">
                <a:sym typeface="Wingdings" panose="05000000000000000000" pitchFamily="2" charset="2"/>
              </a:rPr>
              <a:t>Motion-Based Multiple Object Tracking</a:t>
            </a:r>
            <a:endParaRPr lang="sr-Latn-RS" dirty="0">
              <a:sym typeface="Wingdings" panose="05000000000000000000" pitchFamily="2" charset="2"/>
            </a:endParaRPr>
          </a:p>
          <a:p>
            <a:r>
              <a:rPr lang="sr-Latn-RS" dirty="0"/>
              <a:t> - Motion detekcija objekta </a:t>
            </a:r>
            <a:r>
              <a:rPr lang="sr-Latn-RS" dirty="0">
                <a:sym typeface="Wingdings" panose="05000000000000000000" pitchFamily="2" charset="2"/>
              </a:rPr>
              <a:t> detekcija svega što se kreće, ali je odgovarajućeg oblika</a:t>
            </a:r>
          </a:p>
          <a:p>
            <a:r>
              <a:rPr lang="sr-Latn-RS" dirty="0">
                <a:sym typeface="Wingdings" panose="05000000000000000000" pitchFamily="2" charset="2"/>
              </a:rPr>
              <a:t> - Praćenje više </a:t>
            </a:r>
            <a:r>
              <a:rPr lang="sr-Latn-RS" dirty="0" smtClean="0">
                <a:sym typeface="Wingdings" panose="05000000000000000000" pitchFamily="2" charset="2"/>
              </a:rPr>
              <a:t>loptica </a:t>
            </a:r>
            <a:r>
              <a:rPr lang="sr-Latn-RS" dirty="0">
                <a:sym typeface="Wingdings" panose="05000000000000000000" pitchFamily="2" charset="2"/>
              </a:rPr>
              <a:t>različitih </a:t>
            </a:r>
            <a:r>
              <a:rPr lang="sr-Latn-RS" dirty="0" smtClean="0">
                <a:sym typeface="Wingdings" panose="05000000000000000000" pitchFamily="2" charset="2"/>
              </a:rPr>
              <a:t>veličina, svaka trajektorija različite boje</a:t>
            </a:r>
            <a:endParaRPr lang="sr-Latn-RS" dirty="0">
              <a:sym typeface="Wingdings" panose="05000000000000000000" pitchFamily="2" charset="2"/>
            </a:endParaRPr>
          </a:p>
          <a:p>
            <a:endParaRPr lang="sr-Latn-RS" b="1" i="1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292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Zadatak</a:t>
            </a:r>
            <a:endParaRPr lang="sr-Latn-R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- Domen problema: sport</a:t>
            </a:r>
            <a:endParaRPr lang="sr-Latn-RS" dirty="0" smtClean="0"/>
          </a:p>
          <a:p>
            <a:r>
              <a:rPr lang="sr-Latn-RS" dirty="0" smtClean="0"/>
              <a:t>- </a:t>
            </a:r>
            <a:r>
              <a:rPr lang="sr-Latn-RS" dirty="0" smtClean="0"/>
              <a:t>Implementirati </a:t>
            </a:r>
            <a:r>
              <a:rPr lang="sr-Latn-RS" dirty="0"/>
              <a:t>sistem za </a:t>
            </a:r>
            <a:r>
              <a:rPr lang="en-US" dirty="0" err="1" smtClean="0"/>
              <a:t>detekciju</a:t>
            </a:r>
            <a:r>
              <a:rPr lang="en-US" dirty="0" smtClean="0"/>
              <a:t> </a:t>
            </a:r>
            <a:r>
              <a:rPr lang="sr-Latn-RS" dirty="0" smtClean="0"/>
              <a:t>i praćenje </a:t>
            </a:r>
            <a:r>
              <a:rPr lang="en-US" dirty="0" err="1" smtClean="0"/>
              <a:t>kretanja</a:t>
            </a:r>
            <a:r>
              <a:rPr lang="en-US" dirty="0" smtClean="0"/>
              <a:t> </a:t>
            </a:r>
            <a:r>
              <a:rPr lang="sr-Latn-RS" dirty="0" smtClean="0"/>
              <a:t>golf loptice na golf terenu</a:t>
            </a:r>
            <a:r>
              <a:rPr lang="en-US" dirty="0" smtClean="0"/>
              <a:t>.  </a:t>
            </a:r>
            <a:endParaRPr lang="sr-Latn-RS" dirty="0" smtClean="0"/>
          </a:p>
          <a:p>
            <a:r>
              <a:rPr lang="sr-Latn-RS" dirty="0" smtClean="0"/>
              <a:t>- Lopticu </a:t>
            </a:r>
            <a:r>
              <a:rPr lang="en-US" dirty="0" err="1" smtClean="0"/>
              <a:t>prepoznavati</a:t>
            </a:r>
            <a:r>
              <a:rPr lang="en-US" dirty="0" smtClean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boje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oblika</a:t>
            </a:r>
            <a:r>
              <a:rPr lang="en-US" dirty="0"/>
              <a:t>. </a:t>
            </a:r>
            <a:endParaRPr lang="sr-Latn-RS" dirty="0" smtClean="0"/>
          </a:p>
          <a:p>
            <a:pPr marL="0" indent="0">
              <a:buNone/>
            </a:pPr>
            <a:endParaRPr lang="sr-Latn-RS" dirty="0"/>
          </a:p>
          <a:p>
            <a:r>
              <a:rPr lang="sr-Latn-RS" dirty="0" smtClean="0"/>
              <a:t>- Podešavanje veličine okvira loptice realizovati u real time-u, kao single scale.</a:t>
            </a:r>
          </a:p>
          <a:p>
            <a:r>
              <a:rPr lang="sr-Latn-RS" dirty="0"/>
              <a:t>- Pratiti kretanje </a:t>
            </a:r>
            <a:r>
              <a:rPr lang="sr-Latn-RS" dirty="0" smtClean="0"/>
              <a:t>loptice i iscrtavati trajektoriju kojom se loptica kretala.</a:t>
            </a:r>
            <a:endParaRPr lang="sr-Latn-RS" dirty="0"/>
          </a:p>
          <a:p>
            <a:endParaRPr lang="sr-Latn-RS" dirty="0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9" y="4537717"/>
            <a:ext cx="3949521" cy="15427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971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Literatura</a:t>
            </a:r>
            <a:endParaRPr lang="sr-Latn-R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6277"/>
          </a:xfrm>
        </p:spPr>
        <p:txBody>
          <a:bodyPr>
            <a:normAutofit fontScale="70000" lnSpcReduction="20000"/>
          </a:bodyPr>
          <a:lstStyle/>
          <a:p>
            <a:r>
              <a:rPr lang="sr-Latn-RS" sz="2600" dirty="0" smtClean="0"/>
              <a:t>- Literatura za predavanja i vježbe iz predmeta Soft kompjuting</a:t>
            </a:r>
          </a:p>
          <a:p>
            <a:r>
              <a:rPr lang="sr-Latn-RS" sz="2600" dirty="0">
                <a:hlinkClick r:id="rId2"/>
              </a:rPr>
              <a:t>https://</a:t>
            </a:r>
            <a:r>
              <a:rPr lang="sr-Latn-RS" sz="2600" dirty="0" smtClean="0">
                <a:hlinkClick r:id="rId2"/>
              </a:rPr>
              <a:t>github.com/ftn-ai-lab/sc-2015</a:t>
            </a:r>
            <a:endParaRPr lang="sr-Latn-RS" sz="2600" dirty="0" smtClean="0"/>
          </a:p>
          <a:p>
            <a:endParaRPr lang="sr-Latn-RS" sz="2600" dirty="0" smtClean="0"/>
          </a:p>
          <a:p>
            <a:r>
              <a:rPr lang="sr-Latn-RS" sz="2600" dirty="0" smtClean="0"/>
              <a:t>- </a:t>
            </a:r>
            <a:r>
              <a:rPr lang="sr-Latn-RS" sz="2600" dirty="0" smtClean="0"/>
              <a:t>OpenCV, EMGU CV </a:t>
            </a:r>
            <a:r>
              <a:rPr lang="sr-Latn-RS" sz="2600" dirty="0" smtClean="0"/>
              <a:t>dokumentacija</a:t>
            </a:r>
          </a:p>
          <a:p>
            <a:r>
              <a:rPr lang="sr-Latn-RS" sz="2600" dirty="0">
                <a:hlinkClick r:id="rId3"/>
              </a:rPr>
              <a:t>http://</a:t>
            </a:r>
            <a:r>
              <a:rPr lang="sr-Latn-RS" sz="2600" dirty="0" smtClean="0">
                <a:hlinkClick r:id="rId3"/>
              </a:rPr>
              <a:t>docs.opencv.org/2.4/doc/tutorials/tutorials.html</a:t>
            </a:r>
            <a:endParaRPr lang="sr-Latn-RS" sz="2600" dirty="0" smtClean="0"/>
          </a:p>
          <a:p>
            <a:r>
              <a:rPr lang="sr-Latn-RS" sz="2600" dirty="0">
                <a:hlinkClick r:id="rId4"/>
              </a:rPr>
              <a:t>http://</a:t>
            </a:r>
            <a:r>
              <a:rPr lang="sr-Latn-RS" sz="2600" dirty="0" smtClean="0">
                <a:hlinkClick r:id="rId4"/>
              </a:rPr>
              <a:t>emgu.com/wiki/index.php/Main_Page</a:t>
            </a:r>
            <a:endParaRPr lang="sr-Latn-RS" sz="2600" dirty="0"/>
          </a:p>
          <a:p>
            <a:endParaRPr lang="sr-Latn-RS" sz="2600" dirty="0" smtClean="0"/>
          </a:p>
          <a:p>
            <a:r>
              <a:rPr lang="sr-Latn-RS" sz="2600" dirty="0" smtClean="0"/>
              <a:t>- </a:t>
            </a:r>
            <a:r>
              <a:rPr lang="en-US" sz="2600" dirty="0"/>
              <a:t>Automatic Golf Ball Trajectory Reconstruction and Visualization </a:t>
            </a:r>
            <a:endParaRPr lang="sr-Latn-RS" sz="2600" dirty="0" smtClean="0"/>
          </a:p>
          <a:p>
            <a:r>
              <a:rPr lang="sr-Latn-RS" sz="2600" dirty="0" smtClean="0">
                <a:hlinkClick r:id="rId5"/>
              </a:rPr>
              <a:t>http</a:t>
            </a:r>
            <a:r>
              <a:rPr lang="sr-Latn-RS" sz="2600" dirty="0">
                <a:hlinkClick r:id="rId5"/>
              </a:rPr>
              <a:t>://</a:t>
            </a:r>
            <a:r>
              <a:rPr lang="sr-Latn-RS" sz="2600" dirty="0" smtClean="0">
                <a:hlinkClick r:id="rId5"/>
              </a:rPr>
              <a:t>eprints.fri.uni-lj.si/944/1/paper136.pdf</a:t>
            </a:r>
            <a:endParaRPr lang="sr-Latn-RS" sz="2600" dirty="0" smtClean="0"/>
          </a:p>
          <a:p>
            <a:endParaRPr lang="sr-Latn-RS" sz="2600" dirty="0" smtClean="0"/>
          </a:p>
          <a:p>
            <a:r>
              <a:rPr lang="sr-Latn-RS" sz="2600" dirty="0" smtClean="0"/>
              <a:t>- Monocular Golf Ball Tracking and Size Estimation</a:t>
            </a:r>
            <a:endParaRPr lang="sr-Latn-RS" sz="2600" dirty="0"/>
          </a:p>
          <a:p>
            <a:r>
              <a:rPr lang="sr-Latn-RS" sz="2600" dirty="0">
                <a:hlinkClick r:id="rId6"/>
              </a:rPr>
              <a:t>http://</a:t>
            </a:r>
            <a:r>
              <a:rPr lang="sr-Latn-RS" sz="2600" dirty="0" smtClean="0">
                <a:hlinkClick r:id="rId6"/>
              </a:rPr>
              <a:t>kth.diva-portal.org/smash/get/diva2:766088/FULLTEXT01.pdf</a:t>
            </a:r>
            <a:endParaRPr lang="sr-Latn-RS" sz="2600" dirty="0" smtClean="0"/>
          </a:p>
          <a:p>
            <a:endParaRPr lang="sr-Latn-RS" dirty="0" smtClean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97248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Motivacija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8800"/>
            <a:ext cx="10058400" cy="4380754"/>
          </a:xfrm>
        </p:spPr>
        <p:txBody>
          <a:bodyPr/>
          <a:lstStyle/>
          <a:p>
            <a:r>
              <a:rPr lang="sr-Latn-RS" b="1" dirty="0" smtClean="0"/>
              <a:t>Golf</a:t>
            </a:r>
            <a:endParaRPr lang="sr-Latn-RS" dirty="0"/>
          </a:p>
          <a:p>
            <a:r>
              <a:rPr lang="sr-Latn-RS" dirty="0"/>
              <a:t>- Golf je igra u kojoj igrač nastoji ubaciti lopticu u rupu sa što manje udaraca, u skladu s datim pravilima igre</a:t>
            </a:r>
            <a:r>
              <a:rPr lang="sr-Latn-RS" dirty="0" smtClean="0"/>
              <a:t>.</a:t>
            </a:r>
            <a:endParaRPr lang="sr-Latn-RS" dirty="0"/>
          </a:p>
          <a:p>
            <a:r>
              <a:rPr lang="sr-Latn-RS" b="1" dirty="0" smtClean="0"/>
              <a:t>Specifičnosti za golf</a:t>
            </a:r>
          </a:p>
          <a:p>
            <a:r>
              <a:rPr lang="sr-Latn-RS" dirty="0" smtClean="0"/>
              <a:t>- Teren, vremenski uslovi, udaljenost,</a:t>
            </a:r>
          </a:p>
          <a:p>
            <a:r>
              <a:rPr lang="sr-Latn-RS" dirty="0" smtClean="0"/>
              <a:t> taktika – svaki udarac je drugačiji</a:t>
            </a:r>
          </a:p>
          <a:p>
            <a:r>
              <a:rPr lang="sr-Latn-RS" dirty="0" smtClean="0"/>
              <a:t>- Igrač suočen sa izborom udarca </a:t>
            </a:r>
          </a:p>
          <a:p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436" y="3470757"/>
            <a:ext cx="6642919" cy="187852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868473" y="5105786"/>
            <a:ext cx="5962918" cy="486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Primeri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trajektorija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kada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loptica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leti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kroz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vazduh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r-Latn-R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 odskače</a:t>
            </a:r>
            <a:endParaRPr lang="sr-Latn-R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9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3065" y="286603"/>
            <a:ext cx="6413679" cy="1365045"/>
          </a:xfrm>
        </p:spPr>
        <p:txBody>
          <a:bodyPr>
            <a:normAutofit fontScale="90000"/>
          </a:bodyPr>
          <a:lstStyle/>
          <a:p>
            <a:r>
              <a:rPr lang="sr-Latn-RS" sz="2200" dirty="0" smtClean="0">
                <a:latin typeface="+mn-lt"/>
              </a:rPr>
              <a:t>- Okruženje – priroda (različit teren, zelenilo, nebo, prepreke)</a:t>
            </a:r>
            <a:br>
              <a:rPr lang="sr-Latn-RS" sz="2200" dirty="0" smtClean="0">
                <a:latin typeface="+mn-lt"/>
              </a:rPr>
            </a:br>
            <a:r>
              <a:rPr lang="sr-Latn-RS" sz="2200" dirty="0" smtClean="0">
                <a:latin typeface="+mn-lt"/>
              </a:rPr>
              <a:t/>
            </a:r>
            <a:br>
              <a:rPr lang="sr-Latn-RS" sz="2200" dirty="0" smtClean="0">
                <a:latin typeface="+mn-lt"/>
              </a:rPr>
            </a:br>
            <a:r>
              <a:rPr lang="sr-Latn-RS" sz="2200" dirty="0" smtClean="0">
                <a:latin typeface="+mn-lt"/>
              </a:rPr>
              <a:t>- Vremenski uslovi – npr. </a:t>
            </a:r>
            <a:r>
              <a:rPr lang="sr-Latn-RS" sz="2200" dirty="0" smtClean="0">
                <a:latin typeface="+mn-lt"/>
              </a:rPr>
              <a:t>osvetljenje</a:t>
            </a:r>
            <a:r>
              <a:rPr lang="sr-Latn-RS" sz="2000" dirty="0" smtClean="0"/>
              <a:t/>
            </a:r>
            <a:br>
              <a:rPr lang="sr-Latn-RS" sz="2000" dirty="0" smtClean="0"/>
            </a:br>
            <a:endParaRPr lang="sr-Latn-RS" sz="2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6" y="969125"/>
            <a:ext cx="4996629" cy="3886267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74" y="3734873"/>
            <a:ext cx="3829359" cy="25522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68" y="3928056"/>
            <a:ext cx="3551226" cy="23590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459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400" b="1" dirty="0" smtClean="0"/>
              <a:t>Motivacija</a:t>
            </a:r>
            <a:endParaRPr lang="sr-Latn-R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0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RS" sz="2600" dirty="0"/>
              <a:t> </a:t>
            </a:r>
            <a:r>
              <a:rPr lang="sr-Latn-RS" sz="2200" b="1" dirty="0" smtClean="0"/>
              <a:t>Analiza videa </a:t>
            </a:r>
          </a:p>
          <a:p>
            <a:pPr marL="0" indent="0">
              <a:buNone/>
            </a:pPr>
            <a:r>
              <a:rPr lang="sr-Latn-RS" sz="2200" dirty="0" smtClean="0"/>
              <a:t> - </a:t>
            </a:r>
            <a:r>
              <a:rPr lang="sr-Latn-RS" sz="2200" dirty="0"/>
              <a:t>V</a:t>
            </a:r>
            <a:r>
              <a:rPr lang="sr-Latn-RS" sz="2200" dirty="0" smtClean="0"/>
              <a:t>ažno </a:t>
            </a:r>
            <a:r>
              <a:rPr lang="sr-Latn-RS" sz="2200" dirty="0"/>
              <a:t>pomoćno sredstvo ne samo za profesionalne sportiste, već i za </a:t>
            </a:r>
            <a:r>
              <a:rPr lang="sr-Latn-RS" sz="2200" dirty="0" smtClean="0"/>
              <a:t>amatere</a:t>
            </a:r>
          </a:p>
          <a:p>
            <a:pPr marL="0" indent="0">
              <a:buNone/>
            </a:pPr>
            <a:r>
              <a:rPr lang="sr-Latn-RS" sz="2200" dirty="0"/>
              <a:t> </a:t>
            </a:r>
            <a:r>
              <a:rPr lang="sr-Latn-RS" sz="2200" dirty="0" smtClean="0"/>
              <a:t>- Vizuelne informacije – pomoć igraču da poboljša tehniku i </a:t>
            </a:r>
            <a:r>
              <a:rPr lang="sr-Latn-RS" sz="2200" dirty="0" smtClean="0"/>
              <a:t>veštine</a:t>
            </a:r>
            <a:endParaRPr lang="sr-Latn-RS" sz="2200" dirty="0" smtClean="0"/>
          </a:p>
          <a:p>
            <a:pPr marL="0" indent="0">
              <a:buNone/>
            </a:pPr>
            <a:r>
              <a:rPr lang="sr-Latn-RS" sz="2200" dirty="0"/>
              <a:t> </a:t>
            </a:r>
            <a:endParaRPr lang="sr-Latn-RS" sz="2200" dirty="0" smtClean="0"/>
          </a:p>
          <a:p>
            <a:pPr marL="0" indent="0">
              <a:buNone/>
            </a:pPr>
            <a:r>
              <a:rPr lang="sr-Latn-RS" sz="2200" b="1" dirty="0"/>
              <a:t> Preciznija detekcija i praćenje </a:t>
            </a:r>
          </a:p>
          <a:p>
            <a:pPr marL="0" indent="0">
              <a:buNone/>
            </a:pPr>
            <a:r>
              <a:rPr lang="sr-Latn-RS" sz="2200" dirty="0"/>
              <a:t> - Korišćenje skuplje opreme, kao što su npr. radari</a:t>
            </a:r>
          </a:p>
          <a:p>
            <a:pPr marL="0" indent="0">
              <a:buNone/>
            </a:pPr>
            <a:r>
              <a:rPr lang="sr-Latn-RS" sz="2200" dirty="0"/>
              <a:t> - Odnos </a:t>
            </a:r>
            <a:r>
              <a:rPr lang="sr-Latn-RS" sz="2200" dirty="0" smtClean="0"/>
              <a:t>cene </a:t>
            </a:r>
            <a:r>
              <a:rPr lang="sr-Latn-RS" sz="2200" dirty="0"/>
              <a:t>i dobijenih </a:t>
            </a:r>
            <a:r>
              <a:rPr lang="sr-Latn-RS" sz="2200" dirty="0" smtClean="0"/>
              <a:t>rezultata – da li se isplati?</a:t>
            </a:r>
          </a:p>
          <a:p>
            <a:pPr marL="0" indent="0">
              <a:buNone/>
            </a:pPr>
            <a:r>
              <a:rPr lang="sr-Latn-RS" sz="2200" dirty="0" smtClean="0"/>
              <a:t> - Ima smisla za velike klubove, na takmičenjima kao pomoć u </a:t>
            </a:r>
            <a:r>
              <a:rPr lang="sr-Latn-RS" sz="2200" dirty="0" smtClean="0"/>
              <a:t>procenama</a:t>
            </a:r>
            <a:r>
              <a:rPr lang="sr-Latn-RS" sz="2200" dirty="0" smtClean="0"/>
              <a:t>, davanje statistika</a:t>
            </a:r>
          </a:p>
          <a:p>
            <a:pPr marL="0" indent="0">
              <a:buNone/>
            </a:pPr>
            <a:endParaRPr lang="sr-Latn-RS" sz="2200" dirty="0" smtClean="0"/>
          </a:p>
          <a:p>
            <a:pPr marL="0" indent="0">
              <a:buNone/>
            </a:pPr>
            <a:r>
              <a:rPr lang="sr-Latn-RS" sz="2200" b="1" dirty="0" smtClean="0"/>
              <a:t> </a:t>
            </a:r>
            <a:r>
              <a:rPr lang="sr-Latn-RS" sz="2200" b="1" dirty="0" smtClean="0"/>
              <a:t>Slični primeri </a:t>
            </a:r>
            <a:r>
              <a:rPr lang="sr-Latn-RS" sz="2200" b="1" dirty="0"/>
              <a:t>detekcije i praćenja</a:t>
            </a:r>
          </a:p>
          <a:p>
            <a:r>
              <a:rPr lang="sr-Latn-RS" sz="2200" dirty="0"/>
              <a:t>- Praćenje loptice u </a:t>
            </a:r>
            <a:r>
              <a:rPr lang="sr-Latn-RS" sz="2200" dirty="0" smtClean="0"/>
              <a:t>tenisu (Hawk-Eye), u fudbalu i drugim sportovima</a:t>
            </a:r>
            <a:endParaRPr lang="sr-Latn-RS" sz="2200" dirty="0"/>
          </a:p>
          <a:p>
            <a:pPr marL="0" indent="0">
              <a:buNone/>
            </a:pPr>
            <a:endParaRPr lang="sr-Latn-RS" sz="2200" dirty="0" smtClean="0"/>
          </a:p>
          <a:p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64515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Primer </a:t>
            </a:r>
            <a:r>
              <a:rPr lang="sr-Latn-RS" b="1" dirty="0" smtClean="0"/>
              <a:t>komercijalnog </a:t>
            </a:r>
            <a:r>
              <a:rPr lang="sr-Latn-RS" b="1" dirty="0" smtClean="0"/>
              <a:t>rešenja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/>
              <a:t>Trackman</a:t>
            </a:r>
            <a:r>
              <a:rPr lang="sr-Latn-RS" dirty="0" smtClean="0"/>
              <a:t> – Dual radar technology</a:t>
            </a:r>
          </a:p>
          <a:p>
            <a:r>
              <a:rPr lang="sr-Latn-R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28" y="2298712"/>
            <a:ext cx="10270352" cy="341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Slična </a:t>
            </a:r>
            <a:r>
              <a:rPr lang="sr-Latn-RS" b="1" dirty="0" smtClean="0"/>
              <a:t>rešenja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i="1" dirty="0" smtClean="0"/>
              <a:t>(Studentski projekat)</a:t>
            </a:r>
          </a:p>
          <a:p>
            <a:r>
              <a:rPr lang="sr-Latn-RS" dirty="0" smtClean="0"/>
              <a:t>- </a:t>
            </a:r>
            <a:r>
              <a:rPr lang="sr-Latn-RS" dirty="0"/>
              <a:t>Praćenje </a:t>
            </a:r>
            <a:r>
              <a:rPr lang="sr-Latn-RS" dirty="0" smtClean="0"/>
              <a:t>loptice </a:t>
            </a:r>
            <a:r>
              <a:rPr lang="sr-Latn-RS" dirty="0"/>
              <a:t>sa </a:t>
            </a:r>
            <a:r>
              <a:rPr lang="sr-Latn-RS" dirty="0" smtClean="0"/>
              <a:t>kompleksnijom trajektorijom </a:t>
            </a:r>
          </a:p>
          <a:p>
            <a:r>
              <a:rPr lang="sr-Latn-RS" dirty="0" smtClean="0"/>
              <a:t>- Rekonstrukcija 3D trajektorije, odbijanje loptice i njeno kretanje po podlozi (</a:t>
            </a:r>
            <a:r>
              <a:rPr lang="sr-Latn-RS" i="1" dirty="0" smtClean="0"/>
              <a:t>bounces and rolls</a:t>
            </a:r>
            <a:r>
              <a:rPr lang="sr-Latn-RS" dirty="0" smtClean="0"/>
              <a:t>)</a:t>
            </a:r>
          </a:p>
          <a:p>
            <a:r>
              <a:rPr lang="en-US" dirty="0" smtClean="0"/>
              <a:t>- Vi</a:t>
            </a:r>
            <a:r>
              <a:rPr lang="sr-Latn-RS" dirty="0" smtClean="0"/>
              <a:t>še kamera koje posmatraju scenu </a:t>
            </a:r>
            <a:r>
              <a:rPr lang="sr-Latn-RS" dirty="0" smtClean="0">
                <a:sym typeface="Wingdings" panose="05000000000000000000" pitchFamily="2" charset="2"/>
              </a:rPr>
              <a:t> 3D trajektorija (gledanje trajektorije iz različitih uglova)</a:t>
            </a:r>
          </a:p>
          <a:p>
            <a:r>
              <a:rPr lang="sr-Latn-RS" dirty="0" smtClean="0">
                <a:sym typeface="Wingdings" panose="05000000000000000000" pitchFamily="2" charset="2"/>
              </a:rPr>
              <a:t>- Prikaz jedne trajektorije na jednoj slici</a:t>
            </a:r>
          </a:p>
          <a:p>
            <a:r>
              <a:rPr lang="sr-Latn-RS" dirty="0"/>
              <a:t>-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videa</a:t>
            </a:r>
            <a:r>
              <a:rPr lang="en-US" dirty="0"/>
              <a:t> </a:t>
            </a:r>
            <a:r>
              <a:rPr lang="en-US" dirty="0" err="1" smtClean="0"/>
              <a:t>gde</a:t>
            </a:r>
            <a:r>
              <a:rPr lang="en-US" dirty="0" smtClean="0"/>
              <a:t> </a:t>
            </a:r>
            <a:r>
              <a:rPr lang="en-US" dirty="0"/>
              <a:t>se ne </a:t>
            </a:r>
            <a:r>
              <a:rPr lang="en-US" dirty="0" err="1"/>
              <a:t>pojavljuje</a:t>
            </a:r>
            <a:r>
              <a:rPr lang="en-US" dirty="0"/>
              <a:t> </a:t>
            </a:r>
            <a:r>
              <a:rPr lang="en-US" dirty="0" err="1"/>
              <a:t>igra</a:t>
            </a:r>
            <a:r>
              <a:rPr lang="sr-Latn-RS" dirty="0" smtClean="0"/>
              <a:t>č</a:t>
            </a:r>
          </a:p>
          <a:p>
            <a:endParaRPr lang="sr-Latn-RS" dirty="0"/>
          </a:p>
          <a:p>
            <a:r>
              <a:rPr lang="sr-Latn-RS" i="1" dirty="0"/>
              <a:t>(Master rad)</a:t>
            </a:r>
          </a:p>
          <a:p>
            <a:r>
              <a:rPr lang="sr-Latn-RS" dirty="0"/>
              <a:t>-</a:t>
            </a:r>
            <a:r>
              <a:rPr lang="en-US" dirty="0"/>
              <a:t> </a:t>
            </a:r>
            <a:r>
              <a:rPr lang="sr-Latn-RS" dirty="0"/>
              <a:t>Praćenje loptice uz automatsko podešavanje ve</a:t>
            </a:r>
            <a:r>
              <a:rPr lang="en-US" dirty="0"/>
              <a:t>li</a:t>
            </a:r>
            <a:r>
              <a:rPr lang="sr-Latn-RS" dirty="0"/>
              <a:t>čine loptice (dok se loptica kreće)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109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Implementacija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/>
              <a:t>Ulaz</a:t>
            </a:r>
          </a:p>
          <a:p>
            <a:r>
              <a:rPr lang="sr-Latn-RS" dirty="0" smtClean="0"/>
              <a:t> - </a:t>
            </a:r>
            <a:r>
              <a:rPr lang="sr-Latn-RS" dirty="0"/>
              <a:t>V</a:t>
            </a:r>
            <a:r>
              <a:rPr lang="sr-Latn-RS" dirty="0" smtClean="0"/>
              <a:t>ideo </a:t>
            </a:r>
            <a:r>
              <a:rPr lang="sr-Latn-RS" dirty="0"/>
              <a:t>stream RGB </a:t>
            </a:r>
            <a:r>
              <a:rPr lang="sr-Latn-RS" dirty="0" smtClean="0"/>
              <a:t>kamere </a:t>
            </a:r>
          </a:p>
          <a:p>
            <a:r>
              <a:rPr lang="sr-Latn-RS" b="1" dirty="0"/>
              <a:t> </a:t>
            </a:r>
            <a:r>
              <a:rPr lang="sr-Latn-RS" dirty="0"/>
              <a:t>- Korišćenje </a:t>
            </a:r>
            <a:r>
              <a:rPr lang="sr-Latn-RS" dirty="0" smtClean="0"/>
              <a:t>stacionarne kamere</a:t>
            </a:r>
          </a:p>
          <a:p>
            <a:r>
              <a:rPr lang="sr-Latn-RS" dirty="0" smtClean="0"/>
              <a:t> - Izdvajaju se i analiziraju uzastopni frejmovi</a:t>
            </a:r>
            <a:endParaRPr lang="sr-Latn-RS" dirty="0"/>
          </a:p>
          <a:p>
            <a:r>
              <a:rPr lang="sr-Latn-R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780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Implementacija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7489"/>
          </a:xfrm>
        </p:spPr>
        <p:txBody>
          <a:bodyPr>
            <a:normAutofit/>
          </a:bodyPr>
          <a:lstStyle/>
          <a:p>
            <a:r>
              <a:rPr lang="sr-Latn-RS" b="1" dirty="0" smtClean="0"/>
              <a:t>Detekcija </a:t>
            </a:r>
            <a:r>
              <a:rPr lang="sr-Latn-RS" b="1" dirty="0" smtClean="0"/>
              <a:t>loptice – prvi korak</a:t>
            </a:r>
            <a:endParaRPr lang="sr-Latn-RS" b="1" dirty="0" smtClean="0"/>
          </a:p>
          <a:p>
            <a:r>
              <a:rPr lang="sr-Latn-RS" dirty="0"/>
              <a:t>- </a:t>
            </a:r>
            <a:r>
              <a:rPr lang="sr-Latn-RS" b="1" dirty="0"/>
              <a:t>Color segmentation </a:t>
            </a:r>
            <a:endParaRPr lang="sr-Latn-RS" dirty="0"/>
          </a:p>
          <a:p>
            <a:r>
              <a:rPr lang="sr-Latn-RS" dirty="0"/>
              <a:t> - U najjednostavnijem slučaju – thresholding, izdvajanje bele loptice na zelenoj </a:t>
            </a:r>
            <a:r>
              <a:rPr lang="sr-Latn-RS" dirty="0" smtClean="0"/>
              <a:t>travi</a:t>
            </a:r>
          </a:p>
          <a:p>
            <a:endParaRPr lang="sr-Latn-RS" dirty="0"/>
          </a:p>
          <a:p>
            <a:r>
              <a:rPr lang="sr-Latn-RS" dirty="0" smtClean="0"/>
              <a:t>(Alternativno ili dodatno)</a:t>
            </a:r>
            <a:endParaRPr lang="sr-Latn-RS" dirty="0" smtClean="0"/>
          </a:p>
          <a:p>
            <a:r>
              <a:rPr lang="sr-Latn-RS" dirty="0" smtClean="0"/>
              <a:t> - </a:t>
            </a:r>
            <a:r>
              <a:rPr lang="sr-Latn-RS" b="1" dirty="0" smtClean="0"/>
              <a:t>Analiza uzastopnih frejmova </a:t>
            </a:r>
            <a:r>
              <a:rPr lang="sr-Latn-RS" dirty="0" smtClean="0"/>
              <a:t>– razlika uzastopnih frejmova </a:t>
            </a:r>
          </a:p>
          <a:p>
            <a:r>
              <a:rPr lang="sr-Latn-RS" dirty="0" smtClean="0"/>
              <a:t> </a:t>
            </a:r>
            <a:r>
              <a:rPr lang="sr-Latn-RS" dirty="0" smtClean="0"/>
              <a:t>- </a:t>
            </a:r>
            <a:r>
              <a:rPr lang="sr-Latn-RS" dirty="0" smtClean="0"/>
              <a:t>Ako je pozadina bila statička, </a:t>
            </a:r>
            <a:r>
              <a:rPr lang="sr-Latn-RS" dirty="0" smtClean="0"/>
              <a:t>promenjeni </a:t>
            </a:r>
            <a:r>
              <a:rPr lang="sr-Latn-RS" dirty="0" smtClean="0"/>
              <a:t>pikseli ukazuju na lopticu</a:t>
            </a:r>
          </a:p>
          <a:p>
            <a:r>
              <a:rPr lang="sr-Latn-RS" dirty="0" smtClean="0"/>
              <a:t> - Pozadina u ovom slučaju – priroda, koja nije statička, a i igrač može biti vidljiv</a:t>
            </a:r>
          </a:p>
          <a:p>
            <a:r>
              <a:rPr lang="sr-Latn-RS" dirty="0" smtClean="0"/>
              <a:t> - </a:t>
            </a:r>
            <a:r>
              <a:rPr lang="sr-Latn-RS" dirty="0" smtClean="0"/>
              <a:t>Izdvajanje „kandidata za lopticu“ – pravljenje hipoteza</a:t>
            </a:r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73459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971</TotalTime>
  <Words>926</Words>
  <Application>Microsoft Office PowerPoint</Application>
  <PresentationFormat>Widescreen</PresentationFormat>
  <Paragraphs>161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Wingdings</vt:lpstr>
      <vt:lpstr>Retrospect</vt:lpstr>
      <vt:lpstr>  Detekcija i praćenje golf loptice na golf terenu  (Projekat iz predmeta: Soft kompjuting) </vt:lpstr>
      <vt:lpstr>Zadatak</vt:lpstr>
      <vt:lpstr>Motivacija</vt:lpstr>
      <vt:lpstr>- Okruženje – priroda (različit teren, zelenilo, nebo, prepreke)  - Vremenski uslovi – npr. osvetljenje </vt:lpstr>
      <vt:lpstr>Motivacija</vt:lpstr>
      <vt:lpstr>Primer komercijalnog rešenja</vt:lpstr>
      <vt:lpstr>Slična rešenja</vt:lpstr>
      <vt:lpstr>Implementacija</vt:lpstr>
      <vt:lpstr>Implementacija</vt:lpstr>
      <vt:lpstr>Implementacija</vt:lpstr>
      <vt:lpstr>Implementacija</vt:lpstr>
      <vt:lpstr>Implementacija</vt:lpstr>
      <vt:lpstr>Implementacija</vt:lpstr>
      <vt:lpstr>Verifikacija i rezultati</vt:lpstr>
      <vt:lpstr>Zaključak</vt:lpstr>
      <vt:lpstr>Zaključak </vt:lpstr>
      <vt:lpstr>Zaključak</vt:lpstr>
      <vt:lpstr>Zaključak</vt:lpstr>
      <vt:lpstr>Moguća proširenja i dalji rad</vt:lpstr>
      <vt:lpstr>Literatura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i praćenje golf loptice na golf terenu</dc:title>
  <dc:creator>Ceca Kraišniković</dc:creator>
  <cp:lastModifiedBy>Ceca Kraišniković</cp:lastModifiedBy>
  <cp:revision>123</cp:revision>
  <dcterms:created xsi:type="dcterms:W3CDTF">2015-12-13T17:58:16Z</dcterms:created>
  <dcterms:modified xsi:type="dcterms:W3CDTF">2016-02-18T22:18:16Z</dcterms:modified>
</cp:coreProperties>
</file>