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67" r:id="rId3"/>
    <p:sldId id="258" r:id="rId4"/>
    <p:sldId id="268" r:id="rId5"/>
    <p:sldId id="257" r:id="rId6"/>
    <p:sldId id="266" r:id="rId7"/>
    <p:sldId id="259" r:id="rId8"/>
    <p:sldId id="261" r:id="rId9"/>
    <p:sldId id="262" r:id="rId10"/>
    <p:sldId id="271" r:id="rId11"/>
    <p:sldId id="263" r:id="rId12"/>
    <p:sldId id="265" r:id="rId13"/>
    <p:sldId id="264" r:id="rId14"/>
    <p:sldId id="272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5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1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8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3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0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5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3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9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2.4/doc/tutorials/tutorials.html" TargetMode="External"/><Relationship Id="rId2" Type="http://schemas.openxmlformats.org/officeDocument/2006/relationships/hyperlink" Target="https://github.com/ftn-ai-lab/sc-20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th.diva-portal.org/smash/get/diva2:766088/FULLTEXT01.pdf" TargetMode="External"/><Relationship Id="rId4" Type="http://schemas.openxmlformats.org/officeDocument/2006/relationships/hyperlink" Target="http://eprints.fri.uni-lj.si/944/1/paper136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795" y="1275007"/>
            <a:ext cx="10058400" cy="2238735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000" dirty="0" smtClean="0"/>
              <a:t/>
            </a:r>
            <a:br>
              <a:rPr lang="sr-Latn-RS" sz="4000" dirty="0" smtClean="0"/>
            </a:br>
            <a:r>
              <a:rPr lang="sr-Latn-RS" sz="4000" dirty="0" smtClean="0">
                <a:latin typeface="+mn-lt"/>
              </a:rPr>
              <a:t/>
            </a:r>
            <a:br>
              <a:rPr lang="sr-Latn-RS" sz="4000" dirty="0" smtClean="0">
                <a:latin typeface="+mn-lt"/>
              </a:rPr>
            </a:br>
            <a:r>
              <a:rPr lang="sr-Latn-RS" sz="4000" dirty="0" smtClean="0">
                <a:latin typeface="+mn-lt"/>
              </a:rPr>
              <a:t>Detekcija </a:t>
            </a:r>
            <a:r>
              <a:rPr lang="sr-Latn-RS" sz="4000" dirty="0">
                <a:latin typeface="+mn-lt"/>
              </a:rPr>
              <a:t>i praćenje golf loptice na golf </a:t>
            </a:r>
            <a:r>
              <a:rPr lang="sr-Latn-RS" sz="4000" dirty="0" smtClean="0">
                <a:latin typeface="+mn-lt"/>
              </a:rPr>
              <a:t>teren</a:t>
            </a:r>
            <a:r>
              <a:rPr lang="en-US" sz="4000" dirty="0" smtClean="0">
                <a:latin typeface="+mn-lt"/>
              </a:rPr>
              <a:t>u</a:t>
            </a:r>
            <a:r>
              <a:rPr lang="sr-Latn-RS" sz="4000" dirty="0" smtClean="0">
                <a:latin typeface="+mn-lt"/>
              </a:rPr>
              <a:t/>
            </a:r>
            <a:br>
              <a:rPr lang="sr-Latn-R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r>
              <a:rPr lang="sr-Latn-RS" sz="4000" dirty="0" smtClean="0"/>
              <a:t>(</a:t>
            </a:r>
            <a:r>
              <a:rPr lang="en-US" sz="3600" dirty="0" smtClean="0"/>
              <a:t>P</a:t>
            </a:r>
            <a:r>
              <a:rPr lang="sr-Latn-RS" sz="3600" dirty="0"/>
              <a:t>rojekat iz predmeta</a:t>
            </a:r>
            <a:r>
              <a:rPr lang="en-US" sz="3600" dirty="0"/>
              <a:t>: Soft </a:t>
            </a:r>
            <a:r>
              <a:rPr lang="en-US" sz="3600" dirty="0" err="1" smtClean="0"/>
              <a:t>kompjuting</a:t>
            </a:r>
            <a:r>
              <a:rPr lang="sr-Latn-RS" sz="3600" dirty="0"/>
              <a:t>)</a:t>
            </a:r>
            <a:r>
              <a:rPr lang="sr-Latn-RS" sz="3600" dirty="0" smtClean="0">
                <a:latin typeface="+mn-lt"/>
              </a:rPr>
              <a:t/>
            </a:r>
            <a:br>
              <a:rPr lang="sr-Latn-RS" sz="3600" dirty="0" smtClean="0">
                <a:latin typeface="+mn-lt"/>
              </a:rPr>
            </a:br>
            <a:endParaRPr lang="sr-Latn-RS" sz="3600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8795" y="4456090"/>
            <a:ext cx="3476865" cy="1613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 smtClean="0">
                <a:latin typeface="+mn-lt"/>
              </a:rPr>
              <a:t>Profesor:</a:t>
            </a:r>
            <a:br>
              <a:rPr lang="sr-Latn-RS" sz="2400" dirty="0" smtClean="0">
                <a:latin typeface="+mn-lt"/>
              </a:rPr>
            </a:br>
            <a:r>
              <a:rPr lang="sr-Latn-RS" sz="2400" dirty="0" smtClean="0"/>
              <a:t>Doc. Dr Đorđe Obradović</a:t>
            </a:r>
          </a:p>
          <a:p>
            <a:endParaRPr lang="sr-Latn-RS" sz="2400" dirty="0">
              <a:latin typeface="+mn-lt"/>
            </a:endParaRPr>
          </a:p>
          <a:p>
            <a:r>
              <a:rPr lang="sr-Latn-RS" sz="2400" dirty="0" smtClean="0">
                <a:latin typeface="+mn-lt"/>
              </a:rPr>
              <a:t>Asistent:</a:t>
            </a:r>
            <a:br>
              <a:rPr lang="sr-Latn-RS" sz="2400" dirty="0" smtClean="0">
                <a:latin typeface="+mn-lt"/>
              </a:rPr>
            </a:br>
            <a:r>
              <a:rPr lang="sr-Latn-RS" sz="2400" dirty="0" smtClean="0"/>
              <a:t>Stefan Anđelić</a:t>
            </a:r>
            <a:endParaRPr lang="sr-Latn-R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444416" y="4674561"/>
            <a:ext cx="3476865" cy="13949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sr-Latn-RS" sz="2500" dirty="0" smtClean="0">
                <a:latin typeface="+mn-lt"/>
              </a:rPr>
              <a:t>Student:</a:t>
            </a:r>
            <a:br>
              <a:rPr lang="sr-Latn-RS" sz="2500" dirty="0" smtClean="0">
                <a:latin typeface="+mn-lt"/>
              </a:rPr>
            </a:br>
            <a:r>
              <a:rPr lang="sr-Latn-RS" sz="2500" dirty="0" smtClean="0"/>
              <a:t>Ceca Kraišniković</a:t>
            </a:r>
            <a:br>
              <a:rPr lang="sr-Latn-RS" sz="2500" dirty="0" smtClean="0"/>
            </a:br>
            <a:r>
              <a:rPr lang="sr-Latn-RS" sz="2500" dirty="0" smtClean="0"/>
              <a:t>RA 128/2012</a:t>
            </a:r>
          </a:p>
          <a:p>
            <a:pPr algn="r"/>
            <a:endParaRPr lang="sr-Latn-R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68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b="1" dirty="0"/>
              <a:t>Detekcija loptice</a:t>
            </a:r>
          </a:p>
          <a:p>
            <a:r>
              <a:rPr lang="sr-Latn-RS" dirty="0" smtClean="0"/>
              <a:t>- </a:t>
            </a:r>
            <a:r>
              <a:rPr lang="sr-Latn-RS" b="1" dirty="0" smtClean="0"/>
              <a:t>Circle </a:t>
            </a:r>
            <a:r>
              <a:rPr lang="sr-Latn-RS" b="1" dirty="0"/>
              <a:t>Hough </a:t>
            </a:r>
            <a:r>
              <a:rPr lang="sr-Latn-RS" b="1" dirty="0" smtClean="0"/>
              <a:t>transform </a:t>
            </a:r>
            <a:r>
              <a:rPr lang="sr-Latn-RS" dirty="0" smtClean="0"/>
              <a:t>– prepoznavanje oblika, tj. krugova (loptica)</a:t>
            </a:r>
          </a:p>
          <a:p>
            <a:r>
              <a:rPr lang="sr-Latn-RS" dirty="0" smtClean="0"/>
              <a:t>- Model kružnice opisan je parametrima: </a:t>
            </a:r>
          </a:p>
          <a:p>
            <a:pPr marL="201168" lvl="1" indent="0">
              <a:buNone/>
            </a:pPr>
            <a:r>
              <a:rPr lang="sr-Latn-RS" sz="2000" dirty="0"/>
              <a:t>	</a:t>
            </a:r>
            <a:r>
              <a:rPr lang="sr-Latn-RS" sz="2000" dirty="0" smtClean="0"/>
              <a:t>- centar(x,y) i poluprečnik (R)</a:t>
            </a:r>
          </a:p>
          <a:p>
            <a:r>
              <a:rPr lang="sr-Latn-RS" dirty="0" smtClean="0"/>
              <a:t>- Hough prostor za detekciju krugova je 3D</a:t>
            </a:r>
          </a:p>
          <a:p>
            <a:r>
              <a:rPr lang="sr-Latn-RS" dirty="0"/>
              <a:t> </a:t>
            </a:r>
            <a:r>
              <a:rPr lang="sr-Latn-RS" dirty="0" smtClean="0"/>
              <a:t>  	- Fiksirati R pa svesti problem na 2D</a:t>
            </a:r>
          </a:p>
          <a:p>
            <a:r>
              <a:rPr lang="sr-Latn-RS" dirty="0"/>
              <a:t> </a:t>
            </a:r>
            <a:r>
              <a:rPr lang="sr-Latn-RS" dirty="0" smtClean="0"/>
              <a:t>  	- Kontrolisano mijenjati R u nekom rasponu, pa problem svesti na 2.5D</a:t>
            </a:r>
          </a:p>
          <a:p>
            <a:pPr marL="0" indent="0">
              <a:buNone/>
            </a:pPr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237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Detekcija </a:t>
            </a:r>
            <a:r>
              <a:rPr lang="sr-Latn-RS" b="1" dirty="0" smtClean="0"/>
              <a:t>loptice</a:t>
            </a:r>
            <a:endParaRPr lang="sr-Latn-RS" dirty="0" smtClean="0"/>
          </a:p>
          <a:p>
            <a:r>
              <a:rPr lang="sr-Latn-RS" dirty="0" smtClean="0"/>
              <a:t>-</a:t>
            </a:r>
            <a:r>
              <a:rPr lang="sr-Latn-RS" b="1" dirty="0" smtClean="0"/>
              <a:t> </a:t>
            </a:r>
            <a:r>
              <a:rPr lang="sr-Latn-RS" b="1" dirty="0"/>
              <a:t>Template matching</a:t>
            </a:r>
          </a:p>
          <a:p>
            <a:r>
              <a:rPr lang="sr-Latn-RS" dirty="0"/>
              <a:t> - Tehnika za pronalaženje dijelova slike koje se poklapaju  (su slične) sa </a:t>
            </a:r>
            <a:r>
              <a:rPr lang="sr-Latn-RS" dirty="0" smtClean="0"/>
              <a:t>template </a:t>
            </a:r>
            <a:r>
              <a:rPr lang="sr-Latn-RS" dirty="0"/>
              <a:t>slikom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Primjer</a:t>
            </a:r>
            <a:r>
              <a:rPr lang="en-US" dirty="0"/>
              <a:t> </a:t>
            </a:r>
            <a:r>
              <a:rPr lang="en-US" dirty="0" smtClean="0"/>
              <a:t>temp</a:t>
            </a:r>
            <a:r>
              <a:rPr lang="sr-Latn-RS" dirty="0" smtClean="0"/>
              <a:t>late</a:t>
            </a:r>
            <a:r>
              <a:rPr lang="en-US" dirty="0" smtClean="0"/>
              <a:t> </a:t>
            </a:r>
            <a:r>
              <a:rPr lang="en-US" dirty="0" err="1"/>
              <a:t>slike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sr-Latn-RS" dirty="0"/>
              <a:t>žimo lopticu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- Nakon prolaska kroz sliku i nađenog „najboljeg“ pogotka, iscrtavanje pravougaonika oko nađene loptice</a:t>
            </a:r>
          </a:p>
          <a:p>
            <a:endParaRPr lang="sr-Latn-R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59" y="3207883"/>
            <a:ext cx="1047214" cy="9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Single scale podešavanje veličine loptice</a:t>
            </a:r>
            <a:r>
              <a:rPr lang="sr-Latn-RS" dirty="0"/>
              <a:t> </a:t>
            </a:r>
            <a:endParaRPr lang="sr-Latn-RS" dirty="0" smtClean="0"/>
          </a:p>
          <a:p>
            <a:r>
              <a:rPr lang="sr-Latn-RS" dirty="0" smtClean="0"/>
              <a:t> - Podešavanje veličine template-a, npr. preko slider-a</a:t>
            </a:r>
          </a:p>
          <a:p>
            <a:r>
              <a:rPr lang="sr-Latn-RS" dirty="0" smtClean="0"/>
              <a:t> - Praćenje jedne </a:t>
            </a:r>
            <a:r>
              <a:rPr lang="sr-Latn-RS" dirty="0" smtClean="0"/>
              <a:t>loptice</a:t>
            </a:r>
          </a:p>
          <a:p>
            <a:r>
              <a:rPr lang="sr-Latn-RS" dirty="0" smtClean="0"/>
              <a:t>- U slučaju praćenja više loptica, ovakvo podešavanje veličine će značiti da se podešava jedna veličina za sve loptice</a:t>
            </a:r>
            <a:endParaRPr lang="sr-Latn-RS" dirty="0"/>
          </a:p>
          <a:p>
            <a:r>
              <a:rPr lang="sr-Latn-RS" dirty="0" smtClean="0"/>
              <a:t> </a:t>
            </a:r>
            <a:endParaRPr lang="sr-Latn-R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39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Praćenje loptice</a:t>
            </a:r>
          </a:p>
          <a:p>
            <a:r>
              <a:rPr lang="sr-Latn-RS" dirty="0" smtClean="0"/>
              <a:t>-</a:t>
            </a:r>
            <a:r>
              <a:rPr lang="sr-Latn-RS" b="1" dirty="0" smtClean="0"/>
              <a:t> Kalman filter</a:t>
            </a:r>
            <a:r>
              <a:rPr lang="sr-Latn-RS" dirty="0" smtClean="0"/>
              <a:t> </a:t>
            </a:r>
            <a:endParaRPr lang="sr-Latn-RS" dirty="0" smtClean="0"/>
          </a:p>
          <a:p>
            <a:r>
              <a:rPr lang="sr-Latn-RS" dirty="0"/>
              <a:t> </a:t>
            </a:r>
            <a:r>
              <a:rPr lang="sr-Latn-RS" dirty="0" smtClean="0"/>
              <a:t>- praćenje korišćenjem Kalman filtera (2D tracker): </a:t>
            </a:r>
          </a:p>
          <a:p>
            <a:r>
              <a:rPr lang="sr-Latn-RS" dirty="0"/>
              <a:t> </a:t>
            </a:r>
            <a:r>
              <a:rPr lang="sr-Latn-RS" dirty="0" smtClean="0"/>
              <a:t>        - predikcija (brzina loptice i pozicija u prethodnom frejmu)</a:t>
            </a:r>
          </a:p>
          <a:p>
            <a:r>
              <a:rPr lang="sr-Latn-RS" dirty="0"/>
              <a:t> </a:t>
            </a:r>
            <a:r>
              <a:rPr lang="sr-Latn-RS" dirty="0" smtClean="0"/>
              <a:t>        - </a:t>
            </a:r>
            <a:r>
              <a:rPr lang="sr-Latn-RS" dirty="0" smtClean="0"/>
              <a:t>korekcija</a:t>
            </a:r>
          </a:p>
          <a:p>
            <a:r>
              <a:rPr lang="sr-Latn-RS" dirty="0"/>
              <a:t> - za predviđanje kretanja u slučaju da je objekat (loptica) zaklonjen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smtClean="0"/>
              <a:t>  </a:t>
            </a:r>
            <a:endParaRPr lang="sr-Latn-RS" dirty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200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Implementacija rješenja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b="1" dirty="0" smtClean="0"/>
              <a:t> Planirano</a:t>
            </a:r>
            <a:r>
              <a:rPr lang="sr-Latn-RS" dirty="0" smtClean="0"/>
              <a:t>: </a:t>
            </a:r>
          </a:p>
          <a:p>
            <a:pPr marL="0" indent="0">
              <a:buNone/>
            </a:pPr>
            <a:r>
              <a:rPr lang="sr-Latn-RS" dirty="0" smtClean="0"/>
              <a:t> - detekcija loptice isprobavanjem i kombinacijom prethodno navedenih tehnika</a:t>
            </a:r>
            <a:endParaRPr lang="sr-Latn-RS" dirty="0"/>
          </a:p>
          <a:p>
            <a:pPr marL="0" indent="0">
              <a:buNone/>
            </a:pPr>
            <a:r>
              <a:rPr lang="sr-Latn-RS" dirty="0" smtClean="0"/>
              <a:t> - </a:t>
            </a:r>
            <a:r>
              <a:rPr lang="sr-Latn-RS" dirty="0"/>
              <a:t>trajektorija loptice neće biti kompleksna (video snimci u kojima su loptica i rupa blizu, bez jakih udaraca i odskakanja loptice</a:t>
            </a:r>
            <a:r>
              <a:rPr lang="sr-Latn-RS" dirty="0" smtClean="0"/>
              <a:t>), uglavnom u zelenom okruženju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- u </a:t>
            </a:r>
            <a:r>
              <a:rPr lang="sr-Latn-RS" dirty="0"/>
              <a:t>zavisnosti od </a:t>
            </a:r>
            <a:r>
              <a:rPr lang="sr-Latn-RS" dirty="0" smtClean="0"/>
              <a:t>dobijenih rezultata, praćenje loptice sa kompleksnijim trajektorijama (bounce) i u „šarenijem“ okruženju 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- nedoumica - brisanje ili ostavljanje putanje – track-a loptice</a:t>
            </a:r>
          </a:p>
          <a:p>
            <a:pPr marL="0" indent="0">
              <a:buNone/>
            </a:pPr>
            <a:r>
              <a:rPr lang="sr-Latn-RS" dirty="0" smtClean="0"/>
              <a:t> - nedoumica – istovremeno praćenje jedne ili više loptica</a:t>
            </a:r>
          </a:p>
          <a:p>
            <a:pPr marL="0" indent="0">
              <a:buNone/>
            </a:pPr>
            <a:r>
              <a:rPr lang="sr-Latn-RS" dirty="0" smtClean="0"/>
              <a:t> </a:t>
            </a:r>
            <a:r>
              <a:rPr lang="sr-Latn-RS" b="1" dirty="0" smtClean="0"/>
              <a:t>Verifikacija: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- Video snimci </a:t>
            </a:r>
          </a:p>
        </p:txBody>
      </p:sp>
    </p:spTree>
    <p:extLst>
      <p:ext uri="{BB962C8B-B14F-4D97-AF65-F5344CB8AC3E}">
        <p14:creationId xmlns:p14="http://schemas.microsoft.com/office/powerpoint/2010/main" val="15936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sr-Latn-RS" b="1" dirty="0" smtClean="0"/>
              <a:t>oguća proširenja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- </a:t>
            </a:r>
            <a:r>
              <a:rPr lang="sr-Latn-RS" dirty="0"/>
              <a:t>Kalibracija kamere </a:t>
            </a:r>
            <a:endParaRPr lang="sr-Latn-RS" dirty="0" smtClean="0"/>
          </a:p>
          <a:p>
            <a:r>
              <a:rPr lang="sr-Latn-RS" dirty="0" smtClean="0"/>
              <a:t>- U slučaju korišćenja dvije kamere - sinhronizacija </a:t>
            </a:r>
            <a:r>
              <a:rPr lang="sr-Latn-RS" dirty="0"/>
              <a:t>stream-ova na računaru </a:t>
            </a:r>
            <a:r>
              <a:rPr lang="sr-Latn-RS" dirty="0" smtClean="0"/>
              <a:t>(ručno </a:t>
            </a:r>
            <a:r>
              <a:rPr lang="sr-Latn-RS" dirty="0"/>
              <a:t>ili </a:t>
            </a:r>
            <a:r>
              <a:rPr lang="sr-Latn-RS" dirty="0" smtClean="0"/>
              <a:t>automatski)</a:t>
            </a:r>
            <a:r>
              <a:rPr lang="sr-Latn-RS" b="1" i="1" dirty="0" smtClean="0"/>
              <a:t> </a:t>
            </a:r>
          </a:p>
          <a:p>
            <a:r>
              <a:rPr lang="sr-Latn-RS" dirty="0"/>
              <a:t>- Detekcija nečeg što nije loptica </a:t>
            </a:r>
            <a:r>
              <a:rPr lang="sr-Latn-RS" dirty="0">
                <a:sym typeface="Wingdings" panose="05000000000000000000" pitchFamily="2" charset="2"/>
              </a:rPr>
              <a:t> čišćenje „track-a</a:t>
            </a:r>
            <a:r>
              <a:rPr lang="sr-Latn-RS" dirty="0" smtClean="0">
                <a:sym typeface="Wingdings" panose="05000000000000000000" pitchFamily="2" charset="2"/>
              </a:rPr>
              <a:t>“</a:t>
            </a:r>
          </a:p>
          <a:p>
            <a:r>
              <a:rPr lang="sr-Latn-RS" dirty="0" smtClean="0">
                <a:sym typeface="Wingdings" panose="05000000000000000000" pitchFamily="2" charset="2"/>
              </a:rPr>
              <a:t>- Korišćenje nestacionarne kamere</a:t>
            </a:r>
          </a:p>
          <a:p>
            <a:endParaRPr lang="sr-Latn-RS" dirty="0" smtClean="0">
              <a:sym typeface="Wingdings" panose="05000000000000000000" pitchFamily="2" charset="2"/>
            </a:endParaRPr>
          </a:p>
          <a:p>
            <a:r>
              <a:rPr lang="sr-Latn-RS" dirty="0" smtClean="0">
                <a:sym typeface="Wingdings" panose="05000000000000000000" pitchFamily="2" charset="2"/>
              </a:rPr>
              <a:t>Motion-Based Multiple Object Tracking</a:t>
            </a:r>
            <a:endParaRPr lang="sr-Latn-RS" dirty="0">
              <a:sym typeface="Wingdings" panose="05000000000000000000" pitchFamily="2" charset="2"/>
            </a:endParaRPr>
          </a:p>
          <a:p>
            <a:r>
              <a:rPr lang="sr-Latn-RS" dirty="0"/>
              <a:t> - Motion detekcija objekta </a:t>
            </a:r>
            <a:r>
              <a:rPr lang="sr-Latn-RS" dirty="0">
                <a:sym typeface="Wingdings" panose="05000000000000000000" pitchFamily="2" charset="2"/>
              </a:rPr>
              <a:t> detekcija svega što se kreće, ali je odgovarajućeg oblika</a:t>
            </a:r>
          </a:p>
          <a:p>
            <a:r>
              <a:rPr lang="sr-Latn-RS" dirty="0">
                <a:sym typeface="Wingdings" panose="05000000000000000000" pitchFamily="2" charset="2"/>
              </a:rPr>
              <a:t> - Praćenje više </a:t>
            </a:r>
            <a:r>
              <a:rPr lang="sr-Latn-RS" dirty="0" smtClean="0">
                <a:sym typeface="Wingdings" panose="05000000000000000000" pitchFamily="2" charset="2"/>
              </a:rPr>
              <a:t>loptica </a:t>
            </a:r>
            <a:r>
              <a:rPr lang="sr-Latn-RS" dirty="0">
                <a:sym typeface="Wingdings" panose="05000000000000000000" pitchFamily="2" charset="2"/>
              </a:rPr>
              <a:t>različitih veličina</a:t>
            </a:r>
          </a:p>
          <a:p>
            <a:endParaRPr lang="sr-Latn-RS" b="1" i="1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292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Literatura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>
            <a:normAutofit fontScale="77500" lnSpcReduction="20000"/>
          </a:bodyPr>
          <a:lstStyle/>
          <a:p>
            <a:r>
              <a:rPr lang="sr-Latn-RS" sz="2600" dirty="0" smtClean="0"/>
              <a:t>- Literatura za predavanja i vježbe iz predmeta Soft kompjuting</a:t>
            </a:r>
          </a:p>
          <a:p>
            <a:r>
              <a:rPr lang="sr-Latn-RS" sz="2600" dirty="0">
                <a:hlinkClick r:id="rId2"/>
              </a:rPr>
              <a:t>https://</a:t>
            </a:r>
            <a:r>
              <a:rPr lang="sr-Latn-RS" sz="2600" dirty="0" smtClean="0">
                <a:hlinkClick r:id="rId2"/>
              </a:rPr>
              <a:t>github.com/ftn-ai-lab/sc-2015</a:t>
            </a:r>
            <a:endParaRPr lang="sr-Latn-RS" sz="2600" dirty="0" smtClean="0"/>
          </a:p>
          <a:p>
            <a:endParaRPr lang="sr-Latn-RS" sz="2600" dirty="0" smtClean="0"/>
          </a:p>
          <a:p>
            <a:r>
              <a:rPr lang="sr-Latn-RS" sz="2600" dirty="0" smtClean="0"/>
              <a:t>- OpenCV dokumentacija</a:t>
            </a:r>
          </a:p>
          <a:p>
            <a:r>
              <a:rPr lang="sr-Latn-RS" sz="2600" dirty="0">
                <a:hlinkClick r:id="rId3"/>
              </a:rPr>
              <a:t>http://</a:t>
            </a:r>
            <a:r>
              <a:rPr lang="sr-Latn-RS" sz="2600" dirty="0" smtClean="0">
                <a:hlinkClick r:id="rId3"/>
              </a:rPr>
              <a:t>docs.opencv.org/2.4/doc/tutorials/tutorials.html</a:t>
            </a:r>
            <a:endParaRPr lang="sr-Latn-RS" sz="2600" dirty="0"/>
          </a:p>
          <a:p>
            <a:endParaRPr lang="sr-Latn-RS" sz="2600" dirty="0" smtClean="0"/>
          </a:p>
          <a:p>
            <a:r>
              <a:rPr lang="sr-Latn-RS" sz="2600" dirty="0" smtClean="0"/>
              <a:t>- </a:t>
            </a:r>
            <a:r>
              <a:rPr lang="en-US" sz="2600" dirty="0"/>
              <a:t>Automatic Golf Ball Trajectory Reconstruction and Visualization </a:t>
            </a:r>
            <a:endParaRPr lang="sr-Latn-RS" sz="2600" dirty="0" smtClean="0"/>
          </a:p>
          <a:p>
            <a:r>
              <a:rPr lang="sr-Latn-RS" sz="2600" dirty="0" smtClean="0">
                <a:hlinkClick r:id="rId4"/>
              </a:rPr>
              <a:t>http</a:t>
            </a:r>
            <a:r>
              <a:rPr lang="sr-Latn-RS" sz="2600" dirty="0">
                <a:hlinkClick r:id="rId4"/>
              </a:rPr>
              <a:t>://</a:t>
            </a:r>
            <a:r>
              <a:rPr lang="sr-Latn-RS" sz="2600" dirty="0" smtClean="0">
                <a:hlinkClick r:id="rId4"/>
              </a:rPr>
              <a:t>eprints.fri.uni-lj.si/944/1/paper136.pdf</a:t>
            </a:r>
            <a:endParaRPr lang="sr-Latn-RS" sz="2600" dirty="0" smtClean="0"/>
          </a:p>
          <a:p>
            <a:endParaRPr lang="sr-Latn-RS" sz="2600" dirty="0" smtClean="0"/>
          </a:p>
          <a:p>
            <a:r>
              <a:rPr lang="sr-Latn-RS" sz="2600" dirty="0" smtClean="0"/>
              <a:t>- Monocular Golf Ball Tracking and Size Estimation</a:t>
            </a:r>
            <a:endParaRPr lang="sr-Latn-RS" sz="2600" dirty="0"/>
          </a:p>
          <a:p>
            <a:r>
              <a:rPr lang="sr-Latn-RS" sz="2600" dirty="0">
                <a:hlinkClick r:id="rId5"/>
              </a:rPr>
              <a:t>http://</a:t>
            </a:r>
            <a:r>
              <a:rPr lang="sr-Latn-RS" sz="2600" dirty="0" smtClean="0">
                <a:hlinkClick r:id="rId5"/>
              </a:rPr>
              <a:t>kth.diva-portal.org/smash/get/diva2:766088/FULLTEXT01.pdf</a:t>
            </a:r>
            <a:endParaRPr lang="sr-Latn-RS" sz="2600" dirty="0" smtClean="0"/>
          </a:p>
          <a:p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724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Zadatak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- Implementirati </a:t>
            </a:r>
            <a:r>
              <a:rPr lang="sr-Latn-RS" dirty="0"/>
              <a:t>sistem za </a:t>
            </a:r>
            <a:r>
              <a:rPr lang="en-US" dirty="0" err="1" smtClean="0"/>
              <a:t>detekciju</a:t>
            </a:r>
            <a:r>
              <a:rPr lang="en-US" dirty="0" smtClean="0"/>
              <a:t> </a:t>
            </a:r>
            <a:r>
              <a:rPr lang="sr-Latn-RS" dirty="0" smtClean="0"/>
              <a:t>i praćenje </a:t>
            </a:r>
            <a:r>
              <a:rPr lang="en-US" dirty="0" err="1" smtClean="0"/>
              <a:t>kretanja</a:t>
            </a:r>
            <a:r>
              <a:rPr lang="en-US" dirty="0" smtClean="0"/>
              <a:t> </a:t>
            </a:r>
            <a:r>
              <a:rPr lang="sr-Latn-RS" dirty="0" smtClean="0"/>
              <a:t>golf loptice na golf terenu</a:t>
            </a:r>
            <a:r>
              <a:rPr lang="en-US" dirty="0" smtClean="0"/>
              <a:t>.  </a:t>
            </a:r>
            <a:endParaRPr lang="sr-Latn-RS" dirty="0" smtClean="0"/>
          </a:p>
          <a:p>
            <a:r>
              <a:rPr lang="sr-Latn-RS" dirty="0" smtClean="0"/>
              <a:t>- Lopticu </a:t>
            </a:r>
            <a:r>
              <a:rPr lang="en-US" dirty="0" err="1" smtClean="0"/>
              <a:t>prepoznavati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boje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oblika</a:t>
            </a:r>
            <a:r>
              <a:rPr lang="en-US" dirty="0"/>
              <a:t>. </a:t>
            </a: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 smtClean="0"/>
              <a:t>- Podešavanje veličine okvira loptice realizovati u real time-u, kao single scale.</a:t>
            </a:r>
          </a:p>
          <a:p>
            <a:r>
              <a:rPr lang="sr-Latn-RS" dirty="0"/>
              <a:t>- Pratiti kretanje </a:t>
            </a:r>
            <a:r>
              <a:rPr lang="sr-Latn-RS" dirty="0" smtClean="0"/>
              <a:t>loptice i iscrtavati trajektoriju kojom se loptica kretala.</a:t>
            </a:r>
            <a:endParaRPr lang="sr-Latn-RS" dirty="0"/>
          </a:p>
          <a:p>
            <a:endParaRPr lang="sr-Latn-R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4537717"/>
            <a:ext cx="3949521" cy="1542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71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380754"/>
          </a:xfrm>
        </p:spPr>
        <p:txBody>
          <a:bodyPr/>
          <a:lstStyle/>
          <a:p>
            <a:r>
              <a:rPr lang="sr-Latn-RS" b="1" dirty="0" smtClean="0"/>
              <a:t>Golf</a:t>
            </a:r>
            <a:endParaRPr lang="sr-Latn-RS" dirty="0"/>
          </a:p>
          <a:p>
            <a:r>
              <a:rPr lang="sr-Latn-RS" dirty="0"/>
              <a:t>- Golf je igra u kojoj igrač nastoji ubaciti lopticu u rupu sa što manje udaraca, u skladu s datim pravilima igre</a:t>
            </a:r>
            <a:r>
              <a:rPr lang="sr-Latn-RS" dirty="0" smtClean="0"/>
              <a:t>.</a:t>
            </a:r>
            <a:endParaRPr lang="sr-Latn-RS" dirty="0"/>
          </a:p>
          <a:p>
            <a:r>
              <a:rPr lang="sr-Latn-RS" b="1" dirty="0" smtClean="0"/>
              <a:t>Specifičnosti za golf</a:t>
            </a:r>
          </a:p>
          <a:p>
            <a:r>
              <a:rPr lang="sr-Latn-RS" dirty="0" smtClean="0"/>
              <a:t>- </a:t>
            </a:r>
            <a:r>
              <a:rPr lang="sr-Latn-RS" dirty="0" smtClean="0"/>
              <a:t>Teren, </a:t>
            </a:r>
            <a:r>
              <a:rPr lang="sr-Latn-RS" dirty="0" smtClean="0"/>
              <a:t>vremenski uslovi, </a:t>
            </a:r>
            <a:r>
              <a:rPr lang="sr-Latn-RS" dirty="0" smtClean="0"/>
              <a:t>udaljenost,</a:t>
            </a:r>
          </a:p>
          <a:p>
            <a:r>
              <a:rPr lang="sr-Latn-RS" dirty="0" smtClean="0"/>
              <a:t> taktika </a:t>
            </a:r>
            <a:r>
              <a:rPr lang="sr-Latn-RS" dirty="0" smtClean="0"/>
              <a:t>– svaki udarac je drugačiji</a:t>
            </a:r>
          </a:p>
          <a:p>
            <a:r>
              <a:rPr lang="sr-Latn-RS" dirty="0" smtClean="0"/>
              <a:t>- Igrač suočen sa izborom udarca </a:t>
            </a:r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25" y="3593206"/>
            <a:ext cx="6622767" cy="214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065" y="286603"/>
            <a:ext cx="6413679" cy="1365045"/>
          </a:xfrm>
        </p:spPr>
        <p:txBody>
          <a:bodyPr>
            <a:normAutofit fontScale="90000"/>
          </a:bodyPr>
          <a:lstStyle/>
          <a:p>
            <a:r>
              <a:rPr lang="sr-Latn-RS" sz="2200" dirty="0" smtClean="0">
                <a:latin typeface="+mn-lt"/>
              </a:rPr>
              <a:t>- Okruženje – priroda (različit teren, zelenilo, nebo, prepreke)</a:t>
            </a:r>
            <a:br>
              <a:rPr lang="sr-Latn-RS" sz="2200" dirty="0" smtClean="0">
                <a:latin typeface="+mn-lt"/>
              </a:rPr>
            </a:br>
            <a:r>
              <a:rPr lang="sr-Latn-RS" sz="2200" dirty="0" smtClean="0">
                <a:latin typeface="+mn-lt"/>
              </a:rPr>
              <a:t/>
            </a:r>
            <a:br>
              <a:rPr lang="sr-Latn-RS" sz="2200" dirty="0" smtClean="0">
                <a:latin typeface="+mn-lt"/>
              </a:rPr>
            </a:br>
            <a:r>
              <a:rPr lang="sr-Latn-RS" sz="2200" dirty="0" smtClean="0">
                <a:latin typeface="+mn-lt"/>
              </a:rPr>
              <a:t>- Vremenski uslovi – npr. osvjetljenje</a:t>
            </a:r>
            <a:r>
              <a:rPr lang="sr-Latn-RS" sz="2000" dirty="0" smtClean="0"/>
              <a:t/>
            </a:r>
            <a:br>
              <a:rPr lang="sr-Latn-RS" sz="2000" dirty="0" smtClean="0"/>
            </a:br>
            <a:endParaRPr lang="sr-Latn-RS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6" y="969125"/>
            <a:ext cx="4996629" cy="388626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4" y="3734873"/>
            <a:ext cx="3829359" cy="25522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68" y="3928056"/>
            <a:ext cx="3551226" cy="23590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59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400" b="1" dirty="0" smtClean="0"/>
              <a:t>Motivacija</a:t>
            </a:r>
            <a:endParaRPr lang="sr-Latn-R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0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2600" dirty="0"/>
              <a:t> </a:t>
            </a:r>
            <a:r>
              <a:rPr lang="sr-Latn-RS" sz="2200" b="1" dirty="0" smtClean="0"/>
              <a:t>Analiza </a:t>
            </a:r>
            <a:r>
              <a:rPr lang="sr-Latn-RS" sz="2200" b="1" dirty="0" smtClean="0"/>
              <a:t>videa </a:t>
            </a:r>
          </a:p>
          <a:p>
            <a:pPr marL="0" indent="0">
              <a:buNone/>
            </a:pPr>
            <a:r>
              <a:rPr lang="sr-Latn-RS" sz="2200" dirty="0" smtClean="0"/>
              <a:t> - </a:t>
            </a:r>
            <a:r>
              <a:rPr lang="sr-Latn-RS" sz="2200" dirty="0"/>
              <a:t>V</a:t>
            </a:r>
            <a:r>
              <a:rPr lang="sr-Latn-RS" sz="2200" dirty="0" smtClean="0"/>
              <a:t>ažno </a:t>
            </a:r>
            <a:r>
              <a:rPr lang="sr-Latn-RS" sz="2200" dirty="0"/>
              <a:t>pomoćno sredstvo ne samo za profesionalne sportiste, već i za </a:t>
            </a:r>
            <a:r>
              <a:rPr lang="sr-Latn-RS" sz="2200" dirty="0" smtClean="0"/>
              <a:t>amatere</a:t>
            </a:r>
          </a:p>
          <a:p>
            <a:pPr marL="0" indent="0">
              <a:buNone/>
            </a:pPr>
            <a:r>
              <a:rPr lang="sr-Latn-RS" sz="2200" dirty="0"/>
              <a:t> </a:t>
            </a:r>
            <a:r>
              <a:rPr lang="sr-Latn-RS" sz="2200" dirty="0" smtClean="0"/>
              <a:t>- Vizuelne informacije – pomoć igraču da poboljša tehniku i </a:t>
            </a:r>
            <a:r>
              <a:rPr lang="sr-Latn-RS" sz="2200" dirty="0" smtClean="0"/>
              <a:t>vještine</a:t>
            </a:r>
          </a:p>
          <a:p>
            <a:pPr marL="0" indent="0">
              <a:buNone/>
            </a:pPr>
            <a:r>
              <a:rPr lang="sr-Latn-RS" sz="2200" dirty="0"/>
              <a:t> </a:t>
            </a:r>
            <a:endParaRPr lang="sr-Latn-RS" sz="2200" dirty="0" smtClean="0"/>
          </a:p>
          <a:p>
            <a:pPr marL="0" indent="0">
              <a:buNone/>
            </a:pPr>
            <a:r>
              <a:rPr lang="sr-Latn-RS" sz="2200" b="1" dirty="0"/>
              <a:t> Preciznija detekcija i praćenje </a:t>
            </a:r>
          </a:p>
          <a:p>
            <a:pPr marL="0" indent="0">
              <a:buNone/>
            </a:pPr>
            <a:r>
              <a:rPr lang="sr-Latn-RS" sz="2200" dirty="0"/>
              <a:t> - Korišćenje skuplje opreme, kao što su npr. radari</a:t>
            </a:r>
          </a:p>
          <a:p>
            <a:pPr marL="0" indent="0">
              <a:buNone/>
            </a:pPr>
            <a:r>
              <a:rPr lang="sr-Latn-RS" sz="2200" dirty="0"/>
              <a:t> - Odnos cijene i dobijenih </a:t>
            </a:r>
            <a:r>
              <a:rPr lang="sr-Latn-RS" sz="2200" dirty="0" smtClean="0"/>
              <a:t>rezultata – da li se isplati?</a:t>
            </a:r>
          </a:p>
          <a:p>
            <a:pPr marL="0" indent="0">
              <a:buNone/>
            </a:pPr>
            <a:r>
              <a:rPr lang="sr-Latn-RS" sz="2200" dirty="0" smtClean="0"/>
              <a:t> - Ima smisla za velike klubove, na takmičenjima kao pomoć u procjenama, davanje statistika</a:t>
            </a:r>
            <a:endParaRPr lang="sr-Latn-RS" sz="2200" dirty="0" smtClean="0"/>
          </a:p>
          <a:p>
            <a:pPr marL="0" indent="0">
              <a:buNone/>
            </a:pPr>
            <a:endParaRPr lang="sr-Latn-RS" sz="2200" dirty="0" smtClean="0"/>
          </a:p>
          <a:p>
            <a:pPr marL="0" indent="0">
              <a:buNone/>
            </a:pPr>
            <a:r>
              <a:rPr lang="sr-Latn-RS" sz="2200" b="1" dirty="0" smtClean="0"/>
              <a:t> Slična </a:t>
            </a:r>
            <a:r>
              <a:rPr lang="sr-Latn-RS" sz="2200" b="1" dirty="0"/>
              <a:t>primjeri detekcije i praćenja</a:t>
            </a:r>
          </a:p>
          <a:p>
            <a:r>
              <a:rPr lang="sr-Latn-RS" sz="2200" dirty="0"/>
              <a:t>- Praćenje loptice u </a:t>
            </a:r>
            <a:r>
              <a:rPr lang="sr-Latn-RS" sz="2200" dirty="0" smtClean="0"/>
              <a:t>tenisu (Hawk-Eye), u </a:t>
            </a:r>
            <a:r>
              <a:rPr lang="sr-Latn-RS" sz="2200" dirty="0" smtClean="0"/>
              <a:t>fudbalu i drugim sportovima</a:t>
            </a:r>
            <a:endParaRPr lang="sr-Latn-RS" sz="2200" dirty="0"/>
          </a:p>
          <a:p>
            <a:pPr marL="0" indent="0">
              <a:buNone/>
            </a:pPr>
            <a:endParaRPr lang="sr-Latn-RS" sz="2200" dirty="0" smtClean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451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Primjer komercijalnog </a:t>
            </a:r>
            <a:r>
              <a:rPr lang="sr-Latn-RS" b="1" dirty="0"/>
              <a:t>rješenja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Trackman</a:t>
            </a:r>
            <a:r>
              <a:rPr lang="sr-Latn-RS" dirty="0" smtClean="0"/>
              <a:t> – Dual radar technology</a:t>
            </a:r>
          </a:p>
          <a:p>
            <a:r>
              <a:rPr lang="sr-Latn-R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28" y="2298712"/>
            <a:ext cx="10270352" cy="34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Slična rješenja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i="1" dirty="0" smtClean="0"/>
              <a:t>(Studentski projekat)</a:t>
            </a:r>
          </a:p>
          <a:p>
            <a:r>
              <a:rPr lang="sr-Latn-RS" dirty="0" smtClean="0"/>
              <a:t>- </a:t>
            </a:r>
            <a:r>
              <a:rPr lang="sr-Latn-RS" dirty="0"/>
              <a:t>Praćenje </a:t>
            </a:r>
            <a:r>
              <a:rPr lang="sr-Latn-RS" dirty="0" smtClean="0"/>
              <a:t>loptice </a:t>
            </a:r>
            <a:r>
              <a:rPr lang="sr-Latn-RS" dirty="0"/>
              <a:t>sa </a:t>
            </a:r>
            <a:r>
              <a:rPr lang="sr-Latn-RS" dirty="0" smtClean="0"/>
              <a:t>kompleksnijom trajektorijom </a:t>
            </a:r>
            <a:endParaRPr lang="sr-Latn-RS" dirty="0" smtClean="0"/>
          </a:p>
          <a:p>
            <a:r>
              <a:rPr lang="sr-Latn-RS" dirty="0" smtClean="0"/>
              <a:t>- </a:t>
            </a:r>
            <a:r>
              <a:rPr lang="sr-Latn-RS" dirty="0" smtClean="0"/>
              <a:t>Rekonstrukcija 3D trajektorije, odbijanje loptice i njeno kretanje po podlozi (</a:t>
            </a:r>
            <a:r>
              <a:rPr lang="sr-Latn-RS" i="1" dirty="0" smtClean="0"/>
              <a:t>bounces and rolls</a:t>
            </a:r>
            <a:r>
              <a:rPr lang="sr-Latn-RS" dirty="0" smtClean="0"/>
              <a:t>)</a:t>
            </a:r>
          </a:p>
          <a:p>
            <a:r>
              <a:rPr lang="en-US" dirty="0" smtClean="0"/>
              <a:t>- Vi</a:t>
            </a:r>
            <a:r>
              <a:rPr lang="sr-Latn-RS" dirty="0" smtClean="0"/>
              <a:t>še kamera koje posmatraju scenu </a:t>
            </a:r>
            <a:r>
              <a:rPr lang="sr-Latn-RS" dirty="0" smtClean="0">
                <a:sym typeface="Wingdings" panose="05000000000000000000" pitchFamily="2" charset="2"/>
              </a:rPr>
              <a:t> 3D trajektorija (gledanje trajektorije iz različitih uglova)</a:t>
            </a:r>
          </a:p>
          <a:p>
            <a:r>
              <a:rPr lang="sr-Latn-RS" dirty="0" smtClean="0">
                <a:sym typeface="Wingdings" panose="05000000000000000000" pitchFamily="2" charset="2"/>
              </a:rPr>
              <a:t>- Prikaz jedne trajektorije na jednoj slici</a:t>
            </a:r>
          </a:p>
          <a:p>
            <a:r>
              <a:rPr lang="sr-Latn-RS" dirty="0"/>
              <a:t>-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videa</a:t>
            </a:r>
            <a:r>
              <a:rPr lang="en-US" dirty="0"/>
              <a:t> </a:t>
            </a:r>
            <a:r>
              <a:rPr lang="en-US" dirty="0" err="1"/>
              <a:t>gdje</a:t>
            </a:r>
            <a:r>
              <a:rPr lang="en-US" dirty="0"/>
              <a:t> se ne </a:t>
            </a:r>
            <a:r>
              <a:rPr lang="en-US" dirty="0" err="1"/>
              <a:t>pojavljuje</a:t>
            </a:r>
            <a:r>
              <a:rPr lang="en-US" dirty="0"/>
              <a:t> </a:t>
            </a:r>
            <a:r>
              <a:rPr lang="en-US" dirty="0" err="1"/>
              <a:t>igra</a:t>
            </a:r>
            <a:r>
              <a:rPr lang="sr-Latn-RS" dirty="0" smtClean="0"/>
              <a:t>č</a:t>
            </a:r>
          </a:p>
          <a:p>
            <a:endParaRPr lang="sr-Latn-RS" dirty="0"/>
          </a:p>
          <a:p>
            <a:r>
              <a:rPr lang="sr-Latn-RS" i="1" dirty="0"/>
              <a:t>(Master rad)</a:t>
            </a:r>
          </a:p>
          <a:p>
            <a:r>
              <a:rPr lang="sr-Latn-RS" dirty="0"/>
              <a:t>-</a:t>
            </a:r>
            <a:r>
              <a:rPr lang="en-US" dirty="0"/>
              <a:t> </a:t>
            </a:r>
            <a:r>
              <a:rPr lang="sr-Latn-RS" dirty="0"/>
              <a:t>Praćenje loptice uz automatsko podešavanje ve</a:t>
            </a:r>
            <a:r>
              <a:rPr lang="en-US" dirty="0"/>
              <a:t>li</a:t>
            </a:r>
            <a:r>
              <a:rPr lang="sr-Latn-RS" dirty="0"/>
              <a:t>čine loptice (dok se loptica kreće)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109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Ulaz</a:t>
            </a:r>
          </a:p>
          <a:p>
            <a:r>
              <a:rPr lang="sr-Latn-RS" dirty="0" smtClean="0"/>
              <a:t> - </a:t>
            </a:r>
            <a:r>
              <a:rPr lang="sr-Latn-RS" dirty="0"/>
              <a:t>V</a:t>
            </a:r>
            <a:r>
              <a:rPr lang="sr-Latn-RS" dirty="0" smtClean="0"/>
              <a:t>ideo </a:t>
            </a:r>
            <a:r>
              <a:rPr lang="sr-Latn-RS" dirty="0"/>
              <a:t>stream RGB </a:t>
            </a:r>
            <a:r>
              <a:rPr lang="sr-Latn-RS" dirty="0" smtClean="0"/>
              <a:t>kamere </a:t>
            </a:r>
            <a:endParaRPr lang="sr-Latn-RS" dirty="0" smtClean="0"/>
          </a:p>
          <a:p>
            <a:r>
              <a:rPr lang="sr-Latn-RS" b="1" dirty="0"/>
              <a:t> </a:t>
            </a:r>
            <a:r>
              <a:rPr lang="sr-Latn-RS" dirty="0"/>
              <a:t>- Korišćenje </a:t>
            </a:r>
            <a:r>
              <a:rPr lang="sr-Latn-RS" dirty="0" smtClean="0"/>
              <a:t>stacionarne kamere</a:t>
            </a:r>
            <a:endParaRPr lang="sr-Latn-RS" dirty="0" smtClean="0"/>
          </a:p>
          <a:p>
            <a:r>
              <a:rPr lang="sr-Latn-RS" dirty="0" smtClean="0"/>
              <a:t> - </a:t>
            </a:r>
            <a:r>
              <a:rPr lang="sr-Latn-RS" dirty="0" smtClean="0"/>
              <a:t>Izdvajaju se i a</a:t>
            </a:r>
            <a:r>
              <a:rPr lang="sr-Latn-RS" dirty="0" smtClean="0"/>
              <a:t>naliziraju u</a:t>
            </a:r>
            <a:r>
              <a:rPr lang="sr-Latn-RS" dirty="0" smtClean="0"/>
              <a:t>zastopni frejmovi</a:t>
            </a:r>
            <a:endParaRPr lang="sr-Latn-RS" dirty="0"/>
          </a:p>
          <a:p>
            <a:r>
              <a:rPr lang="sr-Latn-R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8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Detekcija loptice</a:t>
            </a:r>
          </a:p>
          <a:p>
            <a:r>
              <a:rPr lang="sr-Latn-RS" dirty="0" smtClean="0"/>
              <a:t> - </a:t>
            </a:r>
            <a:r>
              <a:rPr lang="sr-Latn-RS" b="1" dirty="0" smtClean="0"/>
              <a:t>Analiza uzastopnih frejmova </a:t>
            </a:r>
            <a:r>
              <a:rPr lang="sr-Latn-RS" dirty="0" smtClean="0"/>
              <a:t>– razlika uzastopnih frejmova će ukazati na piksele koji su se promijenili</a:t>
            </a:r>
          </a:p>
          <a:p>
            <a:r>
              <a:rPr lang="sr-Latn-RS" dirty="0"/>
              <a:t> </a:t>
            </a:r>
            <a:r>
              <a:rPr lang="sr-Latn-RS" dirty="0" smtClean="0"/>
              <a:t>- Ako je pozadina bila statička, promijenjeni pikseli ukazuju na lopticu</a:t>
            </a:r>
          </a:p>
          <a:p>
            <a:r>
              <a:rPr lang="sr-Latn-RS" dirty="0" smtClean="0"/>
              <a:t> - Pozadina u ovom slučaju – priroda, koja nije statička, a i igrač može biti vidljiv</a:t>
            </a:r>
          </a:p>
          <a:p>
            <a:r>
              <a:rPr lang="sr-Latn-RS" dirty="0" smtClean="0"/>
              <a:t>- Izdvajanje „kandidata za lopticu“ – pravljenje hipoteza</a:t>
            </a:r>
          </a:p>
          <a:p>
            <a:endParaRPr lang="sr-Latn-RS" dirty="0" smtClean="0"/>
          </a:p>
          <a:p>
            <a:r>
              <a:rPr lang="sr-Latn-RS" dirty="0"/>
              <a:t>- </a:t>
            </a:r>
            <a:r>
              <a:rPr lang="sr-Latn-RS" b="1" dirty="0"/>
              <a:t>Color segmentation </a:t>
            </a:r>
            <a:endParaRPr lang="sr-Latn-RS" dirty="0"/>
          </a:p>
          <a:p>
            <a:r>
              <a:rPr lang="sr-Latn-RS" dirty="0"/>
              <a:t> - U najjednostavnijem slučaju – thresholding, izdvajanje bijele loptice na zelenoj </a:t>
            </a:r>
            <a:r>
              <a:rPr lang="sr-Latn-RS" dirty="0" smtClean="0"/>
              <a:t>travi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7345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845</TotalTime>
  <Words>689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  Detekcija i praćenje golf loptice na golf terenu  (Projekat iz predmeta: Soft kompjuting) </vt:lpstr>
      <vt:lpstr>Zadatak</vt:lpstr>
      <vt:lpstr>Motivacija</vt:lpstr>
      <vt:lpstr>- Okruženje – priroda (različit teren, zelenilo, nebo, prepreke)  - Vremenski uslovi – npr. osvjetljenje </vt:lpstr>
      <vt:lpstr>Motivacija</vt:lpstr>
      <vt:lpstr>Primjer komercijalnog rješenja</vt:lpstr>
      <vt:lpstr>Slična rješenja</vt:lpstr>
      <vt:lpstr>Implementacija</vt:lpstr>
      <vt:lpstr>Implementacija</vt:lpstr>
      <vt:lpstr>Implementacija</vt:lpstr>
      <vt:lpstr>Implementacija</vt:lpstr>
      <vt:lpstr>Implementacija</vt:lpstr>
      <vt:lpstr>Implementacija</vt:lpstr>
      <vt:lpstr>Implementacija rješenja</vt:lpstr>
      <vt:lpstr>Moguća proširenja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i praćenje golf loptice na golf terenu</dc:title>
  <dc:creator>Ceca Kraišniković</dc:creator>
  <cp:lastModifiedBy>Ceca Kraišniković</cp:lastModifiedBy>
  <cp:revision>100</cp:revision>
  <dcterms:created xsi:type="dcterms:W3CDTF">2015-12-13T17:58:16Z</dcterms:created>
  <dcterms:modified xsi:type="dcterms:W3CDTF">2015-12-15T21:55:26Z</dcterms:modified>
</cp:coreProperties>
</file>