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5" r:id="rId9"/>
    <p:sldId id="266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 dirty="0"/>
              <a:t>Tiempo Secuencial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Tiempo Secuencial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Hoja1!$B$3:$B$9</c:f>
              <c:strCache>
                <c:ptCount val="7"/>
                <c:pt idx="0">
                  <c:v>200x200</c:v>
                </c:pt>
                <c:pt idx="1">
                  <c:v>400x400</c:v>
                </c:pt>
                <c:pt idx="2">
                  <c:v>600x600</c:v>
                </c:pt>
                <c:pt idx="3">
                  <c:v>800x800</c:v>
                </c:pt>
                <c:pt idx="4">
                  <c:v>1000x1000</c:v>
                </c:pt>
                <c:pt idx="5">
                  <c:v>2000x2000</c:v>
                </c:pt>
                <c:pt idx="6">
                  <c:v>2500x2500</c:v>
                </c:pt>
              </c:strCache>
            </c:strRef>
          </c:xVal>
          <c:yVal>
            <c:numRef>
              <c:f>Hoja1!$C$3:$C$9</c:f>
              <c:numCache>
                <c:formatCode>General</c:formatCode>
                <c:ptCount val="7"/>
                <c:pt idx="0">
                  <c:v>3.1906900000000002E-2</c:v>
                </c:pt>
                <c:pt idx="1">
                  <c:v>0.127136</c:v>
                </c:pt>
                <c:pt idx="2">
                  <c:v>0.28523399999999999</c:v>
                </c:pt>
                <c:pt idx="3">
                  <c:v>0.506463</c:v>
                </c:pt>
                <c:pt idx="4">
                  <c:v>0.79408599999999996</c:v>
                </c:pt>
                <c:pt idx="5">
                  <c:v>3.1752799999999999</c:v>
                </c:pt>
                <c:pt idx="6">
                  <c:v>5.0860000000000003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928488"/>
        <c:axId val="312929272"/>
      </c:scatterChart>
      <c:valAx>
        <c:axId val="312928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smtClean="0"/>
                  <a:t>Dimensión  </a:t>
                </a:r>
                <a:r>
                  <a:rPr lang="es-ES" dirty="0"/>
                  <a:t>de la imagen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2929272"/>
        <c:crosses val="autoZero"/>
        <c:crossBetween val="midCat"/>
      </c:valAx>
      <c:valAx>
        <c:axId val="31292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Tiempo de Ejecución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2928488"/>
        <c:crosses val="autoZero"/>
        <c:crossBetween val="midCat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 dirty="0"/>
              <a:t>Tiempo Paralelo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Hoja1!$B$3:$B$9</c:f>
              <c:strCache>
                <c:ptCount val="7"/>
                <c:pt idx="0">
                  <c:v>200x200</c:v>
                </c:pt>
                <c:pt idx="1">
                  <c:v>400x400</c:v>
                </c:pt>
                <c:pt idx="2">
                  <c:v>600x600</c:v>
                </c:pt>
                <c:pt idx="3">
                  <c:v>800x800</c:v>
                </c:pt>
                <c:pt idx="4">
                  <c:v>1000x1000</c:v>
                </c:pt>
                <c:pt idx="5">
                  <c:v>2000x2000</c:v>
                </c:pt>
                <c:pt idx="6">
                  <c:v>2500x2500</c:v>
                </c:pt>
              </c:strCache>
            </c:strRef>
          </c:xVal>
          <c:yVal>
            <c:numRef>
              <c:f>Hoja1!$D$3:$D$9</c:f>
              <c:numCache>
                <c:formatCode>General</c:formatCode>
                <c:ptCount val="7"/>
                <c:pt idx="0">
                  <c:v>8.6789499999999995E-3</c:v>
                </c:pt>
                <c:pt idx="1">
                  <c:v>7.2032499999999996E-3</c:v>
                </c:pt>
                <c:pt idx="2">
                  <c:v>7.6810999999999997E-3</c:v>
                </c:pt>
                <c:pt idx="3">
                  <c:v>8.9919000000000006E-3</c:v>
                </c:pt>
                <c:pt idx="4">
                  <c:v>9.0264999999999998E-3</c:v>
                </c:pt>
                <c:pt idx="5">
                  <c:v>1.1436999999999999E-2</c:v>
                </c:pt>
                <c:pt idx="6">
                  <c:v>1.2546099999999999E-2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797064"/>
        <c:axId val="359797456"/>
      </c:scatterChart>
      <c:valAx>
        <c:axId val="359797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smtClean="0"/>
                  <a:t>Dimensión  </a:t>
                </a:r>
                <a:r>
                  <a:rPr lang="es-ES" dirty="0"/>
                  <a:t>de la imagen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9797456"/>
        <c:crosses val="autoZero"/>
        <c:crossBetween val="midCat"/>
      </c:valAx>
      <c:valAx>
        <c:axId val="35979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/>
                  <a:t>Tiempo de Ejecución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9797064"/>
        <c:crosses val="autoZero"/>
        <c:crossBetween val="midCat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Acceleration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Hoja1!$E$2</c:f>
              <c:strCache>
                <c:ptCount val="1"/>
                <c:pt idx="0">
                  <c:v>Aceleracion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strRef>
              <c:f>Hoja1!$B$3:$B$9</c:f>
              <c:strCache>
                <c:ptCount val="7"/>
                <c:pt idx="0">
                  <c:v>200x200</c:v>
                </c:pt>
                <c:pt idx="1">
                  <c:v>400x400</c:v>
                </c:pt>
                <c:pt idx="2">
                  <c:v>600x600</c:v>
                </c:pt>
                <c:pt idx="3">
                  <c:v>800x800</c:v>
                </c:pt>
                <c:pt idx="4">
                  <c:v>1000x1000</c:v>
                </c:pt>
                <c:pt idx="5">
                  <c:v>2000x2000</c:v>
                </c:pt>
                <c:pt idx="6">
                  <c:v>2500x2500</c:v>
                </c:pt>
              </c:strCache>
            </c:strRef>
          </c:xVal>
          <c:yVal>
            <c:numRef>
              <c:f>Hoja1!$E$3:$E$9</c:f>
              <c:numCache>
                <c:formatCode>General</c:formatCode>
                <c:ptCount val="7"/>
                <c:pt idx="0">
                  <c:v>3.6763548585946459</c:v>
                </c:pt>
                <c:pt idx="1">
                  <c:v>17.649810849269429</c:v>
                </c:pt>
                <c:pt idx="2">
                  <c:v>37.134525002929266</c:v>
                </c:pt>
                <c:pt idx="3">
                  <c:v>56.324358589397121</c:v>
                </c:pt>
                <c:pt idx="4">
                  <c:v>87.972746911870601</c:v>
                </c:pt>
                <c:pt idx="5">
                  <c:v>277.63224621841391</c:v>
                </c:pt>
                <c:pt idx="6">
                  <c:v>405.38494034002605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622488"/>
        <c:axId val="362622880"/>
      </c:scatterChart>
      <c:valAx>
        <c:axId val="362622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mtClean="0"/>
                  <a:t>Aceleraciónsión </a:t>
                </a:r>
                <a:r>
                  <a:rPr lang="es-ES" dirty="0"/>
                  <a:t>de la imagen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2622880"/>
        <c:crosses val="autoZero"/>
        <c:crossBetween val="midCat"/>
      </c:valAx>
      <c:valAx>
        <c:axId val="36262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dirty="0" smtClean="0"/>
                  <a:t>Aceleración</a:t>
                </a:r>
                <a:endParaRPr lang="es-E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262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27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471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716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5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1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233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93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529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53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55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64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E3692-2EB5-432B-AA85-F29EFC9F83BA}" type="datetimeFigureOut">
              <a:rPr lang="es-ES" smtClean="0"/>
              <a:t>02/12/2015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48606-7B26-4EC6-9716-5C31AD297DE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39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06896" y="1052737"/>
            <a:ext cx="7772400" cy="7920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4000" dirty="0" smtClean="0">
                <a:latin typeface="Rockwell Extra Bold" panose="02060903040505020403" pitchFamily="18" charset="0"/>
              </a:rPr>
              <a:t>EXPOSICION FINAL HPC</a:t>
            </a:r>
            <a:endParaRPr lang="es-ES" sz="4000" dirty="0">
              <a:latin typeface="Rockwell Extra Bold" panose="02060903040505020403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50405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s-ES" dirty="0" smtClean="0">
                <a:latin typeface="Rockwell Extra Bold" panose="02060903040505020403" pitchFamily="18" charset="0"/>
              </a:rPr>
              <a:t>FRACTALES DE JULIA</a:t>
            </a:r>
          </a:p>
          <a:p>
            <a:endParaRPr lang="es-ES" dirty="0">
              <a:latin typeface="Rockwell Extra Bold" panose="02060903040505020403" pitchFamily="18" charset="0"/>
            </a:endParaRPr>
          </a:p>
        </p:txBody>
      </p:sp>
      <p:pic>
        <p:nvPicPr>
          <p:cNvPr id="1029" name="Picture 5" descr="https://upload.wikimedia.org/wikipedia/commons/thumb/8/8e/Time_escape_Julia_set_from_coordinate_%28phi-2%2C_0%29.jpg/120px-Time_escape_Julia_set_from_coordinate_%28phi-2%2C_0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21584"/>
            <a:ext cx="2016224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187102"/>
            <a:ext cx="23042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7102"/>
            <a:ext cx="1791072" cy="100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9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52934"/>
          </a:xfrm>
        </p:spPr>
        <p:txBody>
          <a:bodyPr>
            <a:noAutofit/>
          </a:bodyPr>
          <a:lstStyle/>
          <a:p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Imágenes</a:t>
            </a:r>
            <a:endParaRPr lang="es-ES" sz="3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71" y="2079864"/>
            <a:ext cx="1143000" cy="1143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01" y="2079864"/>
            <a:ext cx="3048000" cy="304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77" y="2079864"/>
            <a:ext cx="381000" cy="381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71600" y="1556792"/>
            <a:ext cx="7475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/>
              <a:t>40x40            120x120                          320x320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20655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800x800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5400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Graficas </a:t>
            </a:r>
            <a:endParaRPr lang="es-ES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137516"/>
              </p:ext>
            </p:extLst>
          </p:nvPr>
        </p:nvGraphicFramePr>
        <p:xfrm>
          <a:off x="2339752" y="1417638"/>
          <a:ext cx="6347048" cy="4565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73005"/>
              </p:ext>
            </p:extLst>
          </p:nvPr>
        </p:nvGraphicFramePr>
        <p:xfrm>
          <a:off x="251520" y="1417636"/>
          <a:ext cx="1944216" cy="4565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912"/>
                <a:gridCol w="1596304"/>
              </a:tblGrid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effectLst/>
                        </a:rPr>
                        <a:t>Dimensión </a:t>
                      </a:r>
                      <a:r>
                        <a:rPr lang="es-ES" sz="1100" u="none" strike="noStrike" dirty="0">
                          <a:effectLst/>
                        </a:rPr>
                        <a:t>(px)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200x200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400x400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600x600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800x800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1000x1000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2000x2000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2500x2500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6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52934"/>
          </a:xfrm>
        </p:spPr>
        <p:txBody>
          <a:bodyPr>
            <a:noAutofit/>
          </a:bodyPr>
          <a:lstStyle/>
          <a:p>
            <a:r>
              <a:rPr lang="es-ES" sz="3000" dirty="0" smtClean="0"/>
              <a:t/>
            </a:r>
            <a:br>
              <a:rPr lang="es-ES" sz="3000" dirty="0" smtClean="0"/>
            </a:br>
            <a:r>
              <a:rPr lang="es-ES" sz="3000" dirty="0"/>
              <a:t/>
            </a:r>
            <a:br>
              <a:rPr lang="es-ES" sz="3000" dirty="0"/>
            </a:b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IMPLEMENTACION PARALELA</a:t>
            </a:r>
            <a:r>
              <a:rPr lang="es-ES" sz="3000" dirty="0" smtClean="0"/>
              <a:t/>
            </a:r>
            <a:br>
              <a:rPr lang="es-ES" sz="3000" dirty="0" smtClean="0"/>
            </a:br>
            <a:r>
              <a:rPr lang="es-ES" sz="3000" dirty="0" smtClean="0"/>
              <a:t/>
            </a:r>
            <a:br>
              <a:rPr lang="es-ES" sz="3000" dirty="0" smtClean="0"/>
            </a:br>
            <a:endParaRPr lang="es-ES" sz="3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796136" y="1223946"/>
            <a:ext cx="307197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juliaGPU </a:t>
            </a:r>
            <a:r>
              <a:rPr lang="es-ES" sz="3000" dirty="0" smtClean="0"/>
              <a:t>básicamente es la misma de la CPU, la única diferencia es que se ejecuta en el dispositivo.</a:t>
            </a:r>
          </a:p>
          <a:p>
            <a:r>
              <a:rPr lang="es-ES" sz="3000" b="1" i="1" dirty="0" smtClean="0"/>
              <a:t>__</a:t>
            </a:r>
            <a:r>
              <a:rPr lang="es-ES" sz="3000" b="1" dirty="0" smtClean="0"/>
              <a:t>device</a:t>
            </a:r>
            <a:r>
              <a:rPr lang="es-ES" sz="3000" b="1" i="1" dirty="0" smtClean="0"/>
              <a:t>__</a:t>
            </a:r>
          </a:p>
          <a:p>
            <a:r>
              <a:rPr lang="es-ES" sz="3000" b="1" dirty="0" smtClean="0"/>
              <a:t>a = a * a + c</a:t>
            </a:r>
          </a:p>
          <a:p>
            <a:r>
              <a:rPr lang="es-ES" sz="3200" b="1" i="1" dirty="0">
                <a:solidFill>
                  <a:srgbClr val="C00000"/>
                </a:solidFill>
              </a:rPr>
              <a:t>ƒc (z) = z² + C</a:t>
            </a:r>
            <a:endParaRPr lang="es-ES" sz="3200" dirty="0">
              <a:solidFill>
                <a:srgbClr val="C00000"/>
              </a:solidFill>
            </a:endParaRPr>
          </a:p>
          <a:p>
            <a:endParaRPr lang="es-ES" sz="3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7" y="1219909"/>
            <a:ext cx="51816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52934"/>
          </a:xfrm>
        </p:spPr>
        <p:txBody>
          <a:bodyPr>
            <a:noAutofit/>
          </a:bodyPr>
          <a:lstStyle/>
          <a:p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 600x600</a:t>
            </a:r>
            <a:endParaRPr lang="es-ES" sz="3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40345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Graficas 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2644"/>
              </p:ext>
            </p:extLst>
          </p:nvPr>
        </p:nvGraphicFramePr>
        <p:xfrm>
          <a:off x="251520" y="1417636"/>
          <a:ext cx="1944216" cy="4565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912"/>
                <a:gridCol w="1596304"/>
              </a:tblGrid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effectLst/>
                        </a:rPr>
                        <a:t>Dimensión </a:t>
                      </a:r>
                      <a:r>
                        <a:rPr lang="es-ES" sz="1100" u="none" strike="noStrike" dirty="0">
                          <a:effectLst/>
                        </a:rPr>
                        <a:t>(px)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200x200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400x400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600x600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800x800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1000x1000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2000x2000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2500x2500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465275"/>
              </p:ext>
            </p:extLst>
          </p:nvPr>
        </p:nvGraphicFramePr>
        <p:xfrm>
          <a:off x="2401416" y="1417636"/>
          <a:ext cx="6285384" cy="456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29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Aceleración</a:t>
            </a:r>
            <a:endParaRPr lang="es-ES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961115"/>
              </p:ext>
            </p:extLst>
          </p:nvPr>
        </p:nvGraphicFramePr>
        <p:xfrm>
          <a:off x="2401416" y="1417638"/>
          <a:ext cx="5770984" cy="4565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50825"/>
              </p:ext>
            </p:extLst>
          </p:nvPr>
        </p:nvGraphicFramePr>
        <p:xfrm>
          <a:off x="251520" y="1417636"/>
          <a:ext cx="1944216" cy="4565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912"/>
                <a:gridCol w="1596304"/>
              </a:tblGrid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effectLst/>
                        </a:rPr>
                        <a:t>Dimensión </a:t>
                      </a:r>
                      <a:r>
                        <a:rPr lang="es-ES" sz="1100" u="none" strike="noStrike" dirty="0">
                          <a:effectLst/>
                        </a:rPr>
                        <a:t>(px)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200x200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400x400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600x600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800x800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1000x1000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2000x2000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0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2500x2500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8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637112"/>
          </a:xfrm>
        </p:spPr>
        <p:txBody>
          <a:bodyPr/>
          <a:lstStyle/>
          <a:p>
            <a:r>
              <a:rPr lang="es-ES" sz="2000" dirty="0" smtClean="0"/>
              <a:t>Para la implementación de manera secuencial hubo un tope en cuanto a la dimensión permitida, a una dimensión de 3000x3000 px, el compilador dejaba de funcionar. Para la dimensión de 2500 px se demoro aproximadamente 1 minuto. En comparación con la paralela, esta arrojaba el resultado casi inmediato.</a:t>
            </a:r>
          </a:p>
          <a:p>
            <a:r>
              <a:rPr lang="es-ES" sz="2000" dirty="0" smtClean="0"/>
              <a:t>Hubo problemas al ejecutarla en GPU debido a que la estructura que se requiere para manejar los números y la función que debe de llamar para generar la imagen, debían de ser ejecutadas en el device.</a:t>
            </a:r>
          </a:p>
          <a:p>
            <a:r>
              <a:rPr lang="es-ES" sz="2000" dirty="0" smtClean="0"/>
              <a:t>Todo lo que se haga en GPU y deba llamar a una función o una estructura de datos, se deben de implementar en el device.</a:t>
            </a:r>
          </a:p>
          <a:p>
            <a:r>
              <a:rPr lang="es-ES" sz="2000" dirty="0" smtClean="0"/>
              <a:t>Es evidente que el procesamiento de datos en paralelo serán de gran beneficio, siempre y cuando estas lo permitan.</a:t>
            </a:r>
          </a:p>
        </p:txBody>
      </p:sp>
    </p:spTree>
    <p:extLst>
      <p:ext uri="{BB962C8B-B14F-4D97-AF65-F5344CB8AC3E}">
        <p14:creationId xmlns:p14="http://schemas.microsoft.com/office/powerpoint/2010/main" val="235128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b="1" dirty="0" smtClean="0"/>
              <a:t>FRACTAL</a:t>
            </a:r>
            <a:br>
              <a:rPr lang="es-ES" b="1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b="1" dirty="0" smtClean="0"/>
              <a:t>Un fractal es un objeto geométrico cuya estructura básica, fragmentada o irregular, se repite a diferentes escalas. El término fue propuesto por el matemático Benoit Mandelbrot en 1975.</a:t>
            </a:r>
          </a:p>
          <a:p>
            <a:pPr marL="0" indent="0" algn="just">
              <a:buNone/>
            </a:pPr>
            <a:r>
              <a:rPr lang="es-ES" sz="2400" b="1" dirty="0" smtClean="0"/>
              <a:t>Su nombre deriva del latín fractus, que significa quebrado o fracturado. Muchas estructuras naturales son de tipo fractal. La propiedad matemática clave de un objeto genuinamente fractal es que su dimensión métrica fractal es un número no entero, </a:t>
            </a:r>
            <a:r>
              <a:rPr lang="es-ES" sz="2400" b="1" dirty="0"/>
              <a:t>que significa quebrado o fracturado</a:t>
            </a:r>
            <a:r>
              <a:rPr lang="es-ES" sz="2400" b="1" dirty="0" smtClean="0"/>
              <a:t>.</a:t>
            </a:r>
          </a:p>
          <a:p>
            <a:pPr marL="0" indent="0" algn="just">
              <a:buNone/>
            </a:pPr>
            <a:r>
              <a:rPr lang="es-ES" sz="2400" b="1" dirty="0" smtClean="0"/>
              <a:t>En el caso del fractal de Julia es un numero complejo (</a:t>
            </a:r>
            <a:r>
              <a:rPr lang="es-ES" sz="2400" dirty="0"/>
              <a:t>f</a:t>
            </a:r>
            <a:r>
              <a:rPr lang="es-ES" sz="2400" baseline="-25000" dirty="0"/>
              <a:t>c</a:t>
            </a:r>
            <a:r>
              <a:rPr lang="es-ES" sz="2400" dirty="0"/>
              <a:t>, c=(</a:t>
            </a:r>
            <a:r>
              <a:rPr lang="el-GR" sz="2400" dirty="0"/>
              <a:t>φ−2)+(φ−1)</a:t>
            </a:r>
            <a:r>
              <a:rPr lang="es-ES" sz="2400" dirty="0"/>
              <a:t>i =-</a:t>
            </a:r>
            <a:r>
              <a:rPr lang="es-ES" sz="2400" dirty="0" smtClean="0"/>
              <a:t>0.382+0.618i) con una parte real y una imaginaria</a:t>
            </a:r>
            <a:r>
              <a:rPr lang="es-ES" sz="2400" b="1" dirty="0" smtClean="0"/>
              <a:t>. </a:t>
            </a:r>
            <a:r>
              <a:rPr lang="es-ES" sz="2400" b="1" dirty="0"/>
              <a:t>Muchas estructuras naturales son de tipo </a:t>
            </a:r>
            <a:r>
              <a:rPr lang="es-ES" sz="2400" b="1" dirty="0" smtClean="0"/>
              <a:t>fractal y </a:t>
            </a:r>
            <a:r>
              <a:rPr lang="es-ES" sz="2400" b="1" dirty="0" smtClean="0"/>
              <a:t>podrían </a:t>
            </a:r>
            <a:r>
              <a:rPr lang="es-ES" sz="2400" b="1" dirty="0" smtClean="0"/>
              <a:t>ser representadas </a:t>
            </a:r>
            <a:r>
              <a:rPr lang="es-ES" sz="2400" b="1" dirty="0" smtClean="0"/>
              <a:t>matemáticamente </a:t>
            </a:r>
            <a:r>
              <a:rPr lang="es-ES" sz="2400" b="1" dirty="0" smtClean="0"/>
              <a:t>por una </a:t>
            </a:r>
            <a:r>
              <a:rPr lang="es-ES" sz="2400" b="1" dirty="0" smtClean="0"/>
              <a:t>función </a:t>
            </a:r>
            <a:r>
              <a:rPr lang="es-ES" sz="2400" b="1" dirty="0" smtClean="0"/>
              <a:t>llamada </a:t>
            </a:r>
            <a:r>
              <a:rPr lang="es-ES" sz="2400" b="1" dirty="0" smtClean="0"/>
              <a:t>función </a:t>
            </a:r>
            <a:r>
              <a:rPr lang="es-ES" sz="2400" b="1" dirty="0" smtClean="0"/>
              <a:t>fractal </a:t>
            </a:r>
            <a:r>
              <a:rPr lang="es-ES" sz="2400" i="1" dirty="0"/>
              <a:t> </a:t>
            </a:r>
            <a:r>
              <a:rPr lang="es-ES" b="1" i="1" dirty="0">
                <a:solidFill>
                  <a:srgbClr val="C00000"/>
                </a:solidFill>
              </a:rPr>
              <a:t>ƒc (z) = z² + C</a:t>
            </a:r>
            <a:r>
              <a:rPr lang="es-ES" b="1" dirty="0" smtClean="0">
                <a:solidFill>
                  <a:srgbClr val="C00000"/>
                </a:solidFill>
              </a:rPr>
              <a:t>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A </a:t>
            </a:r>
            <a:r>
              <a:rPr lang="es-ES" dirty="0"/>
              <a:t>un objeto geométrico fractal se le atribuyen las siguientes características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/>
              <a:t>Es demasiado irregular para ser descrito en términos geométricos tradicionales.</a:t>
            </a:r>
          </a:p>
          <a:p>
            <a:r>
              <a:rPr lang="es-ES" dirty="0"/>
              <a:t>Es </a:t>
            </a:r>
            <a:r>
              <a:rPr lang="es-ES" dirty="0" smtClean="0"/>
              <a:t>AUTOSIMILAR, </a:t>
            </a:r>
            <a:r>
              <a:rPr lang="es-ES" dirty="0"/>
              <a:t>su forma es hecha de copias más pequeñas de la misma figura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Las copias son similares al todo: misma forma pero diferente tamaño.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1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EJEMPLOS DE AUTOSIMILARIDAD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b="1" dirty="0"/>
              <a:t>Fractales naturales</a:t>
            </a:r>
            <a:r>
              <a:rPr lang="es-ES" dirty="0"/>
              <a:t> son objetos naturales que se pueden representar con muy buena aproximación mediante fractales matemáticos con autosimilaridad </a:t>
            </a:r>
            <a:r>
              <a:rPr lang="es-ES" dirty="0" smtClean="0"/>
              <a:t>estadística. Las </a:t>
            </a:r>
            <a:r>
              <a:rPr lang="es-ES" dirty="0"/>
              <a:t>nubes, las montañas, el sistema circulatorio, las líneas </a:t>
            </a:r>
            <a:r>
              <a:rPr lang="es-ES" dirty="0" smtClean="0"/>
              <a:t>costeras y los </a:t>
            </a:r>
            <a:r>
              <a:rPr lang="es-ES" dirty="0"/>
              <a:t>copos de </a:t>
            </a:r>
            <a:r>
              <a:rPr lang="es-ES" dirty="0" smtClean="0"/>
              <a:t>nieve.</a:t>
            </a:r>
          </a:p>
          <a:p>
            <a:pPr algn="just"/>
            <a:r>
              <a:rPr lang="es-ES" b="1" dirty="0"/>
              <a:t>Conjunto de Mandelbrot</a:t>
            </a:r>
            <a:r>
              <a:rPr lang="es-ES" dirty="0"/>
              <a:t> es un fractal </a:t>
            </a:r>
            <a:r>
              <a:rPr lang="es-ES" dirty="0" smtClean="0"/>
              <a:t>auto similar, </a:t>
            </a:r>
            <a:r>
              <a:rPr lang="es-ES" dirty="0"/>
              <a:t>generado por el conjunto de puntos estables de órbita acotada bajo cierta transformación iterativa no lineal.</a:t>
            </a:r>
          </a:p>
          <a:p>
            <a:pPr algn="just"/>
            <a:r>
              <a:rPr lang="es-ES" b="1" dirty="0"/>
              <a:t>Paisajes </a:t>
            </a:r>
            <a:r>
              <a:rPr lang="es-ES" b="1" dirty="0" smtClean="0"/>
              <a:t>fractales</a:t>
            </a:r>
            <a:r>
              <a:rPr lang="es-ES" dirty="0" smtClean="0"/>
              <a:t> son un </a:t>
            </a:r>
            <a:r>
              <a:rPr lang="es-ES" dirty="0"/>
              <a:t>tipo de fractales generados computacionalmente </a:t>
            </a:r>
            <a:r>
              <a:rPr lang="es-ES" dirty="0" smtClean="0"/>
              <a:t>que pueden </a:t>
            </a:r>
            <a:r>
              <a:rPr lang="es-ES" dirty="0"/>
              <a:t>producir paisajes realistas convincentes.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44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CONJUNTOS DE JULIA O FRACTALES DE JULIA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endParaRPr lang="es-ES" dirty="0" smtClean="0"/>
          </a:p>
          <a:p>
            <a:pPr marL="0" indent="0" algn="ctr">
              <a:buNone/>
            </a:pPr>
            <a:r>
              <a:rPr lang="es-ES" u="sng" dirty="0" smtClean="0"/>
              <a:t>CONCEPTO MATEMATICO FRACTALES DE JULIA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Estos </a:t>
            </a:r>
            <a:r>
              <a:rPr lang="es-ES" dirty="0"/>
              <a:t>conjuntos, fruto de los trabajos de Pierre Fatou y Gaston Julia en los años 1920, surgen como resultado de la aplicación reiterada de funciones </a:t>
            </a:r>
            <a:r>
              <a:rPr lang="es-ES" dirty="0" smtClean="0"/>
              <a:t>holomorfas. </a:t>
            </a:r>
            <a:r>
              <a:rPr lang="es-ES" dirty="0" smtClean="0">
                <a:solidFill>
                  <a:srgbClr val="C00000"/>
                </a:solidFill>
              </a:rPr>
              <a:t>( Z </a:t>
            </a:r>
            <a:r>
              <a:rPr lang="es-E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s-ES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</a:t>
            </a:r>
            <a:r>
              <a:rPr lang="es-ES" dirty="0" smtClean="0">
                <a:solidFill>
                  <a:srgbClr val="C00000"/>
                </a:solidFill>
              </a:rPr>
              <a:t>  (Z) </a:t>
            </a:r>
            <a:r>
              <a:rPr lang="es-E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s-ES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</a:t>
            </a:r>
            <a:r>
              <a:rPr lang="es-ES" dirty="0" smtClean="0">
                <a:solidFill>
                  <a:srgbClr val="C00000"/>
                </a:solidFill>
              </a:rPr>
              <a:t>  </a:t>
            </a:r>
            <a:r>
              <a:rPr lang="es-ES" i="1" dirty="0" smtClean="0">
                <a:solidFill>
                  <a:srgbClr val="C00000"/>
                </a:solidFill>
              </a:rPr>
              <a:t>( f (</a:t>
            </a:r>
            <a:r>
              <a:rPr lang="es-ES" dirty="0" smtClean="0">
                <a:solidFill>
                  <a:srgbClr val="C00000"/>
                </a:solidFill>
              </a:rPr>
              <a:t>Z) </a:t>
            </a:r>
            <a:r>
              <a:rPr lang="es-E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……).</a:t>
            </a:r>
          </a:p>
          <a:p>
            <a:pPr marL="0" indent="0" algn="just">
              <a:buNone/>
            </a:pPr>
            <a:endParaRPr lang="es-ES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dirty="0"/>
              <a:t>Las </a:t>
            </a:r>
            <a:r>
              <a:rPr lang="es-ES" b="1" dirty="0"/>
              <a:t>funciones holomorfas</a:t>
            </a:r>
            <a:r>
              <a:rPr lang="es-ES" dirty="0"/>
              <a:t> son el principal objeto de estudio del análisis complejo; son funciones que se definen sobre un subconjunto abierto del plano </a:t>
            </a:r>
            <a:r>
              <a:rPr lang="es-ES" dirty="0" smtClean="0"/>
              <a:t>complejo </a:t>
            </a:r>
            <a:r>
              <a:rPr lang="es-ES" b="1" dirty="0" smtClean="0"/>
              <a:t>C</a:t>
            </a:r>
            <a:r>
              <a:rPr lang="es-ES" dirty="0"/>
              <a:t> y con valores en </a:t>
            </a:r>
            <a:r>
              <a:rPr lang="es-ES" b="1" dirty="0"/>
              <a:t>C</a:t>
            </a:r>
            <a:r>
              <a:rPr lang="es-ES" dirty="0"/>
              <a:t>, que además son complejo-diferenciables en cada punto.</a:t>
            </a:r>
            <a:endParaRPr lang="es-ES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Analicemos el caso particular de funciones polinómicas de grado mayor que uno. Al aplicar sucesivas veces una función polinómica es muy posible que el resultado tienda </a:t>
            </a:r>
            <a:r>
              <a:rPr lang="es-ES" dirty="0" smtClean="0"/>
              <a:t>a </a:t>
            </a:r>
            <a:r>
              <a:rPr lang="es-ES" sz="4000" b="1" dirty="0" smtClean="0"/>
              <a:t>infinito ∞</a:t>
            </a:r>
            <a:r>
              <a:rPr lang="es-ES" dirty="0"/>
              <a:t> . Al conjunto de valores de  que no escapan al infinito mediante esta operación se le denomina conjunto de Julia relleno, y a su frontera, simplemente conjunto de Julia</a:t>
            </a:r>
            <a:r>
              <a:rPr lang="es-ES" dirty="0" smtClean="0"/>
              <a:t>. </a:t>
            </a:r>
            <a:r>
              <a:rPr lang="es-ES" sz="4600" b="1" i="1" dirty="0">
                <a:solidFill>
                  <a:srgbClr val="C00000"/>
                </a:solidFill>
              </a:rPr>
              <a:t>ƒc (z) = z² + C</a:t>
            </a:r>
            <a:endParaRPr lang="es-ES" sz="4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4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i="1" dirty="0"/>
              <a:t>Ejemplos de conjuntos de Julia para </a:t>
            </a:r>
            <a:r>
              <a:rPr lang="es-ES" i="1" dirty="0" smtClean="0"/>
              <a:t> </a:t>
            </a:r>
            <a:r>
              <a:rPr lang="es-ES" b="1" i="1" dirty="0" smtClean="0"/>
              <a:t>ƒ</a:t>
            </a:r>
            <a:r>
              <a:rPr lang="es-ES" sz="2200" b="1" i="1" dirty="0" smtClean="0"/>
              <a:t>c</a:t>
            </a:r>
            <a:r>
              <a:rPr lang="es-ES" sz="1600" b="1" i="1" dirty="0" smtClean="0"/>
              <a:t> </a:t>
            </a:r>
            <a:r>
              <a:rPr lang="es-ES" sz="4000" b="1" i="1" dirty="0" smtClean="0"/>
              <a:t>(z) = z² + C</a:t>
            </a:r>
            <a:endParaRPr lang="es-ES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610744" cy="1173807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En negro, conjunto de Julia relleno asociado a </a:t>
            </a:r>
            <a:r>
              <a:rPr lang="es-ES" sz="2000" dirty="0" smtClean="0"/>
              <a:t>f</a:t>
            </a:r>
            <a:r>
              <a:rPr lang="es-ES" sz="2000" baseline="-25000" dirty="0" smtClean="0"/>
              <a:t>c</a:t>
            </a:r>
            <a:r>
              <a:rPr lang="es-ES" sz="2000" dirty="0"/>
              <a:t>, c=φ-1, donde φ es </a:t>
            </a:r>
            <a:r>
              <a:rPr lang="es-ES" sz="2000" dirty="0" smtClean="0"/>
              <a:t>el número áureo.</a:t>
            </a:r>
            <a:endParaRPr lang="es-ES" sz="20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852935"/>
            <a:ext cx="3394720" cy="3273227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28801"/>
            <a:ext cx="4041775" cy="1080120"/>
          </a:xfrm>
        </p:spPr>
        <p:txBody>
          <a:bodyPr>
            <a:normAutofit fontScale="85000"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Conjunto de Julia relleno asociado a f</a:t>
            </a:r>
            <a:r>
              <a:rPr lang="es-ES" baseline="-25000" dirty="0" smtClean="0"/>
              <a:t>c</a:t>
            </a:r>
            <a:r>
              <a:rPr lang="es-ES" dirty="0" smtClean="0"/>
              <a:t>, c=(</a:t>
            </a:r>
            <a:r>
              <a:rPr lang="el-GR" dirty="0" smtClean="0"/>
              <a:t>φ−2)+(φ−1)</a:t>
            </a:r>
            <a:r>
              <a:rPr lang="es-ES" dirty="0" smtClean="0"/>
              <a:t>i =-0.382+0.618i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309634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80928"/>
            <a:ext cx="3024336" cy="310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6138" y="823691"/>
            <a:ext cx="8229600" cy="652934"/>
          </a:xfrm>
        </p:spPr>
        <p:txBody>
          <a:bodyPr>
            <a:noAutofit/>
          </a:bodyPr>
          <a:lstStyle/>
          <a:p>
            <a:pPr marL="361950"/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Generación de la imagen</a:t>
            </a:r>
            <a:endParaRPr lang="es-ES" sz="3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81524" y="2492896"/>
            <a:ext cx="6858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/>
              <a:t>Crea una imagen con las dimensiones DIMxDIM (definidas como variables globales).</a:t>
            </a:r>
          </a:p>
          <a:p>
            <a:r>
              <a:rPr lang="es-ES" sz="3000" dirty="0" smtClean="0"/>
              <a:t>CV_8UC1 =&gt; escala de blanco o negro</a:t>
            </a:r>
          </a:p>
          <a:p>
            <a:r>
              <a:rPr lang="es-ES" sz="3000" dirty="0" smtClean="0"/>
              <a:t>Scalar(255) =&gt; Indica que el fondo sea blanco</a:t>
            </a:r>
            <a:endParaRPr lang="es-ES" sz="3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4968552" cy="5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Primeras pruebas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30" y="1772816"/>
            <a:ext cx="3048000" cy="304800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381000" cy="381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17330" y="21487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40x40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571140" y="141763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320x320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22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52934"/>
          </a:xfrm>
        </p:spPr>
        <p:txBody>
          <a:bodyPr>
            <a:noAutofit/>
          </a:bodyPr>
          <a:lstStyle/>
          <a:p>
            <a:r>
              <a:rPr lang="es-ES" sz="3000" dirty="0" smtClean="0"/>
              <a:t/>
            </a:r>
            <a:br>
              <a:rPr lang="es-ES" sz="3000" dirty="0" smtClean="0"/>
            </a:br>
            <a:r>
              <a:rPr lang="es-ES" sz="3000" dirty="0"/>
              <a:t/>
            </a:r>
            <a:br>
              <a:rPr lang="es-ES" sz="3000" dirty="0"/>
            </a:br>
            <a:r>
              <a:rPr lang="es-E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IMPLEMENTACION SECUENCIAL</a:t>
            </a:r>
            <a:r>
              <a:rPr lang="es-ES" sz="3000" dirty="0" smtClean="0"/>
              <a:t/>
            </a:r>
            <a:br>
              <a:rPr lang="es-ES" sz="3000" dirty="0" smtClean="0"/>
            </a:br>
            <a:r>
              <a:rPr lang="es-ES" sz="3000" dirty="0" smtClean="0"/>
              <a:t/>
            </a:r>
            <a:br>
              <a:rPr lang="es-ES" sz="3000" dirty="0" smtClean="0"/>
            </a:br>
            <a:endParaRPr lang="es-ES" sz="3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800"/>
            <a:ext cx="4086225" cy="45339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88024" y="1628800"/>
            <a:ext cx="38987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/>
              <a:t>j</a:t>
            </a:r>
            <a:r>
              <a:rPr lang="es-ES" sz="3000" b="1" dirty="0" smtClean="0"/>
              <a:t>uliaCPU </a:t>
            </a:r>
            <a:r>
              <a:rPr lang="es-ES" sz="3000" dirty="0" smtClean="0"/>
              <a:t>es la función encargada de agregar el color negro o blanco.</a:t>
            </a:r>
          </a:p>
          <a:p>
            <a:r>
              <a:rPr lang="es-ES" sz="3000" dirty="0" smtClean="0"/>
              <a:t>Para poder generar el fractal se debe llamar a la función </a:t>
            </a:r>
            <a:r>
              <a:rPr lang="es-ES" sz="3000" b="1" dirty="0" smtClean="0"/>
              <a:t>julia</a:t>
            </a:r>
          </a:p>
          <a:p>
            <a:r>
              <a:rPr lang="es-ES" sz="3000" b="1" dirty="0" smtClean="0"/>
              <a:t>a = a * a + c</a:t>
            </a:r>
          </a:p>
          <a:p>
            <a:r>
              <a:rPr lang="es-ES" sz="3200" b="1" i="1" dirty="0">
                <a:solidFill>
                  <a:srgbClr val="C00000"/>
                </a:solidFill>
              </a:rPr>
              <a:t>ƒc (z) = z² + C</a:t>
            </a:r>
            <a:endParaRPr lang="es-ES" sz="3200" dirty="0">
              <a:solidFill>
                <a:srgbClr val="C00000"/>
              </a:solidFill>
            </a:endParaRPr>
          </a:p>
          <a:p>
            <a:endParaRPr lang="es-ES" sz="3000" b="1" dirty="0"/>
          </a:p>
        </p:txBody>
      </p:sp>
    </p:spTree>
    <p:extLst>
      <p:ext uri="{BB962C8B-B14F-4D97-AF65-F5344CB8AC3E}">
        <p14:creationId xmlns:p14="http://schemas.microsoft.com/office/powerpoint/2010/main" val="22092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579</Words>
  <Application>Microsoft Office PowerPoint</Application>
  <PresentationFormat>Presentación en pantalla 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 Extra Bold</vt:lpstr>
      <vt:lpstr>Times New Roman</vt:lpstr>
      <vt:lpstr>Wingdings</vt:lpstr>
      <vt:lpstr>Tema de Office</vt:lpstr>
      <vt:lpstr>EXPOSICION FINAL HPC</vt:lpstr>
      <vt:lpstr>  FRACTAL  </vt:lpstr>
      <vt:lpstr>INTRODUCCION</vt:lpstr>
      <vt:lpstr>EJEMPLOS DE AUTOSIMILARIDAD</vt:lpstr>
      <vt:lpstr>CONJUNTOS DE JULIA O FRACTALES DE JULIA</vt:lpstr>
      <vt:lpstr>Ejemplos de conjuntos de Julia para  ƒc (z) = z² + C</vt:lpstr>
      <vt:lpstr>Generación de la imagen</vt:lpstr>
      <vt:lpstr>Primeras pruebas</vt:lpstr>
      <vt:lpstr>  IMPLEMENTACION SECUENCIAL  </vt:lpstr>
      <vt:lpstr>Imágenes</vt:lpstr>
      <vt:lpstr>800x800</vt:lpstr>
      <vt:lpstr>Graficas </vt:lpstr>
      <vt:lpstr>  IMPLEMENTACION PARALELA  </vt:lpstr>
      <vt:lpstr>Imagen 600x600</vt:lpstr>
      <vt:lpstr>Graficas </vt:lpstr>
      <vt:lpstr>Aceleración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EXPOSICION FINAL HPC</dc:title>
  <dc:creator>familiar</dc:creator>
  <cp:lastModifiedBy>Christian Camilo Restrepo Ledesma</cp:lastModifiedBy>
  <cp:revision>32</cp:revision>
  <dcterms:created xsi:type="dcterms:W3CDTF">2015-11-21T19:50:44Z</dcterms:created>
  <dcterms:modified xsi:type="dcterms:W3CDTF">2015-12-02T15:25:39Z</dcterms:modified>
</cp:coreProperties>
</file>