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First Wave</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MTurk scramblings and reconstructions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idx="1" type="subTitle"/>
          </p:nvPr>
        </p:nvSpPr>
        <p:spPr>
          <a:xfrm>
            <a:off x="266000" y="121925"/>
            <a:ext cx="8520600" cy="498900"/>
          </a:xfrm>
          <a:prstGeom prst="rect">
            <a:avLst/>
          </a:prstGeom>
        </p:spPr>
        <p:txBody>
          <a:bodyPr anchorCtr="0" anchor="t" bIns="91425" lIns="91425" rIns="91425" tIns="91425">
            <a:noAutofit/>
          </a:bodyPr>
          <a:lstStyle/>
          <a:p>
            <a:pPr lvl="0" rtl="0" algn="l">
              <a:spcBef>
                <a:spcPts val="0"/>
              </a:spcBef>
              <a:buNone/>
            </a:pPr>
            <a:r>
              <a:rPr lang="en"/>
              <a:t>Overall Statistics (at a glance, pt.1)</a:t>
            </a:r>
          </a:p>
        </p:txBody>
      </p:sp>
      <p:sp>
        <p:nvSpPr>
          <p:cNvPr id="137" name="Shape 137"/>
          <p:cNvSpPr txBox="1"/>
          <p:nvPr/>
        </p:nvSpPr>
        <p:spPr>
          <a:xfrm>
            <a:off x="311700" y="620825"/>
            <a:ext cx="8600700" cy="1020000"/>
          </a:xfrm>
          <a:prstGeom prst="rect">
            <a:avLst/>
          </a:prstGeom>
          <a:noFill/>
          <a:ln>
            <a:noFill/>
          </a:ln>
        </p:spPr>
        <p:txBody>
          <a:bodyPr anchorCtr="0" anchor="t" bIns="91425" lIns="91425" rIns="91425" tIns="91425">
            <a:noAutofit/>
          </a:bodyPr>
          <a:lstStyle/>
          <a:p>
            <a:pPr lvl="0">
              <a:spcBef>
                <a:spcPts val="0"/>
              </a:spcBef>
              <a:buNone/>
            </a:pPr>
            <a:r>
              <a:rPr lang="en"/>
              <a:t>We can group the dataset by sentence number to get 150 chunks, with their 4 variations, and run an aggregate measure over those “subchunks,” such as the mean.  This averages the three metrics we used in the past slides over all 150 base sentences.  We can then investigate, say, the first ten sentences. These numbers are normalized by their respective totals.</a:t>
            </a:r>
          </a:p>
        </p:txBody>
      </p:sp>
      <p:pic>
        <p:nvPicPr>
          <p:cNvPr id="138" name="Shape 138"/>
          <p:cNvPicPr preferRelativeResize="0"/>
          <p:nvPr/>
        </p:nvPicPr>
        <p:blipFill>
          <a:blip r:embed="rId3">
            <a:alphaModFix/>
          </a:blip>
          <a:stretch>
            <a:fillRect/>
          </a:stretch>
        </p:blipFill>
        <p:spPr>
          <a:xfrm>
            <a:off x="311700" y="1518675"/>
            <a:ext cx="8429200" cy="3472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Overall Statistics (at a glance, pt.2)</a:t>
            </a:r>
          </a:p>
        </p:txBody>
      </p:sp>
      <p:sp>
        <p:nvSpPr>
          <p:cNvPr id="144" name="Shape 14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can also look at the overall distributions for the three metrics over all the 150 base sentences.  This tells us how complex a scrambled sentence is on average compared to all the other base sentences.</a:t>
            </a:r>
          </a:p>
          <a:p>
            <a:pPr lvl="0">
              <a:spcBef>
                <a:spcPts val="0"/>
              </a:spcBef>
              <a:buNone/>
            </a:pPr>
            <a:r>
              <a:t/>
            </a:r>
            <a:endParaRPr/>
          </a:p>
          <a:p>
            <a:pPr lvl="0">
              <a:spcBef>
                <a:spcPts val="0"/>
              </a:spcBef>
              <a:buNone/>
            </a:pPr>
            <a:r>
              <a:rPr lang="en"/>
              <a:t>The distributions themselves bear out interesting shapes, and so should provide a lot of information going forward!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id="149" name="Shape 149"/>
          <p:cNvPicPr preferRelativeResize="0"/>
          <p:nvPr/>
        </p:nvPicPr>
        <p:blipFill>
          <a:blip r:embed="rId3">
            <a:alphaModFix/>
          </a:blip>
          <a:stretch>
            <a:fillRect/>
          </a:stretch>
        </p:blipFill>
        <p:spPr>
          <a:xfrm>
            <a:off x="152400" y="152400"/>
            <a:ext cx="8848723"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nvSpPr>
        <p:spPr>
          <a:xfrm>
            <a:off x="387975" y="207825"/>
            <a:ext cx="1141800" cy="3657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lgn="ctr">
              <a:spcBef>
                <a:spcPts val="0"/>
              </a:spcBef>
              <a:buNone/>
            </a:pPr>
            <a:r>
              <a:rPr lang="en">
                <a:solidFill>
                  <a:srgbClr val="FF0000"/>
                </a:solidFill>
              </a:rPr>
              <a:t>target</a:t>
            </a:r>
          </a:p>
        </p:txBody>
      </p:sp>
      <p:sp>
        <p:nvSpPr>
          <p:cNvPr id="61" name="Shape 61"/>
          <p:cNvSpPr txBox="1"/>
          <p:nvPr/>
        </p:nvSpPr>
        <p:spPr>
          <a:xfrm>
            <a:off x="3678900" y="206475"/>
            <a:ext cx="1141800" cy="3657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FF0000"/>
                </a:solidFill>
              </a:rPr>
              <a:t>scrambled</a:t>
            </a:r>
          </a:p>
        </p:txBody>
      </p:sp>
      <p:sp>
        <p:nvSpPr>
          <p:cNvPr id="62" name="Shape 62"/>
          <p:cNvSpPr txBox="1"/>
          <p:nvPr/>
        </p:nvSpPr>
        <p:spPr>
          <a:xfrm>
            <a:off x="7180275" y="207825"/>
            <a:ext cx="1141800" cy="3657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
                <a:solidFill>
                  <a:srgbClr val="FF0000"/>
                </a:solidFill>
              </a:rPr>
              <a:t>produced</a:t>
            </a:r>
          </a:p>
        </p:txBody>
      </p:sp>
      <p:cxnSp>
        <p:nvCxnSpPr>
          <p:cNvPr id="63" name="Shape 63"/>
          <p:cNvCxnSpPr>
            <a:stCxn id="60" idx="3"/>
            <a:endCxn id="61" idx="1"/>
          </p:cNvCxnSpPr>
          <p:nvPr/>
        </p:nvCxnSpPr>
        <p:spPr>
          <a:xfrm flipH="1" rot="10800000">
            <a:off x="1529775" y="389475"/>
            <a:ext cx="2149200" cy="1200"/>
          </a:xfrm>
          <a:prstGeom prst="straightConnector1">
            <a:avLst/>
          </a:prstGeom>
          <a:noFill/>
          <a:ln cap="flat" cmpd="sng" w="9525">
            <a:solidFill>
              <a:schemeClr val="dk2"/>
            </a:solidFill>
            <a:prstDash val="solid"/>
            <a:round/>
            <a:headEnd len="lg" w="lg" type="none"/>
            <a:tailEnd len="lg" w="lg" type="triangle"/>
          </a:ln>
        </p:spPr>
      </p:cxnSp>
      <p:cxnSp>
        <p:nvCxnSpPr>
          <p:cNvPr id="64" name="Shape 64"/>
          <p:cNvCxnSpPr>
            <a:endCxn id="62" idx="1"/>
          </p:cNvCxnSpPr>
          <p:nvPr/>
        </p:nvCxnSpPr>
        <p:spPr>
          <a:xfrm flipH="1" rot="10800000">
            <a:off x="4795275" y="390675"/>
            <a:ext cx="2385000" cy="8400"/>
          </a:xfrm>
          <a:prstGeom prst="straightConnector1">
            <a:avLst/>
          </a:prstGeom>
          <a:noFill/>
          <a:ln cap="flat" cmpd="sng" w="9525">
            <a:solidFill>
              <a:schemeClr val="dk2"/>
            </a:solidFill>
            <a:prstDash val="solid"/>
            <a:round/>
            <a:headEnd len="lg" w="lg" type="none"/>
            <a:tailEnd len="lg" w="lg" type="triangle"/>
          </a:ln>
        </p:spPr>
      </p:cxnSp>
      <p:sp>
        <p:nvSpPr>
          <p:cNvPr id="65" name="Shape 65"/>
          <p:cNvSpPr txBox="1"/>
          <p:nvPr/>
        </p:nvSpPr>
        <p:spPr>
          <a:xfrm>
            <a:off x="406125" y="682375"/>
            <a:ext cx="1141800" cy="389400"/>
          </a:xfrm>
          <a:prstGeom prst="rect">
            <a:avLst/>
          </a:prstGeom>
          <a:noFill/>
          <a:ln>
            <a:noFill/>
          </a:ln>
        </p:spPr>
        <p:txBody>
          <a:bodyPr anchorCtr="0" anchor="t" bIns="91425" lIns="91425" rIns="91425" tIns="91425">
            <a:noAutofit/>
          </a:bodyPr>
          <a:lstStyle/>
          <a:p>
            <a:pPr lvl="0">
              <a:spcBef>
                <a:spcPts val="0"/>
              </a:spcBef>
              <a:buNone/>
            </a:pPr>
            <a:r>
              <a:rPr lang="en"/>
              <a:t>“ABcDE”</a:t>
            </a:r>
          </a:p>
        </p:txBody>
      </p:sp>
      <p:sp>
        <p:nvSpPr>
          <p:cNvPr id="66" name="Shape 66"/>
          <p:cNvSpPr txBox="1"/>
          <p:nvPr/>
        </p:nvSpPr>
        <p:spPr>
          <a:xfrm>
            <a:off x="3678900" y="702200"/>
            <a:ext cx="1141800" cy="389400"/>
          </a:xfrm>
          <a:prstGeom prst="rect">
            <a:avLst/>
          </a:prstGeom>
          <a:noFill/>
          <a:ln>
            <a:noFill/>
          </a:ln>
        </p:spPr>
        <p:txBody>
          <a:bodyPr anchorCtr="0" anchor="t" bIns="91425" lIns="91425" rIns="91425" tIns="91425">
            <a:noAutofit/>
          </a:bodyPr>
          <a:lstStyle/>
          <a:p>
            <a:pPr lvl="0" rtl="0">
              <a:spcBef>
                <a:spcPts val="0"/>
              </a:spcBef>
              <a:buNone/>
            </a:pPr>
            <a:r>
              <a:rPr lang="en"/>
              <a:t>“EBcDA”</a:t>
            </a:r>
          </a:p>
        </p:txBody>
      </p:sp>
      <p:sp>
        <p:nvSpPr>
          <p:cNvPr id="67" name="Shape 67"/>
          <p:cNvSpPr txBox="1"/>
          <p:nvPr/>
        </p:nvSpPr>
        <p:spPr>
          <a:xfrm>
            <a:off x="7113175" y="667950"/>
            <a:ext cx="1209000" cy="389400"/>
          </a:xfrm>
          <a:prstGeom prst="rect">
            <a:avLst/>
          </a:prstGeom>
          <a:noFill/>
          <a:ln>
            <a:noFill/>
          </a:ln>
        </p:spPr>
        <p:txBody>
          <a:bodyPr anchorCtr="0" anchor="t" bIns="91425" lIns="91425" rIns="91425" tIns="91425">
            <a:noAutofit/>
          </a:bodyPr>
          <a:lstStyle/>
          <a:p>
            <a:pPr lvl="0" rtl="0">
              <a:spcBef>
                <a:spcPts val="0"/>
              </a:spcBef>
              <a:buNone/>
            </a:pPr>
            <a:r>
              <a:rPr lang="en"/>
              <a:t>“</a:t>
            </a:r>
            <a:r>
              <a:rPr lang="en"/>
              <a:t>ABEcD”</a:t>
            </a:r>
          </a:p>
        </p:txBody>
      </p:sp>
      <p:cxnSp>
        <p:nvCxnSpPr>
          <p:cNvPr id="68" name="Shape 68"/>
          <p:cNvCxnSpPr/>
          <p:nvPr/>
        </p:nvCxnSpPr>
        <p:spPr>
          <a:xfrm>
            <a:off x="559450" y="975826"/>
            <a:ext cx="78300" cy="309600"/>
          </a:xfrm>
          <a:prstGeom prst="straightConnector1">
            <a:avLst/>
          </a:prstGeom>
          <a:noFill/>
          <a:ln cap="flat" cmpd="sng" w="9525">
            <a:solidFill>
              <a:schemeClr val="dk2"/>
            </a:solidFill>
            <a:prstDash val="solid"/>
            <a:round/>
            <a:headEnd len="lg" w="lg" type="none"/>
            <a:tailEnd len="lg" w="lg" type="none"/>
          </a:ln>
        </p:spPr>
      </p:cxnSp>
      <p:cxnSp>
        <p:nvCxnSpPr>
          <p:cNvPr id="69" name="Shape 69"/>
          <p:cNvCxnSpPr/>
          <p:nvPr/>
        </p:nvCxnSpPr>
        <p:spPr>
          <a:xfrm flipH="1">
            <a:off x="642974" y="1005975"/>
            <a:ext cx="63900" cy="268800"/>
          </a:xfrm>
          <a:prstGeom prst="straightConnector1">
            <a:avLst/>
          </a:prstGeom>
          <a:noFill/>
          <a:ln cap="flat" cmpd="sng" w="9525">
            <a:solidFill>
              <a:schemeClr val="dk2"/>
            </a:solidFill>
            <a:prstDash val="solid"/>
            <a:round/>
            <a:headEnd len="lg" w="lg" type="none"/>
            <a:tailEnd len="lg" w="lg" type="none"/>
          </a:ln>
        </p:spPr>
      </p:cxnSp>
      <p:sp>
        <p:nvSpPr>
          <p:cNvPr id="70" name="Shape 70"/>
          <p:cNvSpPr txBox="1"/>
          <p:nvPr/>
        </p:nvSpPr>
        <p:spPr>
          <a:xfrm>
            <a:off x="226675" y="1274775"/>
            <a:ext cx="1026000" cy="365700"/>
          </a:xfrm>
          <a:prstGeom prst="rect">
            <a:avLst/>
          </a:prstGeom>
          <a:noFill/>
          <a:ln>
            <a:noFill/>
          </a:ln>
        </p:spPr>
        <p:txBody>
          <a:bodyPr anchorCtr="0" anchor="t" bIns="91425" lIns="91425" rIns="91425" tIns="91425">
            <a:noAutofit/>
          </a:bodyPr>
          <a:lstStyle/>
          <a:p>
            <a:pPr lvl="0">
              <a:spcBef>
                <a:spcPts val="0"/>
              </a:spcBef>
              <a:buNone/>
            </a:pPr>
            <a:r>
              <a:rPr lang="en"/>
              <a:t>High pmi</a:t>
            </a:r>
          </a:p>
        </p:txBody>
      </p:sp>
      <p:sp>
        <p:nvSpPr>
          <p:cNvPr id="71" name="Shape 71"/>
          <p:cNvSpPr txBox="1"/>
          <p:nvPr/>
        </p:nvSpPr>
        <p:spPr>
          <a:xfrm>
            <a:off x="3827850" y="1213250"/>
            <a:ext cx="1026000" cy="335400"/>
          </a:xfrm>
          <a:prstGeom prst="rect">
            <a:avLst/>
          </a:prstGeom>
          <a:noFill/>
          <a:ln>
            <a:noFill/>
          </a:ln>
        </p:spPr>
        <p:txBody>
          <a:bodyPr anchorCtr="0" anchor="t" bIns="91425" lIns="91425" rIns="91425" tIns="91425">
            <a:noAutofit/>
          </a:bodyPr>
          <a:lstStyle/>
          <a:p>
            <a:pPr lvl="0" rtl="0">
              <a:spcBef>
                <a:spcPts val="0"/>
              </a:spcBef>
              <a:buNone/>
            </a:pPr>
            <a:r>
              <a:rPr lang="en"/>
              <a:t>Low</a:t>
            </a:r>
            <a:r>
              <a:rPr lang="en"/>
              <a:t> pmi</a:t>
            </a:r>
          </a:p>
        </p:txBody>
      </p:sp>
      <p:cxnSp>
        <p:nvCxnSpPr>
          <p:cNvPr id="72" name="Shape 72"/>
          <p:cNvCxnSpPr/>
          <p:nvPr/>
        </p:nvCxnSpPr>
        <p:spPr>
          <a:xfrm>
            <a:off x="4210654" y="1006926"/>
            <a:ext cx="78300" cy="309600"/>
          </a:xfrm>
          <a:prstGeom prst="straightConnector1">
            <a:avLst/>
          </a:prstGeom>
          <a:noFill/>
          <a:ln cap="flat" cmpd="sng" w="9525">
            <a:solidFill>
              <a:schemeClr val="dk2"/>
            </a:solidFill>
            <a:prstDash val="solid"/>
            <a:round/>
            <a:headEnd len="lg" w="lg" type="none"/>
            <a:tailEnd len="lg" w="lg" type="none"/>
          </a:ln>
        </p:spPr>
      </p:cxnSp>
      <p:cxnSp>
        <p:nvCxnSpPr>
          <p:cNvPr id="73" name="Shape 73"/>
          <p:cNvCxnSpPr/>
          <p:nvPr/>
        </p:nvCxnSpPr>
        <p:spPr>
          <a:xfrm flipH="1">
            <a:off x="4312107" y="1005981"/>
            <a:ext cx="36900" cy="335400"/>
          </a:xfrm>
          <a:prstGeom prst="straightConnector1">
            <a:avLst/>
          </a:prstGeom>
          <a:noFill/>
          <a:ln cap="flat" cmpd="sng" w="9525">
            <a:solidFill>
              <a:schemeClr val="dk2"/>
            </a:solidFill>
            <a:prstDash val="solid"/>
            <a:round/>
            <a:headEnd len="lg" w="lg" type="none"/>
            <a:tailEnd len="lg" w="lg" type="none"/>
          </a:ln>
        </p:spPr>
      </p:cxnSp>
      <p:cxnSp>
        <p:nvCxnSpPr>
          <p:cNvPr id="74" name="Shape 74"/>
          <p:cNvCxnSpPr/>
          <p:nvPr/>
        </p:nvCxnSpPr>
        <p:spPr>
          <a:xfrm>
            <a:off x="7304399" y="982830"/>
            <a:ext cx="78300" cy="309600"/>
          </a:xfrm>
          <a:prstGeom prst="straightConnector1">
            <a:avLst/>
          </a:prstGeom>
          <a:noFill/>
          <a:ln cap="flat" cmpd="sng" w="9525">
            <a:solidFill>
              <a:schemeClr val="dk2"/>
            </a:solidFill>
            <a:prstDash val="solid"/>
            <a:round/>
            <a:headEnd len="lg" w="lg" type="none"/>
            <a:tailEnd len="lg" w="lg" type="none"/>
          </a:ln>
        </p:spPr>
      </p:cxnSp>
      <p:cxnSp>
        <p:nvCxnSpPr>
          <p:cNvPr id="75" name="Shape 75"/>
          <p:cNvCxnSpPr/>
          <p:nvPr/>
        </p:nvCxnSpPr>
        <p:spPr>
          <a:xfrm flipH="1">
            <a:off x="7382700" y="1001125"/>
            <a:ext cx="39900" cy="340200"/>
          </a:xfrm>
          <a:prstGeom prst="straightConnector1">
            <a:avLst/>
          </a:prstGeom>
          <a:noFill/>
          <a:ln cap="flat" cmpd="sng" w="9525">
            <a:solidFill>
              <a:schemeClr val="dk2"/>
            </a:solidFill>
            <a:prstDash val="solid"/>
            <a:round/>
            <a:headEnd len="lg" w="lg" type="none"/>
            <a:tailEnd len="lg" w="lg" type="none"/>
          </a:ln>
        </p:spPr>
      </p:cxnSp>
      <p:sp>
        <p:nvSpPr>
          <p:cNvPr id="76" name="Shape 76"/>
          <p:cNvSpPr txBox="1"/>
          <p:nvPr/>
        </p:nvSpPr>
        <p:spPr>
          <a:xfrm>
            <a:off x="6600612" y="1284412"/>
            <a:ext cx="2183700" cy="432300"/>
          </a:xfrm>
          <a:prstGeom prst="rect">
            <a:avLst/>
          </a:prstGeom>
          <a:noFill/>
          <a:ln>
            <a:noFill/>
          </a:ln>
        </p:spPr>
        <p:txBody>
          <a:bodyPr anchorCtr="0" anchor="t" bIns="91425" lIns="91425" rIns="91425" tIns="91425">
            <a:noAutofit/>
          </a:bodyPr>
          <a:lstStyle/>
          <a:p>
            <a:pPr lvl="0" rtl="0">
              <a:spcBef>
                <a:spcPts val="0"/>
              </a:spcBef>
              <a:buNone/>
            </a:pPr>
            <a:r>
              <a:rPr lang="en"/>
              <a:t>Managed to reconstruct</a:t>
            </a:r>
          </a:p>
        </p:txBody>
      </p:sp>
      <p:cxnSp>
        <p:nvCxnSpPr>
          <p:cNvPr id="77" name="Shape 77"/>
          <p:cNvCxnSpPr/>
          <p:nvPr/>
        </p:nvCxnSpPr>
        <p:spPr>
          <a:xfrm>
            <a:off x="598600" y="1687725"/>
            <a:ext cx="0" cy="365700"/>
          </a:xfrm>
          <a:prstGeom prst="straightConnector1">
            <a:avLst/>
          </a:prstGeom>
          <a:noFill/>
          <a:ln cap="flat" cmpd="sng" w="9525">
            <a:solidFill>
              <a:schemeClr val="dk2"/>
            </a:solidFill>
            <a:prstDash val="solid"/>
            <a:round/>
            <a:headEnd len="lg" w="lg" type="none"/>
            <a:tailEnd len="lg" w="lg" type="none"/>
          </a:ln>
        </p:spPr>
      </p:cxnSp>
      <p:cxnSp>
        <p:nvCxnSpPr>
          <p:cNvPr id="78" name="Shape 78"/>
          <p:cNvCxnSpPr/>
          <p:nvPr/>
        </p:nvCxnSpPr>
        <p:spPr>
          <a:xfrm>
            <a:off x="4210650" y="1687725"/>
            <a:ext cx="0" cy="365700"/>
          </a:xfrm>
          <a:prstGeom prst="straightConnector1">
            <a:avLst/>
          </a:prstGeom>
          <a:noFill/>
          <a:ln cap="flat" cmpd="sng" w="9525">
            <a:solidFill>
              <a:schemeClr val="dk2"/>
            </a:solidFill>
            <a:prstDash val="solid"/>
            <a:round/>
            <a:headEnd len="lg" w="lg" type="none"/>
            <a:tailEnd len="lg" w="lg" type="none"/>
          </a:ln>
        </p:spPr>
      </p:cxnSp>
      <p:cxnSp>
        <p:nvCxnSpPr>
          <p:cNvPr id="79" name="Shape 79"/>
          <p:cNvCxnSpPr/>
          <p:nvPr/>
        </p:nvCxnSpPr>
        <p:spPr>
          <a:xfrm>
            <a:off x="4583775" y="1670300"/>
            <a:ext cx="0" cy="365700"/>
          </a:xfrm>
          <a:prstGeom prst="straightConnector1">
            <a:avLst/>
          </a:prstGeom>
          <a:noFill/>
          <a:ln cap="flat" cmpd="sng" w="9525">
            <a:solidFill>
              <a:schemeClr val="dk2"/>
            </a:solidFill>
            <a:prstDash val="solid"/>
            <a:round/>
            <a:headEnd len="lg" w="lg" type="none"/>
            <a:tailEnd len="lg" w="lg" type="none"/>
          </a:ln>
        </p:spPr>
      </p:cxnSp>
      <p:cxnSp>
        <p:nvCxnSpPr>
          <p:cNvPr id="80" name="Shape 80"/>
          <p:cNvCxnSpPr/>
          <p:nvPr/>
        </p:nvCxnSpPr>
        <p:spPr>
          <a:xfrm>
            <a:off x="8180700" y="1666450"/>
            <a:ext cx="22200" cy="439800"/>
          </a:xfrm>
          <a:prstGeom prst="straightConnector1">
            <a:avLst/>
          </a:prstGeom>
          <a:noFill/>
          <a:ln cap="flat" cmpd="sng" w="9525">
            <a:solidFill>
              <a:schemeClr val="dk2"/>
            </a:solidFill>
            <a:prstDash val="solid"/>
            <a:round/>
            <a:headEnd len="lg" w="lg" type="none"/>
            <a:tailEnd len="lg" w="lg" type="none"/>
          </a:ln>
        </p:spPr>
      </p:cxnSp>
      <p:cxnSp>
        <p:nvCxnSpPr>
          <p:cNvPr id="81" name="Shape 81"/>
          <p:cNvCxnSpPr/>
          <p:nvPr/>
        </p:nvCxnSpPr>
        <p:spPr>
          <a:xfrm>
            <a:off x="575650" y="2058100"/>
            <a:ext cx="3636600" cy="3600"/>
          </a:xfrm>
          <a:prstGeom prst="straightConnector1">
            <a:avLst/>
          </a:prstGeom>
          <a:noFill/>
          <a:ln cap="flat" cmpd="sng" w="9525">
            <a:solidFill>
              <a:schemeClr val="dk2"/>
            </a:solidFill>
            <a:prstDash val="solid"/>
            <a:round/>
            <a:headEnd len="lg" w="lg" type="none"/>
            <a:tailEnd len="lg" w="lg" type="none"/>
          </a:ln>
        </p:spPr>
      </p:cxnSp>
      <p:cxnSp>
        <p:nvCxnSpPr>
          <p:cNvPr id="82" name="Shape 82"/>
          <p:cNvCxnSpPr/>
          <p:nvPr/>
        </p:nvCxnSpPr>
        <p:spPr>
          <a:xfrm>
            <a:off x="4563575" y="2077725"/>
            <a:ext cx="3639300" cy="17400"/>
          </a:xfrm>
          <a:prstGeom prst="straightConnector1">
            <a:avLst/>
          </a:prstGeom>
          <a:noFill/>
          <a:ln cap="flat" cmpd="sng" w="9525">
            <a:solidFill>
              <a:schemeClr val="dk2"/>
            </a:solidFill>
            <a:prstDash val="solid"/>
            <a:round/>
            <a:headEnd len="lg" w="lg" type="none"/>
            <a:tailEnd len="lg" w="lg" type="none"/>
          </a:ln>
        </p:spPr>
      </p:cxnSp>
      <p:cxnSp>
        <p:nvCxnSpPr>
          <p:cNvPr id="83" name="Shape 83"/>
          <p:cNvCxnSpPr/>
          <p:nvPr/>
        </p:nvCxnSpPr>
        <p:spPr>
          <a:xfrm>
            <a:off x="2296975" y="2070100"/>
            <a:ext cx="0" cy="365700"/>
          </a:xfrm>
          <a:prstGeom prst="straightConnector1">
            <a:avLst/>
          </a:prstGeom>
          <a:noFill/>
          <a:ln cap="flat" cmpd="sng" w="9525">
            <a:solidFill>
              <a:schemeClr val="dk2"/>
            </a:solidFill>
            <a:prstDash val="solid"/>
            <a:round/>
            <a:headEnd len="lg" w="lg" type="none"/>
            <a:tailEnd len="lg" w="lg" type="none"/>
          </a:ln>
        </p:spPr>
      </p:cxnSp>
      <p:cxnSp>
        <p:nvCxnSpPr>
          <p:cNvPr id="84" name="Shape 84"/>
          <p:cNvCxnSpPr/>
          <p:nvPr/>
        </p:nvCxnSpPr>
        <p:spPr>
          <a:xfrm>
            <a:off x="6600625" y="2070100"/>
            <a:ext cx="0" cy="365700"/>
          </a:xfrm>
          <a:prstGeom prst="straightConnector1">
            <a:avLst/>
          </a:prstGeom>
          <a:noFill/>
          <a:ln cap="flat" cmpd="sng" w="9525">
            <a:solidFill>
              <a:schemeClr val="dk2"/>
            </a:solidFill>
            <a:prstDash val="solid"/>
            <a:round/>
            <a:headEnd len="lg" w="lg" type="none"/>
            <a:tailEnd len="lg" w="lg" type="none"/>
          </a:ln>
        </p:spPr>
      </p:cxnSp>
      <p:cxnSp>
        <p:nvCxnSpPr>
          <p:cNvPr id="85" name="Shape 85"/>
          <p:cNvCxnSpPr/>
          <p:nvPr/>
        </p:nvCxnSpPr>
        <p:spPr>
          <a:xfrm>
            <a:off x="598600" y="3425300"/>
            <a:ext cx="0" cy="354600"/>
          </a:xfrm>
          <a:prstGeom prst="straightConnector1">
            <a:avLst/>
          </a:prstGeom>
          <a:noFill/>
          <a:ln cap="flat" cmpd="sng" w="9525">
            <a:solidFill>
              <a:schemeClr val="dk2"/>
            </a:solidFill>
            <a:prstDash val="solid"/>
            <a:round/>
            <a:headEnd len="lg" w="lg" type="none"/>
            <a:tailEnd len="lg" w="lg" type="none"/>
          </a:ln>
        </p:spPr>
      </p:cxnSp>
      <p:cxnSp>
        <p:nvCxnSpPr>
          <p:cNvPr id="86" name="Shape 86"/>
          <p:cNvCxnSpPr/>
          <p:nvPr/>
        </p:nvCxnSpPr>
        <p:spPr>
          <a:xfrm>
            <a:off x="8535700" y="3425300"/>
            <a:ext cx="0" cy="354600"/>
          </a:xfrm>
          <a:prstGeom prst="straightConnector1">
            <a:avLst/>
          </a:prstGeom>
          <a:noFill/>
          <a:ln cap="flat" cmpd="sng" w="9525">
            <a:solidFill>
              <a:schemeClr val="dk2"/>
            </a:solidFill>
            <a:prstDash val="solid"/>
            <a:round/>
            <a:headEnd len="lg" w="lg" type="none"/>
            <a:tailEnd len="lg" w="lg" type="none"/>
          </a:ln>
        </p:spPr>
      </p:cxnSp>
      <p:cxnSp>
        <p:nvCxnSpPr>
          <p:cNvPr id="87" name="Shape 87"/>
          <p:cNvCxnSpPr/>
          <p:nvPr/>
        </p:nvCxnSpPr>
        <p:spPr>
          <a:xfrm>
            <a:off x="575850" y="3773775"/>
            <a:ext cx="8004000" cy="17400"/>
          </a:xfrm>
          <a:prstGeom prst="straightConnector1">
            <a:avLst/>
          </a:prstGeom>
          <a:noFill/>
          <a:ln cap="flat" cmpd="sng" w="9525">
            <a:solidFill>
              <a:schemeClr val="dk2"/>
            </a:solidFill>
            <a:prstDash val="solid"/>
            <a:round/>
            <a:headEnd len="lg" w="lg" type="none"/>
            <a:tailEnd len="lg" w="lg" type="none"/>
          </a:ln>
        </p:spPr>
      </p:cxnSp>
      <p:cxnSp>
        <p:nvCxnSpPr>
          <p:cNvPr id="88" name="Shape 88"/>
          <p:cNvCxnSpPr/>
          <p:nvPr/>
        </p:nvCxnSpPr>
        <p:spPr>
          <a:xfrm>
            <a:off x="4572000" y="3773775"/>
            <a:ext cx="0" cy="354600"/>
          </a:xfrm>
          <a:prstGeom prst="straightConnector1">
            <a:avLst/>
          </a:prstGeom>
          <a:noFill/>
          <a:ln cap="flat" cmpd="sng" w="9525">
            <a:solidFill>
              <a:schemeClr val="dk2"/>
            </a:solidFill>
            <a:prstDash val="solid"/>
            <a:round/>
            <a:headEnd len="lg" w="lg" type="none"/>
            <a:tailEnd len="lg" w="lg" type="none"/>
          </a:ln>
        </p:spPr>
      </p:cxnSp>
      <p:sp>
        <p:nvSpPr>
          <p:cNvPr id="89" name="Shape 89"/>
          <p:cNvSpPr txBox="1"/>
          <p:nvPr/>
        </p:nvSpPr>
        <p:spPr>
          <a:xfrm>
            <a:off x="890525" y="1694487"/>
            <a:ext cx="3028200" cy="309600"/>
          </a:xfrm>
          <a:prstGeom prst="rect">
            <a:avLst/>
          </a:prstGeom>
          <a:noFill/>
          <a:ln>
            <a:noFill/>
          </a:ln>
        </p:spPr>
        <p:txBody>
          <a:bodyPr anchorCtr="0" anchor="t" bIns="91425" lIns="91425" rIns="91425" tIns="91425">
            <a:noAutofit/>
          </a:bodyPr>
          <a:lstStyle/>
          <a:p>
            <a:pPr lvl="0" algn="ctr">
              <a:spcBef>
                <a:spcPts val="0"/>
              </a:spcBef>
              <a:buNone/>
            </a:pPr>
            <a:r>
              <a:rPr i="1" lang="en"/>
              <a:t>How scrambled?</a:t>
            </a:r>
          </a:p>
        </p:txBody>
      </p:sp>
      <p:sp>
        <p:nvSpPr>
          <p:cNvPr id="90" name="Shape 90"/>
          <p:cNvSpPr txBox="1"/>
          <p:nvPr/>
        </p:nvSpPr>
        <p:spPr>
          <a:xfrm>
            <a:off x="4795275" y="1768925"/>
            <a:ext cx="3028200" cy="309600"/>
          </a:xfrm>
          <a:prstGeom prst="rect">
            <a:avLst/>
          </a:prstGeom>
          <a:noFill/>
          <a:ln>
            <a:noFill/>
          </a:ln>
        </p:spPr>
        <p:txBody>
          <a:bodyPr anchorCtr="0" anchor="t" bIns="91425" lIns="91425" rIns="91425" tIns="91425">
            <a:noAutofit/>
          </a:bodyPr>
          <a:lstStyle/>
          <a:p>
            <a:pPr lvl="0" rtl="0" algn="ctr">
              <a:spcBef>
                <a:spcPts val="0"/>
              </a:spcBef>
              <a:buNone/>
            </a:pPr>
            <a:r>
              <a:rPr i="1" lang="en"/>
              <a:t>How difficult to process?</a:t>
            </a:r>
          </a:p>
        </p:txBody>
      </p:sp>
      <p:sp>
        <p:nvSpPr>
          <p:cNvPr id="91" name="Shape 91"/>
          <p:cNvSpPr txBox="1"/>
          <p:nvPr/>
        </p:nvSpPr>
        <p:spPr>
          <a:xfrm>
            <a:off x="3053037" y="3448375"/>
            <a:ext cx="3028200" cy="309600"/>
          </a:xfrm>
          <a:prstGeom prst="rect">
            <a:avLst/>
          </a:prstGeom>
          <a:noFill/>
          <a:ln>
            <a:noFill/>
          </a:ln>
        </p:spPr>
        <p:txBody>
          <a:bodyPr anchorCtr="0" anchor="t" bIns="91425" lIns="91425" rIns="91425" tIns="91425">
            <a:noAutofit/>
          </a:bodyPr>
          <a:lstStyle/>
          <a:p>
            <a:pPr lvl="0" rtl="0" algn="ctr">
              <a:spcBef>
                <a:spcPts val="0"/>
              </a:spcBef>
              <a:buNone/>
            </a:pPr>
            <a:r>
              <a:rPr i="1" lang="en"/>
              <a:t>How accurate the reconstruction?</a:t>
            </a:r>
          </a:p>
        </p:txBody>
      </p:sp>
      <p:sp>
        <p:nvSpPr>
          <p:cNvPr id="92" name="Shape 92"/>
          <p:cNvSpPr txBox="1"/>
          <p:nvPr/>
        </p:nvSpPr>
        <p:spPr>
          <a:xfrm>
            <a:off x="675700" y="2352012"/>
            <a:ext cx="3436500" cy="943800"/>
          </a:xfrm>
          <a:prstGeom prst="rect">
            <a:avLst/>
          </a:prstGeom>
          <a:noFill/>
          <a:ln>
            <a:noFill/>
          </a:ln>
        </p:spPr>
        <p:txBody>
          <a:bodyPr anchorCtr="0" anchor="t" bIns="91425" lIns="91425" rIns="91425" tIns="91425">
            <a:noAutofit/>
          </a:bodyPr>
          <a:lstStyle/>
          <a:p>
            <a:pPr indent="-228600" lvl="0" marL="457200" rtl="0">
              <a:spcBef>
                <a:spcPts val="0"/>
              </a:spcBef>
              <a:buClr>
                <a:srgbClr val="0000FF"/>
              </a:buClr>
              <a:buAutoNum type="alphaLcPeriod"/>
            </a:pPr>
            <a:r>
              <a:rPr lang="en">
                <a:solidFill>
                  <a:srgbClr val="0000FF"/>
                </a:solidFill>
              </a:rPr>
              <a:t>#words splitting up bigrams</a:t>
            </a:r>
          </a:p>
          <a:p>
            <a:pPr indent="-228600" lvl="0" marL="457200" rtl="0">
              <a:spcBef>
                <a:spcPts val="0"/>
              </a:spcBef>
              <a:buClr>
                <a:srgbClr val="0000FF"/>
              </a:buClr>
              <a:buAutoNum type="alphaLcPeriod"/>
            </a:pPr>
            <a:r>
              <a:rPr lang="en">
                <a:solidFill>
                  <a:srgbClr val="0000FF"/>
                </a:solidFill>
              </a:rPr>
              <a:t>Edit dist</a:t>
            </a:r>
          </a:p>
          <a:p>
            <a:pPr indent="-228600" lvl="0" marL="457200" rtl="0">
              <a:spcBef>
                <a:spcPts val="0"/>
              </a:spcBef>
              <a:buClr>
                <a:srgbClr val="0000FF"/>
              </a:buClr>
              <a:buAutoNum type="alphaLcPeriod"/>
            </a:pPr>
            <a:r>
              <a:rPr lang="en">
                <a:solidFill>
                  <a:srgbClr val="0000FF"/>
                </a:solidFill>
              </a:rPr>
              <a:t>#func / #content</a:t>
            </a:r>
          </a:p>
          <a:p>
            <a:pPr indent="-228600" lvl="0" marL="457200">
              <a:spcBef>
                <a:spcPts val="0"/>
              </a:spcBef>
              <a:buClr>
                <a:srgbClr val="0000FF"/>
              </a:buClr>
              <a:buAutoNum type="alphaLcPeriod"/>
            </a:pPr>
            <a:r>
              <a:rPr lang="en">
                <a:solidFill>
                  <a:srgbClr val="0000FF"/>
                </a:solidFill>
              </a:rPr>
              <a:t>Prop matching bigrams</a:t>
            </a:r>
          </a:p>
        </p:txBody>
      </p:sp>
      <p:sp>
        <p:nvSpPr>
          <p:cNvPr id="93" name="Shape 93"/>
          <p:cNvSpPr txBox="1"/>
          <p:nvPr/>
        </p:nvSpPr>
        <p:spPr>
          <a:xfrm>
            <a:off x="4744200" y="2393612"/>
            <a:ext cx="3436500" cy="943800"/>
          </a:xfrm>
          <a:prstGeom prst="rect">
            <a:avLst/>
          </a:prstGeom>
          <a:noFill/>
          <a:ln>
            <a:noFill/>
          </a:ln>
        </p:spPr>
        <p:txBody>
          <a:bodyPr anchorCtr="0" anchor="t" bIns="91425" lIns="91425" rIns="91425" tIns="91425">
            <a:noAutofit/>
          </a:bodyPr>
          <a:lstStyle/>
          <a:p>
            <a:pPr indent="-228600" lvl="0" marL="457200" rtl="0">
              <a:spcBef>
                <a:spcPts val="0"/>
              </a:spcBef>
              <a:buClr>
                <a:srgbClr val="0000FF"/>
              </a:buClr>
              <a:buAutoNum type="alphaLcPeriod"/>
            </a:pPr>
            <a:r>
              <a:rPr lang="en">
                <a:solidFill>
                  <a:srgbClr val="0000FF"/>
                </a:solidFill>
              </a:rPr>
              <a:t>Time taken to reconstruct</a:t>
            </a:r>
          </a:p>
          <a:p>
            <a:pPr indent="-228600" lvl="0" marL="457200" rtl="0">
              <a:spcBef>
                <a:spcPts val="0"/>
              </a:spcBef>
              <a:buClr>
                <a:srgbClr val="0000FF"/>
              </a:buClr>
              <a:buAutoNum type="alphaLcPeriod"/>
            </a:pPr>
            <a:r>
              <a:rPr lang="en">
                <a:solidFill>
                  <a:srgbClr val="0000FF"/>
                </a:solidFill>
              </a:rPr>
              <a:t>Edit dist</a:t>
            </a:r>
          </a:p>
          <a:p>
            <a:pPr indent="-228600" lvl="0" marL="457200" rtl="0">
              <a:spcBef>
                <a:spcPts val="0"/>
              </a:spcBef>
              <a:buClr>
                <a:srgbClr val="0000FF"/>
              </a:buClr>
              <a:buAutoNum type="alphaLcPeriod"/>
            </a:pPr>
            <a:r>
              <a:rPr lang="en">
                <a:solidFill>
                  <a:srgbClr val="0000FF"/>
                </a:solidFill>
              </a:rPr>
              <a:t>Prop matching bigrams</a:t>
            </a:r>
          </a:p>
        </p:txBody>
      </p:sp>
      <p:sp>
        <p:nvSpPr>
          <p:cNvPr id="94" name="Shape 94"/>
          <p:cNvSpPr txBox="1"/>
          <p:nvPr/>
        </p:nvSpPr>
        <p:spPr>
          <a:xfrm>
            <a:off x="3148175" y="4014325"/>
            <a:ext cx="4675200" cy="796500"/>
          </a:xfrm>
          <a:prstGeom prst="rect">
            <a:avLst/>
          </a:prstGeom>
          <a:noFill/>
          <a:ln>
            <a:noFill/>
          </a:ln>
        </p:spPr>
        <p:txBody>
          <a:bodyPr anchorCtr="0" anchor="t" bIns="91425" lIns="91425" rIns="91425" tIns="91425">
            <a:noAutofit/>
          </a:bodyPr>
          <a:lstStyle/>
          <a:p>
            <a:pPr indent="-228600" lvl="0" marL="457200" rtl="0">
              <a:spcBef>
                <a:spcPts val="0"/>
              </a:spcBef>
              <a:buClr>
                <a:srgbClr val="0000FF"/>
              </a:buClr>
              <a:buAutoNum type="alphaLcPeriod"/>
            </a:pPr>
            <a:r>
              <a:rPr lang="en">
                <a:solidFill>
                  <a:srgbClr val="0000FF"/>
                </a:solidFill>
              </a:rPr>
              <a:t>Edit dist</a:t>
            </a:r>
          </a:p>
          <a:p>
            <a:pPr indent="-228600" lvl="0" marL="457200" rtl="0">
              <a:spcBef>
                <a:spcPts val="0"/>
              </a:spcBef>
              <a:buClr>
                <a:srgbClr val="0000FF"/>
              </a:buClr>
              <a:buAutoNum type="alphaLcPeriod"/>
            </a:pPr>
            <a:r>
              <a:rPr lang="en">
                <a:solidFill>
                  <a:srgbClr val="0000FF"/>
                </a:solidFill>
              </a:rPr>
              <a:t>Time</a:t>
            </a:r>
          </a:p>
          <a:p>
            <a:pPr indent="-228600" lvl="0" marL="457200" rtl="0">
              <a:spcBef>
                <a:spcPts val="0"/>
              </a:spcBef>
              <a:buClr>
                <a:srgbClr val="0000FF"/>
              </a:buClr>
              <a:buAutoNum type="alphaLcPeriod"/>
            </a:pPr>
            <a:r>
              <a:rPr lang="en">
                <a:solidFill>
                  <a:srgbClr val="0000FF"/>
                </a:solidFill>
              </a:rPr>
              <a:t>Longest common substring</a:t>
            </a:r>
          </a:p>
          <a:p>
            <a:pPr indent="-228600" lvl="0" marL="457200">
              <a:spcBef>
                <a:spcPts val="0"/>
              </a:spcBef>
              <a:buClr>
                <a:srgbClr val="0000FF"/>
              </a:buClr>
              <a:buAutoNum type="alphaLcPeriod"/>
            </a:pPr>
            <a:r>
              <a:rPr lang="en">
                <a:solidFill>
                  <a:srgbClr val="0000FF"/>
                </a:solidFill>
              </a:rPr>
              <a:t>#reunited bigrams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nvSpPr>
        <p:spPr>
          <a:xfrm>
            <a:off x="387975" y="155200"/>
            <a:ext cx="8092200" cy="3935100"/>
          </a:xfrm>
          <a:prstGeom prst="rect">
            <a:avLst/>
          </a:prstGeom>
          <a:noFill/>
          <a:ln>
            <a:noFill/>
          </a:ln>
        </p:spPr>
        <p:txBody>
          <a:bodyPr anchorCtr="0" anchor="t" bIns="91425" lIns="91425" rIns="91425" tIns="91425">
            <a:noAutofit/>
          </a:bodyPr>
          <a:lstStyle/>
          <a:p>
            <a:pPr lvl="0">
              <a:spcBef>
                <a:spcPts val="0"/>
              </a:spcBef>
              <a:buNone/>
            </a:pPr>
            <a:r>
              <a:rPr b="1" lang="en"/>
              <a:t>Example</a:t>
            </a:r>
            <a:r>
              <a:rPr lang="en"/>
              <a:t>:</a:t>
            </a:r>
          </a:p>
          <a:p>
            <a:pPr lvl="0">
              <a:spcBef>
                <a:spcPts val="0"/>
              </a:spcBef>
              <a:buNone/>
            </a:pPr>
            <a:r>
              <a:t/>
            </a:r>
            <a:endParaRPr sz="1200"/>
          </a:p>
          <a:p>
            <a:pPr lvl="0">
              <a:spcBef>
                <a:spcPts val="0"/>
              </a:spcBef>
              <a:buNone/>
            </a:pPr>
            <a:r>
              <a:rPr lang="en" sz="1200" u="sng"/>
              <a:t>Target</a:t>
            </a:r>
            <a:r>
              <a:rPr lang="en" sz="1200"/>
              <a:t>:</a:t>
            </a:r>
          </a:p>
          <a:p>
            <a:pPr lvl="0">
              <a:spcBef>
                <a:spcPts val="0"/>
              </a:spcBef>
              <a:buNone/>
            </a:pPr>
            <a:r>
              <a:rPr i="1" lang="en" sz="1200"/>
              <a:t>the blast shattered the windows of the villa and other neighbouring homes</a:t>
            </a:r>
            <a:br>
              <a:rPr i="1" lang="en" sz="1200"/>
            </a:br>
          </a:p>
          <a:p>
            <a:pPr lvl="0">
              <a:spcBef>
                <a:spcPts val="0"/>
              </a:spcBef>
              <a:buNone/>
            </a:pPr>
            <a:r>
              <a:rPr lang="en" sz="1200" u="sng"/>
              <a:t>Scrambled</a:t>
            </a:r>
            <a:r>
              <a:rPr lang="en" sz="1200"/>
              <a:t>:</a:t>
            </a:r>
          </a:p>
          <a:p>
            <a:pPr lvl="0">
              <a:spcBef>
                <a:spcPts val="0"/>
              </a:spcBef>
              <a:buNone/>
            </a:pPr>
            <a:r>
              <a:rPr i="1" lang="en" sz="1200"/>
              <a:t>neighbouring windows shattered the other the homes the and villa blast of</a:t>
            </a:r>
            <a:br>
              <a:rPr i="1" lang="en" sz="1200"/>
            </a:br>
          </a:p>
          <a:p>
            <a:pPr lvl="0">
              <a:spcBef>
                <a:spcPts val="0"/>
              </a:spcBef>
              <a:buNone/>
            </a:pPr>
            <a:r>
              <a:rPr lang="en" sz="1200" u="sng"/>
              <a:t>Produced</a:t>
            </a:r>
            <a:r>
              <a:rPr lang="en" sz="1200"/>
              <a:t>:</a:t>
            </a:r>
          </a:p>
          <a:p>
            <a:pPr lvl="0">
              <a:spcBef>
                <a:spcPts val="0"/>
              </a:spcBef>
              <a:buClr>
                <a:schemeClr val="dk1"/>
              </a:buClr>
              <a:buSzPct val="91666"/>
              <a:buFont typeface="Arial"/>
              <a:buNone/>
            </a:pPr>
            <a:r>
              <a:rPr i="1" lang="en" sz="1200"/>
              <a:t>the blast shattered the windows of the villa and other neighbouring homes</a:t>
            </a:r>
          </a:p>
          <a:p>
            <a:pPr lvl="0">
              <a:spcBef>
                <a:spcPts val="0"/>
              </a:spcBef>
              <a:buNone/>
            </a:pPr>
            <a:r>
              <a:t/>
            </a:r>
            <a:endParaRPr/>
          </a:p>
          <a:p>
            <a:pPr indent="-228600" lvl="0" marL="457200" rtl="0">
              <a:spcBef>
                <a:spcPts val="0"/>
              </a:spcBef>
              <a:buClr>
                <a:srgbClr val="0000FF"/>
              </a:buClr>
              <a:buAutoNum type="alphaLcPeriod"/>
            </a:pPr>
            <a:r>
              <a:rPr lang="en">
                <a:solidFill>
                  <a:srgbClr val="0000FF"/>
                </a:solidFill>
              </a:rPr>
              <a:t>#words splitting up bigrams   = (blast,shattered) -&gt; 7 total, 3 content</a:t>
            </a:r>
          </a:p>
          <a:p>
            <a:pPr indent="-228600" lvl="0" marL="457200" rtl="0">
              <a:spcBef>
                <a:spcPts val="0"/>
              </a:spcBef>
              <a:buClr>
                <a:srgbClr val="0000FF"/>
              </a:buClr>
              <a:buAutoNum type="alphaLcPeriod"/>
            </a:pPr>
            <a:r>
              <a:rPr lang="en">
                <a:solidFill>
                  <a:srgbClr val="0000FF"/>
                </a:solidFill>
              </a:rPr>
              <a:t>Edit dist  (char)                      = (target,scrambled) -&gt; 55     , (scrambled,produced) -&gt; 55</a:t>
            </a:r>
          </a:p>
          <a:p>
            <a:pPr lvl="0" rtl="0">
              <a:spcBef>
                <a:spcPts val="0"/>
              </a:spcBef>
              <a:buNone/>
            </a:pPr>
            <a:r>
              <a:rPr lang="en">
                <a:solidFill>
                  <a:srgbClr val="0000FF"/>
                </a:solidFill>
              </a:rPr>
              <a:t>                                                          (target, produced) -&gt; 0</a:t>
            </a:r>
          </a:p>
          <a:p>
            <a:pPr indent="-228600" lvl="0" marL="457200" rtl="0">
              <a:spcBef>
                <a:spcPts val="0"/>
              </a:spcBef>
              <a:buClr>
                <a:srgbClr val="0000FF"/>
              </a:buClr>
              <a:buAutoNum type="alphaLcPeriod"/>
            </a:pPr>
            <a:r>
              <a:rPr lang="en">
                <a:solidFill>
                  <a:srgbClr val="0000FF"/>
                </a:solidFill>
              </a:rPr>
              <a:t>#func / #content                     = 5/7</a:t>
            </a:r>
          </a:p>
          <a:p>
            <a:pPr indent="-228600" lvl="0" marL="457200" rtl="0">
              <a:spcBef>
                <a:spcPts val="0"/>
              </a:spcBef>
              <a:buClr>
                <a:srgbClr val="0000FF"/>
              </a:buClr>
              <a:buAutoNum type="alphaLcPeriod"/>
            </a:pPr>
            <a:r>
              <a:rPr lang="en">
                <a:solidFill>
                  <a:srgbClr val="0000FF"/>
                </a:solidFill>
              </a:rPr>
              <a:t>Prop matching bigrams          = (1 matching bigram over 5 total) 1/5</a:t>
            </a:r>
          </a:p>
          <a:p>
            <a:pPr indent="-228600" lvl="0" marL="457200" rtl="0">
              <a:spcBef>
                <a:spcPts val="0"/>
              </a:spcBef>
              <a:buClr>
                <a:srgbClr val="0000FF"/>
              </a:buClr>
              <a:buAutoNum type="alphaLcPeriod"/>
            </a:pPr>
            <a:r>
              <a:rPr lang="en">
                <a:solidFill>
                  <a:srgbClr val="0000FF"/>
                </a:solidFill>
              </a:rPr>
              <a:t>Avg increase in distance        = (blast - shattered) -&gt; 2, (shattered - windows) -&gt; 0, (windows - villa) -&gt; 2, (villa - neighbouring) -&gt; 3, (neighbouring - homes) -&gt; 3  → 10/5 =&gt;  2</a:t>
            </a:r>
          </a:p>
          <a:p>
            <a:pPr indent="-228600" lvl="0" marL="457200" rtl="0">
              <a:spcBef>
                <a:spcPts val="0"/>
              </a:spcBef>
              <a:buClr>
                <a:srgbClr val="0000FF"/>
              </a:buClr>
              <a:buAutoNum type="alphaLcPeriod"/>
            </a:pPr>
            <a:r>
              <a:rPr lang="en">
                <a:solidFill>
                  <a:srgbClr val="0000FF"/>
                </a:solidFill>
              </a:rPr>
              <a:t>Time taken                             = 117637 ms</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nvSpPr>
        <p:spPr>
          <a:xfrm>
            <a:off x="293125" y="310400"/>
            <a:ext cx="8092200" cy="3935100"/>
          </a:xfrm>
          <a:prstGeom prst="rect">
            <a:avLst/>
          </a:prstGeom>
          <a:noFill/>
          <a:ln>
            <a:noFill/>
          </a:ln>
        </p:spPr>
        <p:txBody>
          <a:bodyPr anchorCtr="0" anchor="t" bIns="91425" lIns="91425" rIns="91425" tIns="91425">
            <a:noAutofit/>
          </a:bodyPr>
          <a:lstStyle/>
          <a:p>
            <a:pPr lvl="0">
              <a:spcBef>
                <a:spcPts val="0"/>
              </a:spcBef>
              <a:buNone/>
            </a:pPr>
            <a:r>
              <a:rPr b="1" lang="en"/>
              <a:t>Conclusions:</a:t>
            </a:r>
          </a:p>
          <a:p>
            <a:pPr lvl="0">
              <a:spcBef>
                <a:spcPts val="0"/>
              </a:spcBef>
              <a:buNone/>
            </a:pPr>
            <a:r>
              <a:t/>
            </a:r>
            <a:endParaRPr/>
          </a:p>
          <a:p>
            <a:pPr lvl="0" rtl="0">
              <a:spcBef>
                <a:spcPts val="0"/>
              </a:spcBef>
              <a:buNone/>
            </a:pPr>
            <a:r>
              <a:rPr lang="en"/>
              <a:t>These numbers need to be situated within probability distributions where possible, to understand whether they are large, small, etc.  </a:t>
            </a:r>
          </a:p>
          <a:p>
            <a:pPr lvl="0" rtl="0">
              <a:spcBef>
                <a:spcPts val="0"/>
              </a:spcBef>
              <a:buNone/>
            </a:pPr>
            <a:r>
              <a:t/>
            </a:r>
            <a:endParaRPr/>
          </a:p>
          <a:p>
            <a:pPr lvl="0">
              <a:spcBef>
                <a:spcPts val="0"/>
              </a:spcBef>
              <a:buNone/>
            </a:pPr>
            <a:r>
              <a:rPr lang="en"/>
              <a:t>So we know the edit dist is lower than average, the average dist moved is small, and there are only a few words splitting up bigrams, thus the sentence should be easy to reconstruct. </a:t>
            </a:r>
          </a:p>
          <a:p>
            <a:pPr lvl="0">
              <a:spcBef>
                <a:spcPts val="0"/>
              </a:spcBef>
              <a:buNone/>
            </a:pPr>
            <a:r>
              <a:t/>
            </a:r>
            <a:endParaRPr/>
          </a:p>
          <a:p>
            <a:pPr lvl="0">
              <a:spcBef>
                <a:spcPts val="0"/>
              </a:spcBef>
              <a:buNone/>
            </a:pPr>
            <a:r>
              <a:rPr lang="en"/>
              <a:t>We must determine if it was “easy” to reconstruct, which we can do, for instance, based on time.  The trial took 117,000 milliseconds, which is far longer than the peak for time taken within sentences that correctly reproduced the original.  Perhaps there is something interesting to explore here.</a:t>
            </a:r>
          </a:p>
          <a:p>
            <a:pPr lvl="0">
              <a:spcBef>
                <a:spcPts val="0"/>
              </a:spcBef>
              <a:buNone/>
            </a:pPr>
            <a:r>
              <a:t/>
            </a:r>
            <a:endParaRPr/>
          </a:p>
          <a:p>
            <a:pPr lvl="0">
              <a:spcBef>
                <a:spcPts val="0"/>
              </a:spcBef>
              <a:buNone/>
            </a:pPr>
            <a:r>
              <a:rPr lang="en"/>
              <a:t>Finally, we want to make predictions based on the features.  To that end, we can do the following:</a:t>
            </a:r>
          </a:p>
          <a:p>
            <a:pPr indent="457200" lvl="0" rtl="0">
              <a:spcBef>
                <a:spcPts val="0"/>
              </a:spcBef>
              <a:buNone/>
            </a:pPr>
            <a:r>
              <a:rPr lang="en"/>
              <a:t>a). Linear regression to predict time taken</a:t>
            </a:r>
          </a:p>
          <a:p>
            <a:pPr indent="457200" lvl="0" rtl="0">
              <a:spcBef>
                <a:spcPts val="0"/>
              </a:spcBef>
              <a:buNone/>
            </a:pPr>
            <a:r>
              <a:rPr lang="en"/>
              <a:t>b). Bayesian classifier to determine if sentence is likely to be reconstructed</a:t>
            </a:r>
          </a:p>
          <a:p>
            <a:pPr indent="457200" lvl="0" rtl="0">
              <a:spcBef>
                <a:spcPts val="0"/>
              </a:spcBef>
              <a:buNone/>
            </a:pPr>
            <a:r>
              <a:rPr lang="en"/>
              <a:t>c). PCA on the feature set to determine how much of the data they explain</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How Scrambled</a:t>
            </a:r>
          </a:p>
        </p:txBody>
      </p:sp>
      <p:sp>
        <p:nvSpPr>
          <p:cNvPr id="110" name="Shape 110"/>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On the degree to which target sentences were scrambled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nvSpPr>
        <p:spPr>
          <a:xfrm>
            <a:off x="248850" y="886800"/>
            <a:ext cx="8646300" cy="3846600"/>
          </a:xfrm>
          <a:prstGeom prst="rect">
            <a:avLst/>
          </a:prstGeom>
          <a:noFill/>
          <a:ln>
            <a:noFill/>
          </a:ln>
        </p:spPr>
        <p:txBody>
          <a:bodyPr anchorCtr="0" anchor="t" bIns="91425" lIns="91425" rIns="91425" tIns="91425">
            <a:noAutofit/>
          </a:bodyPr>
          <a:lstStyle/>
          <a:p>
            <a:pPr lvl="0">
              <a:spcBef>
                <a:spcPts val="0"/>
              </a:spcBef>
              <a:buNone/>
            </a:pPr>
            <a:r>
              <a:rPr lang="en"/>
              <a:t>In the following slide we look at an example sentence, namely sentence 58.  Its permutations are the following, with the target (i) and the scrambled (ii):</a:t>
            </a:r>
          </a:p>
          <a:p>
            <a:pPr lvl="0">
              <a:spcBef>
                <a:spcPts val="0"/>
              </a:spcBef>
              <a:buNone/>
            </a:pPr>
            <a:r>
              <a:t/>
            </a:r>
            <a:endParaRPr/>
          </a:p>
          <a:p>
            <a:pPr indent="-228600" lvl="0" marL="457200" rtl="0">
              <a:spcBef>
                <a:spcPts val="0"/>
              </a:spcBef>
              <a:buAutoNum type="alphaLcPeriod"/>
            </a:pPr>
            <a:r>
              <a:t/>
            </a:r>
            <a:endParaRPr/>
          </a:p>
          <a:p>
            <a:pPr indent="-228600" lvl="1" marL="914400" rtl="0">
              <a:spcBef>
                <a:spcPts val="0"/>
              </a:spcBef>
              <a:buAutoNum type="romanLcPeriod"/>
            </a:pPr>
            <a:r>
              <a:rPr lang="en"/>
              <a:t>south africa has openly expressed willingness to establish diplomatic ties with china </a:t>
            </a:r>
          </a:p>
          <a:p>
            <a:pPr indent="-228600" lvl="1" marL="914400" rtl="0">
              <a:spcBef>
                <a:spcPts val="0"/>
              </a:spcBef>
              <a:buAutoNum type="romanLcPeriod"/>
            </a:pPr>
            <a:r>
              <a:rPr lang="en"/>
              <a:t>willingness expressed ties south africa diplomatic china with to establish has openly</a:t>
            </a:r>
            <a:br>
              <a:rPr lang="en"/>
            </a:br>
          </a:p>
          <a:p>
            <a:pPr indent="-228600" lvl="0" marL="457200" rtl="0">
              <a:spcBef>
                <a:spcPts val="0"/>
              </a:spcBef>
              <a:buAutoNum type="alphaLcPeriod"/>
            </a:pPr>
            <a:r>
              <a:t/>
            </a:r>
            <a:endParaRPr/>
          </a:p>
          <a:p>
            <a:pPr indent="-228600" lvl="1" marL="914400" rtl="0">
              <a:spcBef>
                <a:spcPts val="0"/>
              </a:spcBef>
              <a:buAutoNum type="romanLcPeriod"/>
            </a:pPr>
            <a:r>
              <a:rPr lang="en"/>
              <a:t>south africa has openly expressed willingness to establish diplomatic ties with china</a:t>
            </a:r>
          </a:p>
          <a:p>
            <a:pPr indent="-228600" lvl="1" marL="914400" rtl="0">
              <a:spcBef>
                <a:spcPts val="0"/>
              </a:spcBef>
              <a:buAutoNum type="romanLcPeriod"/>
            </a:pPr>
            <a:r>
              <a:rPr lang="en"/>
              <a:t>willingness expressed ties south africa diplomatic china with to establish has openly</a:t>
            </a:r>
            <a:br>
              <a:rPr lang="en"/>
            </a:br>
          </a:p>
          <a:p>
            <a:pPr indent="-228600" lvl="0" marL="457200" rtl="0">
              <a:spcBef>
                <a:spcPts val="0"/>
              </a:spcBef>
              <a:buAutoNum type="alphaLcPeriod"/>
            </a:pPr>
            <a:r>
              <a:t/>
            </a:r>
            <a:endParaRPr/>
          </a:p>
          <a:p>
            <a:pPr indent="-228600" lvl="1" marL="914400" rtl="0">
              <a:spcBef>
                <a:spcPts val="0"/>
              </a:spcBef>
              <a:buAutoNum type="romanLcPeriod"/>
            </a:pPr>
            <a:r>
              <a:rPr lang="en"/>
              <a:t>south africa has openly expressed willingness to establish diplomatic ties with china</a:t>
            </a:r>
          </a:p>
          <a:p>
            <a:pPr indent="-228600" lvl="1" marL="914400" rtl="0">
              <a:spcBef>
                <a:spcPts val="0"/>
              </a:spcBef>
              <a:buAutoNum type="romanLcPeriod"/>
            </a:pPr>
            <a:r>
              <a:rPr lang="en"/>
              <a:t>willingness expressed ties south africa diplomatic china with to establish has openly</a:t>
            </a:r>
            <a:br>
              <a:rPr lang="en"/>
            </a:br>
          </a:p>
          <a:p>
            <a:pPr indent="-228600" lvl="0" marL="457200" rtl="0">
              <a:spcBef>
                <a:spcPts val="0"/>
              </a:spcBef>
              <a:buAutoNum type="alphaLcPeriod"/>
            </a:pPr>
            <a:r>
              <a:t/>
            </a:r>
            <a:endParaRPr/>
          </a:p>
          <a:p>
            <a:pPr indent="-228600" lvl="1" marL="914400" rtl="0">
              <a:spcBef>
                <a:spcPts val="0"/>
              </a:spcBef>
              <a:buAutoNum type="romanLcPeriod"/>
            </a:pPr>
            <a:r>
              <a:rPr lang="en"/>
              <a:t>south africa has openly expressed willingness to establish diplomatic ties with china </a:t>
            </a:r>
          </a:p>
          <a:p>
            <a:pPr indent="-228600" lvl="1" marL="914400">
              <a:spcBef>
                <a:spcPts val="0"/>
              </a:spcBef>
              <a:buAutoNum type="romanLcPeriod"/>
            </a:pPr>
            <a:r>
              <a:rPr lang="en"/>
              <a:t>willingness expressed ties south africa diplomatic china with to establish has openly</a:t>
            </a:r>
          </a:p>
          <a:p>
            <a:pPr lvl="0">
              <a:spcBef>
                <a:spcPts val="0"/>
              </a:spcBef>
              <a:buNone/>
            </a:pPr>
            <a:r>
              <a:t/>
            </a:r>
            <a:endParaRPr/>
          </a:p>
          <a:p>
            <a:pPr lvl="0">
              <a:spcBef>
                <a:spcPts val="0"/>
              </a:spcBef>
              <a:buNone/>
            </a:pPr>
            <a:r>
              <a:t/>
            </a:r>
            <a:endParaRPr/>
          </a:p>
        </p:txBody>
      </p:sp>
      <p:sp>
        <p:nvSpPr>
          <p:cNvPr id="116" name="Shape 116"/>
          <p:cNvSpPr txBox="1"/>
          <p:nvPr>
            <p:ph idx="1" type="subTitle"/>
          </p:nvPr>
        </p:nvSpPr>
        <p:spPr>
          <a:xfrm>
            <a:off x="311700" y="293750"/>
            <a:ext cx="8520600" cy="792600"/>
          </a:xfrm>
          <a:prstGeom prst="rect">
            <a:avLst/>
          </a:prstGeom>
        </p:spPr>
        <p:txBody>
          <a:bodyPr anchorCtr="0" anchor="t" bIns="91425" lIns="91425" rIns="91425" tIns="91425">
            <a:noAutofit/>
          </a:bodyPr>
          <a:lstStyle/>
          <a:p>
            <a:pPr lvl="0" rtl="0" algn="l">
              <a:spcBef>
                <a:spcPts val="0"/>
              </a:spcBef>
              <a:buNone/>
            </a:pPr>
            <a:r>
              <a:rPr lang="en"/>
              <a:t>A more in-depth example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Shape 121"/>
          <p:cNvPicPr preferRelativeResize="0"/>
          <p:nvPr/>
        </p:nvPicPr>
        <p:blipFill>
          <a:blip r:embed="rId3">
            <a:alphaModFix/>
          </a:blip>
          <a:stretch>
            <a:fillRect/>
          </a:stretch>
        </p:blipFill>
        <p:spPr>
          <a:xfrm>
            <a:off x="152400" y="210624"/>
            <a:ext cx="8760048" cy="4780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nvSpPr>
        <p:spPr>
          <a:xfrm>
            <a:off x="243875" y="243875"/>
            <a:ext cx="8646300" cy="3214800"/>
          </a:xfrm>
          <a:prstGeom prst="rect">
            <a:avLst/>
          </a:prstGeom>
          <a:noFill/>
          <a:ln>
            <a:noFill/>
          </a:ln>
        </p:spPr>
        <p:txBody>
          <a:bodyPr anchorCtr="0" anchor="t" bIns="91425" lIns="91425" rIns="91425" tIns="91425">
            <a:noAutofit/>
          </a:bodyPr>
          <a:lstStyle/>
          <a:p>
            <a:pPr lvl="0">
              <a:spcBef>
                <a:spcPts val="0"/>
              </a:spcBef>
              <a:buNone/>
            </a:pPr>
            <a:r>
              <a:rPr lang="en"/>
              <a:t>We can interpret the previous graphs as follows:</a:t>
            </a:r>
          </a:p>
          <a:p>
            <a:pPr lvl="0">
              <a:spcBef>
                <a:spcPts val="0"/>
              </a:spcBef>
              <a:buNone/>
            </a:pPr>
            <a:r>
              <a:t/>
            </a:r>
            <a:endParaRPr/>
          </a:p>
          <a:p>
            <a:pPr indent="-228600" lvl="0" marL="457200" rtl="0">
              <a:spcBef>
                <a:spcPts val="0"/>
              </a:spcBef>
              <a:buAutoNum type="arabicPeriod"/>
            </a:pPr>
            <a:r>
              <a:rPr lang="en"/>
              <a:t>The 4 variations differ by a fixed number of characters by the traditional edit distance metric.  Naively, this should suggest that sentences with larger edit distances should be more difficult to construct.  However, a character-based edit distance doesn’t take into account sentence structure, such as dependencies, which might preserve semantic coherence over distances</a:t>
            </a:r>
          </a:p>
          <a:p>
            <a:pPr indent="-228600" lvl="0" marL="457200" rtl="0">
              <a:spcBef>
                <a:spcPts val="0"/>
              </a:spcBef>
              <a:buAutoNum type="arabicPeriod"/>
            </a:pPr>
            <a:r>
              <a:rPr lang="en"/>
              <a:t>To recall, the average distance metric is the sum of the number of words intervening between all possible bigrams in a sentence (in the produced version), divided by the total number of bigrams.  Sentence 58 and its variations cluster around .2 to .5, while sentence 13 (shown in the next slide) has a much wider variance.</a:t>
            </a:r>
          </a:p>
          <a:p>
            <a:pPr indent="-228600" lvl="0" marL="457200">
              <a:spcBef>
                <a:spcPts val="0"/>
              </a:spcBef>
              <a:buAutoNum type="arabicPeriod"/>
            </a:pPr>
            <a:r>
              <a:rPr lang="en"/>
              <a:t>The proportion of matching bigrams is the number of bigrams that were reconstructed in the produced version divided by the number of bigrams. Sentence 58 variations have higher proportions of matching bigrams than sentnce 13.</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Shape 131"/>
          <p:cNvPicPr preferRelativeResize="0"/>
          <p:nvPr/>
        </p:nvPicPr>
        <p:blipFill>
          <a:blip r:embed="rId3">
            <a:alphaModFix/>
          </a:blip>
          <a:stretch>
            <a:fillRect/>
          </a:stretch>
        </p:blipFill>
        <p:spPr>
          <a:xfrm>
            <a:off x="152400" y="152400"/>
            <a:ext cx="880437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