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4"/>
    <p:sldMasterId id="2147483659" r:id="rId5"/>
  </p:sldMasterIdLst>
  <p:notesMasterIdLst>
    <p:notesMasterId r:id="rId52"/>
  </p:notesMasterIdLst>
  <p:handoutMasterIdLst>
    <p:handoutMasterId r:id="rId53"/>
  </p:handoutMasterIdLst>
  <p:sldIdLst>
    <p:sldId id="377" r:id="rId6"/>
    <p:sldId id="378" r:id="rId7"/>
    <p:sldId id="415" r:id="rId8"/>
    <p:sldId id="334" r:id="rId9"/>
    <p:sldId id="333" r:id="rId10"/>
    <p:sldId id="332" r:id="rId11"/>
    <p:sldId id="335" r:id="rId12"/>
    <p:sldId id="336" r:id="rId13"/>
    <p:sldId id="414" r:id="rId14"/>
    <p:sldId id="337" r:id="rId15"/>
    <p:sldId id="338" r:id="rId16"/>
    <p:sldId id="379" r:id="rId17"/>
    <p:sldId id="380" r:id="rId18"/>
    <p:sldId id="381" r:id="rId19"/>
    <p:sldId id="341" r:id="rId20"/>
    <p:sldId id="342" r:id="rId21"/>
    <p:sldId id="343" r:id="rId22"/>
    <p:sldId id="344" r:id="rId23"/>
    <p:sldId id="345" r:id="rId24"/>
    <p:sldId id="346" r:id="rId25"/>
    <p:sldId id="359" r:id="rId26"/>
    <p:sldId id="347" r:id="rId27"/>
    <p:sldId id="348" r:id="rId28"/>
    <p:sldId id="360" r:id="rId29"/>
    <p:sldId id="350" r:id="rId30"/>
    <p:sldId id="351" r:id="rId31"/>
    <p:sldId id="352" r:id="rId32"/>
    <p:sldId id="353" r:id="rId33"/>
    <p:sldId id="361" r:id="rId34"/>
    <p:sldId id="354" r:id="rId35"/>
    <p:sldId id="355" r:id="rId36"/>
    <p:sldId id="356" r:id="rId37"/>
    <p:sldId id="357" r:id="rId38"/>
    <p:sldId id="362" r:id="rId39"/>
    <p:sldId id="363" r:id="rId40"/>
    <p:sldId id="416" r:id="rId41"/>
    <p:sldId id="417" r:id="rId42"/>
    <p:sldId id="365" r:id="rId43"/>
    <p:sldId id="366" r:id="rId44"/>
    <p:sldId id="367" r:id="rId45"/>
    <p:sldId id="392" r:id="rId46"/>
    <p:sldId id="368" r:id="rId47"/>
    <p:sldId id="369" r:id="rId48"/>
    <p:sldId id="418" r:id="rId49"/>
    <p:sldId id="370" r:id="rId50"/>
    <p:sldId id="298" r:id="rId51"/>
  </p:sldIdLst>
  <p:sldSz cx="9144000" cy="6858000" type="screen4x3"/>
  <p:notesSz cx="6858000" cy="9144000"/>
  <p:embeddedFontLst>
    <p:embeddedFont>
      <p:font typeface="Noto Sans Symbols" panose="020B0604020202020204" charset="0"/>
      <p:regular r:id="rId54"/>
      <p:bold r:id="rId55"/>
      <p:italic r:id="rId56"/>
      <p:boldItalic r:id="rId57"/>
    </p:embeddedFont>
    <p:embeddedFont>
      <p:font typeface="Verdana" panose="020B0604030504040204" pitchFamily="34"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997" userDrawn="1">
          <p15:clr>
            <a:srgbClr val="A4A3A4"/>
          </p15:clr>
        </p15:guide>
        <p15:guide id="2" pos="281" userDrawn="1">
          <p15:clr>
            <a:srgbClr val="A4A3A4"/>
          </p15:clr>
        </p15:guide>
        <p15:guide id="3" orient="horz" pos="4178" userDrawn="1">
          <p15:clr>
            <a:srgbClr val="A4A3A4"/>
          </p15:clr>
        </p15:guide>
        <p15:guide id="4" orient="horz" pos="119" userDrawn="1">
          <p15:clr>
            <a:srgbClr val="A4A3A4"/>
          </p15:clr>
        </p15:guide>
        <p15:guide id="5" orient="horz" pos="414" userDrawn="1">
          <p15:clr>
            <a:srgbClr val="A4A3A4"/>
          </p15:clr>
        </p15:guide>
        <p15:guide id="6" orient="horz" pos="793" userDrawn="1">
          <p15:clr>
            <a:srgbClr val="A4A3A4"/>
          </p15:clr>
        </p15:guide>
        <p15:guide id="7" pos="550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5A5BD0E-2E19-558D-E888-2250367D4FA5}" name="Editorial Integra (Integra)" initials="EI" userId="Editorial Integra (Integra)"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7" name="ELCOT" initials="E" lastIdx="1" clrIdx="7">
    <p:extLst>
      <p:ext uri="{19B8F6BF-5375-455C-9EA6-DF929625EA0E}">
        <p15:presenceInfo xmlns:p15="http://schemas.microsoft.com/office/powerpoint/2012/main" userId="19152d5317ce410e" providerId="Windows Live"/>
      </p:ext>
    </p:extLst>
  </p:cmAuthor>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AnnMarie Short" initials="AS" lastIdx="35" clrIdx="6">
    <p:extLst>
      <p:ext uri="{19B8F6BF-5375-455C-9EA6-DF929625EA0E}">
        <p15:presenceInfo xmlns:p15="http://schemas.microsoft.com/office/powerpoint/2012/main" userId="5a9a73d1263ca8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5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85146" autoAdjust="0"/>
  </p:normalViewPr>
  <p:slideViewPr>
    <p:cSldViewPr snapToGrid="0" snapToObjects="1">
      <p:cViewPr varScale="1">
        <p:scale>
          <a:sx n="113" d="100"/>
          <a:sy n="113" d="100"/>
        </p:scale>
        <p:origin x="798" y="102"/>
      </p:cViewPr>
      <p:guideLst>
        <p:guide orient="horz" pos="3997"/>
        <p:guide pos="281"/>
        <p:guide orient="horz" pos="4178"/>
        <p:guide orient="horz" pos="119"/>
        <p:guide orient="horz" pos="414"/>
        <p:guide orient="horz" pos="793"/>
        <p:guide pos="5502"/>
      </p:guideLst>
    </p:cSldViewPr>
  </p:slideViewPr>
  <p:outlineViewPr>
    <p:cViewPr>
      <p:scale>
        <a:sx n="33" d="100"/>
        <a:sy n="33" d="100"/>
      </p:scale>
      <p:origin x="0" y="-36804"/>
    </p:cViewPr>
  </p:outlineViewPr>
  <p:notesTextViewPr>
    <p:cViewPr>
      <p:scale>
        <a:sx n="100" d="100"/>
        <a:sy n="100" d="100"/>
      </p:scale>
      <p:origin x="0" y="0"/>
    </p:cViewPr>
  </p:notesTextViewPr>
  <p:sorterViewPr>
    <p:cViewPr>
      <p:scale>
        <a:sx n="100" d="100"/>
        <a:sy n="100" d="100"/>
      </p:scale>
      <p:origin x="0" y="-3346"/>
    </p:cViewPr>
  </p:sorterViewPr>
  <p:notesViewPr>
    <p:cSldViewPr snapToGrid="0" snapToObjects="1">
      <p:cViewPr varScale="1">
        <p:scale>
          <a:sx n="68" d="100"/>
          <a:sy n="68" d="100"/>
        </p:scale>
        <p:origin x="3060"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font" Target="fonts/font2.fntdata"/><Relationship Id="rId63"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handoutMaster" Target="handoutMasters/handoutMaster1.xml"/><Relationship Id="rId58" Type="http://schemas.openxmlformats.org/officeDocument/2006/relationships/font" Target="fonts/font5.fntdata"/><Relationship Id="rId66"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font" Target="fonts/font8.fntdata"/><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font" Target="fonts/font3.fntdata"/><Relationship Id="rId64"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font" Target="fonts/font6.fntdata"/><Relationship Id="rId67" Type="http://schemas.microsoft.com/office/2018/10/relationships/authors" Target="author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font" Target="fonts/font1.fntdata"/><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font" Target="fonts/font4.fntdata"/><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notesMaster" Target="notesMasters/notesMaster1.xml"/><Relationship Id="rId60" Type="http://schemas.openxmlformats.org/officeDocument/2006/relationships/font" Target="fonts/font7.fntdata"/><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5/13/2025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panose="020B0604020202020204" pitchFamily="34" charset="0"/>
                <a:ea typeface="Arial"/>
                <a:cs typeface="Arial" panose="020B0604020202020204" pitchFamily="34" charset="0"/>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panose="020B0604020202020204" pitchFamily="34" charset="0"/>
                <a:ea typeface="Arial"/>
                <a:cs typeface="Arial" panose="020B0604020202020204" pitchFamily="34" charset="0"/>
                <a:sym typeface="Arial"/>
              </a:rPr>
              <a:t>1) </a:t>
            </a:r>
            <a:r>
              <a:rPr lang="en-US" sz="1200" b="0" i="0" u="none" strike="noStrike" kern="1200" cap="none" dirty="0" err="1">
                <a:solidFill>
                  <a:schemeClr val="dk1"/>
                </a:solidFill>
                <a:latin typeface="Arial" panose="020B0604020202020204" pitchFamily="34" charset="0"/>
                <a:ea typeface="Arial"/>
                <a:cs typeface="Arial" panose="020B0604020202020204" pitchFamily="34" charset="0"/>
                <a:sym typeface="Arial"/>
              </a:rPr>
              <a:t>MathType</a:t>
            </a:r>
            <a:r>
              <a:rPr lang="en-US" sz="1200" b="0" i="0" u="none" strike="noStrike" kern="1200" cap="none" dirty="0">
                <a:solidFill>
                  <a:schemeClr val="dk1"/>
                </a:solidFill>
                <a:latin typeface="Arial" panose="020B0604020202020204" pitchFamily="34" charset="0"/>
                <a:ea typeface="Arial"/>
                <a:cs typeface="Arial" panose="020B0604020202020204" pitchFamily="34" charset="0"/>
                <a:sym typeface="Arial"/>
              </a:rPr>
              <a:t> Plugin</a:t>
            </a:r>
          </a:p>
          <a:p>
            <a:r>
              <a:rPr lang="en-US" sz="1200" b="0" i="0" u="none" strike="noStrike" kern="1200" cap="none" dirty="0">
                <a:solidFill>
                  <a:schemeClr val="dk1"/>
                </a:solidFill>
                <a:latin typeface="Arial" panose="020B0604020202020204" pitchFamily="34" charset="0"/>
                <a:ea typeface="Arial"/>
                <a:cs typeface="Arial" panose="020B0604020202020204" pitchFamily="34" charset="0"/>
                <a:sym typeface="Arial"/>
              </a:rPr>
              <a:t>2) Math Player (free versions available)</a:t>
            </a:r>
          </a:p>
          <a:p>
            <a:r>
              <a:rPr lang="en-US" sz="1200" b="0" i="0" u="none" strike="noStrike" kern="1200" cap="none" dirty="0">
                <a:solidFill>
                  <a:schemeClr val="dk1"/>
                </a:solidFill>
                <a:latin typeface="Arial" panose="020B0604020202020204" pitchFamily="34" charset="0"/>
                <a:ea typeface="Arial"/>
                <a:cs typeface="Arial" panose="020B0604020202020204" pitchFamily="34" charset="0"/>
                <a:sym typeface="Arial"/>
              </a:rPr>
              <a:t>3) NVDA Reader (free versions available)</a:t>
            </a:r>
          </a:p>
          <a:p>
            <a:endParaRPr lang="en-US" sz="1200" b="0" i="0" u="none" strike="noStrike" kern="1200" cap="none" dirty="0">
              <a:solidFill>
                <a:schemeClr val="dk1"/>
              </a:solidFill>
              <a:latin typeface="Arial" panose="020B0604020202020204" pitchFamily="34" charset="0"/>
              <a:cs typeface="Arial" panose="020B0604020202020204" pitchFamily="34" charset="0"/>
              <a:sym typeface="Arial"/>
            </a:endParaRPr>
          </a:p>
          <a:p>
            <a:pPr eaLnBrk="1" hangingPunct="1"/>
            <a:r>
              <a:rPr lang="en-US" altLang="en-US" sz="1200" dirty="0">
                <a:latin typeface="Arial" panose="020B0604020202020204" pitchFamily="34" charset="0"/>
                <a:ea typeface="ＭＳ Ｐゴシック" panose="020B0600070205080204" pitchFamily="34" charset="-128"/>
                <a:cs typeface="Arial" panose="020B0604020202020204" pitchFamily="34" charset="0"/>
              </a:rPr>
              <a:t>Security auditing is a form of auditing that focuses on the security of an organization’s information system (I T) assets. This function is a key element in computer security. Security auditing can:</a:t>
            </a:r>
          </a:p>
          <a:p>
            <a:pPr eaLnBrk="1" hangingPunct="1"/>
            <a:r>
              <a:rPr lang="en-US" altLang="en-US" sz="1200" dirty="0">
                <a:latin typeface="Arial" panose="020B0604020202020204" pitchFamily="34" charset="0"/>
                <a:ea typeface="ＭＳ Ｐゴシック" panose="020B0600070205080204" pitchFamily="34" charset="-128"/>
                <a:cs typeface="Arial" panose="020B0604020202020204" pitchFamily="34" charset="0"/>
              </a:rPr>
              <a:t>• Provide a level of assurance concerning the proper operation of the computer with respect to security.</a:t>
            </a:r>
          </a:p>
          <a:p>
            <a:pPr eaLnBrk="1" hangingPunct="1"/>
            <a:r>
              <a:rPr lang="en-US" altLang="en-US" sz="1200" dirty="0">
                <a:latin typeface="Arial" panose="020B0604020202020204" pitchFamily="34" charset="0"/>
                <a:ea typeface="ＭＳ Ｐゴシック" panose="020B0600070205080204" pitchFamily="34" charset="-128"/>
                <a:cs typeface="Arial" panose="020B0604020202020204" pitchFamily="34" charset="0"/>
              </a:rPr>
              <a:t>• Generate data that can be used in after-the-fact analysis of an attack, whether successful or unsuccessful.</a:t>
            </a:r>
          </a:p>
          <a:p>
            <a:pPr eaLnBrk="1" hangingPunct="1"/>
            <a:r>
              <a:rPr lang="en-US" altLang="en-US" sz="1200" dirty="0">
                <a:latin typeface="Arial" panose="020B0604020202020204" pitchFamily="34" charset="0"/>
                <a:ea typeface="ＭＳ Ｐゴシック" panose="020B0600070205080204" pitchFamily="34" charset="-128"/>
                <a:cs typeface="Arial" panose="020B0604020202020204" pitchFamily="34" charset="0"/>
              </a:rPr>
              <a:t>• Provide a means of assessing inadequacies in the security service.</a:t>
            </a:r>
          </a:p>
          <a:p>
            <a:pPr eaLnBrk="1" hangingPunct="1"/>
            <a:r>
              <a:rPr lang="en-US" altLang="en-US" sz="1200" dirty="0">
                <a:latin typeface="Arial" panose="020B0604020202020204" pitchFamily="34" charset="0"/>
                <a:ea typeface="ＭＳ Ｐゴシック" panose="020B0600070205080204" pitchFamily="34" charset="-128"/>
                <a:cs typeface="Arial" panose="020B0604020202020204" pitchFamily="34" charset="0"/>
              </a:rPr>
              <a:t>• Provide data that can be used to define anomalous behavior.</a:t>
            </a:r>
          </a:p>
          <a:p>
            <a:pPr eaLnBrk="1" hangingPunct="1"/>
            <a:r>
              <a:rPr lang="en-US" altLang="en-US" sz="1200" dirty="0">
                <a:latin typeface="Arial" panose="020B0604020202020204" pitchFamily="34" charset="0"/>
                <a:ea typeface="ＭＳ Ｐゴシック" panose="020B0600070205080204" pitchFamily="34" charset="-128"/>
                <a:cs typeface="Arial" panose="020B0604020202020204" pitchFamily="34" charset="0"/>
              </a:rPr>
              <a:t>• Maintain a record useful in computer forensics.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0602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I S O 27002 (</a:t>
            </a:r>
            <a:r>
              <a:rPr lang="en-US" altLang="en-US" i="1" dirty="0">
                <a:latin typeface="Arial" panose="020B0604020202020204" pitchFamily="34" charset="0"/>
                <a:ea typeface="ＭＳ Ｐゴシック" panose="020B0600070205080204" pitchFamily="34" charset="-128"/>
                <a:cs typeface="Arial" panose="020B0604020202020204" pitchFamily="34" charset="0"/>
              </a:rPr>
              <a:t>Code of Practice for Information Security Management, </a:t>
            </a:r>
            <a:r>
              <a:rPr lang="en-US" altLang="en-US" dirty="0">
                <a:latin typeface="Arial" panose="020B0604020202020204" pitchFamily="34" charset="0"/>
                <a:ea typeface="ＭＳ Ｐゴシック" panose="020B0600070205080204" pitchFamily="34" charset="-128"/>
                <a:cs typeface="Arial" panose="020B0604020202020204" pitchFamily="34" charset="0"/>
              </a:rPr>
              <a:t>October 2013) provides a useful set of guidelines for information systems audit considerations:</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1. Audit requirements for access to systems and data should be agreed with appropriate management.</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2. The scope of technical audit tests should be agreed and controlled.</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3. Audit tests should be limited to read-only access to software and data.</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4. Access other than read-only should only be allowed for isolated copies of system files, which should be erased when the audit is completed, or given appropriate protection if there is an obligation to keep such files under audit documentation requirements.</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5. Requirements for special or additional processing should be identified and agreed.</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6. Audit tests that could affect system availability should be run outside business hours.</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7. All access should be monitored and logged to produce a reference trail.</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81753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The choice of data to collect is determined by a number of requirements. One issue is the amount of data to collect, which is determined by the range of areas of interest and the granularity of data collection. There is a trade-off here between quantity and efficiency. The more data are collected</a:t>
            </a:r>
            <a:r>
              <a:rPr lang="en-US" altLang="en-US" baseline="0" dirty="0">
                <a:latin typeface="Arial" panose="020B0604020202020204" pitchFamily="34" charset="0"/>
                <a:ea typeface="ＭＳ Ｐゴシック" panose="020B0600070205080204" pitchFamily="34" charset="-128"/>
                <a:cs typeface="Arial" panose="020B0604020202020204" pitchFamily="34" charset="0"/>
              </a:rPr>
              <a:t> </a:t>
            </a:r>
            <a:r>
              <a:rPr lang="en-US" altLang="en-US" dirty="0">
                <a:latin typeface="Arial" panose="020B0604020202020204" pitchFamily="34" charset="0"/>
                <a:ea typeface="ＭＳ Ｐゴシック" panose="020B0600070205080204" pitchFamily="34" charset="-128"/>
                <a:cs typeface="Arial" panose="020B0604020202020204" pitchFamily="34" charset="0"/>
              </a:rPr>
              <a:t>the greater the</a:t>
            </a:r>
            <a:r>
              <a:rPr lang="en-US" altLang="en-US" baseline="0" dirty="0">
                <a:latin typeface="Arial" panose="020B0604020202020204" pitchFamily="34" charset="0"/>
                <a:ea typeface="ＭＳ Ｐゴシック" panose="020B0600070205080204" pitchFamily="34" charset="-128"/>
                <a:cs typeface="Arial" panose="020B0604020202020204" pitchFamily="34" charset="0"/>
              </a:rPr>
              <a:t> </a:t>
            </a:r>
            <a:r>
              <a:rPr lang="en-US" altLang="en-US" dirty="0">
                <a:latin typeface="Arial" panose="020B0604020202020204" pitchFamily="34" charset="0"/>
                <a:ea typeface="ＭＳ Ｐゴシック" panose="020B0600070205080204" pitchFamily="34" charset="-128"/>
                <a:cs typeface="Arial" panose="020B0604020202020204" pitchFamily="34" charset="0"/>
              </a:rPr>
              <a:t>performance penalty on the system. Larger amounts of data may also unnecessarily burden the various algorithms used to examine and analyze the data. Further, the presence of large amounts of data creates a temptation to generate security reports excessive in number or length.</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With these cautions in mind, the first order of business in security audit trail design is the selection of data items to capture. These may include</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Events related to the use of the auditing software (i.e., all the components of Figure 18.1)</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Events related to the security mechanisms on the system</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 Any events that are collected for use by the various security detection and prevention mechanisms. These include items relevant to intrusion detection and items related to firewall operation</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 Events related to system management and operation</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Operating system access (e.g., via system calls such as those listed in Table 8.2)</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Application access for selected applications</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Remote access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2768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One example is a suggested list of auditable items in X.816, shown in Table 18.2. The standard points out that both normal and abnormal conditions may need to be audited; for instance, each connection request, such as a T C P connection request, may be a subject for a security audit trail record, whether the request was abnormal and irrespective of whether the request was accepted. This is an important point. Data collection for auditing goes beyond the need to generate security alarms or to provide input to a firewall module. Data representing behavior that does not trigger an alarm can be used to identify normal versus abnormal usage patterns and, thus, serve as input to intrusion detection analysis. Also, in the event of an attack, an analysis of all the activity on a system may be needed to diagnose the attack and arrive at suitable countermeasures for the future.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95587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49734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Another useful list of auditable events (Table 18.3) is contained in I S O 27002. As with X.816, the I S O standard details both authorized and unauthorized events, as well as events affecting the security functions of the system.</a:t>
            </a:r>
          </a:p>
          <a:p>
            <a:pPr eaLnBrk="1" hangingPunct="1"/>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As the security administrator designs an audit data collection policy, it is useful to organize the audit trail into categories for purposes of choosing data items to collect. In what follows, we look at useful categories for audit trail design.</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554997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System-level audit trails are generally used to monitor and optimize system performance but can serve a security audit function as well. The system enforces certain aspects of security policy, such as access to the system itself. A system-level audit trail should capture data, such as login attempts, both successful and unsuccessful, devices used, and OS functions performed. Other system-level functions may be of interest for auditing, such as system operation and network performance indicators.</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Figure 18.4a, from N I S T S P 800-12 (An Introduction to Computer Security: The N I S T Handbook, October 1995), is an example of a system-level audit trail on a UNIX system. The shutdown command terminates all processes and takes the system down to single-user mode. The su command creates a UNIX shell.</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Application-level audit trails may be used to detect security violations within an application or to detect flaws in the application’s interaction with the system. For critical applications, or those that deal with sensitive data, an application-level audit trail can provide the desired level of detail to assess security threats and impacts. For example, for an e-mail application, an audit trail can record sender and receiver, message size, and types of attachments. An audit trail for a database interaction using S Q L (Structured Query Language) queries can record the user, type of transaction, and even individual tables, rows, columns, or data items accessed.</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Figure 18.4b is an example of an application-level audit trail for a mail delivery system.</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A user-level audit trail traces the activity of individual users over time. It can be used to hold a user accountable for their actions. Such audit trails are also useful as input to an analysis program that attempts to define normal versus anomalous behavior.</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A user-level audit trail can record user interactions with the system, such as commands issued, identification and authentication attempts, and files and resources accessed. The audit trail can also capture the user’s use of applications.</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Figure 18.4c is an example of a user-level audit trail on a UNIX system.
Long Description:</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(a) Sample system log file showing authentication messages</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The table consists of 4 columns and 10 rows. The row entries are as follows. Row 1: Column 1: Jan 27. Column 2: 17:14:04. Column 3: host1. Column 4: login: ROOT LOGIN console. Row 2: Column 1: Jan 27. Column 2: 17:15:04. Column 3: host1. Column 4: shutdown: reboot by root. Row 3: Column 1: Jan 27. Column 2: 17:18:38. Column 3: host1. Column 4: login: ROOT LOGIN console. Row 4: Column 1: Jan 27. Column 2: 17:19:37. Column 3: host1. Column 4: reboot: rebooted by root. Row 5: Column 1: Jan 28. Column 2: 09:46:53. Column 3: host1. Column 4: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su</a:t>
            </a:r>
            <a:r>
              <a:rPr lang="en-US" altLang="en-US" dirty="0">
                <a:latin typeface="Arial" panose="020B0604020202020204" pitchFamily="34" charset="0"/>
                <a:ea typeface="ＭＳ Ｐゴシック" panose="020B0600070205080204" pitchFamily="34" charset="-128"/>
                <a:cs typeface="Arial" panose="020B0604020202020204" pitchFamily="34" charset="0"/>
              </a:rPr>
              <a:t>: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su</a:t>
            </a:r>
            <a:r>
              <a:rPr lang="en-US" altLang="en-US" dirty="0">
                <a:latin typeface="Arial" panose="020B0604020202020204" pitchFamily="34" charset="0"/>
                <a:ea typeface="ＭＳ Ｐゴシック" panose="020B0600070205080204" pitchFamily="34" charset="-128"/>
                <a:cs typeface="Arial" panose="020B0604020202020204" pitchFamily="34" charset="0"/>
              </a:rPr>
              <a:t> root' succeeded for user1 on slash dev slash ttyp0. Row 6: Column 1: Jan 28. Column 2: 09:47:35. Column 3: host1. Column 4: shutdown: reboot by user1. Row 7: Column 1: Jan 28. Column 2: 09:53:24. Column 3: host1. Column 4: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su</a:t>
            </a:r>
            <a:r>
              <a:rPr lang="en-US" altLang="en-US" dirty="0">
                <a:latin typeface="Arial" panose="020B0604020202020204" pitchFamily="34" charset="0"/>
                <a:ea typeface="ＭＳ Ｐゴシック" panose="020B0600070205080204" pitchFamily="34" charset="-128"/>
                <a:cs typeface="Arial" panose="020B0604020202020204" pitchFamily="34" charset="0"/>
              </a:rPr>
              <a:t>: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su</a:t>
            </a:r>
            <a:r>
              <a:rPr lang="en-US" altLang="en-US" dirty="0">
                <a:latin typeface="Arial" panose="020B0604020202020204" pitchFamily="34" charset="0"/>
                <a:ea typeface="ＭＳ Ｐゴシック" panose="020B0600070205080204" pitchFamily="34" charset="-128"/>
                <a:cs typeface="Arial" panose="020B0604020202020204" pitchFamily="34" charset="0"/>
              </a:rPr>
              <a:t> root' succeeded for user1 on slash dev slash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ttypl</a:t>
            </a:r>
            <a:r>
              <a:rPr lang="en-US" altLang="en-US" dirty="0">
                <a:latin typeface="Arial" panose="020B0604020202020204" pitchFamily="34" charset="0"/>
                <a:ea typeface="ＭＳ Ｐゴシック" panose="020B0600070205080204" pitchFamily="34" charset="-128"/>
                <a:cs typeface="Arial" panose="020B0604020202020204" pitchFamily="34" charset="0"/>
              </a:rPr>
              <a:t>. Row 8: Column 1: Feb 12. Column 2: 08:53:22. Column 3: host1. Column 4: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su</a:t>
            </a:r>
            <a:r>
              <a:rPr lang="en-US" altLang="en-US" dirty="0">
                <a:latin typeface="Arial" panose="020B0604020202020204" pitchFamily="34" charset="0"/>
                <a:ea typeface="ＭＳ Ｐゴシック" panose="020B0600070205080204" pitchFamily="34" charset="-128"/>
                <a:cs typeface="Arial" panose="020B0604020202020204" pitchFamily="34" charset="0"/>
              </a:rPr>
              <a:t>: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su</a:t>
            </a:r>
            <a:r>
              <a:rPr lang="en-US" altLang="en-US" dirty="0">
                <a:latin typeface="Arial" panose="020B0604020202020204" pitchFamily="34" charset="0"/>
                <a:ea typeface="ＭＳ Ｐゴシック" panose="020B0600070205080204" pitchFamily="34" charset="-128"/>
                <a:cs typeface="Arial" panose="020B0604020202020204" pitchFamily="34" charset="0"/>
              </a:rPr>
              <a:t> root' succeeded for user1 on slash dev slash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ttypl</a:t>
            </a:r>
            <a:r>
              <a:rPr lang="en-US" altLang="en-US" dirty="0">
                <a:latin typeface="Arial" panose="020B0604020202020204" pitchFamily="34" charset="0"/>
                <a:ea typeface="ＭＳ Ｐゴシック" panose="020B0600070205080204" pitchFamily="34" charset="-128"/>
                <a:cs typeface="Arial" panose="020B0604020202020204" pitchFamily="34" charset="0"/>
              </a:rPr>
              <a:t>. Row 9: Column 1: Feb 17. Column 2: 08:57:50. Column 3: host1. Column 4: date: set by user1. Row 10: Column 1: Feb 17. Column 2: 13:22:52. Column 3: host1. Column 4: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su</a:t>
            </a:r>
            <a:r>
              <a:rPr lang="en-US" altLang="en-US" dirty="0">
                <a:latin typeface="Arial" panose="020B0604020202020204" pitchFamily="34" charset="0"/>
                <a:ea typeface="ＭＳ Ｐゴシック" panose="020B0600070205080204" pitchFamily="34" charset="-128"/>
                <a:cs typeface="Arial" panose="020B0604020202020204" pitchFamily="34" charset="0"/>
              </a:rPr>
              <a:t>: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su</a:t>
            </a:r>
            <a:r>
              <a:rPr lang="en-US" altLang="en-US" dirty="0">
                <a:latin typeface="Arial" panose="020B0604020202020204" pitchFamily="34" charset="0"/>
                <a:ea typeface="ＭＳ Ｐゴシック" panose="020B0600070205080204" pitchFamily="34" charset="-128"/>
                <a:cs typeface="Arial" panose="020B0604020202020204" pitchFamily="34" charset="0"/>
              </a:rPr>
              <a:t> root' succeeded for user1 on slash dev slash ttyp0.</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(b) Application-level audit record for a mail delivery system</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The table consists of 4 columns and 6 rows. Row 1: Column 1: Apr 9. Column 2: 11:20:22. Column 3: host1. Column 4: AA06370: from equals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OpenAngleBracket</a:t>
            </a:r>
            <a:r>
              <a:rPr lang="en-US" altLang="en-US" dirty="0">
                <a:latin typeface="Arial" panose="020B0604020202020204" pitchFamily="34" charset="0"/>
                <a:ea typeface="ＭＳ Ｐゴシック" panose="020B0600070205080204" pitchFamily="34" charset="-128"/>
                <a:cs typeface="Arial" panose="020B0604020202020204" pitchFamily="34" charset="0"/>
              </a:rPr>
              <a:t> user2 at the rate host2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CloseAngleBracket</a:t>
            </a:r>
            <a:r>
              <a:rPr lang="en-US" altLang="en-US" dirty="0">
                <a:latin typeface="Arial" panose="020B0604020202020204" pitchFamily="34" charset="0"/>
                <a:ea typeface="ＭＳ Ｐゴシック" panose="020B0600070205080204" pitchFamily="34" charset="-128"/>
                <a:cs typeface="Arial" panose="020B0604020202020204" pitchFamily="34" charset="0"/>
              </a:rPr>
              <a:t>, size equals 3355, class equals 0. Row 2: Column 1: Apr 9. Column 2: 11:20:22. Column 3: host1. Column 4: AA06370: to equals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OpenAngleBracket</a:t>
            </a:r>
            <a:r>
              <a:rPr lang="en-US" altLang="en-US" dirty="0">
                <a:latin typeface="Arial" panose="020B0604020202020204" pitchFamily="34" charset="0"/>
                <a:ea typeface="ＭＳ Ｐゴシック" panose="020B0600070205080204" pitchFamily="34" charset="-128"/>
                <a:cs typeface="Arial" panose="020B0604020202020204" pitchFamily="34" charset="0"/>
              </a:rPr>
              <a:t> user1 at the rate host1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CloseAngleBracket</a:t>
            </a:r>
            <a:r>
              <a:rPr lang="en-US" altLang="en-US" dirty="0">
                <a:latin typeface="Arial" panose="020B0604020202020204" pitchFamily="34" charset="0"/>
                <a:ea typeface="ＭＳ Ｐゴシック" panose="020B0600070205080204" pitchFamily="34" charset="-128"/>
                <a:cs typeface="Arial" panose="020B0604020202020204" pitchFamily="34" charset="0"/>
              </a:rPr>
              <a:t>, delay equals 00:00:02, stat equals Sent. Row 3: Column 1: Apr 9. Column 2: 11:59:51. Column 3: host1. Column 4: AA06436: from equals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OpenAngleBracket</a:t>
            </a:r>
            <a:r>
              <a:rPr lang="en-US" altLang="en-US" dirty="0">
                <a:latin typeface="Arial" panose="020B0604020202020204" pitchFamily="34" charset="0"/>
                <a:ea typeface="ＭＳ Ｐゴシック" panose="020B0600070205080204" pitchFamily="34" charset="-128"/>
                <a:cs typeface="Arial" panose="020B0604020202020204" pitchFamily="34" charset="0"/>
              </a:rPr>
              <a:t> user4 at the rate host3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CloseAngleBracket</a:t>
            </a:r>
            <a:r>
              <a:rPr lang="en-US" altLang="en-US" dirty="0">
                <a:latin typeface="Arial" panose="020B0604020202020204" pitchFamily="34" charset="0"/>
                <a:ea typeface="ＭＳ Ｐゴシック" panose="020B0600070205080204" pitchFamily="34" charset="-128"/>
                <a:cs typeface="Arial" panose="020B0604020202020204" pitchFamily="34" charset="0"/>
              </a:rPr>
              <a:t>, size equals 1424, class equals 0. Row 4: Column 1: Apr 9. Column 2: 11:59:52. Column 3: host1. Column 4: AA06436: to equals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OpenAngleBracket</a:t>
            </a:r>
            <a:r>
              <a:rPr lang="en-US" altLang="en-US" dirty="0">
                <a:latin typeface="Arial" panose="020B0604020202020204" pitchFamily="34" charset="0"/>
                <a:ea typeface="ＭＳ Ｐゴシック" panose="020B0600070205080204" pitchFamily="34" charset="-128"/>
                <a:cs typeface="Arial" panose="020B0604020202020204" pitchFamily="34" charset="0"/>
              </a:rPr>
              <a:t> user1 at the rate host1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CloseAngleBracket</a:t>
            </a:r>
            <a:r>
              <a:rPr lang="en-US" altLang="en-US" dirty="0">
                <a:latin typeface="Arial" panose="020B0604020202020204" pitchFamily="34" charset="0"/>
                <a:ea typeface="ＭＳ Ｐゴシック" panose="020B0600070205080204" pitchFamily="34" charset="-128"/>
                <a:cs typeface="Arial" panose="020B0604020202020204" pitchFamily="34" charset="0"/>
              </a:rPr>
              <a:t>, delay equals 00:00:02, stat equals Sent. Row 5: Column 1: Apr 9. Column 2: 12:43:52. Column 3: host1. Column 4: AA06441: from equals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OpenAngleBracket</a:t>
            </a:r>
            <a:r>
              <a:rPr lang="en-US" altLang="en-US" dirty="0">
                <a:latin typeface="Arial" panose="020B0604020202020204" pitchFamily="34" charset="0"/>
                <a:ea typeface="ＭＳ Ｐゴシック" panose="020B0600070205080204" pitchFamily="34" charset="-128"/>
                <a:cs typeface="Arial" panose="020B0604020202020204" pitchFamily="34" charset="0"/>
              </a:rPr>
              <a:t> user2 at the rate host2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CloseAngleBracket</a:t>
            </a:r>
            <a:r>
              <a:rPr lang="en-US" altLang="en-US" dirty="0">
                <a:latin typeface="Arial" panose="020B0604020202020204" pitchFamily="34" charset="0"/>
                <a:ea typeface="ＭＳ Ｐゴシック" panose="020B0600070205080204" pitchFamily="34" charset="-128"/>
                <a:cs typeface="Arial" panose="020B0604020202020204" pitchFamily="34" charset="0"/>
              </a:rPr>
              <a:t>, size equals 2077, class equals 0. Row 6: Column 1: Apr 9. Column 2: 12:43:53. Column 3: host1. Column 4: AA06441: to equals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OpenAngleBracket</a:t>
            </a:r>
            <a:r>
              <a:rPr lang="en-US" altLang="en-US" dirty="0">
                <a:latin typeface="Arial" panose="020B0604020202020204" pitchFamily="34" charset="0"/>
                <a:ea typeface="ＭＳ Ｐゴシック" panose="020B0600070205080204" pitchFamily="34" charset="-128"/>
                <a:cs typeface="Arial" panose="020B0604020202020204" pitchFamily="34" charset="0"/>
              </a:rPr>
              <a:t> user1 at the rate host1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CloseAngleBracket</a:t>
            </a:r>
            <a:r>
              <a:rPr lang="en-US" altLang="en-US" dirty="0">
                <a:latin typeface="Arial" panose="020B0604020202020204" pitchFamily="34" charset="0"/>
                <a:ea typeface="ＭＳ Ｐゴシック" panose="020B0600070205080204" pitchFamily="34" charset="-128"/>
                <a:cs typeface="Arial" panose="020B0604020202020204" pitchFamily="34" charset="0"/>
              </a:rPr>
              <a:t>, delay equals 00:00:01, stat equals Sent.</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(c) User log showing a chronological list of commands executed by users</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The table consists of 4 columns and 10 rows. Row 1: Column 1: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rcp</a:t>
            </a:r>
            <a:r>
              <a:rPr lang="en-US" altLang="en-US" dirty="0">
                <a:latin typeface="Arial" panose="020B0604020202020204" pitchFamily="34" charset="0"/>
                <a:ea typeface="ＭＳ Ｐゴシック" panose="020B0600070205080204" pitchFamily="34" charset="-128"/>
                <a:cs typeface="Arial" panose="020B0604020202020204" pitchFamily="34" charset="0"/>
              </a:rPr>
              <a:t>. Column 2: user1. Column 3: ttyp0. Column 4: 0.02 secs Fri Apr 8 16:02. Row 2: Column 1: ls. Column 2: user1. Column 3: ttyp0. Column 4: 0.14 secs Fri Apr 8 16:01. Row 3: Column 1: clear. Column 2: user1. Column 3: ttyp0. Column 4: 0.05 secs Fri Apr 8 16:01. Row 4: Column 1: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rpcinfo</a:t>
            </a:r>
            <a:r>
              <a:rPr lang="en-US" altLang="en-US" dirty="0">
                <a:latin typeface="Arial" panose="020B0604020202020204" pitchFamily="34" charset="0"/>
                <a:ea typeface="ＭＳ Ｐゴシック" panose="020B0600070205080204" pitchFamily="34" charset="-128"/>
                <a:cs typeface="Arial" panose="020B0604020202020204" pitchFamily="34" charset="0"/>
              </a:rPr>
              <a:t>. Column 2: user1. Column 3: ttyp0. Column 4: 0.20 secs Fri Apr 8 16:01. Row 5: Column 1: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nroff</a:t>
            </a:r>
            <a:r>
              <a:rPr lang="en-US" altLang="en-US" dirty="0">
                <a:latin typeface="Arial" panose="020B0604020202020204" pitchFamily="34" charset="0"/>
                <a:ea typeface="ＭＳ Ｐゴシック" panose="020B0600070205080204" pitchFamily="34" charset="-128"/>
                <a:cs typeface="Arial" panose="020B0604020202020204" pitchFamily="34" charset="0"/>
              </a:rPr>
              <a:t>. Column 2: user2. Column 3: ttyp2. Column 4: 0.75 secs Fri Apr 8 16:00. Row 6: Column 1: sh. Column 2: user2. Column 3: ttyp2. Column 4: 0.02 secs Fri Apr 8 16:00. Row 7: Column 1: mv. Column 2: user2. Column 3: ttyp2. Column 4: 0.02 secs Fri Apr 8 16:00. Row 8: Column 1: sh. Column 2: user2. Column 3: ttyp2. Column 4: 0.03 secs Fri Apr 8 16:00. Row 9: Column 1: col. Column 2: user2. Column 3: ttyp2. Column 4: 0.09 secs Fri Apr 8 16:00. Row 10: Column 1: man. Column 2: user2. Column 3: ttyp2. Column 4: 0.14 secs Fri Apr 8 15:57.</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722093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Audit trails can be generated by equipment that controls physical access and then transmitted to a central host for subsequent storage and analysis. Examples are card-key systems and alarm systems. N I S T S P 800-12 lists the following as examples of the type of data of interest:</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The date and time the access was attempted or made should be logged, as should the gate or door through which the access was attempted or made, and the individual (or user I D) making the attempt to access the gate or door.</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Invalid attempts should be monitored and logged by non-computer audit trails just as they are for computer system audit trails. Management should be made aware if someone attempts to gain access during unauthorized hours.</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Logged information should also include attempts to add, modify, or delete physical access privileges (e.g., granting a new employee access to the building or granting transferred employees access to their new office [and, of course, deleting their old access, as applicable]).</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As with system and application audit trails, auditing of non-computer functions can be implemented to send messages to security personnel indicating valid or invalid attempts to gain access to controlled spaces. In order not to desensitize a guard or monitor, all access should not result in messages being sent to a screen. Only exceptions, such as failed access attempts, should be highlighted to those monitoring access.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14476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R F C 2196 (</a:t>
            </a:r>
            <a:r>
              <a:rPr lang="en-US" altLang="en-US" i="1" dirty="0">
                <a:latin typeface="Arial" panose="020B0604020202020204" pitchFamily="34" charset="0"/>
                <a:ea typeface="ＭＳ Ｐゴシック" panose="020B0600070205080204" pitchFamily="34" charset="-128"/>
                <a:cs typeface="Arial" panose="020B0604020202020204" pitchFamily="34" charset="0"/>
              </a:rPr>
              <a:t>Site Security Handbook, </a:t>
            </a:r>
            <a:r>
              <a:rPr lang="en-US" altLang="en-US" dirty="0">
                <a:latin typeface="Arial" panose="020B0604020202020204" pitchFamily="34" charset="0"/>
                <a:ea typeface="ＭＳ Ｐゴシック" panose="020B0600070205080204" pitchFamily="34" charset="-128"/>
                <a:cs typeface="Arial" panose="020B0604020202020204" pitchFamily="34" charset="0"/>
              </a:rPr>
              <a:t>1997) lists three alternatives for storing audit records:</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Read/write file on a host</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Write-once/read-many device (e.g., C D-ROM or D V D-ROM)</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Write-only device (e.g., a line printer)</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File system logging is relatively easy to configure and is the least resource intensive. Records can be accessed instantly, which is useful for countering an</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ongoing attack. However, this approach is highly vulnerable. If an attacker gains privileged access to a system, then the audit trail is vulnerable to modification or deletion.</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A D V D-ROM or similar storage method is far more secure but less convenient. A steady supply of recordable media is needed. Access may be delayed and not available immediately.</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Printed logs do provide a paper trail, but are impractical for capturing detailed audit data on large systems or networked systems. R F C 2196 suggests that the paper log can be useful when a permanent, immediately available log is required even with a system crash.</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Protection of the audit trail involves both integrity and confidentiality. Integrity is particularly important because an intruder may attempt to remove evidence of the intrusion by altering the audit trail. For file system logging, perhaps the best way to ensure integrity is the digital signature. Write-once devices, such as D V D-ROM or paper, automatically provide integrity. Strong access control is another measure to provide integrity.</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Confidentiality is important if the audit trail contains user information that is sensitive and should not be disclosed to all users, such as information about changes in a salary or pay-grade status. Strong access control helps in this regard. An effective measure is symmetric encryption (e.g., using A E S [Advanced Encryption Standard] or triple D E S [Data Encryption Standard]). The secret key must be protected and only available to the audit trail software and subsequent audit analysis software.</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Note that integrity and confidentiality measures protect audit trail data not only in local storage but also during transmission to a central repository.</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956561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The foundation of a security auditing facility is the initial capture of the audit data. This requires that the software include hooks, or capture points, that trigger the collection and storage of data as preselected events occur. Such an audit collection or logging function is dependent on the nature of the software and will vary depending on the underlying operating system and the applications involved. In this section, we look at approaches to implementing the logging function for system-level and user-level audit trails on the one hand and application-level audit trails on the other.</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180959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An event in Windows Event Log is an entity that describes some interesting occurrence in a computer system. Events contain a numeric identification code, a set of attributes (task, opcode, level, version, and keywords), and optional user-supplied data. Windows is equipped with three types of event logs:</a:t>
            </a:r>
          </a:p>
          <a:p>
            <a:pPr eaLnBrk="1" hangingPunct="1"/>
            <a:r>
              <a:rPr lang="en-US" altLang="en-US" b="1" dirty="0">
                <a:latin typeface="Arial" panose="020B0604020202020204" pitchFamily="34" charset="0"/>
                <a:ea typeface="ＭＳ Ｐゴシック" panose="020B0600070205080204" pitchFamily="34" charset="-128"/>
                <a:cs typeface="Arial" panose="020B0604020202020204" pitchFamily="34" charset="0"/>
              </a:rPr>
              <a:t>• System event log</a:t>
            </a:r>
            <a:r>
              <a:rPr lang="en-US" altLang="en-US" dirty="0">
                <a:latin typeface="Arial" panose="020B0604020202020204" pitchFamily="34" charset="0"/>
                <a:ea typeface="ＭＳ Ｐゴシック" panose="020B0600070205080204" pitchFamily="34" charset="-128"/>
                <a:cs typeface="Arial" panose="020B0604020202020204" pitchFamily="34" charset="0"/>
              </a:rPr>
              <a:t>: Used by applications running under system service accounts (installed system services), drivers, or a component or application that has events that relate to the health of the computer system.</a:t>
            </a:r>
          </a:p>
          <a:p>
            <a:pPr eaLnBrk="1" hangingPunct="1"/>
            <a:r>
              <a:rPr lang="en-US" altLang="en-US" b="1" dirty="0">
                <a:latin typeface="Arial" panose="020B0604020202020204" pitchFamily="34" charset="0"/>
                <a:ea typeface="ＭＳ Ｐゴシック" panose="020B0600070205080204" pitchFamily="34" charset="-128"/>
                <a:cs typeface="Arial" panose="020B0604020202020204" pitchFamily="34" charset="0"/>
              </a:rPr>
              <a:t>• Application event log</a:t>
            </a:r>
            <a:r>
              <a:rPr lang="en-US" altLang="en-US" dirty="0">
                <a:latin typeface="Arial" panose="020B0604020202020204" pitchFamily="34" charset="0"/>
                <a:ea typeface="ＭＳ Ｐゴシック" panose="020B0600070205080204" pitchFamily="34" charset="-128"/>
                <a:cs typeface="Arial" panose="020B0604020202020204" pitchFamily="34" charset="0"/>
              </a:rPr>
              <a:t>: Events for all user-level applications. This log is not secured, and it is open to any applications. Applications that log extensive information should define an application-specific log.</a:t>
            </a:r>
          </a:p>
          <a:p>
            <a:pPr eaLnBrk="1" hangingPunct="1"/>
            <a:r>
              <a:rPr lang="en-US" altLang="en-US" b="1" dirty="0">
                <a:latin typeface="Arial" panose="020B0604020202020204" pitchFamily="34" charset="0"/>
                <a:ea typeface="ＭＳ Ｐゴシック" panose="020B0600070205080204" pitchFamily="34" charset="-128"/>
                <a:cs typeface="Arial" panose="020B0604020202020204" pitchFamily="34" charset="0"/>
              </a:rPr>
              <a:t>• Security event log: </a:t>
            </a:r>
            <a:r>
              <a:rPr lang="en-US" altLang="en-US" dirty="0">
                <a:latin typeface="Arial" panose="020B0604020202020204" pitchFamily="34" charset="0"/>
                <a:ea typeface="ＭＳ Ｐゴシック" panose="020B0600070205080204" pitchFamily="34" charset="-128"/>
                <a:cs typeface="Arial" panose="020B0604020202020204" pitchFamily="34" charset="0"/>
              </a:rPr>
              <a:t>The Windows Audit Log. This event log is for exclusive use of the Windows Local Security Authority. User events may appear as audits if supported by the underlying application.</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63126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Two key concepts are Security audits and Security audit trails defined in Table 18.1.</a:t>
            </a:r>
          </a:p>
          <a:p>
            <a:pPr eaLnBrk="1" hangingPunct="1"/>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The process of generating audit information yields data that may be useful in real time for intrusion detection; this aspect is discussed in Chapter 8. In the present chapter, our concern is with the collection, storage, and analysis of data related to IT security. We begin with an overall look at the security auditing architecture and how this relates to the companion activity of intrusion detection. Next, we discuss the various aspects of audit trails, also known as audit logs. We then discuss the analysis of audit data.</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587953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For all of the event logs, or audit trails, event information can be stored in an X M L format. Table 18.4 lists the items of information stored for each event.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2809299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272326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Figure 18.5 is an example of data exported from a Windows system event log.
Long Description:</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Event Type colon Success Audit</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Event Source colon Security</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Event Category colon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OpenParenthesis</a:t>
            </a:r>
            <a:r>
              <a:rPr lang="en-US" altLang="en-US" dirty="0">
                <a:latin typeface="Arial" panose="020B0604020202020204" pitchFamily="34" charset="0"/>
                <a:ea typeface="ＭＳ Ｐゴシック" panose="020B0600070205080204" pitchFamily="34" charset="-128"/>
                <a:cs typeface="Arial" panose="020B0604020202020204" pitchFamily="34" charset="0"/>
              </a:rPr>
              <a:t> 1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CloseParenthesis</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Event ID colon 517</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Date colon 3 forward slash 6 forward slash 2006</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Time colon 2 colon 56 colon 40 P M</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User colon NT AUTHORITY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OpenSquareBracket</a:t>
            </a:r>
            <a:r>
              <a:rPr lang="en-US" altLang="en-US" dirty="0">
                <a:latin typeface="Arial" panose="020B0604020202020204" pitchFamily="34" charset="0"/>
                <a:ea typeface="ＭＳ Ｐゴシック" panose="020B0600070205080204" pitchFamily="34" charset="-128"/>
                <a:cs typeface="Arial" panose="020B0604020202020204" pitchFamily="34" charset="0"/>
              </a:rPr>
              <a:t>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OpenSquareBracket</a:t>
            </a:r>
            <a:r>
              <a:rPr lang="en-US" altLang="en-US" dirty="0">
                <a:latin typeface="Arial" panose="020B0604020202020204" pitchFamily="34" charset="0"/>
                <a:ea typeface="ＭＳ Ｐゴシック" panose="020B0600070205080204" pitchFamily="34" charset="-128"/>
                <a:cs typeface="Arial" panose="020B0604020202020204" pitchFamily="34" charset="0"/>
              </a:rPr>
              <a:t> backslash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CloseSquareBracket</a:t>
            </a:r>
            <a:r>
              <a:rPr lang="en-US" altLang="en-US" dirty="0">
                <a:latin typeface="Arial" panose="020B0604020202020204" pitchFamily="34" charset="0"/>
                <a:ea typeface="ＭＳ Ｐゴシック" panose="020B0600070205080204" pitchFamily="34" charset="-128"/>
                <a:cs typeface="Arial" panose="020B0604020202020204" pitchFamily="34" charset="0"/>
              </a:rPr>
              <a:t>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CloseSquareBracket</a:t>
            </a:r>
            <a:r>
              <a:rPr lang="en-US" altLang="en-US" dirty="0">
                <a:latin typeface="Arial" panose="020B0604020202020204" pitchFamily="34" charset="0"/>
                <a:ea typeface="ＭＳ Ｐゴシック" panose="020B0600070205080204" pitchFamily="34" charset="-128"/>
                <a:cs typeface="Arial" panose="020B0604020202020204" pitchFamily="34" charset="0"/>
              </a:rPr>
              <a:t> SYSTEM</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Computer colon KENT</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Description colon The audit log was cleared</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Primary User Name colon SYSTEM</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Primary Domain colon NT AUTHORITY</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Primary Logon ID colon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OpenParenthesis</a:t>
            </a:r>
            <a:r>
              <a:rPr lang="en-US" altLang="en-US" dirty="0">
                <a:latin typeface="Arial" panose="020B0604020202020204" pitchFamily="34" charset="0"/>
                <a:ea typeface="ＭＳ Ｐゴシック" panose="020B0600070205080204" pitchFamily="34" charset="-128"/>
                <a:cs typeface="Arial" panose="020B0604020202020204" pitchFamily="34" charset="0"/>
              </a:rPr>
              <a:t> 0x0, 0x3F7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CloseParenthesis</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Client User Name colon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userk</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Client Domain colon KENT</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Client Logon I D colon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OpenParenthesis</a:t>
            </a:r>
            <a:r>
              <a:rPr lang="en-US" altLang="en-US" dirty="0">
                <a:latin typeface="Arial" panose="020B0604020202020204" pitchFamily="34" charset="0"/>
                <a:ea typeface="ＭＳ Ｐゴシック" panose="020B0600070205080204" pitchFamily="34" charset="-128"/>
                <a:cs typeface="Arial" panose="020B0604020202020204" pitchFamily="34" charset="0"/>
              </a:rPr>
              <a:t> 0x0, 0x28BFD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CloseParenthesis</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682980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Windows allows the system user to enable auditing in nine categories:</a:t>
            </a:r>
          </a:p>
          <a:p>
            <a:pPr eaLnBrk="1" hangingPunct="1"/>
            <a:r>
              <a:rPr lang="en-US" altLang="en-US" b="1" dirty="0">
                <a:latin typeface="Arial" panose="020B0604020202020204" pitchFamily="34" charset="0"/>
                <a:ea typeface="ＭＳ Ｐゴシック" panose="020B0600070205080204" pitchFamily="34" charset="-128"/>
                <a:cs typeface="Arial" panose="020B0604020202020204" pitchFamily="34" charset="0"/>
              </a:rPr>
              <a:t>• Account logon events</a:t>
            </a:r>
            <a:r>
              <a:rPr lang="en-US" altLang="en-US" dirty="0">
                <a:latin typeface="Arial" panose="020B0604020202020204" pitchFamily="34" charset="0"/>
                <a:ea typeface="ＭＳ Ｐゴシック" panose="020B0600070205080204" pitchFamily="34" charset="-128"/>
                <a:cs typeface="Arial" panose="020B0604020202020204" pitchFamily="34" charset="0"/>
              </a:rPr>
              <a:t>: User authentication activity from the perspective of the system that validated the attempt. Examples: authentication granted;</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authentication ticket request failed; account mapped for logon; account could not be mapped for logon. Individual actions in this category are not particularly instructive, but large numbers of failures may indicate scanning activity, brute-force attacks on individual accounts, or the propagation of automated exploits.</a:t>
            </a:r>
          </a:p>
          <a:p>
            <a:pPr eaLnBrk="1" hangingPunct="1"/>
            <a:r>
              <a:rPr lang="en-US" altLang="en-US" b="1" dirty="0">
                <a:latin typeface="Arial" panose="020B0604020202020204" pitchFamily="34" charset="0"/>
                <a:ea typeface="ＭＳ Ｐゴシック" panose="020B0600070205080204" pitchFamily="34" charset="-128"/>
                <a:cs typeface="Arial" panose="020B0604020202020204" pitchFamily="34" charset="0"/>
              </a:rPr>
              <a:t>• Account management: </a:t>
            </a:r>
            <a:r>
              <a:rPr lang="en-US" altLang="en-US" dirty="0">
                <a:latin typeface="Arial" panose="020B0604020202020204" pitchFamily="34" charset="0"/>
                <a:ea typeface="ＭＳ Ｐゴシック" panose="020B0600070205080204" pitchFamily="34" charset="-128"/>
                <a:cs typeface="Arial" panose="020B0604020202020204" pitchFamily="34" charset="0"/>
              </a:rPr>
              <a:t>Administrative activity related to the creation, management, and deletion of individual accounts and user groups. Examples:</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user account created; change password attempt; user account deleted; security enabled global group member added; domain policy changed.</a:t>
            </a:r>
          </a:p>
          <a:p>
            <a:pPr eaLnBrk="1" hangingPunct="1"/>
            <a:r>
              <a:rPr lang="en-US" altLang="en-US" b="1" dirty="0">
                <a:latin typeface="Arial" panose="020B0604020202020204" pitchFamily="34" charset="0"/>
                <a:ea typeface="ＭＳ Ｐゴシック" panose="020B0600070205080204" pitchFamily="34" charset="-128"/>
                <a:cs typeface="Arial" panose="020B0604020202020204" pitchFamily="34" charset="0"/>
              </a:rPr>
              <a:t>• Directory service access</a:t>
            </a:r>
            <a:r>
              <a:rPr lang="en-US" altLang="en-US" dirty="0">
                <a:latin typeface="Arial" panose="020B0604020202020204" pitchFamily="34" charset="0"/>
                <a:ea typeface="ＭＳ Ｐゴシック" panose="020B0600070205080204" pitchFamily="34" charset="-128"/>
                <a:cs typeface="Arial" panose="020B0604020202020204" pitchFamily="34" charset="0"/>
              </a:rPr>
              <a:t>: User-level access to any Active Directory object that has a System Access Control List defined. An S A C L creates a set of users and user groups for which granular auditing is required.</a:t>
            </a:r>
          </a:p>
          <a:p>
            <a:pPr eaLnBrk="1" hangingPunct="1"/>
            <a:r>
              <a:rPr lang="en-US" altLang="en-US" b="1" dirty="0">
                <a:latin typeface="Arial" panose="020B0604020202020204" pitchFamily="34" charset="0"/>
                <a:ea typeface="ＭＳ Ｐゴシック" panose="020B0600070205080204" pitchFamily="34" charset="-128"/>
                <a:cs typeface="Arial" panose="020B0604020202020204" pitchFamily="34" charset="0"/>
              </a:rPr>
              <a:t>• Logon events: </a:t>
            </a:r>
            <a:r>
              <a:rPr lang="en-US" altLang="en-US" dirty="0">
                <a:latin typeface="Arial" panose="020B0604020202020204" pitchFamily="34" charset="0"/>
                <a:ea typeface="ＭＳ Ｐゴシック" panose="020B0600070205080204" pitchFamily="34" charset="-128"/>
                <a:cs typeface="Arial" panose="020B0604020202020204" pitchFamily="34" charset="0"/>
              </a:rPr>
              <a:t>User authentication activity, either to a local machine or over a network from the system that originated the activity. Examples: successful user logon; logon failure, unknown username, or bad password; logon failure because account is disabled; logon failure</a:t>
            </a:r>
            <a:r>
              <a:rPr lang="en-US" altLang="en-US" baseline="0" dirty="0">
                <a:latin typeface="Arial" panose="020B0604020202020204" pitchFamily="34" charset="0"/>
                <a:ea typeface="ＭＳ Ｐゴシック" panose="020B0600070205080204" pitchFamily="34" charset="-128"/>
                <a:cs typeface="Arial" panose="020B0604020202020204" pitchFamily="34" charset="0"/>
              </a:rPr>
              <a:t> </a:t>
            </a:r>
            <a:r>
              <a:rPr lang="en-US" altLang="en-US" dirty="0">
                <a:latin typeface="Arial" panose="020B0604020202020204" pitchFamily="34" charset="0"/>
                <a:ea typeface="ＭＳ Ｐゴシック" panose="020B0600070205080204" pitchFamily="34" charset="-128"/>
                <a:cs typeface="Arial" panose="020B0604020202020204" pitchFamily="34" charset="0"/>
              </a:rPr>
              <a:t>because account has expired; logon failure, user not allowed to logon at this computer; user logoff; logon failure, account locked out.</a:t>
            </a:r>
          </a:p>
          <a:p>
            <a:pPr eaLnBrk="1" hangingPunct="1"/>
            <a:r>
              <a:rPr lang="en-US" altLang="en-US" b="1" dirty="0">
                <a:latin typeface="Arial" panose="020B0604020202020204" pitchFamily="34" charset="0"/>
                <a:ea typeface="ＭＳ Ｐゴシック" panose="020B0600070205080204" pitchFamily="34" charset="-128"/>
                <a:cs typeface="Arial" panose="020B0604020202020204" pitchFamily="34" charset="0"/>
              </a:rPr>
              <a:t>• Object access: </a:t>
            </a:r>
            <a:r>
              <a:rPr lang="en-US" altLang="en-US" dirty="0">
                <a:latin typeface="Arial" panose="020B0604020202020204" pitchFamily="34" charset="0"/>
                <a:ea typeface="ＭＳ Ｐゴシック" panose="020B0600070205080204" pitchFamily="34" charset="-128"/>
                <a:cs typeface="Arial" panose="020B0604020202020204" pitchFamily="34" charset="0"/>
              </a:rPr>
              <a:t>User-level access to file system and registry objects that have System Access Control Lists defined. Provides a relatively easy way to track read access as well as changes to sensitive files integrated with the operating system. Examples: object open; object deleted.</a:t>
            </a:r>
          </a:p>
          <a:p>
            <a:pPr eaLnBrk="1" hangingPunct="1"/>
            <a:r>
              <a:rPr lang="en-US" altLang="en-US" b="1" dirty="0">
                <a:latin typeface="Arial" panose="020B0604020202020204" pitchFamily="34" charset="0"/>
                <a:ea typeface="ＭＳ Ｐゴシック" panose="020B0600070205080204" pitchFamily="34" charset="-128"/>
                <a:cs typeface="Arial" panose="020B0604020202020204" pitchFamily="34" charset="0"/>
              </a:rPr>
              <a:t>• Policy changes: </a:t>
            </a:r>
            <a:r>
              <a:rPr lang="en-US" altLang="en-US" dirty="0">
                <a:latin typeface="Arial" panose="020B0604020202020204" pitchFamily="34" charset="0"/>
                <a:ea typeface="ＭＳ Ｐゴシック" panose="020B0600070205080204" pitchFamily="34" charset="-128"/>
                <a:cs typeface="Arial" panose="020B0604020202020204" pitchFamily="34" charset="0"/>
              </a:rPr>
              <a:t>Administrative changes to the access policies, audit configuration, and other system-level settings. Examples: user right assigned; new</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trusted domain; audit policy changed.</a:t>
            </a:r>
          </a:p>
          <a:p>
            <a:pPr eaLnBrk="1" hangingPunct="1"/>
            <a:r>
              <a:rPr lang="en-US" altLang="en-US" b="1" dirty="0">
                <a:latin typeface="Arial" panose="020B0604020202020204" pitchFamily="34" charset="0"/>
                <a:ea typeface="ＭＳ Ｐゴシック" panose="020B0600070205080204" pitchFamily="34" charset="-128"/>
                <a:cs typeface="Arial" panose="020B0604020202020204" pitchFamily="34" charset="0"/>
              </a:rPr>
              <a:t>• Privilege use: </a:t>
            </a:r>
            <a:r>
              <a:rPr lang="en-US" altLang="en-US" dirty="0">
                <a:latin typeface="Arial" panose="020B0604020202020204" pitchFamily="34" charset="0"/>
                <a:ea typeface="ＭＳ Ｐゴシック" panose="020B0600070205080204" pitchFamily="34" charset="-128"/>
                <a:cs typeface="Arial" panose="020B0604020202020204" pitchFamily="34" charset="0"/>
              </a:rPr>
              <a:t>Windows incorporates the concept of a user right, granular permission to perform a particular task. If you enable privilege use auditing, you record all instances of users exercising their access to particular system functions (creating objects, debugging executable code, or backing up the system). Examples: specified privileges were added to a user’s access token (during logon); a user attempted to perform a privileged system service operation.</a:t>
            </a:r>
          </a:p>
          <a:p>
            <a:pPr eaLnBrk="1" hangingPunct="1"/>
            <a:r>
              <a:rPr lang="en-US" altLang="en-US" b="1" dirty="0">
                <a:latin typeface="Arial" panose="020B0604020202020204" pitchFamily="34" charset="0"/>
                <a:ea typeface="ＭＳ Ｐゴシック" panose="020B0600070205080204" pitchFamily="34" charset="-128"/>
                <a:cs typeface="Arial" panose="020B0604020202020204" pitchFamily="34" charset="0"/>
              </a:rPr>
              <a:t>• Process tracking:</a:t>
            </a:r>
            <a:r>
              <a:rPr lang="en-US" altLang="en-US" dirty="0">
                <a:latin typeface="Arial" panose="020B0604020202020204" pitchFamily="34" charset="0"/>
                <a:ea typeface="ＭＳ Ｐゴシック" panose="020B0600070205080204" pitchFamily="34" charset="-128"/>
                <a:cs typeface="Arial" panose="020B0604020202020204" pitchFamily="34" charset="0"/>
              </a:rPr>
              <a:t> Generates detailed audit information when processes start and finish, programs are activated, or objects are accessed indirectly.</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Examples: new process was created; process exited; auditable data was protected; auditable data was unprotected; user attempted to install a</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service.</a:t>
            </a:r>
          </a:p>
          <a:p>
            <a:pPr eaLnBrk="1" hangingPunct="1"/>
            <a:r>
              <a:rPr lang="en-US" altLang="en-US" b="1" dirty="0">
                <a:latin typeface="Arial" panose="020B0604020202020204" pitchFamily="34" charset="0"/>
                <a:ea typeface="ＭＳ Ｐゴシック" panose="020B0600070205080204" pitchFamily="34" charset="-128"/>
                <a:cs typeface="Arial" panose="020B0604020202020204" pitchFamily="34" charset="0"/>
              </a:rPr>
              <a:t>• System events: </a:t>
            </a:r>
            <a:r>
              <a:rPr lang="en-US" altLang="en-US" dirty="0">
                <a:latin typeface="Arial" panose="020B0604020202020204" pitchFamily="34" charset="0"/>
                <a:ea typeface="ＭＳ Ｐゴシック" panose="020B0600070205080204" pitchFamily="34" charset="-128"/>
                <a:cs typeface="Arial" panose="020B0604020202020204" pitchFamily="34" charset="0"/>
              </a:rPr>
              <a:t>Records information on events that affect the availability and integrity of the system, including boot messages and the system shutdown message. Examples: system is starting; Windows is shutting down; resource exhaustion in the logging subsystem; some audits lost; audit log cleared.</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0116578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Syslog is UNIX’s general-purpose logging mechanism found on all UNIX variants and Linux. It consists of the following elements:</a:t>
            </a:r>
          </a:p>
          <a:p>
            <a:pPr eaLnBrk="1" hangingPunct="1"/>
            <a:r>
              <a:rPr lang="en-US" altLang="en-US" b="1" dirty="0">
                <a:latin typeface="Arial" panose="020B0604020202020204" pitchFamily="34" charset="0"/>
                <a:ea typeface="ＭＳ Ｐゴシック" panose="020B0600070205080204" pitchFamily="34" charset="-128"/>
                <a:cs typeface="Arial" panose="020B0604020202020204" pitchFamily="34" charset="0"/>
              </a:rPr>
              <a:t>• syslog():</a:t>
            </a:r>
            <a:r>
              <a:rPr lang="en-US" altLang="en-US" dirty="0">
                <a:latin typeface="Arial" panose="020B0604020202020204" pitchFamily="34" charset="0"/>
                <a:ea typeface="ＭＳ Ｐゴシック" panose="020B0600070205080204" pitchFamily="34" charset="-128"/>
                <a:cs typeface="Arial" panose="020B0604020202020204" pitchFamily="34" charset="0"/>
              </a:rPr>
              <a:t> An application program interface (A P I) referenced by several standard system utilities and available to application programs</a:t>
            </a:r>
          </a:p>
          <a:p>
            <a:pPr eaLnBrk="1" hangingPunct="1"/>
            <a:r>
              <a:rPr lang="en-US" altLang="en-US" b="1" dirty="0">
                <a:latin typeface="Arial" panose="020B0604020202020204" pitchFamily="34" charset="0"/>
                <a:ea typeface="ＭＳ Ｐゴシック" panose="020B0600070205080204" pitchFamily="34" charset="-128"/>
                <a:cs typeface="Arial" panose="020B0604020202020204" pitchFamily="34" charset="0"/>
              </a:rPr>
              <a:t>• logger</a:t>
            </a:r>
            <a:r>
              <a:rPr lang="en-US" altLang="en-US" dirty="0">
                <a:latin typeface="Arial" panose="020B0604020202020204" pitchFamily="34" charset="0"/>
                <a:ea typeface="ＭＳ Ｐゴシック" panose="020B0600070205080204" pitchFamily="34" charset="-128"/>
                <a:cs typeface="Arial" panose="020B0604020202020204" pitchFamily="34" charset="0"/>
              </a:rPr>
              <a:t>: A UNIX command used to add single-line entries to the system log</a:t>
            </a:r>
          </a:p>
          <a:p>
            <a:pPr eaLnBrk="1" hangingPunct="1"/>
            <a:r>
              <a:rPr lang="en-US" altLang="en-US" b="1" dirty="0">
                <a:latin typeface="Arial" panose="020B0604020202020204" pitchFamily="34" charset="0"/>
                <a:ea typeface="ＭＳ Ｐゴシック" panose="020B0600070205080204" pitchFamily="34" charset="-128"/>
                <a:cs typeface="Arial" panose="020B0604020202020204" pitchFamily="34" charset="0"/>
              </a:rPr>
              <a:t>• /etc/syslog.conf: </a:t>
            </a:r>
            <a:r>
              <a:rPr lang="en-US" altLang="en-US" dirty="0">
                <a:latin typeface="Arial" panose="020B0604020202020204" pitchFamily="34" charset="0"/>
                <a:ea typeface="ＭＳ Ｐゴシック" panose="020B0600070205080204" pitchFamily="34" charset="-128"/>
                <a:cs typeface="Arial" panose="020B0604020202020204" pitchFamily="34" charset="0"/>
              </a:rPr>
              <a:t>The configuration file used to control the logging and routing of system log events</a:t>
            </a:r>
          </a:p>
          <a:p>
            <a:pPr eaLnBrk="1" hangingPunct="1"/>
            <a:r>
              <a:rPr lang="en-US" altLang="en-US" b="1" dirty="0">
                <a:latin typeface="Arial" panose="020B0604020202020204" pitchFamily="34" charset="0"/>
                <a:ea typeface="ＭＳ Ｐゴシック" panose="020B0600070205080204" pitchFamily="34" charset="-128"/>
                <a:cs typeface="Arial" panose="020B0604020202020204" pitchFamily="34" charset="0"/>
              </a:rPr>
              <a:t>• syslogd: </a:t>
            </a:r>
            <a:r>
              <a:rPr lang="en-US" altLang="en-US" dirty="0">
                <a:latin typeface="Arial" panose="020B0604020202020204" pitchFamily="34" charset="0"/>
                <a:ea typeface="ＭＳ Ｐゴシック" panose="020B0600070205080204" pitchFamily="34" charset="-128"/>
                <a:cs typeface="Arial" panose="020B0604020202020204" pitchFamily="34" charset="0"/>
              </a:rPr>
              <a:t>The system daemon used to receive and route system log events from syslog() calls and logger commands.</a:t>
            </a:r>
          </a:p>
          <a:p>
            <a:pPr eaLnBrk="1" hangingPunct="1"/>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Different UNIX implementations will have different variants of the syslog facility, and there are no uniform system log formats across systems. Here, we provide a brief overview of some syslog-related functions and look at the syslog protocol.</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389878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The basic service offered by UNIX syslog is a means of capturing relevant events, a storage facility, and a protocol for transmitting syslog messages from other machines to a central machine that acts as a syslog server. In addition to these basic functions, other services are available, often as third-party packages and, in some cases, as built-in modules. N I S T S P 800-92 (</a:t>
            </a:r>
            <a:r>
              <a:rPr lang="en-US" altLang="en-US" i="1" dirty="0">
                <a:latin typeface="Arial" panose="020B0604020202020204" pitchFamily="34" charset="0"/>
                <a:ea typeface="ＭＳ Ｐゴシック" panose="020B0600070205080204" pitchFamily="34" charset="-128"/>
                <a:cs typeface="Arial" panose="020B0604020202020204" pitchFamily="34" charset="0"/>
              </a:rPr>
              <a:t>Guide to Computer Security Log Management</a:t>
            </a:r>
            <a:r>
              <a:rPr lang="en-US" altLang="en-US" dirty="0">
                <a:latin typeface="Arial" panose="020B0604020202020204" pitchFamily="34" charset="0"/>
                <a:ea typeface="ＭＳ Ｐゴシック" panose="020B0600070205080204" pitchFamily="34" charset="-128"/>
                <a:cs typeface="Arial" panose="020B0604020202020204" pitchFamily="34" charset="0"/>
              </a:rPr>
              <a:t>, September 2006) lists the following as being the most common extra features:</a:t>
            </a:r>
          </a:p>
          <a:p>
            <a:pPr eaLnBrk="1" hangingPunct="1"/>
            <a:r>
              <a:rPr lang="en-US" altLang="en-US" b="1" dirty="0">
                <a:latin typeface="Arial" panose="020B0604020202020204" pitchFamily="34" charset="0"/>
                <a:ea typeface="ＭＳ Ｐゴシック" panose="020B0600070205080204" pitchFamily="34" charset="-128"/>
                <a:cs typeface="Arial" panose="020B0604020202020204" pitchFamily="34" charset="0"/>
              </a:rPr>
              <a:t>• Robust filtering: </a:t>
            </a:r>
            <a:r>
              <a:rPr lang="en-US" altLang="en-US" dirty="0">
                <a:latin typeface="Arial" panose="020B0604020202020204" pitchFamily="34" charset="0"/>
                <a:ea typeface="ＭＳ Ｐゴシック" panose="020B0600070205080204" pitchFamily="34" charset="-128"/>
                <a:cs typeface="Arial" panose="020B0604020202020204" pitchFamily="34" charset="0"/>
              </a:rPr>
              <a:t>Original syslog implementations allowed messages to be handled differently based on their facility and priority only; no finer-grained</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filtering was permitted. Some current syslog implementations offer more robust filtering capabilities, such as handling messages differently based</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on the host or program that generated a message or a regular expression matching content in the body of a message. Some implementations also</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allow multiple filters to be applied to a single message, which provides more complex filtering capabilities.</a:t>
            </a:r>
          </a:p>
          <a:p>
            <a:pPr eaLnBrk="1" hangingPunct="1"/>
            <a:r>
              <a:rPr lang="en-US" altLang="en-US" b="1" dirty="0">
                <a:latin typeface="Arial" panose="020B0604020202020204" pitchFamily="34" charset="0"/>
                <a:ea typeface="ＭＳ Ｐゴシック" panose="020B0600070205080204" pitchFamily="34" charset="-128"/>
                <a:cs typeface="Arial" panose="020B0604020202020204" pitchFamily="34" charset="0"/>
              </a:rPr>
              <a:t>• Log analysis: </a:t>
            </a:r>
            <a:r>
              <a:rPr lang="en-US" altLang="en-US" dirty="0">
                <a:latin typeface="Arial" panose="020B0604020202020204" pitchFamily="34" charset="0"/>
                <a:ea typeface="ＭＳ Ｐゴシック" panose="020B0600070205080204" pitchFamily="34" charset="-128"/>
                <a:cs typeface="Arial" panose="020B0604020202020204" pitchFamily="34" charset="0"/>
              </a:rPr>
              <a:t>Originally, syslog servers did not perform any analysis of log data; they simply provided a framework for log data to be recorded and transmitted. Administrators could use separate add-on programs for analyzing syslog data. Some syslog implementations now have limited log analysis capabilities built-in, such as the ability to correlate multiple log entries.</a:t>
            </a:r>
          </a:p>
          <a:p>
            <a:pPr eaLnBrk="1" hangingPunct="1"/>
            <a:r>
              <a:rPr lang="en-US" altLang="en-US" b="1" dirty="0">
                <a:latin typeface="Arial" panose="020B0604020202020204" pitchFamily="34" charset="0"/>
                <a:ea typeface="ＭＳ Ｐゴシック" panose="020B0600070205080204" pitchFamily="34" charset="-128"/>
                <a:cs typeface="Arial" panose="020B0604020202020204" pitchFamily="34" charset="0"/>
              </a:rPr>
              <a:t>• Event response:</a:t>
            </a:r>
            <a:r>
              <a:rPr lang="en-US" altLang="en-US" dirty="0">
                <a:latin typeface="Arial" panose="020B0604020202020204" pitchFamily="34" charset="0"/>
                <a:ea typeface="ＭＳ Ｐゴシック" panose="020B0600070205080204" pitchFamily="34" charset="-128"/>
                <a:cs typeface="Arial" panose="020B0604020202020204" pitchFamily="34" charset="0"/>
              </a:rPr>
              <a:t> Some syslog implementations can initiate actions when certain events are detected. Examples of actions include sending S N M P traps, alerting administrators through pages or e-mails, and launching a separate program or script. It is also possible to create a new syslog message that indicates that a certain event was detected.</a:t>
            </a:r>
          </a:p>
          <a:p>
            <a:pPr eaLnBrk="1" hangingPunct="1"/>
            <a:r>
              <a:rPr lang="en-US" altLang="en-US" b="1" dirty="0">
                <a:latin typeface="Arial" panose="020B0604020202020204" pitchFamily="34" charset="0"/>
                <a:ea typeface="ＭＳ Ｐゴシック" panose="020B0600070205080204" pitchFamily="34" charset="-128"/>
                <a:cs typeface="Arial" panose="020B0604020202020204" pitchFamily="34" charset="0"/>
              </a:rPr>
              <a:t>• Alternative message formats: </a:t>
            </a:r>
            <a:r>
              <a:rPr lang="en-US" altLang="en-US" dirty="0">
                <a:latin typeface="Arial" panose="020B0604020202020204" pitchFamily="34" charset="0"/>
                <a:ea typeface="ＭＳ Ｐゴシック" panose="020B0600070205080204" pitchFamily="34" charset="-128"/>
                <a:cs typeface="Arial" panose="020B0604020202020204" pitchFamily="34" charset="0"/>
              </a:rPr>
              <a:t>Some syslog implementations can accept data in non-syslog formats, such as S N M P traps. This can be helpful for getting security event data from hosts that do not support syslog and cannot be modified to do so.</a:t>
            </a:r>
          </a:p>
          <a:p>
            <a:pPr eaLnBrk="1" hangingPunct="1"/>
            <a:r>
              <a:rPr lang="en-US" altLang="en-US" b="1" dirty="0">
                <a:latin typeface="Arial" panose="020B0604020202020204" pitchFamily="34" charset="0"/>
                <a:ea typeface="ＭＳ Ｐゴシック" panose="020B0600070205080204" pitchFamily="34" charset="-128"/>
                <a:cs typeface="Arial" panose="020B0604020202020204" pitchFamily="34" charset="0"/>
              </a:rPr>
              <a:t>• Log file encryption</a:t>
            </a:r>
            <a:r>
              <a:rPr lang="en-US" altLang="en-US" dirty="0">
                <a:latin typeface="Arial" panose="020B0604020202020204" pitchFamily="34" charset="0"/>
                <a:ea typeface="ＭＳ Ｐゴシック" panose="020B0600070205080204" pitchFamily="34" charset="-128"/>
                <a:cs typeface="Arial" panose="020B0604020202020204" pitchFamily="34" charset="0"/>
              </a:rPr>
              <a:t>: Some syslog implementations can be configured to encrypt rotated log files automatically, protecting their confidentiality. This can also be accomplished through the use of O S or third-party encryption programs.</a:t>
            </a:r>
          </a:p>
          <a:p>
            <a:pPr eaLnBrk="1" hangingPunct="1"/>
            <a:r>
              <a:rPr lang="en-US" altLang="en-US" b="1" dirty="0">
                <a:latin typeface="Arial" panose="020B0604020202020204" pitchFamily="34" charset="0"/>
                <a:ea typeface="ＭＳ Ｐゴシック" panose="020B0600070205080204" pitchFamily="34" charset="-128"/>
                <a:cs typeface="Arial" panose="020B0604020202020204" pitchFamily="34" charset="0"/>
              </a:rPr>
              <a:t>• Database storage for logs</a:t>
            </a:r>
            <a:r>
              <a:rPr lang="en-US" altLang="en-US" dirty="0">
                <a:latin typeface="Arial" panose="020B0604020202020204" pitchFamily="34" charset="0"/>
                <a:ea typeface="ＭＳ Ｐゴシック" panose="020B0600070205080204" pitchFamily="34" charset="-128"/>
                <a:cs typeface="Arial" panose="020B0604020202020204" pitchFamily="34" charset="0"/>
              </a:rPr>
              <a:t>: Some implementations can store log entries in both traditional syslog files and a database. Having the log entries in a database format can be very helpful for subsequent log analysis.</a:t>
            </a:r>
          </a:p>
          <a:p>
            <a:pPr eaLnBrk="1" hangingPunct="1"/>
            <a:r>
              <a:rPr lang="en-US" altLang="en-US" b="1" dirty="0">
                <a:latin typeface="Arial" panose="020B0604020202020204" pitchFamily="34" charset="0"/>
                <a:ea typeface="ＭＳ Ｐゴシック" panose="020B0600070205080204" pitchFamily="34" charset="-128"/>
                <a:cs typeface="Arial" panose="020B0604020202020204" pitchFamily="34" charset="0"/>
              </a:rPr>
              <a:t>• Rate limiting: </a:t>
            </a:r>
            <a:r>
              <a:rPr lang="en-US" altLang="en-US" dirty="0">
                <a:latin typeface="Arial" panose="020B0604020202020204" pitchFamily="34" charset="0"/>
                <a:ea typeface="ＭＳ Ｐゴシック" panose="020B0600070205080204" pitchFamily="34" charset="-128"/>
                <a:cs typeface="Arial" panose="020B0604020202020204" pitchFamily="34" charset="0"/>
              </a:rPr>
              <a:t>Some implementations can limit the number of syslog messages or T C P connections from a particular source during a certain period of time. This is useful in preventing a denial of service for the syslog server and the loss of syslog messages from other sources. Because this technique is designed to cause the loss of messages from a source that is overwhelming the syslog server, it can cause some log data to be lost during an adverse event that generates an unusually large number of messages.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115821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The syslog protocol provides a transport to allow a machine to send event notification messages across IP networks to event message collectors—also</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known as syslog servers. Within a system, we can view the process of capturing and recording events in terms of various applications and system facilities sending messages to syslogd for storage in the system log. Because each process, application, and UNIX O S implementation may have different formatting conventions for logged events, the syslog protocol provides only a very general message format for transmission between systems. A common version of the syslog protocol was originally developed on the University of California Berkeley Software Distribution (B S D) UNIX/T C P/I P system implementations. This version is documented in R F C 3164, (</a:t>
            </a:r>
            <a:r>
              <a:rPr lang="en-US" altLang="en-US" i="1" dirty="0">
                <a:latin typeface="Arial" panose="020B0604020202020204" pitchFamily="34" charset="0"/>
                <a:ea typeface="ＭＳ Ｐゴシック" panose="020B0600070205080204" pitchFamily="34" charset="-128"/>
                <a:cs typeface="Arial" panose="020B0604020202020204" pitchFamily="34" charset="0"/>
              </a:rPr>
              <a:t>The B S D Syslog Protocol, 2001). </a:t>
            </a:r>
            <a:r>
              <a:rPr lang="en-US" altLang="en-US" dirty="0">
                <a:latin typeface="Arial" panose="020B0604020202020204" pitchFamily="34" charset="0"/>
                <a:ea typeface="ＭＳ Ｐゴシック" panose="020B0600070205080204" pitchFamily="34" charset="-128"/>
                <a:cs typeface="Arial" panose="020B0604020202020204" pitchFamily="34" charset="0"/>
              </a:rPr>
              <a:t>Subsequently, I E T F issued R F C </a:t>
            </a:r>
            <a:r>
              <a:rPr lang="en-US" altLang="en-US" i="1" dirty="0">
                <a:latin typeface="Arial" panose="020B0604020202020204" pitchFamily="34" charset="0"/>
                <a:ea typeface="ＭＳ Ｐゴシック" panose="020B0600070205080204" pitchFamily="34" charset="-128"/>
                <a:cs typeface="Arial" panose="020B0604020202020204" pitchFamily="34" charset="0"/>
              </a:rPr>
              <a:t>5424, (The Syslog Protocol 2009), </a:t>
            </a:r>
            <a:r>
              <a:rPr lang="en-US" altLang="en-US" dirty="0">
                <a:latin typeface="Arial" panose="020B0604020202020204" pitchFamily="34" charset="0"/>
                <a:ea typeface="ＭＳ Ｐゴシック" panose="020B0600070205080204" pitchFamily="34" charset="-128"/>
                <a:cs typeface="Arial" panose="020B0604020202020204" pitchFamily="34" charset="0"/>
              </a:rPr>
              <a:t>which is intended to be an Internet standard and differs in some details from the BSD version. In what follows, we describe the B S D version.</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Messages in the B S D syslog format consist of three parts:</a:t>
            </a:r>
          </a:p>
          <a:p>
            <a:pPr eaLnBrk="1" hangingPunct="1"/>
            <a:r>
              <a:rPr lang="en-US" altLang="en-US" b="1" dirty="0">
                <a:latin typeface="Arial" panose="020B0604020202020204" pitchFamily="34" charset="0"/>
                <a:ea typeface="ＭＳ Ｐゴシック" panose="020B0600070205080204" pitchFamily="34" charset="-128"/>
                <a:cs typeface="Arial" panose="020B0604020202020204" pitchFamily="34" charset="0"/>
              </a:rPr>
              <a:t>• P R I</a:t>
            </a:r>
            <a:r>
              <a:rPr lang="en-US" altLang="en-US" dirty="0">
                <a:latin typeface="Arial" panose="020B0604020202020204" pitchFamily="34" charset="0"/>
                <a:ea typeface="ＭＳ Ｐゴシック" panose="020B0600070205080204" pitchFamily="34" charset="-128"/>
                <a:cs typeface="Arial" panose="020B0604020202020204" pitchFamily="34" charset="0"/>
              </a:rPr>
              <a:t>: Consists of a code that represents the Facilities and Severity values of the message, described subsequently.</a:t>
            </a:r>
          </a:p>
          <a:p>
            <a:pPr eaLnBrk="1" hangingPunct="1"/>
            <a:r>
              <a:rPr lang="en-US" altLang="en-US" b="1" dirty="0">
                <a:latin typeface="Arial" panose="020B0604020202020204" pitchFamily="34" charset="0"/>
                <a:ea typeface="ＭＳ Ｐゴシック" panose="020B0600070205080204" pitchFamily="34" charset="-128"/>
                <a:cs typeface="Arial" panose="020B0604020202020204" pitchFamily="34" charset="0"/>
              </a:rPr>
              <a:t>• Header: </a:t>
            </a:r>
            <a:r>
              <a:rPr lang="en-US" altLang="en-US" dirty="0">
                <a:latin typeface="Arial" panose="020B0604020202020204" pitchFamily="34" charset="0"/>
                <a:ea typeface="ＭＳ Ｐゴシック" panose="020B0600070205080204" pitchFamily="34" charset="-128"/>
                <a:cs typeface="Arial" panose="020B0604020202020204" pitchFamily="34" charset="0"/>
              </a:rPr>
              <a:t>Contains a timestamp and an indication of the hostname or I P address of the device.</a:t>
            </a:r>
          </a:p>
          <a:p>
            <a:pPr eaLnBrk="1" hangingPunct="1"/>
            <a:r>
              <a:rPr lang="en-US" altLang="en-US" b="1" dirty="0">
                <a:latin typeface="Arial" panose="020B0604020202020204" pitchFamily="34" charset="0"/>
                <a:ea typeface="ＭＳ Ｐゴシック" panose="020B0600070205080204" pitchFamily="34" charset="-128"/>
                <a:cs typeface="Arial" panose="020B0604020202020204" pitchFamily="34" charset="0"/>
              </a:rPr>
              <a:t>• Msg: </a:t>
            </a:r>
            <a:r>
              <a:rPr lang="en-US" altLang="en-US" dirty="0">
                <a:latin typeface="Arial" panose="020B0604020202020204" pitchFamily="34" charset="0"/>
                <a:ea typeface="ＭＳ Ｐゴシック" panose="020B0600070205080204" pitchFamily="34" charset="-128"/>
                <a:cs typeface="Arial" panose="020B0604020202020204" pitchFamily="34" charset="0"/>
              </a:rPr>
              <a:t>Consists of two fields: The TAG field is the name of the program or process that generated the message; the CONTENT contains the details of the message. The Msg part has traditionally been a free-form message of printable characters that gives some detailed information of the event.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2355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Figure 18.6 shows several examples of syslog messages, excluding the P R I part.
Long Description:</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Line 1: Mar 1 06 colon 25 colon 43 server1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sshd</a:t>
            </a:r>
            <a:r>
              <a:rPr lang="en-US" altLang="en-US" dirty="0">
                <a:latin typeface="Arial" panose="020B0604020202020204" pitchFamily="34" charset="0"/>
                <a:ea typeface="ＭＳ Ｐゴシック" panose="020B0600070205080204" pitchFamily="34" charset="-128"/>
                <a:cs typeface="Arial" panose="020B0604020202020204" pitchFamily="34" charset="0"/>
              </a:rPr>
              <a:t>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OpenSquareBracket</a:t>
            </a:r>
            <a:r>
              <a:rPr lang="en-US" altLang="en-US" dirty="0">
                <a:latin typeface="Arial" panose="020B0604020202020204" pitchFamily="34" charset="0"/>
                <a:ea typeface="ＭＳ Ｐゴシック" panose="020B0600070205080204" pitchFamily="34" charset="-128"/>
                <a:cs typeface="Arial" panose="020B0604020202020204" pitchFamily="34" charset="0"/>
              </a:rPr>
              <a:t> 23170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CloseSquareBracket</a:t>
            </a:r>
            <a:r>
              <a:rPr lang="en-US" altLang="en-US" dirty="0">
                <a:latin typeface="Arial" panose="020B0604020202020204" pitchFamily="34" charset="0"/>
                <a:ea typeface="ＭＳ Ｐゴシック" panose="020B0600070205080204" pitchFamily="34" charset="-128"/>
                <a:cs typeface="Arial" panose="020B0604020202020204" pitchFamily="34" charset="0"/>
              </a:rPr>
              <a:t> colon Accepted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publickey</a:t>
            </a:r>
            <a:r>
              <a:rPr lang="en-US" altLang="en-US" dirty="0">
                <a:latin typeface="Arial" panose="020B0604020202020204" pitchFamily="34" charset="0"/>
                <a:ea typeface="ＭＳ Ｐゴシック" panose="020B0600070205080204" pitchFamily="34" charset="-128"/>
                <a:cs typeface="Arial" panose="020B0604020202020204" pitchFamily="34" charset="0"/>
              </a:rPr>
              <a:t> for server2 from 172 dot 30 dot 128 dot 115 port 21011 ssh2</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Line 2: Blank</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Line 3: Mar 1 07 colon 16 colon 42 server1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sshd</a:t>
            </a:r>
            <a:r>
              <a:rPr lang="en-US" altLang="en-US" dirty="0">
                <a:latin typeface="Arial" panose="020B0604020202020204" pitchFamily="34" charset="0"/>
                <a:ea typeface="ＭＳ Ｐゴシック" panose="020B0600070205080204" pitchFamily="34" charset="-128"/>
                <a:cs typeface="Arial" panose="020B0604020202020204" pitchFamily="34" charset="0"/>
              </a:rPr>
              <a:t>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OpenSquareBracket</a:t>
            </a:r>
            <a:r>
              <a:rPr lang="en-US" altLang="en-US" dirty="0">
                <a:latin typeface="Arial" panose="020B0604020202020204" pitchFamily="34" charset="0"/>
                <a:ea typeface="ＭＳ Ｐゴシック" panose="020B0600070205080204" pitchFamily="34" charset="-128"/>
                <a:cs typeface="Arial" panose="020B0604020202020204" pitchFamily="34" charset="0"/>
              </a:rPr>
              <a:t> 9326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CloseSquareBracket</a:t>
            </a:r>
            <a:r>
              <a:rPr lang="en-US" altLang="en-US" dirty="0">
                <a:latin typeface="Arial" panose="020B0604020202020204" pitchFamily="34" charset="0"/>
                <a:ea typeface="ＭＳ Ｐゴシック" panose="020B0600070205080204" pitchFamily="34" charset="-128"/>
                <a:cs typeface="Arial" panose="020B0604020202020204" pitchFamily="34" charset="0"/>
              </a:rPr>
              <a:t> colon Accepted password for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murugiah</a:t>
            </a:r>
            <a:r>
              <a:rPr lang="en-US" altLang="en-US" dirty="0">
                <a:latin typeface="Arial" panose="020B0604020202020204" pitchFamily="34" charset="0"/>
                <a:ea typeface="ＭＳ Ｐゴシック" panose="020B0600070205080204" pitchFamily="34" charset="-128"/>
                <a:cs typeface="Arial" panose="020B0604020202020204" pitchFamily="34" charset="0"/>
              </a:rPr>
              <a:t> from 10 dot 20 dot 30 dot 108 port 1070 ssh2</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Line 4: Blank</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Line 5: Mar 1 07 colon 16 colon 53 server1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sshd</a:t>
            </a:r>
            <a:r>
              <a:rPr lang="en-US" altLang="en-US" dirty="0">
                <a:latin typeface="Arial" panose="020B0604020202020204" pitchFamily="34" charset="0"/>
                <a:ea typeface="ＭＳ Ｐゴシック" panose="020B0600070205080204" pitchFamily="34" charset="-128"/>
                <a:cs typeface="Arial" panose="020B0604020202020204" pitchFamily="34" charset="0"/>
              </a:rPr>
              <a:t>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OpenSquareBracket</a:t>
            </a:r>
            <a:r>
              <a:rPr lang="en-US" altLang="en-US" dirty="0">
                <a:latin typeface="Arial" panose="020B0604020202020204" pitchFamily="34" charset="0"/>
                <a:ea typeface="ＭＳ Ｐゴシック" panose="020B0600070205080204" pitchFamily="34" charset="-128"/>
                <a:cs typeface="Arial" panose="020B0604020202020204" pitchFamily="34" charset="0"/>
              </a:rPr>
              <a:t> 22938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CloseSquareBracket</a:t>
            </a:r>
            <a:r>
              <a:rPr lang="en-US" altLang="en-US" dirty="0">
                <a:latin typeface="Arial" panose="020B0604020202020204" pitchFamily="34" charset="0"/>
                <a:ea typeface="ＭＳ Ｐゴシック" panose="020B0600070205080204" pitchFamily="34" charset="-128"/>
                <a:cs typeface="Arial" panose="020B0604020202020204" pitchFamily="34" charset="0"/>
              </a:rPr>
              <a:t> colon reverse mapping checking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getaddrinfo</a:t>
            </a:r>
            <a:r>
              <a:rPr lang="en-US" altLang="en-US" dirty="0">
                <a:latin typeface="Arial" panose="020B0604020202020204" pitchFamily="34" charset="0"/>
                <a:ea typeface="ＭＳ Ｐゴシック" panose="020B0600070205080204" pitchFamily="34" charset="-128"/>
                <a:cs typeface="Arial" panose="020B0604020202020204" pitchFamily="34" charset="0"/>
              </a:rPr>
              <a:t> for ip10 dot 165 dot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nist</a:t>
            </a:r>
            <a:r>
              <a:rPr lang="en-US" altLang="en-US" dirty="0">
                <a:latin typeface="Arial" panose="020B0604020202020204" pitchFamily="34" charset="0"/>
                <a:ea typeface="ＭＳ Ｐゴシック" panose="020B0600070205080204" pitchFamily="34" charset="-128"/>
                <a:cs typeface="Arial" panose="020B0604020202020204" pitchFamily="34" charset="0"/>
              </a:rPr>
              <a:t> dot gov failed hyphen POSSIBLE BREAKIN ATTEMPT exclamation mark</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Line 6: Blank</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Line 7: Mar 1 07 colon 26 colon 28 server1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sshd</a:t>
            </a:r>
            <a:r>
              <a:rPr lang="en-US" altLang="en-US" dirty="0">
                <a:latin typeface="Arial" panose="020B0604020202020204" pitchFamily="34" charset="0"/>
                <a:ea typeface="ＭＳ Ｐゴシック" panose="020B0600070205080204" pitchFamily="34" charset="-128"/>
                <a:cs typeface="Arial" panose="020B0604020202020204" pitchFamily="34" charset="0"/>
              </a:rPr>
              <a:t>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OpenSquareBracket</a:t>
            </a:r>
            <a:r>
              <a:rPr lang="en-US" altLang="en-US" dirty="0">
                <a:latin typeface="Arial" panose="020B0604020202020204" pitchFamily="34" charset="0"/>
                <a:ea typeface="ＭＳ Ｐゴシック" panose="020B0600070205080204" pitchFamily="34" charset="-128"/>
                <a:cs typeface="Arial" panose="020B0604020202020204" pitchFamily="34" charset="0"/>
              </a:rPr>
              <a:t> 22572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CloseSquareBracket</a:t>
            </a:r>
            <a:r>
              <a:rPr lang="en-US" altLang="en-US" dirty="0">
                <a:latin typeface="Arial" panose="020B0604020202020204" pitchFamily="34" charset="0"/>
                <a:ea typeface="ＭＳ Ｐゴシック" panose="020B0600070205080204" pitchFamily="34" charset="-128"/>
                <a:cs typeface="Arial" panose="020B0604020202020204" pitchFamily="34" charset="0"/>
              </a:rPr>
              <a:t> colon Accepted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publickey</a:t>
            </a:r>
            <a:r>
              <a:rPr lang="en-US" altLang="en-US" dirty="0">
                <a:latin typeface="Arial" panose="020B0604020202020204" pitchFamily="34" charset="0"/>
                <a:ea typeface="ＭＳ Ｐゴシック" panose="020B0600070205080204" pitchFamily="34" charset="-128"/>
                <a:cs typeface="Arial" panose="020B0604020202020204" pitchFamily="34" charset="0"/>
              </a:rPr>
              <a:t> for server2 from 172 dot 30 dot 128 dot 115 port 30606 ssh2</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Line 8: Blank</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Line 9: Mar 1 07 colon 28 colon 33 server1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su</a:t>
            </a:r>
            <a:r>
              <a:rPr lang="en-US" altLang="en-US" dirty="0">
                <a:latin typeface="Arial" panose="020B0604020202020204" pitchFamily="34" charset="0"/>
                <a:ea typeface="ＭＳ Ｐゴシック" panose="020B0600070205080204" pitchFamily="34" charset="-128"/>
                <a:cs typeface="Arial" panose="020B0604020202020204" pitchFamily="34" charset="0"/>
              </a:rPr>
              <a:t> colon BAD SU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kkent</a:t>
            </a:r>
            <a:r>
              <a:rPr lang="en-US" altLang="en-US" dirty="0">
                <a:latin typeface="Arial" panose="020B0604020202020204" pitchFamily="34" charset="0"/>
                <a:ea typeface="ＭＳ Ｐゴシック" panose="020B0600070205080204" pitchFamily="34" charset="-128"/>
                <a:cs typeface="Arial" panose="020B0604020202020204" pitchFamily="34" charset="0"/>
              </a:rPr>
              <a:t> to root on forward slash dev forward slash ttyp2</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Line 10: Blank</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Line 11: Mar 1 07 colon 28 colon 41 server1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su</a:t>
            </a:r>
            <a:r>
              <a:rPr lang="en-US" altLang="en-US" dirty="0">
                <a:latin typeface="Arial" panose="020B0604020202020204" pitchFamily="34" charset="0"/>
                <a:ea typeface="ＭＳ Ｐゴシック" panose="020B0600070205080204" pitchFamily="34" charset="-128"/>
                <a:cs typeface="Arial" panose="020B0604020202020204" pitchFamily="34" charset="0"/>
              </a:rPr>
              <a:t> colon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kkent</a:t>
            </a:r>
            <a:r>
              <a:rPr lang="en-US" altLang="en-US" dirty="0">
                <a:latin typeface="Arial" panose="020B0604020202020204" pitchFamily="34" charset="0"/>
                <a:ea typeface="ＭＳ Ｐゴシック" panose="020B0600070205080204" pitchFamily="34" charset="-128"/>
                <a:cs typeface="Arial" panose="020B0604020202020204" pitchFamily="34" charset="0"/>
              </a:rPr>
              <a:t> to root on forward slash dev forward slash ttyp2</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3275170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All messages sent to syslogd have a facility and a severity (Table 18.5).</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The facility identifies the application or system component that generates the message. The severity, or message level, indicates the relative severity of the message and can be used for some rudimentary filtering.</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9385215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50724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a:extLst>
              <a:ext uri="{FF2B5EF4-FFF2-40B4-BE49-F238E27FC236}">
                <a16:creationId xmlns:a16="http://schemas.microsoft.com/office/drawing/2014/main" id="{C21523E3-6278-46A8-88EA-51AEE3B60259}"/>
              </a:ext>
            </a:extLst>
          </p:cNvPr>
          <p:cNvSpPr>
            <a:spLocks noGrp="1" noRot="1" noChangeAspect="1" noTextEdit="1"/>
          </p:cNvSpPr>
          <p:nvPr>
            <p:ph type="sldImg"/>
          </p:nvPr>
        </p:nvSpPr>
        <p:spPr>
          <a:ln/>
        </p:spPr>
      </p:sp>
      <p:sp>
        <p:nvSpPr>
          <p:cNvPr id="30722" name="Notes Placeholder 2">
            <a:extLst>
              <a:ext uri="{FF2B5EF4-FFF2-40B4-BE49-F238E27FC236}">
                <a16:creationId xmlns:a16="http://schemas.microsoft.com/office/drawing/2014/main" id="{0812FC3C-8C8C-49F7-9F5F-37FC9D3E0FB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ea typeface="ＭＳ Ｐゴシック" panose="020B0600070205080204" pitchFamily="34" charset="-128"/>
              </a:rPr>
              <a:t> Clocks can be synched using Network Time Protocol (NTP).</a:t>
            </a:r>
          </a:p>
          <a:p>
            <a:endParaRPr lang="en-US" altLang="en-US" dirty="0">
              <a:latin typeface="Times New Roman" panose="02020603050405020304" pitchFamily="18" charset="0"/>
              <a:ea typeface="ＭＳ Ｐゴシック" panose="020B0600070205080204" pitchFamily="34" charset="-128"/>
            </a:endParaRPr>
          </a:p>
          <a:p>
            <a:r>
              <a:rPr lang="en-US" altLang="en-US" dirty="0">
                <a:latin typeface="Times New Roman" panose="02020603050405020304" pitchFamily="18" charset="0"/>
                <a:ea typeface="ＭＳ Ｐゴシック" panose="020B0600070205080204" pitchFamily="34" charset="-128"/>
              </a:rPr>
              <a:t>A Appropriate hooks must be available in the</a:t>
            </a:r>
          </a:p>
          <a:p>
            <a:r>
              <a:rPr lang="en-US" altLang="en-US" dirty="0">
                <a:latin typeface="Times New Roman" panose="02020603050405020304" pitchFamily="18" charset="0"/>
                <a:ea typeface="ＭＳ Ｐゴシック" panose="020B0600070205080204" pitchFamily="34" charset="-128"/>
              </a:rPr>
              <a:t>application and system software to enable </a:t>
            </a:r>
            <a:r>
              <a:rPr lang="en-US" altLang="en-US" b="1" dirty="0">
                <a:latin typeface="Times New Roman" panose="02020603050405020304" pitchFamily="18" charset="0"/>
                <a:ea typeface="ＭＳ Ｐゴシック" panose="020B0600070205080204" pitchFamily="34" charset="-128"/>
              </a:rPr>
              <a:t>event detection </a:t>
            </a:r>
            <a:r>
              <a:rPr lang="en-US" altLang="en-US" dirty="0">
                <a:latin typeface="Times New Roman" panose="02020603050405020304" pitchFamily="18" charset="0"/>
                <a:ea typeface="ＭＳ Ｐゴシック" panose="020B0600070205080204" pitchFamily="34" charset="-128"/>
              </a:rPr>
              <a:t>. Monitoring software</a:t>
            </a:r>
          </a:p>
          <a:p>
            <a:r>
              <a:rPr lang="en-US" altLang="en-US" dirty="0">
                <a:latin typeface="Times New Roman" panose="02020603050405020304" pitchFamily="18" charset="0"/>
                <a:ea typeface="ＭＳ Ｐゴシック" panose="020B0600070205080204" pitchFamily="34" charset="-128"/>
              </a:rPr>
              <a:t>needs to be added to the system and to appropriate places to capture relevant activity.</a:t>
            </a:r>
          </a:p>
          <a:p>
            <a:r>
              <a:rPr lang="en-US" altLang="en-US" dirty="0">
                <a:latin typeface="Times New Roman" panose="02020603050405020304" pitchFamily="18" charset="0"/>
                <a:ea typeface="ＭＳ Ｐゴシック" panose="020B0600070205080204" pitchFamily="34" charset="-128"/>
              </a:rPr>
              <a:t>Next an </a:t>
            </a:r>
            <a:r>
              <a:rPr lang="en-US" altLang="en-US" b="1" dirty="0">
                <a:latin typeface="Times New Roman" panose="02020603050405020304" pitchFamily="18" charset="0"/>
                <a:ea typeface="ＭＳ Ｐゴシック" panose="020B0600070205080204" pitchFamily="34" charset="-128"/>
              </a:rPr>
              <a:t>event recording</a:t>
            </a:r>
            <a:r>
              <a:rPr lang="en-US" altLang="en-US" dirty="0">
                <a:latin typeface="Times New Roman" panose="02020603050405020304" pitchFamily="18" charset="0"/>
                <a:ea typeface="ＭＳ Ｐゴシック" panose="020B0600070205080204" pitchFamily="34" charset="-128"/>
              </a:rPr>
              <a:t>  function is needed, which includes the need to provide</a:t>
            </a:r>
          </a:p>
          <a:p>
            <a:r>
              <a:rPr lang="en-US" altLang="en-US" dirty="0">
                <a:latin typeface="Times New Roman" panose="02020603050405020304" pitchFamily="18" charset="0"/>
                <a:ea typeface="ＭＳ Ｐゴシック" panose="020B0600070205080204" pitchFamily="34" charset="-128"/>
              </a:rPr>
              <a:t>for a secure storage resistant to tampering or deletion. </a:t>
            </a:r>
            <a:r>
              <a:rPr lang="en-US" altLang="en-US" b="1" dirty="0">
                <a:latin typeface="Times New Roman" panose="02020603050405020304" pitchFamily="18" charset="0"/>
                <a:ea typeface="ＭＳ Ｐゴシック" panose="020B0600070205080204" pitchFamily="34" charset="-128"/>
              </a:rPr>
              <a:t>Event and audit trail analysis</a:t>
            </a:r>
          </a:p>
          <a:p>
            <a:r>
              <a:rPr lang="en-US" altLang="en-US" b="1" dirty="0">
                <a:latin typeface="Times New Roman" panose="02020603050405020304" pitchFamily="18" charset="0"/>
                <a:ea typeface="ＭＳ Ｐゴシック" panose="020B0600070205080204" pitchFamily="34" charset="-128"/>
              </a:rPr>
              <a:t>software, tools, and interfaces</a:t>
            </a:r>
            <a:r>
              <a:rPr lang="en-US" altLang="en-US" dirty="0">
                <a:latin typeface="Times New Roman" panose="02020603050405020304" pitchFamily="18" charset="0"/>
                <a:ea typeface="ＭＳ Ｐゴシック" panose="020B0600070205080204" pitchFamily="34" charset="-128"/>
              </a:rPr>
              <a:t>  may be used to analyze collected data as well as for</a:t>
            </a:r>
          </a:p>
          <a:p>
            <a:r>
              <a:rPr lang="en-US" altLang="en-US" dirty="0">
                <a:latin typeface="Times New Roman" panose="02020603050405020304" pitchFamily="18" charset="0"/>
                <a:ea typeface="ＭＳ Ｐゴシック" panose="020B0600070205080204" pitchFamily="34" charset="-128"/>
              </a:rPr>
              <a:t>investigating data trends and anomalies.</a:t>
            </a:r>
          </a:p>
          <a:p>
            <a:endParaRPr lang="en-US" altLang="en-US" dirty="0">
              <a:latin typeface="Times New Roman" panose="02020603050405020304" pitchFamily="18" charset="0"/>
              <a:ea typeface="ＭＳ Ｐゴシック" panose="020B0600070205080204" pitchFamily="34" charset="-128"/>
            </a:endParaRPr>
          </a:p>
          <a:p>
            <a:r>
              <a:rPr lang="en-US" altLang="en-US" dirty="0">
                <a:latin typeface="Times New Roman" panose="02020603050405020304" pitchFamily="18" charset="0"/>
                <a:ea typeface="ＭＳ Ｐゴシック" panose="020B0600070205080204" pitchFamily="34" charset="-128"/>
              </a:rPr>
              <a:t>There is an additional requirement for the </a:t>
            </a:r>
            <a:r>
              <a:rPr lang="en-US" altLang="en-US" b="1" dirty="0">
                <a:latin typeface="Times New Roman" panose="02020603050405020304" pitchFamily="18" charset="0"/>
                <a:ea typeface="ＭＳ Ｐゴシック" panose="020B0600070205080204" pitchFamily="34" charset="-128"/>
              </a:rPr>
              <a:t>security of the auditing function </a:t>
            </a:r>
            <a:r>
              <a:rPr lang="en-US" altLang="en-US" dirty="0">
                <a:latin typeface="Times New Roman" panose="02020603050405020304" pitchFamily="18" charset="0"/>
                <a:ea typeface="ＭＳ Ｐゴシック" panose="020B0600070205080204" pitchFamily="34" charset="-128"/>
              </a:rPr>
              <a:t>.</a:t>
            </a:r>
          </a:p>
          <a:p>
            <a:r>
              <a:rPr lang="en-US" altLang="en-US" dirty="0">
                <a:latin typeface="Times New Roman" panose="02020603050405020304" pitchFamily="18" charset="0"/>
                <a:ea typeface="ＭＳ Ｐゴシック" panose="020B0600070205080204" pitchFamily="34" charset="-128"/>
              </a:rPr>
              <a:t>Not just the audit trail, but all of the auditing software and intermediate storage must</a:t>
            </a:r>
          </a:p>
          <a:p>
            <a:r>
              <a:rPr lang="en-US" altLang="en-US" dirty="0">
                <a:latin typeface="Times New Roman" panose="02020603050405020304" pitchFamily="18" charset="0"/>
                <a:ea typeface="ＭＳ Ｐゴシック" panose="020B0600070205080204" pitchFamily="34" charset="-128"/>
              </a:rPr>
              <a:t>be protected from bypass or tampering. Finally, the auditing system should have a</a:t>
            </a:r>
          </a:p>
          <a:p>
            <a:r>
              <a:rPr lang="en-US" altLang="en-US" b="1" dirty="0">
                <a:latin typeface="Times New Roman" panose="02020603050405020304" pitchFamily="18" charset="0"/>
                <a:ea typeface="ＭＳ Ｐゴシック" panose="020B0600070205080204" pitchFamily="34" charset="-128"/>
              </a:rPr>
              <a:t>minimal effect on functionality </a:t>
            </a:r>
            <a:r>
              <a:rPr lang="en-US" altLang="en-US" dirty="0">
                <a:latin typeface="Times New Roman" panose="02020603050405020304" pitchFamily="18" charset="0"/>
                <a:ea typeface="ＭＳ Ｐゴシック" panose="020B0600070205080204" pitchFamily="34" charset="-128"/>
              </a:rPr>
              <a:t>.</a:t>
            </a:r>
          </a:p>
          <a:p>
            <a:endParaRPr lang="en-US" altLang="en-US" dirty="0">
              <a:latin typeface="Times New Roman" panose="02020603050405020304" pitchFamily="18" charset="0"/>
              <a:ea typeface="ＭＳ Ｐゴシック" panose="020B0600070205080204" pitchFamily="34" charset="-128"/>
            </a:endParaRPr>
          </a:p>
          <a:p>
            <a:endParaRPr lang="en-US" altLang="en-US" dirty="0">
              <a:latin typeface="Times New Roman" panose="02020603050405020304" pitchFamily="18" charset="0"/>
              <a:ea typeface="ＭＳ Ｐゴシック" panose="020B0600070205080204" pitchFamily="34" charset="-128"/>
            </a:endParaRPr>
          </a:p>
        </p:txBody>
      </p:sp>
      <p:sp>
        <p:nvSpPr>
          <p:cNvPr id="30723" name="Slide Number Placeholder 3">
            <a:extLst>
              <a:ext uri="{FF2B5EF4-FFF2-40B4-BE49-F238E27FC236}">
                <a16:creationId xmlns:a16="http://schemas.microsoft.com/office/drawing/2014/main" id="{ED472475-4AB2-46DA-A6BB-B3844DA9378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2BD140B-C77B-41ED-9405-0983CB6177B1}" type="slidenum">
              <a:rPr lang="en-AU" altLang="en-US" smtClean="0"/>
              <a:pPr/>
              <a:t>3</a:t>
            </a:fld>
            <a:endParaRPr lang="en-AU" altLang="en-US"/>
          </a:p>
        </p:txBody>
      </p:sp>
    </p:spTree>
    <p:extLst>
      <p:ext uri="{BB962C8B-B14F-4D97-AF65-F5344CB8AC3E}">
        <p14:creationId xmlns:p14="http://schemas.microsoft.com/office/powerpoint/2010/main" val="25156716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Applications, especially those with a certain level of privilege, present security problems that may not be captured by system-level or user-level auditing data. Application-level vulnerabilities constitute a large percentage of reported vulnerabilities on security mailing lists. One type of vulnerability that can be exploited is the all-too-frequent lack of dynamic checks on input data, which make possible buffer overflow (see Chapter 10). Other vulnerabilities exploit errors in application logic. For example, a privileged application may be designed to read and print a specific file. An error in the application might allow an attacker to exploit an unexpected interaction with the shell environment to force the application to read and print a different file, which would result in a security compromise.</a:t>
            </a:r>
          </a:p>
          <a:p>
            <a:pPr eaLnBrk="1" hangingPunct="1"/>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Auditing at the system level does not provide the level of detail to catch application logic error behavior. Further, intrusion detection systems look for attack signatures or anomalous behavior that would fail to appear with attacks based on application logic errors. For both detection and auditing purposes, it may be necessary to capture in detail the behavior of an application, beyond its access to system services and file systems. The information needed to detect application-level attacks may be missing or too difficult to extract from the low-level information included in system call traces and in the audit records produced by the operating system.</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In the remainder of this section, we examine two approaches to collecting audit data from applications: interposable libraries and dynamic binary rewriting.</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098310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defRPr/>
            </a:pPr>
            <a:r>
              <a:rPr lang="en-US" altLang="x-none" sz="1200" dirty="0">
                <a:latin typeface="Arial" panose="020B0604020202020204" pitchFamily="34" charset="0"/>
                <a:ea typeface="ＭＳ Ｐゴシック" charset="-128"/>
                <a:cs typeface="Arial" panose="020B0604020202020204" pitchFamily="34" charset="0"/>
              </a:rPr>
              <a:t>A technique described in [K U P E 99] and [K U P E 04] provides for application-level auditing by creating new procedures that intercept calls to shared library functions in order to instrument the activity. Interposition allows the generation of audit data without needing to recompile either the system libraries or the application of interest. Thus, audit data can be generated without changing the system</a:t>
            </a:r>
            <a:r>
              <a:rPr lang="en-US" altLang="en-US" sz="1200" dirty="0">
                <a:latin typeface="Arial" panose="020B0604020202020204" pitchFamily="34" charset="0"/>
                <a:ea typeface="ＭＳ Ｐゴシック" charset="-128"/>
                <a:cs typeface="Arial" panose="020B0604020202020204" pitchFamily="34" charset="0"/>
              </a:rPr>
              <a:t>’</a:t>
            </a:r>
            <a:r>
              <a:rPr lang="en-US" altLang="x-none" sz="1200" dirty="0">
                <a:latin typeface="Arial" panose="020B0604020202020204" pitchFamily="34" charset="0"/>
                <a:ea typeface="ＭＳ Ｐゴシック" charset="-128"/>
                <a:cs typeface="Arial" panose="020B0604020202020204" pitchFamily="34" charset="0"/>
              </a:rPr>
              <a:t>s shared libraries or needing access to the source code for the executable on which the interposition is to be performed. This approach can be used on any UNIX or Linux variant and on some other operating systems.</a:t>
            </a:r>
          </a:p>
          <a:p>
            <a:pPr eaLnBrk="1" hangingPunct="1">
              <a:lnSpc>
                <a:spcPct val="90000"/>
              </a:lnSpc>
              <a:defRPr/>
            </a:pPr>
            <a:r>
              <a:rPr lang="en-US" altLang="x-none" sz="1200" dirty="0">
                <a:latin typeface="Arial" panose="020B0604020202020204" pitchFamily="34" charset="0"/>
                <a:ea typeface="ＭＳ Ｐゴシック" charset="-128"/>
                <a:cs typeface="Arial" panose="020B0604020202020204" pitchFamily="34" charset="0"/>
              </a:rPr>
              <a:t>The technique exploits the use of dynamic libraries in UNIX. Before examining the technique, we provide a brief background on shared libraries.</a:t>
            </a:r>
          </a:p>
          <a:p>
            <a:pPr eaLnBrk="1" hangingPunct="1">
              <a:lnSpc>
                <a:spcPct val="90000"/>
              </a:lnSpc>
              <a:defRPr/>
            </a:pPr>
            <a:r>
              <a:rPr lang="en-US" altLang="x-none" sz="1200" dirty="0">
                <a:latin typeface="Arial" panose="020B0604020202020204" pitchFamily="34" charset="0"/>
                <a:ea typeface="ＭＳ Ｐゴシック" charset="-128"/>
                <a:cs typeface="Arial" panose="020B0604020202020204" pitchFamily="34" charset="0"/>
              </a:rPr>
              <a:t>The O S includes hundreds of C library functions in archive libraries. Each library consists of a set of variables and functions that are compiled and linked together. The linking function resolves all memory references to data and program code within the library, generating logical, or relative, addresses.</a:t>
            </a:r>
          </a:p>
          <a:p>
            <a:pPr eaLnBrk="1" hangingPunct="1">
              <a:lnSpc>
                <a:spcPct val="90000"/>
              </a:lnSpc>
              <a:defRPr/>
            </a:pPr>
            <a:r>
              <a:rPr lang="en-US" altLang="x-none" sz="1200" dirty="0">
                <a:latin typeface="Arial" panose="020B0604020202020204" pitchFamily="34" charset="0"/>
                <a:ea typeface="ＭＳ Ｐゴシック" charset="-128"/>
                <a:cs typeface="Arial" panose="020B0604020202020204" pitchFamily="34" charset="0"/>
              </a:rPr>
              <a:t>A function can be linked into an executable program on demand at compilation. If a function is not part of the program code, the link loader searches a list of libraries and links the desired object into the target executable. On loading, a separate copy of the linked library function is loaded into the program</a:t>
            </a:r>
            <a:r>
              <a:rPr lang="en-US" altLang="en-US" sz="1200" dirty="0">
                <a:latin typeface="Arial" panose="020B0604020202020204" pitchFamily="34" charset="0"/>
                <a:ea typeface="ＭＳ Ｐゴシック" charset="-128"/>
                <a:cs typeface="Arial" panose="020B0604020202020204" pitchFamily="34" charset="0"/>
              </a:rPr>
              <a:t>’</a:t>
            </a:r>
            <a:r>
              <a:rPr lang="en-US" altLang="x-none" sz="1200" dirty="0">
                <a:latin typeface="Arial" panose="020B0604020202020204" pitchFamily="34" charset="0"/>
                <a:ea typeface="ＭＳ Ｐゴシック" charset="-128"/>
                <a:cs typeface="Arial" panose="020B0604020202020204" pitchFamily="34" charset="0"/>
              </a:rPr>
              <a:t>s virtual memory. This scheme is referred to as </a:t>
            </a:r>
            <a:r>
              <a:rPr lang="en-US" altLang="x-none" sz="1200" b="1" dirty="0">
                <a:latin typeface="Arial" panose="020B0604020202020204" pitchFamily="34" charset="0"/>
                <a:ea typeface="ＭＳ Ｐゴシック" charset="-128"/>
                <a:cs typeface="Arial" panose="020B0604020202020204" pitchFamily="34" charset="0"/>
              </a:rPr>
              <a:t>statically linked libraries.</a:t>
            </a:r>
            <a:endParaRPr lang="en-US" altLang="x-none" sz="1200" dirty="0">
              <a:latin typeface="Arial" panose="020B0604020202020204" pitchFamily="34" charset="0"/>
              <a:ea typeface="ＭＳ Ｐゴシック" charset="-128"/>
              <a:cs typeface="Arial" panose="020B0604020202020204" pitchFamily="34" charset="0"/>
            </a:endParaRPr>
          </a:p>
          <a:p>
            <a:pPr eaLnBrk="1" hangingPunct="1">
              <a:lnSpc>
                <a:spcPct val="90000"/>
              </a:lnSpc>
              <a:defRPr/>
            </a:pPr>
            <a:endParaRPr lang="en-US" altLang="x-none" sz="1200" dirty="0">
              <a:latin typeface="Arial" panose="020B0604020202020204" pitchFamily="34" charset="0"/>
              <a:ea typeface="ＭＳ Ｐゴシック" charset="-128"/>
              <a:cs typeface="Arial" panose="020B0604020202020204" pitchFamily="34" charset="0"/>
            </a:endParaRPr>
          </a:p>
          <a:p>
            <a:pPr eaLnBrk="1" hangingPunct="1">
              <a:lnSpc>
                <a:spcPct val="90000"/>
              </a:lnSpc>
              <a:defRPr/>
            </a:pPr>
            <a:r>
              <a:rPr lang="en-US" altLang="x-none" sz="1200" dirty="0">
                <a:latin typeface="Arial" panose="020B0604020202020204" pitchFamily="34" charset="0"/>
                <a:ea typeface="ＭＳ Ｐゴシック" charset="-128"/>
                <a:cs typeface="Arial" panose="020B0604020202020204" pitchFamily="34" charset="0"/>
              </a:rPr>
              <a:t>A more flexible scheme, first introduced with UNIX System V Release 3, is the use of </a:t>
            </a:r>
            <a:r>
              <a:rPr lang="en-US" altLang="x-none" sz="1200" b="1" dirty="0">
                <a:latin typeface="Arial" panose="020B0604020202020204" pitchFamily="34" charset="0"/>
                <a:ea typeface="ＭＳ Ｐゴシック" charset="-128"/>
                <a:cs typeface="Arial" panose="020B0604020202020204" pitchFamily="34" charset="0"/>
              </a:rPr>
              <a:t>statically linked shared libraries</a:t>
            </a:r>
            <a:r>
              <a:rPr lang="en-US" altLang="x-none" sz="1200" dirty="0">
                <a:latin typeface="Arial" panose="020B0604020202020204" pitchFamily="34" charset="0"/>
                <a:ea typeface="ＭＳ Ｐゴシック" charset="-128"/>
                <a:cs typeface="Arial" panose="020B0604020202020204" pitchFamily="34" charset="0"/>
              </a:rPr>
              <a:t>. As with statically linked libraries, the referenced shared object is incorporated into the target executable at link time by the link loader. However, each object in a statically linked shared library is assigned a fixed virtual address. The link loader connects external referenced objects to their definition in the library by assigning their virtual addresses when the executable is created. Thus, only a single copy of each library function exists. Further, the function can be modified and remains in its fixed virtual address. Only the object needs to be recompiled, not the executable programs that reference it. However, the modification generally must be minor; the changes must be made in such a way that the start address and the address of any variables, constants, or program labels</a:t>
            </a:r>
            <a:r>
              <a:rPr lang="en-US" altLang="x-none" sz="1200" baseline="0" dirty="0">
                <a:latin typeface="Arial" panose="020B0604020202020204" pitchFamily="34" charset="0"/>
                <a:ea typeface="ＭＳ Ｐゴシック" charset="-128"/>
                <a:cs typeface="Arial" panose="020B0604020202020204" pitchFamily="34" charset="0"/>
              </a:rPr>
              <a:t> </a:t>
            </a:r>
            <a:r>
              <a:rPr lang="en-US" altLang="x-none" sz="1200" dirty="0">
                <a:latin typeface="Arial" panose="020B0604020202020204" pitchFamily="34" charset="0"/>
                <a:ea typeface="ＭＳ Ｐゴシック" charset="-128"/>
                <a:cs typeface="Arial" panose="020B0604020202020204" pitchFamily="34" charset="0"/>
              </a:rPr>
              <a:t>in the code are not changed.</a:t>
            </a:r>
          </a:p>
          <a:p>
            <a:pPr eaLnBrk="1" hangingPunct="1">
              <a:lnSpc>
                <a:spcPct val="90000"/>
              </a:lnSpc>
              <a:defRPr/>
            </a:pPr>
            <a:endParaRPr lang="en-US" altLang="x-none" sz="1200" dirty="0">
              <a:latin typeface="Arial" panose="020B0604020202020204" pitchFamily="34" charset="0"/>
              <a:ea typeface="ＭＳ Ｐゴシック" charset="-128"/>
              <a:cs typeface="Arial" panose="020B0604020202020204" pitchFamily="34" charset="0"/>
            </a:endParaRPr>
          </a:p>
          <a:p>
            <a:pPr eaLnBrk="1" hangingPunct="1">
              <a:lnSpc>
                <a:spcPct val="90000"/>
              </a:lnSpc>
              <a:defRPr/>
            </a:pPr>
            <a:r>
              <a:rPr lang="en-US" altLang="x-none" sz="1200" dirty="0">
                <a:latin typeface="Arial" panose="020B0604020202020204" pitchFamily="34" charset="0"/>
                <a:ea typeface="ＭＳ Ｐゴシック" charset="-128"/>
                <a:cs typeface="Arial" panose="020B0604020202020204" pitchFamily="34" charset="0"/>
              </a:rPr>
              <a:t>UNIX System V Release 4 introduced the concept of </a:t>
            </a:r>
            <a:r>
              <a:rPr lang="en-US" altLang="x-none" sz="1200" b="1" dirty="0">
                <a:latin typeface="Arial" panose="020B0604020202020204" pitchFamily="34" charset="0"/>
                <a:ea typeface="ＭＳ Ｐゴシック" charset="-128"/>
                <a:cs typeface="Arial" panose="020B0604020202020204" pitchFamily="34" charset="0"/>
              </a:rPr>
              <a:t>dynamically linked shared libraries</a:t>
            </a:r>
            <a:r>
              <a:rPr lang="en-US" altLang="x-none" sz="1200" dirty="0">
                <a:latin typeface="Arial" panose="020B0604020202020204" pitchFamily="34" charset="0"/>
                <a:ea typeface="ＭＳ Ｐゴシック" charset="-128"/>
                <a:cs typeface="Arial" panose="020B0604020202020204" pitchFamily="34" charset="0"/>
              </a:rPr>
              <a:t>. With dynamically linked libraries, the linking to shared library</a:t>
            </a:r>
          </a:p>
          <a:p>
            <a:pPr eaLnBrk="1" hangingPunct="1">
              <a:lnSpc>
                <a:spcPct val="90000"/>
              </a:lnSpc>
              <a:defRPr/>
            </a:pPr>
            <a:r>
              <a:rPr lang="en-US" altLang="x-none" sz="1200" dirty="0">
                <a:latin typeface="Arial" panose="020B0604020202020204" pitchFamily="34" charset="0"/>
                <a:ea typeface="ＭＳ Ｐゴシック" charset="-128"/>
                <a:cs typeface="Arial" panose="020B0604020202020204" pitchFamily="34" charset="0"/>
              </a:rPr>
              <a:t>routines is deferred until load time. At this time, the desired library contents are mapped into the process</a:t>
            </a:r>
            <a:r>
              <a:rPr lang="en-US" altLang="en-US" sz="1200" dirty="0">
                <a:latin typeface="Arial" panose="020B0604020202020204" pitchFamily="34" charset="0"/>
                <a:ea typeface="ＭＳ Ｐゴシック" charset="-128"/>
                <a:cs typeface="Arial" panose="020B0604020202020204" pitchFamily="34" charset="0"/>
              </a:rPr>
              <a:t>’</a:t>
            </a:r>
            <a:r>
              <a:rPr lang="en-US" altLang="x-none" sz="1200" dirty="0">
                <a:latin typeface="Arial" panose="020B0604020202020204" pitchFamily="34" charset="0"/>
                <a:ea typeface="ＭＳ Ｐゴシック" charset="-128"/>
                <a:cs typeface="Arial" panose="020B0604020202020204" pitchFamily="34" charset="0"/>
              </a:rPr>
              <a:t>s virtual address space. Thus, if changes are made to the library prior to load time, any program that references the library is unaffected.</a:t>
            </a:r>
          </a:p>
          <a:p>
            <a:pPr eaLnBrk="1" hangingPunct="1">
              <a:lnSpc>
                <a:spcPct val="90000"/>
              </a:lnSpc>
              <a:defRPr/>
            </a:pPr>
            <a:endParaRPr lang="en-US" altLang="x-none" sz="1200" dirty="0">
              <a:latin typeface="Arial" panose="020B0604020202020204" pitchFamily="34" charset="0"/>
              <a:ea typeface="ＭＳ Ｐゴシック" charset="-128"/>
              <a:cs typeface="Arial" panose="020B0604020202020204" pitchFamily="34" charset="0"/>
            </a:endParaRPr>
          </a:p>
          <a:p>
            <a:pPr eaLnBrk="1" hangingPunct="1">
              <a:lnSpc>
                <a:spcPct val="90000"/>
              </a:lnSpc>
              <a:defRPr/>
            </a:pPr>
            <a:r>
              <a:rPr lang="en-US" altLang="x-none" sz="1200" dirty="0">
                <a:latin typeface="Arial" panose="020B0604020202020204" pitchFamily="34" charset="0"/>
                <a:ea typeface="ＭＳ Ｐゴシック" charset="-128"/>
                <a:cs typeface="Arial" panose="020B0604020202020204" pitchFamily="34" charset="0"/>
              </a:rPr>
              <a:t>For both statically and dynamically linked shared libraries, the memory pages of the shared pages must be marked read-only. The system uses a copy-on-write scheme if a program performs a memory update on a shared page.</a:t>
            </a:r>
            <a:r>
              <a:rPr lang="en-US" altLang="x-none" sz="1200" baseline="0" dirty="0">
                <a:latin typeface="Arial" panose="020B0604020202020204" pitchFamily="34" charset="0"/>
                <a:ea typeface="ＭＳ Ｐゴシック" charset="-128"/>
                <a:cs typeface="Arial" panose="020B0604020202020204" pitchFamily="34" charset="0"/>
              </a:rPr>
              <a:t> </a:t>
            </a:r>
            <a:r>
              <a:rPr lang="en-US" altLang="x-none" sz="1200" dirty="0">
                <a:latin typeface="Arial" panose="020B0604020202020204" pitchFamily="34" charset="0"/>
                <a:ea typeface="ＭＳ Ｐゴシック" charset="-128"/>
                <a:cs typeface="Arial" panose="020B0604020202020204" pitchFamily="34" charset="0"/>
              </a:rPr>
              <a:t>The system assigns a copy of the page to the process, which it can modify without affecting other users of the page.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974278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Figure 18.7a indicates the normal mode of operation when a program invokes a routine in dynamically linked shared libraries. At load time, the reference to routine foo in the program is resolved to the virtual memory address of the start of the foo in the shared library.</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With library interpolation, a special interposable library is constructed so,</a:t>
            </a:r>
            <a:r>
              <a:rPr lang="en-US" altLang="en-US" baseline="0" dirty="0">
                <a:latin typeface="Arial" panose="020B0604020202020204" pitchFamily="34" charset="0"/>
                <a:ea typeface="ＭＳ Ｐゴシック" panose="020B0600070205080204" pitchFamily="34" charset="-128"/>
                <a:cs typeface="Arial" panose="020B0604020202020204" pitchFamily="34" charset="0"/>
              </a:rPr>
              <a:t> </a:t>
            </a:r>
            <a:r>
              <a:rPr lang="en-US" altLang="en-US" dirty="0">
                <a:latin typeface="Arial" panose="020B0604020202020204" pitchFamily="34" charset="0"/>
                <a:ea typeface="ＭＳ Ｐゴシック" panose="020B0600070205080204" pitchFamily="34" charset="-128"/>
                <a:cs typeface="Arial" panose="020B0604020202020204" pitchFamily="34" charset="0"/>
              </a:rPr>
              <a:t>at load time, the program links to the interposable library instead of the shared library. For each function in the shared library for which auditing is to be invoked, the interposable library contains a function with the same name. If the desired function is not contained in the interposed library, the loader continues its search in the shared library and links directly with the target function.</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The interposed module can perform any auditing-related function, such as recording the fact of the call, the parameters passed and returned, the return address in the calling program, and so forth. Typically, the interposed module will call the actual shared function (Figure 18.7b) so that the application’s behavior is not altered, just instrumented.</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This technique allows the interception of certain function calls and the storage of state between such calls without requiring the recompilation of the calling program or shared objects.</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Diagram a, indicates the normal mode of operation when a program invokes a routine in dynamically linked shared libraries. The call function f o o in the application program with two sections links to the shared library with three sections, first section labeled, function f o o. Diagram b, indicates the library call with interposition. A interposable library is constructed. The program links to the interposable library instead of the shared library. The interposable library contains a function with the same name. If the desired function is not contained in the interposed library, the loader continues its search in the shared library and links directly with the target function.</a:t>
            </a:r>
          </a:p>
          <a:p>
            <a:pPr eaLnBrk="1" hangingPunct="1"/>
            <a:endParaRPr lang="en-US" dirty="0">
              <a:latin typeface="Arial" panose="020B0604020202020204" pitchFamily="34" charset="0"/>
              <a:ea typeface="ＭＳ Ｐゴシック" panose="020B0600070205080204" pitchFamily="34" charset="-128"/>
              <a:cs typeface="Arial" panose="020B0604020202020204" pitchFamily="34" charset="0"/>
            </a:endParaRPr>
          </a:p>
          <a:p>
            <a:pPr eaLnBrk="1" hangingPunct="1"/>
            <a:r>
              <a:rPr lang="en-IN" dirty="0">
                <a:latin typeface="Arial" panose="020B0604020202020204" pitchFamily="34" charset="0"/>
                <a:cs typeface="Arial" panose="020B0604020202020204" pitchFamily="34" charset="0"/>
              </a:rPr>
              <a:t>Long Description:</a:t>
            </a:r>
            <a:endParaRPr lang="en-US" dirty="0">
              <a:latin typeface="Arial" panose="020B0604020202020204" pitchFamily="34" charset="0"/>
              <a:ea typeface="ＭＳ Ｐゴシック" panose="020B0600070205080204" pitchFamily="34" charset="-128"/>
              <a:cs typeface="Arial" panose="020B0604020202020204" pitchFamily="34" charset="0"/>
            </a:endParaRPr>
          </a:p>
          <a:p>
            <a:pPr eaLnBrk="1" hangingPunct="1"/>
            <a:r>
              <a:rPr lang="en-US" dirty="0">
                <a:latin typeface="Arial" panose="020B0604020202020204" pitchFamily="34" charset="0"/>
                <a:cs typeface="Arial" panose="020B0604020202020204" pitchFamily="34" charset="0"/>
              </a:rPr>
              <a:t>(a) Normal library call technique: The figure consists of two vertical blocks labeled application program and shared library. The application program block has two rows, the first row is labeled Call foo </a:t>
            </a:r>
            <a:r>
              <a:rPr lang="en-US" dirty="0" err="1">
                <a:latin typeface="Arial" panose="020B0604020202020204" pitchFamily="34" charset="0"/>
                <a:cs typeface="Arial" panose="020B0604020202020204" pitchFamily="34" charset="0"/>
              </a:rPr>
              <a:t>OpenParenthesis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CloseParenthesis</a:t>
            </a:r>
            <a:r>
              <a:rPr lang="en-US" dirty="0">
                <a:latin typeface="Arial" panose="020B0604020202020204" pitchFamily="34" charset="0"/>
                <a:cs typeface="Arial" panose="020B0604020202020204" pitchFamily="34" charset="0"/>
              </a:rPr>
              <a:t>. The shared library block has three rows, the first row is labeled Function foo </a:t>
            </a:r>
            <a:r>
              <a:rPr lang="en-US" dirty="0" err="1">
                <a:latin typeface="Arial" panose="020B0604020202020204" pitchFamily="34" charset="0"/>
                <a:cs typeface="Arial" panose="020B0604020202020204" pitchFamily="34" charset="0"/>
              </a:rPr>
              <a:t>OpenParenthesis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CloseParenthesis</a:t>
            </a:r>
            <a:r>
              <a:rPr lang="en-US" dirty="0">
                <a:latin typeface="Arial" panose="020B0604020202020204" pitchFamily="34" charset="0"/>
                <a:cs typeface="Arial" panose="020B0604020202020204" pitchFamily="34" charset="0"/>
              </a:rPr>
              <a:t>. An arrow from the division of two rows in the application program block is connected to the division of the first and second rows of the shared library block. The division of the second and third rows of the shared library block is connected to the division of two rows in the application program block.</a:t>
            </a:r>
          </a:p>
          <a:p>
            <a:pPr eaLnBrk="1" hangingPunct="1"/>
            <a:r>
              <a:rPr lang="en-US" dirty="0">
                <a:latin typeface="Arial" panose="020B0604020202020204" pitchFamily="34" charset="0"/>
                <a:cs typeface="Arial" panose="020B0604020202020204" pitchFamily="34" charset="0"/>
              </a:rPr>
              <a:t>(b) Library call with interposition: The figure consists of three vertical blocks labeled application program, interposable library, and shared library. The application program block has two rows, the first row is labeled Call foo </a:t>
            </a:r>
            <a:r>
              <a:rPr lang="en-US" dirty="0" err="1">
                <a:latin typeface="Arial" panose="020B0604020202020204" pitchFamily="34" charset="0"/>
                <a:cs typeface="Arial" panose="020B0604020202020204" pitchFamily="34" charset="0"/>
              </a:rPr>
              <a:t>OpenParenthesis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CloseParenthesis</a:t>
            </a:r>
            <a:r>
              <a:rPr lang="en-US" dirty="0">
                <a:latin typeface="Arial" panose="020B0604020202020204" pitchFamily="34" charset="0"/>
                <a:cs typeface="Arial" panose="020B0604020202020204" pitchFamily="34" charset="0"/>
              </a:rPr>
              <a:t>. The interposable library block has four rows, the first row is labeled Function foo </a:t>
            </a:r>
            <a:r>
              <a:rPr lang="en-US" dirty="0" err="1">
                <a:latin typeface="Arial" panose="020B0604020202020204" pitchFamily="34" charset="0"/>
                <a:cs typeface="Arial" panose="020B0604020202020204" pitchFamily="34" charset="0"/>
              </a:rPr>
              <a:t>OpenParenthesis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CloseParenthesis</a:t>
            </a:r>
            <a:r>
              <a:rPr lang="en-US" dirty="0">
                <a:latin typeface="Arial" panose="020B0604020202020204" pitchFamily="34" charset="0"/>
                <a:cs typeface="Arial" panose="020B0604020202020204" pitchFamily="34" charset="0"/>
              </a:rPr>
              <a:t>, and the second row is labeled Call foo </a:t>
            </a:r>
            <a:r>
              <a:rPr lang="en-US" dirty="0" err="1">
                <a:latin typeface="Arial" panose="020B0604020202020204" pitchFamily="34" charset="0"/>
                <a:cs typeface="Arial" panose="020B0604020202020204" pitchFamily="34" charset="0"/>
              </a:rPr>
              <a:t>OpenParenthesis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CloseParenthesis</a:t>
            </a:r>
            <a:r>
              <a:rPr lang="en-US" dirty="0">
                <a:latin typeface="Arial" panose="020B0604020202020204" pitchFamily="34" charset="0"/>
                <a:cs typeface="Arial" panose="020B0604020202020204" pitchFamily="34" charset="0"/>
              </a:rPr>
              <a:t>. The shared library block has three rows, the first row is labeled Function foo </a:t>
            </a:r>
            <a:r>
              <a:rPr lang="en-US" dirty="0" err="1">
                <a:latin typeface="Arial" panose="020B0604020202020204" pitchFamily="34" charset="0"/>
                <a:cs typeface="Arial" panose="020B0604020202020204" pitchFamily="34" charset="0"/>
              </a:rPr>
              <a:t>OpenParenthesis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CloseParenthesis</a:t>
            </a:r>
            <a:r>
              <a:rPr lang="en-US" dirty="0">
                <a:latin typeface="Arial" panose="020B0604020202020204" pitchFamily="34" charset="0"/>
                <a:cs typeface="Arial" panose="020B0604020202020204" pitchFamily="34" charset="0"/>
              </a:rPr>
              <a:t>. An arrow from the division of two rows in the application program block is connected to the division of the first and second rows of the interposable library block. The division of the third and fourth rows of the interposable library block is connected to the division of two rows in the application program block. An arrow from the division of the second and third rows of the interposable library block is connected to the division of the first and second rows of the shared library block. An arrow from the division of the second and third rows of the shared library block is connected to the division of the second and third rows of the interposable library block.</a:t>
            </a:r>
            <a:endParaRPr lang="en-IN"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93046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sz="1200" b="0" i="0" u="none" strike="noStrike" kern="1200" cap="none" dirty="0">
                <a:solidFill>
                  <a:schemeClr val="dk1"/>
                </a:solidFill>
                <a:latin typeface="Arial"/>
                <a:ea typeface="Arial"/>
                <a:cs typeface="Arial"/>
                <a:sym typeface="Arial"/>
              </a:rPr>
              <a:t>[K U P E 99] gives an example of an interposable library function written in C (Figure 18.8). The function can be described as follows:</a:t>
            </a:r>
          </a:p>
          <a:p>
            <a:pPr eaLnBrk="1" hangingPunct="1">
              <a:defRPr/>
            </a:pPr>
            <a:r>
              <a:rPr lang="en-US" sz="1200" b="1" i="0" u="none" strike="noStrike" kern="1200" cap="none" dirty="0">
                <a:solidFill>
                  <a:schemeClr val="dk1"/>
                </a:solidFill>
                <a:latin typeface="Arial"/>
                <a:ea typeface="Arial"/>
                <a:cs typeface="Arial"/>
                <a:sym typeface="Arial"/>
              </a:rPr>
              <a:t>1. AUDIT_CALL_START </a:t>
            </a:r>
            <a:r>
              <a:rPr lang="en-US" sz="1200" b="0" i="0" u="none" strike="noStrike" kern="1200" cap="none" dirty="0">
                <a:solidFill>
                  <a:schemeClr val="dk1"/>
                </a:solidFill>
                <a:latin typeface="Arial"/>
                <a:ea typeface="Arial"/>
                <a:cs typeface="Arial"/>
                <a:sym typeface="Arial"/>
              </a:rPr>
              <a:t>(line 8) is placed at the beginning of every interposed function. This makes it easy to insert arbitrary initialization code into each function.</a:t>
            </a:r>
          </a:p>
          <a:p>
            <a:pPr eaLnBrk="1" hangingPunct="1">
              <a:defRPr/>
            </a:pPr>
            <a:r>
              <a:rPr lang="en-US" sz="1200" b="1" i="0" u="none" strike="noStrike" kern="1200" cap="none" dirty="0">
                <a:solidFill>
                  <a:schemeClr val="dk1"/>
                </a:solidFill>
                <a:latin typeface="Arial"/>
                <a:ea typeface="Arial"/>
                <a:cs typeface="Arial"/>
                <a:sym typeface="Arial"/>
              </a:rPr>
              <a:t>2. AUDIT_LOOKUP_COMMAND</a:t>
            </a:r>
            <a:r>
              <a:rPr lang="en-US" sz="1200" b="0" i="0" u="none" strike="noStrike" kern="1200" cap="none" dirty="0">
                <a:solidFill>
                  <a:schemeClr val="dk1"/>
                </a:solidFill>
                <a:latin typeface="Arial"/>
                <a:ea typeface="Arial"/>
                <a:cs typeface="Arial"/>
                <a:sym typeface="Arial"/>
              </a:rPr>
              <a:t> (line 10 in Figure 18.8a, detail in Figure 18.8b) performs the lookup of the pointer to the next definition of the function in the shared libraries using the dlsym(3x) command. The special flag R T L D_NEXT (Figure 18.8b, line 2)</a:t>
            </a:r>
            <a:r>
              <a:rPr lang="en-US" sz="1200" b="0" i="0" u="none" strike="noStrike" kern="1200" cap="none" baseline="0" dirty="0">
                <a:solidFill>
                  <a:schemeClr val="dk1"/>
                </a:solidFill>
                <a:latin typeface="Arial"/>
                <a:ea typeface="Arial"/>
                <a:cs typeface="Arial"/>
                <a:sym typeface="Arial"/>
              </a:rPr>
              <a:t> </a:t>
            </a:r>
            <a:r>
              <a:rPr lang="en-US" sz="1200" b="0" i="0" u="none" strike="noStrike" kern="1200" cap="none" dirty="0">
                <a:solidFill>
                  <a:schemeClr val="dk1"/>
                </a:solidFill>
                <a:latin typeface="Arial"/>
                <a:ea typeface="Arial"/>
                <a:cs typeface="Arial"/>
                <a:sym typeface="Arial"/>
              </a:rPr>
              <a:t>indicates that the next reference along the library search path used by the run-time loader will be returned. The function pointer is stored in fptr if a reference is found, or the error value is returned to the calling program.</a:t>
            </a:r>
          </a:p>
          <a:p>
            <a:pPr eaLnBrk="1" hangingPunct="1">
              <a:defRPr/>
            </a:pPr>
            <a:r>
              <a:rPr lang="en-US" sz="1200" b="0" i="0" u="none" strike="noStrike" kern="1200" cap="none" dirty="0">
                <a:solidFill>
                  <a:schemeClr val="dk1"/>
                </a:solidFill>
                <a:latin typeface="Arial"/>
                <a:ea typeface="Arial"/>
                <a:cs typeface="Arial"/>
                <a:sym typeface="Arial"/>
              </a:rPr>
              <a:t>3. Line 12 contains the commands that are executed before the function is called.</a:t>
            </a:r>
          </a:p>
          <a:p>
            <a:pPr eaLnBrk="1" hangingPunct="1">
              <a:defRPr/>
            </a:pPr>
            <a:r>
              <a:rPr lang="en-US" sz="1200" b="0" i="0" u="none" strike="noStrike" kern="1200" cap="none" dirty="0">
                <a:solidFill>
                  <a:schemeClr val="dk1"/>
                </a:solidFill>
                <a:latin typeface="Arial"/>
                <a:ea typeface="Arial"/>
                <a:cs typeface="Arial"/>
                <a:sym typeface="Arial"/>
              </a:rPr>
              <a:t>4. In this case, the interposed function executes the original function call and returns the value to the user (line 14). Other possible actions include the examination, recording, or transformation of the arguments; the prevention of the actual execution of the library call; and the examination, recording, or transformation of the return value.</a:t>
            </a:r>
          </a:p>
          <a:p>
            <a:pPr eaLnBrk="1" hangingPunct="1">
              <a:defRPr/>
            </a:pPr>
            <a:r>
              <a:rPr lang="en-US" sz="1200" b="0" i="0" u="none" strike="noStrike" kern="1200" cap="none" dirty="0">
                <a:solidFill>
                  <a:schemeClr val="dk1"/>
                </a:solidFill>
                <a:latin typeface="Arial"/>
                <a:ea typeface="Arial"/>
                <a:cs typeface="Arial"/>
                <a:sym typeface="Arial"/>
              </a:rPr>
              <a:t>5. Additional code could be inserted before the result is returned (line 16), but this example has none inserted.
Long Description:</a:t>
            </a:r>
          </a:p>
          <a:p>
            <a:r>
              <a:rPr lang="en-US" sz="1200" b="0" i="0" u="none" strike="noStrike" kern="1200" cap="none" dirty="0">
                <a:solidFill>
                  <a:schemeClr val="dk1"/>
                </a:solidFill>
                <a:effectLst/>
                <a:latin typeface="Arial"/>
                <a:ea typeface="Arial"/>
                <a:cs typeface="Arial"/>
                <a:sym typeface="Arial"/>
              </a:rPr>
              <a:t>Line 1: forward slash asterisk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endParaRPr lang="en-US" sz="1200" b="0" i="0" u="none" strike="noStrike" kern="1200" cap="none" dirty="0">
              <a:solidFill>
                <a:schemeClr val="dk1"/>
              </a:solidFill>
              <a:effectLst/>
              <a:latin typeface="Arial"/>
              <a:ea typeface="Arial"/>
              <a:cs typeface="Arial"/>
              <a:sym typeface="Arial"/>
            </a:endParaRPr>
          </a:p>
          <a:p>
            <a:r>
              <a:rPr lang="en-US" sz="1200" b="0" i="0" u="none" strike="noStrike" kern="1200" cap="none" dirty="0">
                <a:solidFill>
                  <a:schemeClr val="dk1"/>
                </a:solidFill>
                <a:effectLst/>
                <a:latin typeface="Arial"/>
                <a:ea typeface="Arial"/>
                <a:cs typeface="Arial"/>
                <a:sym typeface="Arial"/>
              </a:rPr>
              <a:t>Line 2: asterisk Logging the use of certain functions asterisk</a:t>
            </a:r>
          </a:p>
          <a:p>
            <a:r>
              <a:rPr lang="en-US" sz="1200" b="0" i="0" u="none" strike="noStrike" kern="1200" cap="none" dirty="0">
                <a:solidFill>
                  <a:schemeClr val="dk1"/>
                </a:solidFill>
                <a:effectLst/>
                <a:latin typeface="Arial"/>
                <a:ea typeface="Arial"/>
                <a:cs typeface="Arial"/>
                <a:sym typeface="Arial"/>
              </a:rPr>
              <a:t>Line 3: asterisk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asterisk</a:t>
            </a:r>
            <a:r>
              <a:rPr lang="en-US" sz="1200" b="0" i="0" u="none" strike="noStrike" kern="1200" cap="none" dirty="0">
                <a:solidFill>
                  <a:schemeClr val="dk1"/>
                </a:solidFill>
                <a:effectLst/>
                <a:latin typeface="Arial"/>
                <a:ea typeface="Arial"/>
                <a:cs typeface="Arial"/>
                <a:sym typeface="Arial"/>
              </a:rPr>
              <a:t> forward slash</a:t>
            </a:r>
          </a:p>
          <a:p>
            <a:r>
              <a:rPr lang="en-US" sz="1200" b="0" i="0" u="none" strike="noStrike" kern="1200" cap="none" dirty="0">
                <a:solidFill>
                  <a:schemeClr val="dk1"/>
                </a:solidFill>
                <a:effectLst/>
                <a:latin typeface="Arial"/>
                <a:ea typeface="Arial"/>
                <a:cs typeface="Arial"/>
                <a:sym typeface="Arial"/>
              </a:rPr>
              <a:t>Line 4: char asterisk </a:t>
            </a:r>
            <a:r>
              <a:rPr lang="en-US" sz="1200" b="0" i="0" u="none" strike="noStrike" kern="1200" cap="none" dirty="0" err="1">
                <a:solidFill>
                  <a:schemeClr val="dk1"/>
                </a:solidFill>
                <a:effectLst/>
                <a:latin typeface="Arial"/>
                <a:ea typeface="Arial"/>
                <a:cs typeface="Arial"/>
                <a:sym typeface="Arial"/>
              </a:rPr>
              <a:t>strcpy</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OpenParenthesis</a:t>
            </a:r>
            <a:r>
              <a:rPr lang="en-US" sz="1200" b="0" i="0" u="none" strike="noStrike" kern="1200" cap="none" dirty="0">
                <a:solidFill>
                  <a:schemeClr val="dk1"/>
                </a:solidFill>
                <a:effectLst/>
                <a:latin typeface="Arial"/>
                <a:ea typeface="Arial"/>
                <a:cs typeface="Arial"/>
                <a:sym typeface="Arial"/>
              </a:rPr>
              <a:t> char asterisk </a:t>
            </a:r>
            <a:r>
              <a:rPr lang="en-US" sz="1200" b="0" i="0" u="none" strike="noStrike" kern="1200" cap="none" dirty="0" err="1">
                <a:solidFill>
                  <a:schemeClr val="dk1"/>
                </a:solidFill>
                <a:effectLst/>
                <a:latin typeface="Arial"/>
                <a:ea typeface="Arial"/>
                <a:cs typeface="Arial"/>
                <a:sym typeface="Arial"/>
              </a:rPr>
              <a:t>dst</a:t>
            </a:r>
            <a:r>
              <a:rPr lang="en-US" sz="1200" b="0" i="0" u="none" strike="noStrike" kern="1200" cap="none" dirty="0">
                <a:solidFill>
                  <a:schemeClr val="dk1"/>
                </a:solidFill>
                <a:effectLst/>
                <a:latin typeface="Arial"/>
                <a:ea typeface="Arial"/>
                <a:cs typeface="Arial"/>
                <a:sym typeface="Arial"/>
              </a:rPr>
              <a:t>, const char asterisk </a:t>
            </a:r>
            <a:r>
              <a:rPr lang="en-US" sz="1200" b="0" i="0" u="none" strike="noStrike" kern="1200" cap="none" dirty="0" err="1">
                <a:solidFill>
                  <a:schemeClr val="dk1"/>
                </a:solidFill>
                <a:effectLst/>
                <a:latin typeface="Arial"/>
                <a:ea typeface="Arial"/>
                <a:cs typeface="Arial"/>
                <a:sym typeface="Arial"/>
              </a:rPr>
              <a:t>src</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CloseParenthesis</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OpenCurlyBracket</a:t>
            </a:r>
            <a:endParaRPr lang="en-US" sz="1200" b="0" i="0" u="none" strike="noStrike" kern="1200" cap="none" dirty="0">
              <a:solidFill>
                <a:schemeClr val="dk1"/>
              </a:solidFill>
              <a:effectLst/>
              <a:latin typeface="Arial"/>
              <a:ea typeface="Arial"/>
              <a:cs typeface="Arial"/>
              <a:sym typeface="Arial"/>
            </a:endParaRPr>
          </a:p>
          <a:p>
            <a:r>
              <a:rPr lang="en-US" sz="1200" b="0" i="0" u="none" strike="noStrike" kern="1200" cap="none" dirty="0">
                <a:solidFill>
                  <a:schemeClr val="dk1"/>
                </a:solidFill>
                <a:effectLst/>
                <a:latin typeface="Arial"/>
                <a:ea typeface="Arial"/>
                <a:cs typeface="Arial"/>
                <a:sym typeface="Arial"/>
              </a:rPr>
              <a:t>Line 5: Indentation level 1, char asterisk </a:t>
            </a:r>
            <a:r>
              <a:rPr lang="en-US" sz="1200" b="0" i="0" u="none" strike="noStrike" kern="1200" cap="none" dirty="0" err="1">
                <a:solidFill>
                  <a:schemeClr val="dk1"/>
                </a:solidFill>
                <a:effectLst/>
                <a:latin typeface="Arial"/>
                <a:ea typeface="Arial"/>
                <a:cs typeface="Arial"/>
                <a:sym typeface="Arial"/>
              </a:rPr>
              <a:t>OpenParenthesis</a:t>
            </a:r>
            <a:r>
              <a:rPr lang="en-US" sz="1200" b="0" i="0" u="none" strike="noStrike" kern="1200" cap="none" dirty="0">
                <a:solidFill>
                  <a:schemeClr val="dk1"/>
                </a:solidFill>
                <a:effectLst/>
                <a:latin typeface="Arial"/>
                <a:ea typeface="Arial"/>
                <a:cs typeface="Arial"/>
                <a:sym typeface="Arial"/>
              </a:rPr>
              <a:t> asterisk </a:t>
            </a:r>
            <a:r>
              <a:rPr lang="en-US" sz="1200" b="0" i="0" u="none" strike="noStrike" kern="1200" cap="none" dirty="0" err="1">
                <a:solidFill>
                  <a:schemeClr val="dk1"/>
                </a:solidFill>
                <a:effectLst/>
                <a:latin typeface="Arial"/>
                <a:ea typeface="Arial"/>
                <a:cs typeface="Arial"/>
                <a:sym typeface="Arial"/>
              </a:rPr>
              <a:t>fptr</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CloseParenthesis</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OpenParenthesis</a:t>
            </a:r>
            <a:r>
              <a:rPr lang="en-US" sz="1200" b="0" i="0" u="none" strike="noStrike" kern="1200" cap="none" dirty="0">
                <a:solidFill>
                  <a:schemeClr val="dk1"/>
                </a:solidFill>
                <a:effectLst/>
                <a:latin typeface="Arial"/>
                <a:ea typeface="Arial"/>
                <a:cs typeface="Arial"/>
                <a:sym typeface="Arial"/>
              </a:rPr>
              <a:t> char asterisk, const char asterisk </a:t>
            </a:r>
            <a:r>
              <a:rPr lang="en-US" sz="1200" b="0" i="0" u="none" strike="noStrike" kern="1200" cap="none" dirty="0" err="1">
                <a:solidFill>
                  <a:schemeClr val="dk1"/>
                </a:solidFill>
                <a:effectLst/>
                <a:latin typeface="Arial"/>
                <a:ea typeface="Arial"/>
                <a:cs typeface="Arial"/>
                <a:sym typeface="Arial"/>
              </a:rPr>
              <a:t>CloseParenthesis</a:t>
            </a:r>
            <a:r>
              <a:rPr lang="en-US" sz="1200" b="0" i="0" u="none" strike="noStrike" kern="1200" cap="none" dirty="0">
                <a:solidFill>
                  <a:schemeClr val="dk1"/>
                </a:solidFill>
                <a:effectLst/>
                <a:latin typeface="Arial"/>
                <a:ea typeface="Arial"/>
                <a:cs typeface="Arial"/>
                <a:sym typeface="Arial"/>
              </a:rPr>
              <a:t> semicolon forward slash asterisk pointer to the real function asterisk forward slash</a:t>
            </a:r>
          </a:p>
          <a:p>
            <a:r>
              <a:rPr lang="en-US" sz="1200" b="0" i="0" u="none" strike="noStrike" kern="1200" cap="none" dirty="0">
                <a:solidFill>
                  <a:schemeClr val="dk1"/>
                </a:solidFill>
                <a:effectLst/>
                <a:latin typeface="Arial"/>
                <a:ea typeface="Arial"/>
                <a:cs typeface="Arial"/>
                <a:sym typeface="Arial"/>
              </a:rPr>
              <a:t>Line 6: Indentation level 1, char asterisk </a:t>
            </a:r>
            <a:r>
              <a:rPr lang="en-US" sz="1200" b="0" i="0" u="none" strike="noStrike" kern="1200" cap="none" dirty="0" err="1">
                <a:solidFill>
                  <a:schemeClr val="dk1"/>
                </a:solidFill>
                <a:effectLst/>
                <a:latin typeface="Arial"/>
                <a:ea typeface="Arial"/>
                <a:cs typeface="Arial"/>
                <a:sym typeface="Arial"/>
              </a:rPr>
              <a:t>retval</a:t>
            </a:r>
            <a:r>
              <a:rPr lang="en-US" sz="1200" b="0" i="0" u="none" strike="noStrike" kern="1200" cap="none" dirty="0">
                <a:solidFill>
                  <a:schemeClr val="dk1"/>
                </a:solidFill>
                <a:effectLst/>
                <a:latin typeface="Arial"/>
                <a:ea typeface="Arial"/>
                <a:cs typeface="Arial"/>
                <a:sym typeface="Arial"/>
              </a:rPr>
              <a:t> semicolon forward slash asterisk the return value of the call asterisk forward slash</a:t>
            </a:r>
          </a:p>
          <a:p>
            <a:r>
              <a:rPr lang="en-US" sz="1200" b="0" i="0" u="none" strike="noStrike" kern="1200" cap="none" dirty="0">
                <a:solidFill>
                  <a:schemeClr val="dk1"/>
                </a:solidFill>
                <a:effectLst/>
                <a:latin typeface="Arial"/>
                <a:ea typeface="Arial"/>
                <a:cs typeface="Arial"/>
                <a:sym typeface="Arial"/>
              </a:rPr>
              <a:t>Line 7: Blank</a:t>
            </a:r>
          </a:p>
          <a:p>
            <a:r>
              <a:rPr lang="en-US" sz="1200" b="0" i="0" u="none" strike="noStrike" kern="1200" cap="none" dirty="0">
                <a:solidFill>
                  <a:schemeClr val="dk1"/>
                </a:solidFill>
                <a:effectLst/>
                <a:latin typeface="Arial"/>
                <a:ea typeface="Arial"/>
                <a:cs typeface="Arial"/>
                <a:sym typeface="Arial"/>
              </a:rPr>
              <a:t>Line 8: Indentation level 1, AUDIT underscore CALL underscore START semicolon</a:t>
            </a:r>
          </a:p>
          <a:p>
            <a:r>
              <a:rPr lang="en-US" sz="1200" b="0" i="0" u="none" strike="noStrike" kern="1200" cap="none" dirty="0">
                <a:solidFill>
                  <a:schemeClr val="dk1"/>
                </a:solidFill>
                <a:effectLst/>
                <a:latin typeface="Arial"/>
                <a:ea typeface="Arial"/>
                <a:cs typeface="Arial"/>
                <a:sym typeface="Arial"/>
              </a:rPr>
              <a:t>Line 9: Blank</a:t>
            </a:r>
          </a:p>
          <a:p>
            <a:r>
              <a:rPr lang="en-US" sz="1200" b="0" i="0" u="none" strike="noStrike" kern="1200" cap="none" dirty="0">
                <a:solidFill>
                  <a:schemeClr val="dk1"/>
                </a:solidFill>
                <a:effectLst/>
                <a:latin typeface="Arial"/>
                <a:ea typeface="Arial"/>
                <a:cs typeface="Arial"/>
                <a:sym typeface="Arial"/>
              </a:rPr>
              <a:t>Line 10: Indentation level 1, AUDIT underscore LOOKUP underscore, COMMAND </a:t>
            </a:r>
            <a:r>
              <a:rPr lang="en-US" sz="1200" b="0" i="0" u="none" strike="noStrike" kern="1200" cap="none" dirty="0" err="1">
                <a:solidFill>
                  <a:schemeClr val="dk1"/>
                </a:solidFill>
                <a:effectLst/>
                <a:latin typeface="Arial"/>
                <a:ea typeface="Arial"/>
                <a:cs typeface="Arial"/>
                <a:sym typeface="Arial"/>
              </a:rPr>
              <a:t>OpenParenthesis</a:t>
            </a:r>
            <a:r>
              <a:rPr lang="en-US" sz="1200" b="0" i="0" u="none" strike="noStrike" kern="1200" cap="none" dirty="0">
                <a:solidFill>
                  <a:schemeClr val="dk1"/>
                </a:solidFill>
                <a:effectLst/>
                <a:latin typeface="Arial"/>
                <a:ea typeface="Arial"/>
                <a:cs typeface="Arial"/>
                <a:sym typeface="Arial"/>
              </a:rPr>
              <a:t> char asterisk </a:t>
            </a:r>
            <a:r>
              <a:rPr lang="en-US" sz="1200" b="0" i="0" u="none" strike="noStrike" kern="1200" cap="none" dirty="0" err="1">
                <a:solidFill>
                  <a:schemeClr val="dk1"/>
                </a:solidFill>
                <a:effectLst/>
                <a:latin typeface="Arial"/>
                <a:ea typeface="Arial"/>
                <a:cs typeface="Arial"/>
                <a:sym typeface="Arial"/>
              </a:rPr>
              <a:t>OpenParenthesis</a:t>
            </a:r>
            <a:r>
              <a:rPr lang="en-US" sz="1200" b="0" i="0" u="none" strike="noStrike" kern="1200" cap="none" dirty="0">
                <a:solidFill>
                  <a:schemeClr val="dk1"/>
                </a:solidFill>
                <a:effectLst/>
                <a:latin typeface="Arial"/>
                <a:ea typeface="Arial"/>
                <a:cs typeface="Arial"/>
                <a:sym typeface="Arial"/>
              </a:rPr>
              <a:t> asterisk </a:t>
            </a:r>
            <a:r>
              <a:rPr lang="en-US" sz="1200" b="0" i="0" u="none" strike="noStrike" kern="1200" cap="none" dirty="0" err="1">
                <a:solidFill>
                  <a:schemeClr val="dk1"/>
                </a:solidFill>
                <a:effectLst/>
                <a:latin typeface="Arial"/>
                <a:ea typeface="Arial"/>
                <a:cs typeface="Arial"/>
                <a:sym typeface="Arial"/>
              </a:rPr>
              <a:t>CloseParenthesis</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OpenParenthesis</a:t>
            </a:r>
            <a:r>
              <a:rPr lang="en-US" sz="1200" b="0" i="0" u="none" strike="noStrike" kern="1200" cap="none" dirty="0">
                <a:solidFill>
                  <a:schemeClr val="dk1"/>
                </a:solidFill>
                <a:effectLst/>
                <a:latin typeface="Arial"/>
                <a:ea typeface="Arial"/>
                <a:cs typeface="Arial"/>
                <a:sym typeface="Arial"/>
              </a:rPr>
              <a:t> char asterisk, const char asterisk </a:t>
            </a:r>
            <a:r>
              <a:rPr lang="en-US" sz="1200" b="0" i="0" u="none" strike="noStrike" kern="1200" cap="none" dirty="0" err="1">
                <a:solidFill>
                  <a:schemeClr val="dk1"/>
                </a:solidFill>
                <a:effectLst/>
                <a:latin typeface="Arial"/>
                <a:ea typeface="Arial"/>
                <a:cs typeface="Arial"/>
                <a:sym typeface="Arial"/>
              </a:rPr>
              <a:t>CloseParenthesis</a:t>
            </a:r>
            <a:r>
              <a:rPr lang="en-US" sz="1200" b="0" i="0" u="none" strike="noStrike" kern="1200" cap="none" dirty="0">
                <a:solidFill>
                  <a:schemeClr val="dk1"/>
                </a:solidFill>
                <a:effectLst/>
                <a:latin typeface="Arial"/>
                <a:ea typeface="Arial"/>
                <a:cs typeface="Arial"/>
                <a:sym typeface="Arial"/>
              </a:rPr>
              <a:t>, double quotes </a:t>
            </a:r>
            <a:r>
              <a:rPr lang="en-US" sz="1200" b="0" i="0" u="none" strike="noStrike" kern="1200" cap="none" dirty="0" err="1">
                <a:solidFill>
                  <a:schemeClr val="dk1"/>
                </a:solidFill>
                <a:effectLst/>
                <a:latin typeface="Arial"/>
                <a:ea typeface="Arial"/>
                <a:cs typeface="Arial"/>
                <a:sym typeface="Arial"/>
              </a:rPr>
              <a:t>strcpy</a:t>
            </a:r>
            <a:r>
              <a:rPr lang="en-US" sz="1200" b="0" i="0" u="none" strike="noStrike" kern="1200" cap="none" dirty="0">
                <a:solidFill>
                  <a:schemeClr val="dk1"/>
                </a:solidFill>
                <a:effectLst/>
                <a:latin typeface="Arial"/>
                <a:ea typeface="Arial"/>
                <a:cs typeface="Arial"/>
                <a:sym typeface="Arial"/>
              </a:rPr>
              <a:t> double quotes, f p t r, NULL </a:t>
            </a:r>
            <a:r>
              <a:rPr lang="en-US" sz="1200" b="0" i="0" u="none" strike="noStrike" kern="1200" cap="none" dirty="0" err="1">
                <a:solidFill>
                  <a:schemeClr val="dk1"/>
                </a:solidFill>
                <a:effectLst/>
                <a:latin typeface="Arial"/>
                <a:ea typeface="Arial"/>
                <a:cs typeface="Arial"/>
                <a:sym typeface="Arial"/>
              </a:rPr>
              <a:t>CloseParenthesis</a:t>
            </a:r>
            <a:r>
              <a:rPr lang="en-US" sz="1200" b="0" i="0" u="none" strike="noStrike" kern="1200" cap="none" dirty="0">
                <a:solidFill>
                  <a:schemeClr val="dk1"/>
                </a:solidFill>
                <a:effectLst/>
                <a:latin typeface="Arial"/>
                <a:ea typeface="Arial"/>
                <a:cs typeface="Arial"/>
                <a:sym typeface="Arial"/>
              </a:rPr>
              <a:t> semicolon</a:t>
            </a:r>
          </a:p>
          <a:p>
            <a:r>
              <a:rPr lang="en-US" sz="1200" b="0" i="0" u="none" strike="noStrike" kern="1200" cap="none" dirty="0">
                <a:solidFill>
                  <a:schemeClr val="dk1"/>
                </a:solidFill>
                <a:effectLst/>
                <a:latin typeface="Arial"/>
                <a:ea typeface="Arial"/>
                <a:cs typeface="Arial"/>
                <a:sym typeface="Arial"/>
              </a:rPr>
              <a:t>Line 11: Blank</a:t>
            </a:r>
          </a:p>
          <a:p>
            <a:r>
              <a:rPr lang="en-US" sz="1200" b="0" i="0" u="none" strike="noStrike" kern="1200" cap="none" dirty="0">
                <a:solidFill>
                  <a:schemeClr val="dk1"/>
                </a:solidFill>
                <a:effectLst/>
                <a:latin typeface="Arial"/>
                <a:ea typeface="Arial"/>
                <a:cs typeface="Arial"/>
                <a:sym typeface="Arial"/>
              </a:rPr>
              <a:t>Line 12: Indentation level 1, AUDIT underscore USAGE underscore WARNING </a:t>
            </a:r>
            <a:r>
              <a:rPr lang="en-US" sz="1200" b="0" i="0" u="none" strike="noStrike" kern="1200" cap="none" dirty="0" err="1">
                <a:solidFill>
                  <a:schemeClr val="dk1"/>
                </a:solidFill>
                <a:effectLst/>
                <a:latin typeface="Arial"/>
                <a:ea typeface="Arial"/>
                <a:cs typeface="Arial"/>
                <a:sym typeface="Arial"/>
              </a:rPr>
              <a:t>OpenParenthesis</a:t>
            </a:r>
            <a:r>
              <a:rPr lang="en-US" sz="1200" b="0" i="0" u="none" strike="noStrike" kern="1200" cap="none" dirty="0">
                <a:solidFill>
                  <a:schemeClr val="dk1"/>
                </a:solidFill>
                <a:effectLst/>
                <a:latin typeface="Arial"/>
                <a:ea typeface="Arial"/>
                <a:cs typeface="Arial"/>
                <a:sym typeface="Arial"/>
              </a:rPr>
              <a:t> double quotes </a:t>
            </a:r>
            <a:r>
              <a:rPr lang="en-US" sz="1200" b="0" i="0" u="none" strike="noStrike" kern="1200" cap="none" dirty="0" err="1">
                <a:solidFill>
                  <a:schemeClr val="dk1"/>
                </a:solidFill>
                <a:effectLst/>
                <a:latin typeface="Arial"/>
                <a:ea typeface="Arial"/>
                <a:cs typeface="Arial"/>
                <a:sym typeface="Arial"/>
              </a:rPr>
              <a:t>strcpy</a:t>
            </a:r>
            <a:r>
              <a:rPr lang="en-US" sz="1200" b="0" i="0" u="none" strike="noStrike" kern="1200" cap="none" dirty="0">
                <a:solidFill>
                  <a:schemeClr val="dk1"/>
                </a:solidFill>
                <a:effectLst/>
                <a:latin typeface="Arial"/>
                <a:ea typeface="Arial"/>
                <a:cs typeface="Arial"/>
                <a:sym typeface="Arial"/>
              </a:rPr>
              <a:t> double quotes </a:t>
            </a:r>
            <a:r>
              <a:rPr lang="en-US" sz="1200" b="0" i="0" u="none" strike="noStrike" kern="1200" cap="none" dirty="0" err="1">
                <a:solidFill>
                  <a:schemeClr val="dk1"/>
                </a:solidFill>
                <a:effectLst/>
                <a:latin typeface="Arial"/>
                <a:ea typeface="Arial"/>
                <a:cs typeface="Arial"/>
                <a:sym typeface="Arial"/>
              </a:rPr>
              <a:t>CloseParenthesis</a:t>
            </a:r>
            <a:r>
              <a:rPr lang="en-US" sz="1200" b="0" i="0" u="none" strike="noStrike" kern="1200" cap="none" dirty="0">
                <a:solidFill>
                  <a:schemeClr val="dk1"/>
                </a:solidFill>
                <a:effectLst/>
                <a:latin typeface="Arial"/>
                <a:ea typeface="Arial"/>
                <a:cs typeface="Arial"/>
                <a:sym typeface="Arial"/>
              </a:rPr>
              <a:t> semicolon</a:t>
            </a:r>
          </a:p>
          <a:p>
            <a:r>
              <a:rPr lang="en-US" sz="1200" b="0" i="0" u="none" strike="noStrike" kern="1200" cap="none" dirty="0">
                <a:solidFill>
                  <a:schemeClr val="dk1"/>
                </a:solidFill>
                <a:effectLst/>
                <a:latin typeface="Arial"/>
                <a:ea typeface="Arial"/>
                <a:cs typeface="Arial"/>
                <a:sym typeface="Arial"/>
              </a:rPr>
              <a:t>Line 13: Blank</a:t>
            </a:r>
          </a:p>
          <a:p>
            <a:r>
              <a:rPr lang="en-US" sz="1200" b="0" i="0" u="none" strike="noStrike" kern="1200" cap="none" dirty="0">
                <a:solidFill>
                  <a:schemeClr val="dk1"/>
                </a:solidFill>
                <a:effectLst/>
                <a:latin typeface="Arial"/>
                <a:ea typeface="Arial"/>
                <a:cs typeface="Arial"/>
                <a:sym typeface="Arial"/>
              </a:rPr>
              <a:t>Line 14: Indentation level 1, </a:t>
            </a:r>
            <a:r>
              <a:rPr lang="en-US" sz="1200" b="0" i="0" u="none" strike="noStrike" kern="1200" cap="none" dirty="0" err="1">
                <a:solidFill>
                  <a:schemeClr val="dk1"/>
                </a:solidFill>
                <a:effectLst/>
                <a:latin typeface="Arial"/>
                <a:ea typeface="Arial"/>
                <a:cs typeface="Arial"/>
                <a:sym typeface="Arial"/>
              </a:rPr>
              <a:t>retval</a:t>
            </a:r>
            <a:r>
              <a:rPr lang="en-US" sz="1200" b="0" i="0" u="none" strike="noStrike" kern="1200" cap="none" dirty="0">
                <a:solidFill>
                  <a:schemeClr val="dk1"/>
                </a:solidFill>
                <a:effectLst/>
                <a:latin typeface="Arial"/>
                <a:ea typeface="Arial"/>
                <a:cs typeface="Arial"/>
                <a:sym typeface="Arial"/>
              </a:rPr>
              <a:t> equals </a:t>
            </a:r>
            <a:r>
              <a:rPr lang="en-US" sz="1200" b="0" i="0" u="none" strike="noStrike" kern="1200" cap="none" dirty="0" err="1">
                <a:solidFill>
                  <a:schemeClr val="dk1"/>
                </a:solidFill>
                <a:effectLst/>
                <a:latin typeface="Arial"/>
                <a:ea typeface="Arial"/>
                <a:cs typeface="Arial"/>
                <a:sym typeface="Arial"/>
              </a:rPr>
              <a:t>OpenParenthesis</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OpenParenthesis</a:t>
            </a:r>
            <a:r>
              <a:rPr lang="en-US" sz="1200" b="0" i="0" u="none" strike="noStrike" kern="1200" cap="none" dirty="0">
                <a:solidFill>
                  <a:schemeClr val="dk1"/>
                </a:solidFill>
                <a:effectLst/>
                <a:latin typeface="Arial"/>
                <a:ea typeface="Arial"/>
                <a:cs typeface="Arial"/>
                <a:sym typeface="Arial"/>
              </a:rPr>
              <a:t> asterisk </a:t>
            </a:r>
            <a:r>
              <a:rPr lang="en-US" sz="1200" b="0" i="0" u="none" strike="noStrike" kern="1200" cap="none" dirty="0" err="1">
                <a:solidFill>
                  <a:schemeClr val="dk1"/>
                </a:solidFill>
                <a:effectLst/>
                <a:latin typeface="Arial"/>
                <a:ea typeface="Arial"/>
                <a:cs typeface="Arial"/>
                <a:sym typeface="Arial"/>
              </a:rPr>
              <a:t>fptr</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CloseParenthesis</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OpenParenthesis</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dst</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src</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CloseParenthesis</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CloseParenthesis</a:t>
            </a:r>
            <a:r>
              <a:rPr lang="en-US" sz="1200" b="0" i="0" u="none" strike="noStrike" kern="1200" cap="none" dirty="0">
                <a:solidFill>
                  <a:schemeClr val="dk1"/>
                </a:solidFill>
                <a:effectLst/>
                <a:latin typeface="Arial"/>
                <a:ea typeface="Arial"/>
                <a:cs typeface="Arial"/>
                <a:sym typeface="Arial"/>
              </a:rPr>
              <a:t> semicolon</a:t>
            </a:r>
          </a:p>
          <a:p>
            <a:r>
              <a:rPr lang="en-US" sz="1200" b="0" i="0" u="none" strike="noStrike" kern="1200" cap="none" dirty="0">
                <a:solidFill>
                  <a:schemeClr val="dk1"/>
                </a:solidFill>
                <a:effectLst/>
                <a:latin typeface="Arial"/>
                <a:ea typeface="Arial"/>
                <a:cs typeface="Arial"/>
                <a:sym typeface="Arial"/>
              </a:rPr>
              <a:t>Line 15: Blank</a:t>
            </a:r>
          </a:p>
          <a:p>
            <a:r>
              <a:rPr lang="en-US" sz="1200" b="0" i="0" u="none" strike="noStrike" kern="1200" cap="none" dirty="0">
                <a:solidFill>
                  <a:schemeClr val="dk1"/>
                </a:solidFill>
                <a:effectLst/>
                <a:latin typeface="Arial"/>
                <a:ea typeface="Arial"/>
                <a:cs typeface="Arial"/>
                <a:sym typeface="Arial"/>
              </a:rPr>
              <a:t>Line 16: Indentation level 1, return </a:t>
            </a:r>
            <a:r>
              <a:rPr lang="en-US" sz="1200" b="0" i="0" u="none" strike="noStrike" kern="1200" cap="none" dirty="0" err="1">
                <a:solidFill>
                  <a:schemeClr val="dk1"/>
                </a:solidFill>
                <a:effectLst/>
                <a:latin typeface="Arial"/>
                <a:ea typeface="Arial"/>
                <a:cs typeface="Arial"/>
                <a:sym typeface="Arial"/>
              </a:rPr>
              <a:t>OpenParenthesis</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retval</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CloseParenthesis</a:t>
            </a:r>
            <a:r>
              <a:rPr lang="en-US" sz="1200" b="0" i="0" u="none" strike="noStrike" kern="1200" cap="none" dirty="0">
                <a:solidFill>
                  <a:schemeClr val="dk1"/>
                </a:solidFill>
                <a:effectLst/>
                <a:latin typeface="Arial"/>
                <a:ea typeface="Arial"/>
                <a:cs typeface="Arial"/>
                <a:sym typeface="Arial"/>
              </a:rPr>
              <a:t> semicolon</a:t>
            </a:r>
          </a:p>
          <a:p>
            <a:r>
              <a:rPr lang="en-US" sz="1200" b="0" i="0" u="none" strike="noStrike" kern="1200" cap="none" dirty="0">
                <a:solidFill>
                  <a:schemeClr val="dk1"/>
                </a:solidFill>
                <a:effectLst/>
                <a:latin typeface="Arial"/>
                <a:ea typeface="Arial"/>
                <a:cs typeface="Arial"/>
                <a:sym typeface="Arial"/>
              </a:rPr>
              <a:t>Line 17: </a:t>
            </a:r>
            <a:r>
              <a:rPr lang="en-US" sz="1200" b="0" i="0" u="none" strike="noStrike" kern="1200" cap="none" dirty="0" err="1">
                <a:solidFill>
                  <a:schemeClr val="dk1"/>
                </a:solidFill>
                <a:effectLst/>
                <a:latin typeface="Arial"/>
                <a:ea typeface="Arial"/>
                <a:cs typeface="Arial"/>
                <a:sym typeface="Arial"/>
              </a:rPr>
              <a:t>CloseCurlyBracket</a:t>
            </a:r>
            <a:endParaRPr lang="en-US" sz="1200" b="0" i="0" u="none" strike="noStrike" kern="1200" cap="none" dirty="0">
              <a:solidFill>
                <a:schemeClr val="dk1"/>
              </a:solidFill>
              <a:effectLst/>
              <a:latin typeface="Arial"/>
              <a:ea typeface="Arial"/>
              <a:cs typeface="Arial"/>
              <a:sym typeface="Arial"/>
            </a:endParaRPr>
          </a:p>
          <a:p>
            <a:r>
              <a:rPr lang="en-US" sz="1200" b="0" i="0" u="none" strike="noStrike" kern="1200" cap="none" dirty="0">
                <a:solidFill>
                  <a:schemeClr val="dk1"/>
                </a:solidFill>
                <a:effectLst/>
                <a:latin typeface="Arial"/>
                <a:ea typeface="Arial"/>
                <a:cs typeface="Arial"/>
                <a:sym typeface="Arial"/>
              </a:rPr>
              <a:t>(a) Function definition </a:t>
            </a:r>
            <a:r>
              <a:rPr lang="en-US" sz="1200" b="0" i="0" u="none" strike="noStrike" kern="1200" cap="none" dirty="0" err="1">
                <a:solidFill>
                  <a:schemeClr val="dk1"/>
                </a:solidFill>
                <a:effectLst/>
                <a:latin typeface="Arial"/>
                <a:ea typeface="Arial"/>
                <a:cs typeface="Arial"/>
                <a:sym typeface="Arial"/>
              </a:rPr>
              <a:t>OpenParenthesis</a:t>
            </a:r>
            <a:r>
              <a:rPr lang="en-US" sz="1200" b="0" i="0" u="none" strike="noStrike" kern="1200" cap="none" dirty="0">
                <a:solidFill>
                  <a:schemeClr val="dk1"/>
                </a:solidFill>
                <a:effectLst/>
                <a:latin typeface="Arial"/>
                <a:ea typeface="Arial"/>
                <a:cs typeface="Arial"/>
                <a:sym typeface="Arial"/>
              </a:rPr>
              <a:t> items in all caps represent macros defined elsewhere </a:t>
            </a:r>
            <a:r>
              <a:rPr lang="en-US" sz="1200" b="0" i="0" u="none" strike="noStrike" kern="1200" cap="none" dirty="0" err="1">
                <a:solidFill>
                  <a:schemeClr val="dk1"/>
                </a:solidFill>
                <a:effectLst/>
                <a:latin typeface="Arial"/>
                <a:ea typeface="Arial"/>
                <a:cs typeface="Arial"/>
                <a:sym typeface="Arial"/>
              </a:rPr>
              <a:t>CloseParenthesis</a:t>
            </a:r>
            <a:endParaRPr lang="en-US" sz="1200" b="0" i="0" u="none" strike="noStrike" kern="1200" cap="none" dirty="0">
              <a:solidFill>
                <a:schemeClr val="dk1"/>
              </a:solidFill>
              <a:effectLst/>
              <a:latin typeface="Arial"/>
              <a:ea typeface="Arial"/>
              <a:cs typeface="Arial"/>
              <a:sym typeface="Arial"/>
            </a:endParaRPr>
          </a:p>
          <a:p>
            <a:r>
              <a:rPr lang="en-US" sz="1200" b="0" i="0" u="none" strike="noStrike" kern="1200" cap="none" dirty="0">
                <a:solidFill>
                  <a:schemeClr val="dk1"/>
                </a:solidFill>
                <a:effectLst/>
                <a:latin typeface="Arial"/>
                <a:ea typeface="Arial"/>
                <a:cs typeface="Arial"/>
                <a:sym typeface="Arial"/>
              </a:rPr>
              <a:t>(b) Macro used in function</a:t>
            </a:r>
          </a:p>
          <a:p>
            <a:r>
              <a:rPr lang="en-US" sz="1200" b="0" i="0" u="none" strike="noStrike" kern="1200" cap="none" dirty="0">
                <a:solidFill>
                  <a:schemeClr val="dk1"/>
                </a:solidFill>
                <a:effectLst/>
                <a:latin typeface="Arial"/>
                <a:ea typeface="Arial"/>
                <a:cs typeface="Arial"/>
                <a:sym typeface="Arial"/>
              </a:rPr>
              <a:t>Line 1: hash define AUDIT underscore LOOKUP underscore COMMAND </a:t>
            </a:r>
            <a:r>
              <a:rPr lang="en-US" sz="1200" b="0" i="0" u="none" strike="noStrike" kern="1200" cap="none" dirty="0" err="1">
                <a:solidFill>
                  <a:schemeClr val="dk1"/>
                </a:solidFill>
                <a:effectLst/>
                <a:latin typeface="Arial"/>
                <a:ea typeface="Arial"/>
                <a:cs typeface="Arial"/>
                <a:sym typeface="Arial"/>
              </a:rPr>
              <a:t>OpenParenthesis</a:t>
            </a:r>
            <a:r>
              <a:rPr lang="en-US" sz="1200" b="0" i="0" u="none" strike="noStrike" kern="1200" cap="none" dirty="0">
                <a:solidFill>
                  <a:schemeClr val="dk1"/>
                </a:solidFill>
                <a:effectLst/>
                <a:latin typeface="Arial"/>
                <a:ea typeface="Arial"/>
                <a:cs typeface="Arial"/>
                <a:sym typeface="Arial"/>
              </a:rPr>
              <a:t> t, n, p, e </a:t>
            </a:r>
            <a:r>
              <a:rPr lang="en-US" sz="1200" b="0" i="0" u="none" strike="noStrike" kern="1200" cap="none" dirty="0" err="1">
                <a:solidFill>
                  <a:schemeClr val="dk1"/>
                </a:solidFill>
                <a:effectLst/>
                <a:latin typeface="Arial"/>
                <a:ea typeface="Arial"/>
                <a:cs typeface="Arial"/>
                <a:sym typeface="Arial"/>
              </a:rPr>
              <a:t>CloseParenthesis</a:t>
            </a:r>
            <a:endParaRPr lang="en-US" sz="1200" b="0" i="0" u="none" strike="noStrike" kern="1200" cap="none" dirty="0">
              <a:solidFill>
                <a:schemeClr val="dk1"/>
              </a:solidFill>
              <a:effectLst/>
              <a:latin typeface="Arial"/>
              <a:ea typeface="Arial"/>
              <a:cs typeface="Arial"/>
              <a:sym typeface="Arial"/>
            </a:endParaRPr>
          </a:p>
          <a:p>
            <a:r>
              <a:rPr lang="en-US" sz="1200" b="0" i="0" u="none" strike="noStrike" kern="1200" cap="none" dirty="0">
                <a:solidFill>
                  <a:schemeClr val="dk1"/>
                </a:solidFill>
                <a:effectLst/>
                <a:latin typeface="Arial"/>
                <a:ea typeface="Arial"/>
                <a:cs typeface="Arial"/>
                <a:sym typeface="Arial"/>
              </a:rPr>
              <a:t>Line 2: Indentation level 1, p equals </a:t>
            </a:r>
            <a:r>
              <a:rPr lang="en-US" sz="1200" b="0" i="0" u="none" strike="noStrike" kern="1200" cap="none" dirty="0" err="1">
                <a:solidFill>
                  <a:schemeClr val="dk1"/>
                </a:solidFill>
                <a:effectLst/>
                <a:latin typeface="Arial"/>
                <a:ea typeface="Arial"/>
                <a:cs typeface="Arial"/>
                <a:sym typeface="Arial"/>
              </a:rPr>
              <a:t>OpenParenthesis</a:t>
            </a:r>
            <a:r>
              <a:rPr lang="en-US" sz="1200" b="0" i="0" u="none" strike="noStrike" kern="1200" cap="none" dirty="0">
                <a:solidFill>
                  <a:schemeClr val="dk1"/>
                </a:solidFill>
                <a:effectLst/>
                <a:latin typeface="Arial"/>
                <a:ea typeface="Arial"/>
                <a:cs typeface="Arial"/>
                <a:sym typeface="Arial"/>
              </a:rPr>
              <a:t> t </a:t>
            </a:r>
            <a:r>
              <a:rPr lang="en-US" sz="1200" b="0" i="0" u="none" strike="noStrike" kern="1200" cap="none" dirty="0" err="1">
                <a:solidFill>
                  <a:schemeClr val="dk1"/>
                </a:solidFill>
                <a:effectLst/>
                <a:latin typeface="Arial"/>
                <a:ea typeface="Arial"/>
                <a:cs typeface="Arial"/>
                <a:sym typeface="Arial"/>
              </a:rPr>
              <a:t>CloseParenthesis</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dlsym</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OpenParenthesis</a:t>
            </a:r>
            <a:r>
              <a:rPr lang="en-US" sz="1200" b="0" i="0" u="none" strike="noStrike" kern="1200" cap="none" dirty="0">
                <a:solidFill>
                  <a:schemeClr val="dk1"/>
                </a:solidFill>
                <a:effectLst/>
                <a:latin typeface="Arial"/>
                <a:ea typeface="Arial"/>
                <a:cs typeface="Arial"/>
                <a:sym typeface="Arial"/>
              </a:rPr>
              <a:t> R T L D underscore NEXT, n </a:t>
            </a:r>
            <a:r>
              <a:rPr lang="en-US" sz="1200" b="0" i="0" u="none" strike="noStrike" kern="1200" cap="none" dirty="0" err="1">
                <a:solidFill>
                  <a:schemeClr val="dk1"/>
                </a:solidFill>
                <a:effectLst/>
                <a:latin typeface="Arial"/>
                <a:ea typeface="Arial"/>
                <a:cs typeface="Arial"/>
                <a:sym typeface="Arial"/>
              </a:rPr>
              <a:t>CloseParenthesis</a:t>
            </a:r>
            <a:r>
              <a:rPr lang="en-US" sz="1200" b="0" i="0" u="none" strike="noStrike" kern="1200" cap="none" dirty="0">
                <a:solidFill>
                  <a:schemeClr val="dk1"/>
                </a:solidFill>
                <a:effectLst/>
                <a:latin typeface="Arial"/>
                <a:ea typeface="Arial"/>
                <a:cs typeface="Arial"/>
                <a:sym typeface="Arial"/>
              </a:rPr>
              <a:t> semicolon</a:t>
            </a:r>
          </a:p>
          <a:p>
            <a:r>
              <a:rPr lang="en-US" sz="1200" b="0" i="0" u="none" strike="noStrike" kern="1200" cap="none" dirty="0">
                <a:solidFill>
                  <a:schemeClr val="dk1"/>
                </a:solidFill>
                <a:effectLst/>
                <a:latin typeface="Arial"/>
                <a:ea typeface="Arial"/>
                <a:cs typeface="Arial"/>
                <a:sym typeface="Arial"/>
              </a:rPr>
              <a:t>Line 3: Indentation level 1, if </a:t>
            </a:r>
            <a:r>
              <a:rPr lang="en-US" sz="1200" b="0" i="0" u="none" strike="noStrike" kern="1200" cap="none" dirty="0" err="1">
                <a:solidFill>
                  <a:schemeClr val="dk1"/>
                </a:solidFill>
                <a:effectLst/>
                <a:latin typeface="Arial"/>
                <a:ea typeface="Arial"/>
                <a:cs typeface="Arial"/>
                <a:sym typeface="Arial"/>
              </a:rPr>
              <a:t>OpenParenthesis</a:t>
            </a:r>
            <a:r>
              <a:rPr lang="en-US" sz="1200" b="0" i="0" u="none" strike="noStrike" kern="1200" cap="none" dirty="0">
                <a:solidFill>
                  <a:schemeClr val="dk1"/>
                </a:solidFill>
                <a:effectLst/>
                <a:latin typeface="Arial"/>
                <a:ea typeface="Arial"/>
                <a:cs typeface="Arial"/>
                <a:sym typeface="Arial"/>
              </a:rPr>
              <a:t> p equals </a:t>
            </a:r>
            <a:r>
              <a:rPr lang="en-US" sz="1200" b="0" i="0" u="none" strike="noStrike" kern="1200" cap="none" dirty="0" err="1">
                <a:solidFill>
                  <a:schemeClr val="dk1"/>
                </a:solidFill>
                <a:effectLst/>
                <a:latin typeface="Arial"/>
                <a:ea typeface="Arial"/>
                <a:cs typeface="Arial"/>
                <a:sym typeface="Arial"/>
              </a:rPr>
              <a:t>equals</a:t>
            </a:r>
            <a:r>
              <a:rPr lang="en-US" sz="1200" b="0" i="0" u="none" strike="noStrike" kern="1200" cap="none" dirty="0">
                <a:solidFill>
                  <a:schemeClr val="dk1"/>
                </a:solidFill>
                <a:effectLst/>
                <a:latin typeface="Arial"/>
                <a:ea typeface="Arial"/>
                <a:cs typeface="Arial"/>
                <a:sym typeface="Arial"/>
              </a:rPr>
              <a:t> NULL </a:t>
            </a:r>
            <a:r>
              <a:rPr lang="en-US" sz="1200" b="0" i="0" u="none" strike="noStrike" kern="1200" cap="none" dirty="0" err="1">
                <a:solidFill>
                  <a:schemeClr val="dk1"/>
                </a:solidFill>
                <a:effectLst/>
                <a:latin typeface="Arial"/>
                <a:ea typeface="Arial"/>
                <a:cs typeface="Arial"/>
                <a:sym typeface="Arial"/>
              </a:rPr>
              <a:t>CloseParenthesis</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OpenCurlyBracket</a:t>
            </a:r>
            <a:endParaRPr lang="en-US" sz="1200" b="0" i="0" u="none" strike="noStrike" kern="1200" cap="none" dirty="0">
              <a:solidFill>
                <a:schemeClr val="dk1"/>
              </a:solidFill>
              <a:effectLst/>
              <a:latin typeface="Arial"/>
              <a:ea typeface="Arial"/>
              <a:cs typeface="Arial"/>
              <a:sym typeface="Arial"/>
            </a:endParaRPr>
          </a:p>
          <a:p>
            <a:r>
              <a:rPr lang="en-US" sz="1200" b="0" i="0" u="none" strike="noStrike" kern="1200" cap="none" dirty="0">
                <a:solidFill>
                  <a:schemeClr val="dk1"/>
                </a:solidFill>
                <a:effectLst/>
                <a:latin typeface="Arial"/>
                <a:ea typeface="Arial"/>
                <a:cs typeface="Arial"/>
                <a:sym typeface="Arial"/>
              </a:rPr>
              <a:t>Line 4: Indentation level 2, </a:t>
            </a:r>
            <a:r>
              <a:rPr lang="en-US" sz="1200" b="0" i="0" u="none" strike="noStrike" kern="1200" cap="none" dirty="0" err="1">
                <a:solidFill>
                  <a:schemeClr val="dk1"/>
                </a:solidFill>
                <a:effectLst/>
                <a:latin typeface="Arial"/>
                <a:ea typeface="Arial"/>
                <a:cs typeface="Arial"/>
                <a:sym typeface="Arial"/>
              </a:rPr>
              <a:t>perror</a:t>
            </a:r>
            <a:r>
              <a:rPr lang="en-US" sz="1200" b="0" i="0" u="none" strike="noStrike" kern="1200" cap="none" dirty="0">
                <a:solidFill>
                  <a:schemeClr val="dk1"/>
                </a:solidFill>
                <a:effectLst/>
                <a:latin typeface="Arial"/>
                <a:ea typeface="Arial"/>
                <a:cs typeface="Arial"/>
                <a:sym typeface="Arial"/>
              </a:rPr>
              <a:t> </a:t>
            </a:r>
            <a:r>
              <a:rPr lang="en-US" sz="1200" b="0" i="0" u="none" strike="noStrike" kern="1200" cap="none" dirty="0" err="1">
                <a:solidFill>
                  <a:schemeClr val="dk1"/>
                </a:solidFill>
                <a:effectLst/>
                <a:latin typeface="Arial"/>
                <a:ea typeface="Arial"/>
                <a:cs typeface="Arial"/>
                <a:sym typeface="Arial"/>
              </a:rPr>
              <a:t>OpenParenthesis</a:t>
            </a:r>
            <a:r>
              <a:rPr lang="en-US" sz="1200" b="0" i="0" u="none" strike="noStrike" kern="1200" cap="none" dirty="0">
                <a:solidFill>
                  <a:schemeClr val="dk1"/>
                </a:solidFill>
                <a:effectLst/>
                <a:latin typeface="Arial"/>
                <a:ea typeface="Arial"/>
                <a:cs typeface="Arial"/>
                <a:sym typeface="Arial"/>
              </a:rPr>
              <a:t> double quotes looking up command double quotes </a:t>
            </a:r>
            <a:r>
              <a:rPr lang="en-US" sz="1200" b="0" i="0" u="none" strike="noStrike" kern="1200" cap="none" dirty="0" err="1">
                <a:solidFill>
                  <a:schemeClr val="dk1"/>
                </a:solidFill>
                <a:effectLst/>
                <a:latin typeface="Arial"/>
                <a:ea typeface="Arial"/>
                <a:cs typeface="Arial"/>
                <a:sym typeface="Arial"/>
              </a:rPr>
              <a:t>CloseParenthesis</a:t>
            </a:r>
            <a:r>
              <a:rPr lang="en-US" sz="1200" b="0" i="0" u="none" strike="noStrike" kern="1200" cap="none" dirty="0">
                <a:solidFill>
                  <a:schemeClr val="dk1"/>
                </a:solidFill>
                <a:effectLst/>
                <a:latin typeface="Arial"/>
                <a:ea typeface="Arial"/>
                <a:cs typeface="Arial"/>
                <a:sym typeface="Arial"/>
              </a:rPr>
              <a:t> semicolon</a:t>
            </a:r>
          </a:p>
          <a:p>
            <a:r>
              <a:rPr lang="en-US" sz="1200" b="0" i="0" u="none" strike="noStrike" kern="1200" cap="none" dirty="0">
                <a:solidFill>
                  <a:schemeClr val="dk1"/>
                </a:solidFill>
                <a:effectLst/>
                <a:latin typeface="Arial"/>
                <a:ea typeface="Arial"/>
                <a:cs typeface="Arial"/>
                <a:sym typeface="Arial"/>
              </a:rPr>
              <a:t>Line 5: Indentation level 2, syslog </a:t>
            </a:r>
            <a:r>
              <a:rPr lang="en-US" sz="1200" b="0" i="0" u="none" strike="noStrike" kern="1200" cap="none" dirty="0" err="1">
                <a:solidFill>
                  <a:schemeClr val="dk1"/>
                </a:solidFill>
                <a:effectLst/>
                <a:latin typeface="Arial"/>
                <a:ea typeface="Arial"/>
                <a:cs typeface="Arial"/>
                <a:sym typeface="Arial"/>
              </a:rPr>
              <a:t>OpenParenthesis</a:t>
            </a:r>
            <a:r>
              <a:rPr lang="en-US" sz="1200" b="0" i="0" u="none" strike="noStrike" kern="1200" cap="none" dirty="0">
                <a:solidFill>
                  <a:schemeClr val="dk1"/>
                </a:solidFill>
                <a:effectLst/>
                <a:latin typeface="Arial"/>
                <a:ea typeface="Arial"/>
                <a:cs typeface="Arial"/>
                <a:sym typeface="Arial"/>
              </a:rPr>
              <a:t> LOG underscore INFO, double quotes could not find modulus s in library colon modulus m double quotes, n </a:t>
            </a:r>
            <a:r>
              <a:rPr lang="en-US" sz="1200" b="0" i="0" u="none" strike="noStrike" kern="1200" cap="none" dirty="0" err="1">
                <a:solidFill>
                  <a:schemeClr val="dk1"/>
                </a:solidFill>
                <a:effectLst/>
                <a:latin typeface="Arial"/>
                <a:ea typeface="Arial"/>
                <a:cs typeface="Arial"/>
                <a:sym typeface="Arial"/>
              </a:rPr>
              <a:t>CloseParenthesis</a:t>
            </a:r>
            <a:r>
              <a:rPr lang="en-US" sz="1200" b="0" i="0" u="none" strike="noStrike" kern="1200" cap="none" dirty="0">
                <a:solidFill>
                  <a:schemeClr val="dk1"/>
                </a:solidFill>
                <a:effectLst/>
                <a:latin typeface="Arial"/>
                <a:ea typeface="Arial"/>
                <a:cs typeface="Arial"/>
                <a:sym typeface="Arial"/>
              </a:rPr>
              <a:t> semicolon</a:t>
            </a:r>
          </a:p>
          <a:p>
            <a:r>
              <a:rPr lang="en-US" sz="1200" b="0" i="0" u="none" strike="noStrike" kern="1200" cap="none" dirty="0">
                <a:solidFill>
                  <a:schemeClr val="dk1"/>
                </a:solidFill>
                <a:effectLst/>
                <a:latin typeface="Arial"/>
                <a:ea typeface="Arial"/>
                <a:cs typeface="Arial"/>
                <a:sym typeface="Arial"/>
              </a:rPr>
              <a:t>Line 6: Indentation level 2, return </a:t>
            </a:r>
            <a:r>
              <a:rPr lang="en-US" sz="1200" b="0" i="0" u="none" strike="noStrike" kern="1200" cap="none" dirty="0" err="1">
                <a:solidFill>
                  <a:schemeClr val="dk1"/>
                </a:solidFill>
                <a:effectLst/>
                <a:latin typeface="Arial"/>
                <a:ea typeface="Arial"/>
                <a:cs typeface="Arial"/>
                <a:sym typeface="Arial"/>
              </a:rPr>
              <a:t>OpenParenthesis</a:t>
            </a:r>
            <a:r>
              <a:rPr lang="en-US" sz="1200" b="0" i="0" u="none" strike="noStrike" kern="1200" cap="none" dirty="0">
                <a:solidFill>
                  <a:schemeClr val="dk1"/>
                </a:solidFill>
                <a:effectLst/>
                <a:latin typeface="Arial"/>
                <a:ea typeface="Arial"/>
                <a:cs typeface="Arial"/>
                <a:sym typeface="Arial"/>
              </a:rPr>
              <a:t> e </a:t>
            </a:r>
            <a:r>
              <a:rPr lang="en-US" sz="1200" b="0" i="0" u="none" strike="noStrike" kern="1200" cap="none" dirty="0" err="1">
                <a:solidFill>
                  <a:schemeClr val="dk1"/>
                </a:solidFill>
                <a:effectLst/>
                <a:latin typeface="Arial"/>
                <a:ea typeface="Arial"/>
                <a:cs typeface="Arial"/>
                <a:sym typeface="Arial"/>
              </a:rPr>
              <a:t>CloseParenthesis</a:t>
            </a:r>
            <a:r>
              <a:rPr lang="en-US" sz="1200" b="0" i="0" u="none" strike="noStrike" kern="1200" cap="none" dirty="0">
                <a:solidFill>
                  <a:schemeClr val="dk1"/>
                </a:solidFill>
                <a:effectLst/>
                <a:latin typeface="Arial"/>
                <a:ea typeface="Arial"/>
                <a:cs typeface="Arial"/>
                <a:sym typeface="Arial"/>
              </a:rPr>
              <a:t> semicolon</a:t>
            </a:r>
          </a:p>
          <a:p>
            <a:r>
              <a:rPr lang="en-US" sz="1200" b="0" i="0" u="none" strike="noStrike" kern="1200" cap="none" dirty="0">
                <a:solidFill>
                  <a:schemeClr val="dk1"/>
                </a:solidFill>
                <a:effectLst/>
                <a:latin typeface="Arial"/>
                <a:ea typeface="Arial"/>
                <a:cs typeface="Arial"/>
                <a:sym typeface="Arial"/>
              </a:rPr>
              <a:t>Line 7: </a:t>
            </a:r>
            <a:r>
              <a:rPr lang="en-US" sz="1200" b="0" i="0" u="none" strike="noStrike" kern="1200" cap="none" dirty="0" err="1">
                <a:solidFill>
                  <a:schemeClr val="dk1"/>
                </a:solidFill>
                <a:effectLst/>
                <a:latin typeface="Arial"/>
                <a:ea typeface="Arial"/>
                <a:cs typeface="Arial"/>
                <a:sym typeface="Arial"/>
              </a:rPr>
              <a:t>CloseCurlyBracket</a:t>
            </a:r>
            <a:endParaRPr lang="en-US" sz="1200" b="0" i="0" u="none" strike="noStrike" kern="1200" cap="none" dirty="0">
              <a:solidFill>
                <a:schemeClr val="dk1"/>
              </a:solidFill>
              <a:latin typeface="Arial"/>
              <a:ea typeface="Arial"/>
              <a:cs typeface="Arial"/>
              <a:sym typeface="Arial"/>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420157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The interposition technique is designed to work with dynamically linked shared libraries. It cannot intercept function calls of statically linked programs unless all programs in the system are re-linked at the time that the audit library is introduced. [Z H O U 04] describes a technique, referred to as dynamic binary rewriting, that can be used with both statically and dynamically linked programs.</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Dynamic binary rewriting is a postcompilation technique that directly changes the binary code of executables. The change is made at load time and modifies only the memory image of a program, not the binary program file on secondary storage. As with the interposition technique, dynamic binary rewriting does not require recompilation of the application binary. Audit module selection is postponed until the application is invoked, allowing for flexible selection of the auditing configuration.</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The technique is implemented on Linux using two modules: a loadable kernel module and a monitoring daemon. Linux is structured as a collection of modules, a number of which can be automatically loaded and unloaded on demand. These relatively independent blocks are referred to as </a:t>
            </a:r>
            <a:r>
              <a:rPr lang="en-US" altLang="en-US" b="1" dirty="0">
                <a:latin typeface="Arial" panose="020B0604020202020204" pitchFamily="34" charset="0"/>
                <a:ea typeface="ＭＳ Ｐゴシック" panose="020B0600070205080204" pitchFamily="34" charset="-128"/>
                <a:cs typeface="Arial" panose="020B0604020202020204" pitchFamily="34" charset="0"/>
              </a:rPr>
              <a:t>loadable modules </a:t>
            </a:r>
            <a:r>
              <a:rPr lang="en-US" altLang="en-US" dirty="0">
                <a:latin typeface="Arial" panose="020B0604020202020204" pitchFamily="34" charset="0"/>
                <a:ea typeface="ＭＳ Ｐゴシック" panose="020B0600070205080204" pitchFamily="34" charset="-128"/>
                <a:cs typeface="Arial" panose="020B0604020202020204" pitchFamily="34" charset="0"/>
              </a:rPr>
              <a:t>[G O Y E 99]. In essence, a module is an object file whose code can be linked to and unlinked from the kernel at run time. Typically, a module implements some specific function, such as a file system, a device driver, or some other feature of the kernel’s upper layer. A module does not execute as its own process or thread, although it can create kernel threads for various purposes as necessary. Rather, a module is executed in kernel mode on behalf of the current process.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537073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r>
              <a:rPr lang="en-US" altLang="en-US" sz="1200" dirty="0">
                <a:latin typeface="Arial" panose="020B0604020202020204" pitchFamily="34" charset="0"/>
                <a:ea typeface="ＭＳ Ｐゴシック" panose="020B0600070205080204" pitchFamily="34" charset="-128"/>
                <a:cs typeface="Arial" panose="020B0604020202020204" pitchFamily="34" charset="0"/>
              </a:rPr>
              <a:t>Figure 18.9 shows the structure of this approach. The kernel module ensures non-bypassable instrumentation by intercepting the execve() system call. The execve() function loads a new executable into a new process address space and begins executing it. By intercepting this call, the kernel module stops the application before its first instruction is executed and can insert the audit routines into the application before its execution starts.</a:t>
            </a:r>
          </a:p>
          <a:p>
            <a:pPr eaLnBrk="1" hangingPunct="1">
              <a:lnSpc>
                <a:spcPct val="80000"/>
              </a:lnSpc>
            </a:pPr>
            <a:r>
              <a:rPr lang="en-US" altLang="en-US" sz="1200" dirty="0">
                <a:latin typeface="Arial" panose="020B0604020202020204" pitchFamily="34" charset="0"/>
                <a:ea typeface="ＭＳ Ｐゴシック" panose="020B0600070205080204" pitchFamily="34" charset="-128"/>
                <a:cs typeface="Arial" panose="020B0604020202020204" pitchFamily="34" charset="0"/>
              </a:rPr>
              <a:t>The actual instrumentation of an application is performed by the monitoring daemon, which is a privileged user-space process. The daemon manages two repositories: a patch repository and an audit repository. The patch repository contains the code for instrumenting the monitored applications. The audit repository contains the auditing code to be inserted into an application. The code in both the audit and the patch repositories is in the form of dynamic libraries. By using dynamic libraries, it is possible to update the code in the libraries while the daemon is still running. In addition, multiple versions of the libraries can exist at the same time.</a:t>
            </a:r>
          </a:p>
          <a:p>
            <a:pPr eaLnBrk="1" hangingPunct="1">
              <a:lnSpc>
                <a:spcPct val="80000"/>
              </a:lnSpc>
            </a:pPr>
            <a:r>
              <a:rPr lang="en-US" altLang="en-US" sz="1200" dirty="0">
                <a:latin typeface="Arial" panose="020B0604020202020204" pitchFamily="34" charset="0"/>
                <a:ea typeface="ＭＳ Ｐゴシック" panose="020B0600070205080204" pitchFamily="34" charset="-128"/>
                <a:cs typeface="Arial" panose="020B0604020202020204" pitchFamily="34" charset="0"/>
              </a:rPr>
              <a:t>The sequence of events is as follows:</a:t>
            </a:r>
          </a:p>
          <a:p>
            <a:pPr eaLnBrk="1" hangingPunct="1">
              <a:lnSpc>
                <a:spcPct val="80000"/>
              </a:lnSpc>
            </a:pPr>
            <a:r>
              <a:rPr lang="en-US" altLang="en-US" sz="1200" dirty="0">
                <a:latin typeface="Arial" panose="020B0604020202020204" pitchFamily="34" charset="0"/>
                <a:ea typeface="ＭＳ Ｐゴシック" panose="020B0600070205080204" pitchFamily="34" charset="-128"/>
                <a:cs typeface="Arial" panose="020B0604020202020204" pitchFamily="34" charset="0"/>
              </a:rPr>
              <a:t>1. A monitored application is invoked by the execve() system call.</a:t>
            </a:r>
          </a:p>
          <a:p>
            <a:pPr eaLnBrk="1" hangingPunct="1">
              <a:lnSpc>
                <a:spcPct val="80000"/>
              </a:lnSpc>
            </a:pPr>
            <a:r>
              <a:rPr lang="en-US" altLang="en-US" sz="1200" dirty="0">
                <a:latin typeface="Arial" panose="020B0604020202020204" pitchFamily="34" charset="0"/>
                <a:ea typeface="ＭＳ Ｐゴシック" panose="020B0600070205080204" pitchFamily="34" charset="-128"/>
                <a:cs typeface="Arial" panose="020B0604020202020204" pitchFamily="34" charset="0"/>
              </a:rPr>
              <a:t>2. The kernel module intercepts the call, stops the application, and sets the process’s parent to the monitoring daemon. Then the kernel module notifies the user-space daemon that a monitored application has started.</a:t>
            </a:r>
          </a:p>
          <a:p>
            <a:pPr eaLnBrk="1" hangingPunct="1">
              <a:lnSpc>
                <a:spcPct val="80000"/>
              </a:lnSpc>
            </a:pPr>
            <a:r>
              <a:rPr lang="en-US" altLang="en-US" sz="1200" dirty="0">
                <a:latin typeface="Arial" panose="020B0604020202020204" pitchFamily="34" charset="0"/>
                <a:ea typeface="ＭＳ Ｐゴシック" panose="020B0600070205080204" pitchFamily="34" charset="-128"/>
                <a:cs typeface="Arial" panose="020B0604020202020204" pitchFamily="34" charset="0"/>
              </a:rPr>
              <a:t>3. The monitoring daemon locates the patch and audit library functions appropriate for this application. The daemon loads the audit library functions into the application’s address space and inserts audit function calls at certain points in the application’s code.</a:t>
            </a:r>
          </a:p>
          <a:p>
            <a:pPr eaLnBrk="1" hangingPunct="1">
              <a:lnSpc>
                <a:spcPct val="80000"/>
              </a:lnSpc>
            </a:pPr>
            <a:r>
              <a:rPr lang="en-US" altLang="en-US" sz="1200" dirty="0">
                <a:latin typeface="Arial" panose="020B0604020202020204" pitchFamily="34" charset="0"/>
                <a:ea typeface="ＭＳ Ｐゴシック" panose="020B0600070205080204" pitchFamily="34" charset="-128"/>
                <a:cs typeface="Arial" panose="020B0604020202020204" pitchFamily="34" charset="0"/>
              </a:rPr>
              <a:t>4. Once the application has been instrumented, the daemon enables the application to begin execution.</a:t>
            </a:r>
          </a:p>
          <a:p>
            <a:pPr eaLnBrk="1" hangingPunct="1">
              <a:lnSpc>
                <a:spcPct val="80000"/>
              </a:lnSpc>
            </a:pPr>
            <a:r>
              <a:rPr lang="en-US" altLang="en-US" sz="1200" dirty="0">
                <a:latin typeface="Arial" panose="020B0604020202020204" pitchFamily="34" charset="0"/>
                <a:ea typeface="ＭＳ Ｐゴシック" panose="020B0600070205080204" pitchFamily="34" charset="-128"/>
                <a:cs typeface="Arial" panose="020B0604020202020204" pitchFamily="34" charset="0"/>
              </a:rPr>
              <a:t>A special language was developed to simplify the process of creating audit and patch code. In essence, patches can be inserted at any point of function call to a shared library routine. The patch can invoke audit routines and also invoke the shared library routine, in a manner logically similar to the interposition technique described earlier.
The sequence is as follows. 1. A monitored application is invoked by the e x e c v e left parenthesis right parenthesis system call. 2. The kernel module notifies the monitoring daemon. 3. The monitoring daemon locates the patch and audit library functions. 4. Once the application has been instrumented, the daemon enables the application to begin execution.</a:t>
            </a:r>
          </a:p>
          <a:p>
            <a:pPr eaLnBrk="1" hangingPunct="1">
              <a:lnSpc>
                <a:spcPct val="80000"/>
              </a:lnSpc>
            </a:pPr>
            <a:endParaRPr lang="en-US" altLang="en-US" sz="1200" dirty="0">
              <a:latin typeface="Arial" panose="020B0604020202020204" pitchFamily="34" charset="0"/>
              <a:ea typeface="ＭＳ Ｐゴシック" panose="020B0600070205080204" pitchFamily="34" charset="-128"/>
              <a:cs typeface="Arial" panose="020B0604020202020204" pitchFamily="34" charset="0"/>
            </a:endParaRPr>
          </a:p>
          <a:p>
            <a:pPr eaLnBrk="1" hangingPunct="1">
              <a:lnSpc>
                <a:spcPct val="80000"/>
              </a:lnSpc>
            </a:pPr>
            <a:r>
              <a:rPr lang="en-US" altLang="en-US" sz="1200" dirty="0">
                <a:latin typeface="Arial" panose="020B0604020202020204" pitchFamily="34" charset="0"/>
                <a:ea typeface="ＭＳ Ｐゴシック" panose="020B0600070205080204" pitchFamily="34" charset="-128"/>
                <a:cs typeface="Arial" panose="020B0604020202020204" pitchFamily="34" charset="0"/>
              </a:rPr>
              <a:t>Long Description:</a:t>
            </a:r>
          </a:p>
          <a:p>
            <a:pPr eaLnBrk="1" hangingPunct="1">
              <a:lnSpc>
                <a:spcPct val="80000"/>
              </a:lnSpc>
            </a:pPr>
            <a:r>
              <a:rPr lang="en-US" altLang="en-US" sz="1200" dirty="0">
                <a:latin typeface="Arial" panose="020B0604020202020204" pitchFamily="34" charset="0"/>
                <a:ea typeface="ＭＳ Ｐゴシック" panose="020B0600070205080204" pitchFamily="34" charset="-128"/>
                <a:cs typeface="Arial" panose="020B0604020202020204" pitchFamily="34" charset="0"/>
              </a:rPr>
              <a:t>The figure consists of three oval-shaped blocks labeled monitoring daemon, application, and Kernel module and two cylinder-shaped blocks labeled audit libraries and patch libraries. The monitoring daemon block is connected to the blocks labeled audit libraries, patch libraries, and application using the arrows labeled 3, 3, and 4 instrument. The application block is connected to the Kernel module block using an arrow labeled 1 </a:t>
            </a:r>
            <a:r>
              <a:rPr lang="en-US" altLang="en-US" sz="1200" dirty="0" err="1">
                <a:latin typeface="Arial" panose="020B0604020202020204" pitchFamily="34" charset="0"/>
                <a:ea typeface="ＭＳ Ｐゴシック" panose="020B0600070205080204" pitchFamily="34" charset="-128"/>
                <a:cs typeface="Arial" panose="020B0604020202020204" pitchFamily="34" charset="0"/>
              </a:rPr>
              <a:t>execve</a:t>
            </a:r>
            <a:r>
              <a:rPr lang="en-US" altLang="en-US" sz="1200" dirty="0">
                <a:latin typeface="Arial" panose="020B0604020202020204" pitchFamily="34" charset="0"/>
                <a:ea typeface="ＭＳ Ｐゴシック" panose="020B0600070205080204" pitchFamily="34" charset="-128"/>
                <a:cs typeface="Arial" panose="020B0604020202020204" pitchFamily="34" charset="0"/>
              </a:rPr>
              <a:t> open parenthesis close parenthesis. The Kernel module is connected to the monitoring daemon using an arrow labeled 2 notify. The Kernel module is shown inside a rectangle labeled operating system kernel.</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259335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4A51B4-4256-0DF7-0F5F-8B645FC558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E57381-E38C-588F-4CB2-44B447C41B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1613C4-8DFA-273B-27DD-BF3F15C6ED97}"/>
              </a:ext>
            </a:extLst>
          </p:cNvPr>
          <p:cNvSpPr>
            <a:spLocks noGrp="1"/>
          </p:cNvSpPr>
          <p:nvPr>
            <p:ph type="body" idx="1"/>
          </p:nvPr>
        </p:nvSpPr>
        <p:spPr/>
        <p:txBody>
          <a:bodyPr/>
          <a:lstStyle/>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Programs and procedures for audit trail analysis vary widely, depending on the system configuration, the areas of most concern, the software available, the security policy of the organization, and the behavior patterns of legitimate users and intruders. This section provides some observations concerning audit trail analysis.</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To perform useful audit analysis, the analyst or security administrator needs an understanding of the information available and how it can be used. N I S T S P 800-92 offers some useful advice in this regard, which we summarize in this subsection.</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The security administrator (or other individual reviewing and analyzing logs) needs to understand the context surrounding individual log entries. Relevant information may reside in other entries in the same log, entries in other logs, and nonlog sources such as configuration management entries. The administrator should understand the potential for unreliable entries, such as from a security package that is known to generate frequent false positives when looking for malicious activity.</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Most audit file formats contain a mixture of plain language plus cryptic messages or codes that are meaningful to the software vendor but not necessarily to the administrator. The administrator must make the effort to decipher as much as possible the information contained in the log entries. In some cases, log analysis software performs a data reduction task that reduces the burden on the administrator. Still, the administrator should have a reasonable understanding of the raw data that feeds into analysis and review software in order to be able to assess the utility of these packages.</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The most effective way to gain a solid understanding of log data is to review and analyze portions of it regularly (e.g., every day). The goal is to eventually gain an understanding of the baseline of typical log entries, likely encompassing the vast majority of log entries on the system.</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To perform effective reviews and analysis, administrators should have solid understanding of each of the following from training or hands-on experience:</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The organization’s policies regarding acceptable use, so that administrators can recognize violations of the policies.</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The security software used by their hosts, including the types of security related events that each program can detect and the general detection profile of each program (e.g., known false positives).</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The operating systems and major applications (e.g., e-mail, Web) used by their hosts, particularly each O S’s and major application’s security and logging capabilities and characteristics.</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The characteristics of common attack techniques, especially how the use of these techniques might be recorded on each system.</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The software needed to perform analysis, such as log viewers, log reduction scripts, and database query tools.</a:t>
            </a:r>
          </a:p>
        </p:txBody>
      </p:sp>
      <p:sp>
        <p:nvSpPr>
          <p:cNvPr id="4" name="Slide Number Placeholder 3">
            <a:extLst>
              <a:ext uri="{FF2B5EF4-FFF2-40B4-BE49-F238E27FC236}">
                <a16:creationId xmlns:a16="http://schemas.microsoft.com/office/drawing/2014/main" id="{4CD28C94-E583-325D-BD66-C0E2585F38AE}"/>
              </a:ext>
            </a:extLst>
          </p:cNvPr>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125249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190F9B-4BF5-668E-BEED-435EBDE0DA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1E83BE-B15D-BE4B-7200-74F25824DF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796086-0204-8595-C47C-C6C8D1FBD39A}"/>
              </a:ext>
            </a:extLst>
          </p:cNvPr>
          <p:cNvSpPr>
            <a:spLocks noGrp="1"/>
          </p:cNvSpPr>
          <p:nvPr>
            <p:ph type="body" idx="1"/>
          </p:nvPr>
        </p:nvSpPr>
        <p:spPr/>
        <p:txBody>
          <a:bodyPr/>
          <a:lstStyle/>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Programs and procedures for audit trail analysis vary widely, depending on the system configuration, the areas of most concern, the software available, the security policy of the organization, and the behavior patterns of legitimate users and intruders. This section provides some observations concerning audit trail analysis.</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To perform useful audit analysis, the analyst or security administrator needs an understanding of the information available and how it can be used. N I S T S P 800-92 offers some useful advice in this regard, which we summarize in this subsection.</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The security administrator (or other individual reviewing and analyzing logs) needs to understand the context surrounding individual log entries. Relevant information may reside in other entries in the same log, entries in other logs, and nonlog sources such as configuration management entries. The administrator should understand the potential for unreliable entries, such as from a security package that is known to generate frequent false positives when looking for malicious activity.</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Most audit file formats contain a mixture of plain language plus cryptic messages or codes that are meaningful to the software vendor but not necessarily to the administrator. The administrator must make the effort to decipher as much as possible the information contained in the log entries. In some cases, log analysis software performs a data reduction task that reduces the burden on the administrator. Still, the administrator should have a reasonable understanding of the raw data that feeds into analysis and review software in order to be able to assess the utility of these packages.</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The most effective way to gain a solid understanding of log data is to review and analyze portions of it regularly (e.g., every day). The goal is to eventually gain an understanding of the baseline of typical log entries, likely encompassing the vast majority of log entries on the system.</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To perform effective reviews and analysis, administrators should have solid understanding of each of the following from training or hands-on experience:</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The organization’s policies regarding acceptable use, so that administrators can recognize violations of the policies.</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The security software used by their hosts, including the types of security related events that each program can detect and the general detection profile of each program (e.g., known false positives).</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The operating systems and major applications (e.g., e-mail, Web) used by their hosts, particularly each O S’s and major application’s security and logging capabilities and characteristics.</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The characteristics of common attack techniques, especially how the use of these techniques might be recorded on each system.</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The software needed to perform analysis, such as log viewers, log reduction scripts, and database query tools.</a:t>
            </a:r>
          </a:p>
        </p:txBody>
      </p:sp>
      <p:sp>
        <p:nvSpPr>
          <p:cNvPr id="4" name="Slide Number Placeholder 3">
            <a:extLst>
              <a:ext uri="{FF2B5EF4-FFF2-40B4-BE49-F238E27FC236}">
                <a16:creationId xmlns:a16="http://schemas.microsoft.com/office/drawing/2014/main" id="{DB2D3538-AC35-16A4-B84E-4ADC6E84FC7B}"/>
              </a:ext>
            </a:extLst>
          </p:cNvPr>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88019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Audit trails can be used in multiple ways. The type of analysis depends, at least in part, on when the analysis is to be done. The possibilities include the following:</a:t>
            </a:r>
          </a:p>
          <a:p>
            <a:pPr eaLnBrk="1" hangingPunct="1"/>
            <a:r>
              <a:rPr lang="en-US" altLang="en-US" b="1" dirty="0">
                <a:latin typeface="Arial" panose="020B0604020202020204" pitchFamily="34" charset="0"/>
                <a:ea typeface="ＭＳ Ｐゴシック" panose="020B0600070205080204" pitchFamily="34" charset="-128"/>
                <a:cs typeface="Arial" panose="020B0604020202020204" pitchFamily="34" charset="0"/>
              </a:rPr>
              <a:t>• Audit trail review after an event: </a:t>
            </a:r>
            <a:r>
              <a:rPr lang="en-US" altLang="en-US" dirty="0">
                <a:latin typeface="Arial" panose="020B0604020202020204" pitchFamily="34" charset="0"/>
                <a:ea typeface="ＭＳ Ｐゴシック" panose="020B0600070205080204" pitchFamily="34" charset="-128"/>
                <a:cs typeface="Arial" panose="020B0604020202020204" pitchFamily="34" charset="0"/>
              </a:rPr>
              <a:t>This type of review is triggered by an observed event, such as a known system or application software problem, a known violation of existing security policy by a user, or some unexplained system or user problem. The review can gather information to elaborate on what is known about the event, to diagnose the cause or the problem, and to suggest remedial action and future countermeasures. This type of review focuses on the audit trail entries that are relevant to the specific event.</a:t>
            </a:r>
          </a:p>
          <a:p>
            <a:pPr eaLnBrk="1" hangingPunct="1"/>
            <a:r>
              <a:rPr lang="en-US" altLang="en-US" b="1" dirty="0">
                <a:latin typeface="Arial" panose="020B0604020202020204" pitchFamily="34" charset="0"/>
                <a:ea typeface="ＭＳ Ｐゴシック" panose="020B0600070205080204" pitchFamily="34" charset="-128"/>
                <a:cs typeface="Arial" panose="020B0604020202020204" pitchFamily="34" charset="0"/>
              </a:rPr>
              <a:t>• Periodic review of audit trail data: </a:t>
            </a:r>
            <a:r>
              <a:rPr lang="en-US" altLang="en-US" dirty="0">
                <a:latin typeface="Arial" panose="020B0604020202020204" pitchFamily="34" charset="0"/>
                <a:ea typeface="ＭＳ Ｐゴシック" panose="020B0600070205080204" pitchFamily="34" charset="-128"/>
                <a:cs typeface="Arial" panose="020B0604020202020204" pitchFamily="34" charset="0"/>
              </a:rPr>
              <a:t>This type of review looks at all of the audit trail data, or at defined subsets of the data and has many possible objectives. Examples of objectives include looking for events or patterns that suggest a security problem, developing a profile of normal behavior and searching for anomalous behavior, and developing profiles by individual user to maintain a permanent record by user.</a:t>
            </a:r>
          </a:p>
          <a:p>
            <a:pPr eaLnBrk="1" hangingPunct="1"/>
            <a:r>
              <a:rPr lang="en-US" altLang="en-US" b="1" dirty="0">
                <a:latin typeface="Arial" panose="020B0604020202020204" pitchFamily="34" charset="0"/>
                <a:ea typeface="ＭＳ Ｐゴシック" panose="020B0600070205080204" pitchFamily="34" charset="-128"/>
                <a:cs typeface="Arial" panose="020B0604020202020204" pitchFamily="34" charset="0"/>
              </a:rPr>
              <a:t>• Real-time audit analysis: </a:t>
            </a:r>
            <a:r>
              <a:rPr lang="en-US" altLang="en-US" dirty="0">
                <a:latin typeface="Arial" panose="020B0604020202020204" pitchFamily="34" charset="0"/>
                <a:ea typeface="ＭＳ Ｐゴシック" panose="020B0600070205080204" pitchFamily="34" charset="-128"/>
                <a:cs typeface="Arial" panose="020B0604020202020204" pitchFamily="34" charset="0"/>
              </a:rPr>
              <a:t>Audit analysis tools can also be used in a real-time or near-real-time fashion. Real-time analysis is part of the intrusion detection function.</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164087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Distinct from an analysis of audit trail data using data reduction and analysis tools is the concept of audit review. An audit review capability enables an administrator to read information from selected audit records. The Common Criteria specification [C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C</a:t>
            </a:r>
            <a:r>
              <a:rPr lang="en-US" altLang="en-US" dirty="0">
                <a:latin typeface="Arial" panose="020B0604020202020204" pitchFamily="34" charset="0"/>
                <a:ea typeface="ＭＳ Ｐゴシック" panose="020B0600070205080204" pitchFamily="34" charset="-128"/>
                <a:cs typeface="Arial" panose="020B0604020202020204" pitchFamily="34" charset="0"/>
              </a:rPr>
              <a:t> P S 12a] calls for a capability that allows prestorage or poststorage audit selection and includes the ability to selectively review the following:</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The actions of one or more users (e.g., identification, authentication, system entry, and access control actions)</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The actions performed on a specific object or system resource</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All or a specified set of audited exceptions</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Actions associated with a specific system or security attribute</a:t>
            </a:r>
          </a:p>
          <a:p>
            <a:pPr eaLnBrk="1" hangingPunct="1"/>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Audit review can be focused on records that match certain attributes, such as user or user group, time window, type of record, and so forth.</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One automated tool that can be useful in audit review is a prioritization of audit records based on input from the administrator. Records can be prioritized based on a combination of factors. Examples include the following:</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Entry type (e.g., message code 103, message class CRITICAL)</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Newness of the entry type (i.e., has this type of entry appeared in the logs before?)</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Log source</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Source or destination I P address (e.g., source address on a blacklist, destination address of a critical system, previous events involving a particular</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I P address)</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Time of day or day of the week (e.g., an entry might be acceptable during certain times but not permitted during others)</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Frequency of the entry (e.g., </a:t>
            </a:r>
            <a:r>
              <a:rPr lang="en-US" altLang="en-US" i="1" dirty="0">
                <a:latin typeface="Arial" panose="020B0604020202020204" pitchFamily="34" charset="0"/>
                <a:ea typeface="ＭＳ Ｐゴシック" panose="020B0600070205080204" pitchFamily="34" charset="-128"/>
                <a:cs typeface="Arial" panose="020B0604020202020204" pitchFamily="34" charset="0"/>
              </a:rPr>
              <a:t>x times in y seconds)</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There may be a number of possible purposes for this type of audit review. Audit review can enable an administrator to get a feel for the current operation of the system and the profile of the users and applications on the system, the level of attack activity, and other usage and security-related events. Audit review can be used to gain an understanding after the fact of an attack incident and the system’s response to it, leading to changes in software and procedures.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08227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We begin our discussion of security auditing by looking at the elements that make up a security audit architecture. First, we examine a model that shows security auditing in its broader context. Then, we look at a functional breakdown of security auditing.</a:t>
            </a:r>
          </a:p>
          <a:p>
            <a:pPr eaLnBrk="1" hangingPunct="1"/>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I T U-T Recommendation X.816 develops a model that shows the elements of the security auditing function and their relationship to security alarms. Figure 18.1 depicts the model. The key elements are as follows:</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Event discriminator: This is logic embedded into the software of the system that monitors system activity and detects security-related events that it has been configured to detect.</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Audit recorder: For each detected event, the event discriminator transmits the information to an audit recorder. The model depicts this transmission as being in the form of a message. The audit could also be done by recording the event in a shared memory area.</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Alarm processor: Some of the events detected by the event discriminator are defined to be alarm events. For such events an alarm is issued to an alarm processor. The alarm processor takes some action based on the alarm. This action is itself an auditable event and so is transmitted to the audit</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recorder.</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Security audit trail: The audit recorder creates a formatted record of each event and stores it in the security audit trail.</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Audit analyzer: The security audit trail is available to the audit analyzer, which, based on a pattern of activity, may define a new auditable event that is</a:t>
            </a:r>
            <a:r>
              <a:rPr lang="en-US" altLang="en-US" baseline="0" dirty="0">
                <a:latin typeface="Arial" panose="020B0604020202020204" pitchFamily="34" charset="0"/>
                <a:ea typeface="ＭＳ Ｐゴシック" panose="020B0600070205080204" pitchFamily="34" charset="-128"/>
                <a:cs typeface="Arial" panose="020B0604020202020204" pitchFamily="34" charset="0"/>
              </a:rPr>
              <a:t> </a:t>
            </a:r>
            <a:r>
              <a:rPr lang="en-US" altLang="en-US" dirty="0">
                <a:latin typeface="Arial" panose="020B0604020202020204" pitchFamily="34" charset="0"/>
                <a:ea typeface="ＭＳ Ｐゴシック" panose="020B0600070205080204" pitchFamily="34" charset="-128"/>
                <a:cs typeface="Arial" panose="020B0604020202020204" pitchFamily="34" charset="0"/>
              </a:rPr>
              <a:t>sent to the audit recorder and may generate an alarm.</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Audit archiver: This is a software module that periodically extracts records from the audit trail to create a permanent archive of auditable events.</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Archives: The audit archives are a permanent store of security-related events on this system.</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Audit provider: The audit provider is an application and/or user interface to the audit trail.</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Audit trail examiner: The audit trail examiner is an application or user who examines the audit trail and the audit archives for historical trends, computer forensic purposes, and other analysis.</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Security reports: The audit trail examiner prepares human-readable security reports.</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This model illustrates the relationship between audit functions and alarm functions. The audit function builds up a record of events that are defined by the security administrator to be security related. Some of these events may in fact be security violations or suspected security violations. Such events feed into an intrusion detection or firewall function by means of alarms.
Long Description:</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The block diagram consists of ten blocks labeled event discriminator, audit recorder, security audit trail, audit provider, alarm processor, audit analyzer, audit trail examiner, audit archiver, security reports, and archives. The blocks labeled security audit trail and archives are cylindrical in shape. The upper portion of the security reports block is rectangular and the lower portion is a wavy shape. All the remaining blocks are rectangular in shape. The event discriminator block is connected to the audit recorder block using an arrow labeled audit message. The event discriminator block is connected to the alarm processor block using an arrow labeled alarm. The audit recorder block is connected to the security audit trail block using an arrow labeled audit record. The alarm processor block is connected to the audit recorder block using an arrow. An arrow labeled action is drawn outward from the alarm processor block. The audit analyzer block is connected to the alarm processor block using an arrow labeled alarm. The audit analyzer block is connected to the audit recorder block using an arrow. The security audit trail block is connected to the audit analyzer block using an arrow. The security audit trail block is connected to the audit provider block using an arrow. The audit provider block is connected to the audit trail examiner block using an arrow. The audit trail examiner block is connected to the security reports block using an arrow. The audit archiver block is connected to the archives block using an arrow. The blocks audit trail examiner and audit archiver are connected using a double-sided arrow.</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6571342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The spectrum of approaches and algorithms used for audit data analysis is far too broad to be treated effectively here. Instead, we give a feeling for some of the major approaches, based on the discussion in [S I N G 04].</a:t>
            </a:r>
          </a:p>
          <a:p>
            <a:pPr eaLnBrk="1" hangingPunct="1"/>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The simplest form of an analysis is for the software to give an indication that a particular interesting event has occurred. If the indication is given in real time, it can serve as part of an intrusion detection system. For events that may not rise to the level of triggering an intrusion alert, an after-the-fact indication of suspicious activity can lead to further analysis.</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Baselining is the process of defining normal versus unusual events and patterns. The process involves measuring a set of known data to compute a range of normal values. These baseline values can then be compared to new data to detect unusual shifts. Examples of activity to baseline include the following:</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Amount of network traffic per protocol: total H T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T</a:t>
            </a:r>
            <a:r>
              <a:rPr lang="en-US" altLang="en-US" dirty="0">
                <a:latin typeface="Arial" panose="020B0604020202020204" pitchFamily="34" charset="0"/>
                <a:ea typeface="ＭＳ Ｐゴシック" panose="020B0600070205080204" pitchFamily="34" charset="-128"/>
                <a:cs typeface="Arial" panose="020B0604020202020204" pitchFamily="34" charset="0"/>
              </a:rPr>
              <a:t> P, e-mail, F T P, and so on.</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Logins/logouts</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Accesses of admin accounts</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Dynamic Host Configuration Protocol (D H C P) address management, D N S requests</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Total amount of log data per hour/day</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Number of processes running at any time</a:t>
            </a:r>
          </a:p>
          <a:p>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a:p>
            <a:r>
              <a:rPr lang="en-US" altLang="en-US" dirty="0">
                <a:latin typeface="Arial" panose="020B0604020202020204" pitchFamily="34" charset="0"/>
                <a:ea typeface="ＭＳ Ｐゴシック" panose="020B0600070205080204" pitchFamily="34" charset="-128"/>
                <a:cs typeface="Arial" panose="020B0604020202020204" pitchFamily="34" charset="0"/>
              </a:rPr>
              <a:t>For example, a large increase in F T P traffic could indicate that your F T P server has been compromised and is being used maliciously by an outsider.</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Once baselines are established, analysis against the baselines is possible. One approach, discussed frequently in this text, is </a:t>
            </a:r>
            <a:r>
              <a:rPr lang="en-US" altLang="en-US" b="1" dirty="0">
                <a:latin typeface="Arial" panose="020B0604020202020204" pitchFamily="34" charset="0"/>
                <a:ea typeface="ＭＳ Ｐゴシック" panose="020B0600070205080204" pitchFamily="34" charset="-128"/>
                <a:cs typeface="Arial" panose="020B0604020202020204" pitchFamily="34" charset="0"/>
              </a:rPr>
              <a:t>anomaly detection</a:t>
            </a:r>
            <a:r>
              <a:rPr lang="en-US" altLang="en-US" dirty="0">
                <a:latin typeface="Arial" panose="020B0604020202020204" pitchFamily="34" charset="0"/>
                <a:ea typeface="ＭＳ Ｐゴシック" panose="020B0600070205080204" pitchFamily="34" charset="-128"/>
                <a:cs typeface="Arial" panose="020B0604020202020204" pitchFamily="34" charset="0"/>
              </a:rPr>
              <a:t>. An example of a simple approach to anomaly detection is the freeware Never Before Seen (N B S) Anomaly Detection Driver. The tool implements a very fast database lookup of strings and tells you whether a given string is in the database (i.e., has already been seen).</a:t>
            </a:r>
          </a:p>
          <a:p>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a:p>
            <a:r>
              <a:rPr lang="en-US" altLang="en-US" dirty="0">
                <a:latin typeface="Arial" panose="020B0604020202020204" pitchFamily="34" charset="0"/>
                <a:ea typeface="ＭＳ Ｐゴシック" panose="020B0600070205080204" pitchFamily="34" charset="-128"/>
                <a:cs typeface="Arial" panose="020B0604020202020204" pitchFamily="34" charset="0"/>
              </a:rPr>
              <a:t>Consider the following example involving D H C P. D H C P is used for easy T C P/I P configuration of hosts within a network. Upon an operation system start-up, the client host sends a configuration request that is detected by the D H C P server. The D H C P server selects appropriate configuration parameters (I P address with appropriate subnet mask and other optional parameters, such as IP address of the default gateway, addresses of D N S servers, domain name, etc.) for the client stations. The D H C P server assigns clients I P addresses within a predefined scope for a certain period (lease time). If an I P address is to be kept, the client must request an extension on the period of time before the lease expires. If the client has not required an extension on the lease time, the I P address is considered free and can be assigned to another client. This is performed automatically and transparently. With N B S, it is easy to monitor the organization’s networks for new medium access control/IP (M A C/I P) combinations being leased by D H C P servers. The administrator immediately learns of new M A C s and new I P addresses being leased that are not normally leased. This may or may not have security implications. N B S can also scan for malformed records, novel client queries, and a wide range of other patterns.</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Another form of baseline analysis is </a:t>
            </a:r>
            <a:r>
              <a:rPr lang="en-US" altLang="en-US" b="1" dirty="0">
                <a:latin typeface="Arial" panose="020B0604020202020204" pitchFamily="34" charset="0"/>
                <a:ea typeface="ＭＳ Ｐゴシック" panose="020B0600070205080204" pitchFamily="34" charset="-128"/>
                <a:cs typeface="Arial" panose="020B0604020202020204" pitchFamily="34" charset="0"/>
              </a:rPr>
              <a:t>thresholding</a:t>
            </a:r>
            <a:r>
              <a:rPr lang="en-US" altLang="en-US" dirty="0">
                <a:latin typeface="Arial" panose="020B0604020202020204" pitchFamily="34" charset="0"/>
                <a:ea typeface="ＭＳ Ｐゴシック" panose="020B0600070205080204" pitchFamily="34" charset="-128"/>
                <a:cs typeface="Arial" panose="020B0604020202020204" pitchFamily="34" charset="0"/>
              </a:rPr>
              <a:t>. Thresholding is the identification of data that exceed a particular baseline value. Simple thresholding is used to identify events, such as refused connections, that happen more than a certain number of times. Thresholding can focus on other parameters, such as the frequency of events rather than the simple number of events.</a:t>
            </a:r>
          </a:p>
          <a:p>
            <a:r>
              <a:rPr lang="en-US" altLang="en-US" b="1" dirty="0">
                <a:latin typeface="Arial" panose="020B0604020202020204" pitchFamily="34" charset="0"/>
                <a:ea typeface="ＭＳ Ｐゴシック" panose="020B0600070205080204" pitchFamily="34" charset="-128"/>
                <a:cs typeface="Arial" panose="020B0604020202020204" pitchFamily="34" charset="0"/>
              </a:rPr>
              <a:t>Windowing </a:t>
            </a:r>
            <a:r>
              <a:rPr lang="en-US" altLang="en-US" dirty="0">
                <a:latin typeface="Arial" panose="020B0604020202020204" pitchFamily="34" charset="0"/>
                <a:ea typeface="ＭＳ Ｐゴシック" panose="020B0600070205080204" pitchFamily="34" charset="-128"/>
                <a:cs typeface="Arial" panose="020B0604020202020204" pitchFamily="34" charset="0"/>
              </a:rPr>
              <a:t>is detection of events within a given set of parameters, such as within a given time period or outside a given time period—for example, baselining the time of day each user logs in and flagging logins that fall outside that range.</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 Another type of analysis is correlation, which seeks for relationships among events. A simple instance of correlation is, given the presence of one particular log message, to alert on the presence of a second particular message. For instance, if Snort (see Section 8.9) reports a buffer overflow attempt from a remote host, a reasonable attempt at correlation would grab any messages that contain the remote host’s I P address. Or the administrator might want to note any switch user (su) on an account that was logged into from a never-seen-before remote host.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228666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F02E28A0-5B10-4458-9ACD-D211B4A039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24EA0F0-CC6F-4036-BA95-FFF7FF5D7BB3}" type="slidenum">
              <a:rPr lang="en-AU" altLang="en-US" smtClean="0">
                <a:latin typeface="Arial" panose="020B0604020202020204" pitchFamily="34" charset="0"/>
              </a:rPr>
              <a:pPr>
                <a:spcBef>
                  <a:spcPct val="0"/>
                </a:spcBef>
              </a:pPr>
              <a:t>41</a:t>
            </a:fld>
            <a:endParaRPr lang="en-AU" altLang="en-US">
              <a:latin typeface="Arial" panose="020B0604020202020204" pitchFamily="34" charset="0"/>
            </a:endParaRPr>
          </a:p>
        </p:txBody>
      </p:sp>
      <p:sp>
        <p:nvSpPr>
          <p:cNvPr id="86019" name="Rectangle 2">
            <a:extLst>
              <a:ext uri="{FF2B5EF4-FFF2-40B4-BE49-F238E27FC236}">
                <a16:creationId xmlns:a16="http://schemas.microsoft.com/office/drawing/2014/main" id="{0B87C555-9551-4BD8-9616-265A38A3EA21}"/>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858DC936-B2C5-4E13-9D46-D6CE71B9A0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[KELL06] is a report by an information security officer at a government agency on her</a:t>
            </a:r>
          </a:p>
          <a:p>
            <a:pPr eaLnBrk="1" hangingPunct="1"/>
            <a:r>
              <a:rPr lang="en-US" altLang="en-US" dirty="0">
                <a:latin typeface="Times New Roman" panose="02020603050405020304" pitchFamily="18" charset="0"/>
                <a:ea typeface="ＭＳ Ｐゴシック" panose="020B0600070205080204" pitchFamily="34" charset="-128"/>
              </a:rPr>
              <a:t>attempts to get a handle on the vast amount of security audit data generated by her</a:t>
            </a:r>
          </a:p>
          <a:p>
            <a:pPr eaLnBrk="1" hangingPunct="1"/>
            <a:r>
              <a:rPr lang="en-US" altLang="en-US" dirty="0">
                <a:latin typeface="Times New Roman" panose="02020603050405020304" pitchFamily="18" charset="0"/>
                <a:ea typeface="ＭＳ Ｐゴシック" panose="020B0600070205080204" pitchFamily="34" charset="-128"/>
              </a:rPr>
              <a:t>agency’s networks, servers, and hosts. The systems are configured to generate audit</a:t>
            </a:r>
          </a:p>
          <a:p>
            <a:pPr eaLnBrk="1" hangingPunct="1"/>
            <a:r>
              <a:rPr lang="en-US" altLang="en-US" dirty="0">
                <a:latin typeface="Times New Roman" panose="02020603050405020304" pitchFamily="18" charset="0"/>
                <a:ea typeface="ＭＳ Ｐゴシック" panose="020B0600070205080204" pitchFamily="34" charset="-128"/>
              </a:rPr>
              <a:t>data, including security-related audit data, for management, auditors, and attorneys.</a:t>
            </a:r>
          </a:p>
          <a:p>
            <a:pPr eaLnBrk="1" hangingPunct="1"/>
            <a:r>
              <a:rPr lang="en-US" altLang="en-US" dirty="0">
                <a:latin typeface="Times New Roman" panose="02020603050405020304" pitchFamily="18" charset="0"/>
                <a:ea typeface="ＭＳ Ｐゴシック" panose="020B0600070205080204" pitchFamily="34" charset="-128"/>
              </a:rPr>
              <a:t>So much data is generated that it makes it difficult for the security officer to extract</a:t>
            </a:r>
          </a:p>
          <a:p>
            <a:pPr eaLnBrk="1" hangingPunct="1"/>
            <a:r>
              <a:rPr lang="en-US" altLang="en-US" dirty="0">
                <a:latin typeface="Times New Roman" panose="02020603050405020304" pitchFamily="18" charset="0"/>
                <a:ea typeface="ＭＳ Ｐゴシック" panose="020B0600070205080204" pitchFamily="34" charset="-128"/>
              </a:rPr>
              <a:t>timely and useful information. She needs to get and analyze security-related data</a:t>
            </a:r>
          </a:p>
          <a:p>
            <a:pPr eaLnBrk="1" hangingPunct="1"/>
            <a:r>
              <a:rPr lang="en-US" altLang="en-US" dirty="0">
                <a:latin typeface="Times New Roman" panose="02020603050405020304" pitchFamily="18" charset="0"/>
                <a:ea typeface="ＭＳ Ｐゴシック" panose="020B0600070205080204" pitchFamily="34" charset="-128"/>
              </a:rPr>
              <a:t>from hosts, servers, routers, intrusion detection systems, firewalls, and a multitude of</a:t>
            </a:r>
          </a:p>
          <a:p>
            <a:pPr eaLnBrk="1" hangingPunct="1"/>
            <a:r>
              <a:rPr lang="en-US" altLang="en-US" dirty="0">
                <a:latin typeface="Times New Roman" panose="02020603050405020304" pitchFamily="18" charset="0"/>
                <a:ea typeface="ＭＳ Ｐゴシック" panose="020B0600070205080204" pitchFamily="34" charset="-128"/>
              </a:rPr>
              <a:t>other security tools. The load is so great that one large server is dedicated solely to</a:t>
            </a:r>
          </a:p>
          <a:p>
            <a:pPr eaLnBrk="1" hangingPunct="1"/>
            <a:r>
              <a:rPr lang="en-US" altLang="en-US" dirty="0">
                <a:latin typeface="Times New Roman" panose="02020603050405020304" pitchFamily="18" charset="0"/>
                <a:ea typeface="ＭＳ Ｐゴシック" panose="020B0600070205080204" pitchFamily="34" charset="-128"/>
              </a:rPr>
              <a:t>housing security analysis software and audit files.</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The problem came to a head when the security officer realized that it had</a:t>
            </a:r>
          </a:p>
          <a:p>
            <a:pPr eaLnBrk="1" hangingPunct="1"/>
            <a:r>
              <a:rPr lang="en-US" altLang="en-US" dirty="0">
                <a:latin typeface="Times New Roman" panose="02020603050405020304" pitchFamily="18" charset="0"/>
                <a:ea typeface="ＭＳ Ｐゴシック" panose="020B0600070205080204" pitchFamily="34" charset="-128"/>
              </a:rPr>
              <a:t>become impossible to perform one of the basic tasks of security audit analysis:</a:t>
            </a:r>
          </a:p>
          <a:p>
            <a:pPr eaLnBrk="1" hangingPunct="1"/>
            <a:r>
              <a:rPr lang="en-US" altLang="en-US" dirty="0">
                <a:latin typeface="Times New Roman" panose="02020603050405020304" pitchFamily="18" charset="0"/>
                <a:ea typeface="ＭＳ Ｐゴシック" panose="020B0600070205080204" pitchFamily="34" charset="-128"/>
              </a:rPr>
              <a:t>baselining. The security officer needs to be able to characterize normal activity</a:t>
            </a:r>
          </a:p>
          <a:p>
            <a:pPr eaLnBrk="1" hangingPunct="1"/>
            <a:r>
              <a:rPr lang="en-US" altLang="en-US" dirty="0">
                <a:latin typeface="Times New Roman" panose="02020603050405020304" pitchFamily="18" charset="0"/>
                <a:ea typeface="ＭＳ Ｐゴシック" panose="020B0600070205080204" pitchFamily="34" charset="-128"/>
              </a:rPr>
              <a:t>and thresholds so that the system will generate alerts when anomalies or malicious</a:t>
            </a:r>
          </a:p>
          <a:p>
            <a:pPr eaLnBrk="1" hangingPunct="1"/>
            <a:r>
              <a:rPr lang="en-US" altLang="en-US" dirty="0">
                <a:latin typeface="Times New Roman" panose="02020603050405020304" pitchFamily="18" charset="0"/>
                <a:ea typeface="ＭＳ Ｐゴシック" panose="020B0600070205080204" pitchFamily="34" charset="-128"/>
              </a:rPr>
              <a:t>patterns are detected. Because of the volume of data, a human-generated or</a:t>
            </a:r>
          </a:p>
          <a:p>
            <a:pPr eaLnBrk="1" hangingPunct="1"/>
            <a:r>
              <a:rPr lang="en-US" altLang="en-US" dirty="0">
                <a:latin typeface="Times New Roman" panose="02020603050405020304" pitchFamily="18" charset="0"/>
                <a:ea typeface="ＭＳ Ｐゴシック" panose="020B0600070205080204" pitchFamily="34" charset="-128"/>
              </a:rPr>
              <a:t>even human-assisted baseline generation was impractical. And with the broad mix</a:t>
            </a:r>
          </a:p>
          <a:p>
            <a:pPr eaLnBrk="1" hangingPunct="1"/>
            <a:r>
              <a:rPr lang="en-US" altLang="en-US" dirty="0">
                <a:latin typeface="Times New Roman" panose="02020603050405020304" pitchFamily="18" charset="0"/>
                <a:ea typeface="ＭＳ Ｐゴシック" panose="020B0600070205080204" pitchFamily="34" charset="-128"/>
              </a:rPr>
              <a:t>of audit data sources and formats, there seemed to be no obvious way to develop</a:t>
            </a:r>
          </a:p>
          <a:p>
            <a:pPr eaLnBrk="1" hangingPunct="1"/>
            <a:r>
              <a:rPr lang="en-US" altLang="en-US" dirty="0">
                <a:latin typeface="Times New Roman" panose="02020603050405020304" pitchFamily="18" charset="0"/>
                <a:ea typeface="ＭＳ Ｐゴシック" panose="020B0600070205080204" pitchFamily="34" charset="-128"/>
              </a:rPr>
              <a:t>automated baseline generation.</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The type of product that can address these issues has been referred to</a:t>
            </a:r>
          </a:p>
          <a:p>
            <a:pPr eaLnBrk="1" hangingPunct="1"/>
            <a:r>
              <a:rPr lang="en-US" altLang="en-US" dirty="0">
                <a:latin typeface="Times New Roman" panose="02020603050405020304" pitchFamily="18" charset="0"/>
                <a:ea typeface="ＭＳ Ｐゴシック" panose="020B0600070205080204" pitchFamily="34" charset="-128"/>
              </a:rPr>
              <a:t>as a security information management (SIM) system or a security information</a:t>
            </a:r>
          </a:p>
          <a:p>
            <a:pPr eaLnBrk="1" hangingPunct="1"/>
            <a:r>
              <a:rPr lang="en-US" altLang="en-US" dirty="0">
                <a:latin typeface="Times New Roman" panose="02020603050405020304" pitchFamily="18" charset="0"/>
                <a:ea typeface="ＭＳ Ｐゴシック" panose="020B0600070205080204" pitchFamily="34" charset="-128"/>
              </a:rPr>
              <a:t>and event management (SIEM) system. As these products move into the third</a:t>
            </a:r>
          </a:p>
          <a:p>
            <a:pPr eaLnBrk="1" hangingPunct="1"/>
            <a:r>
              <a:rPr lang="en-US" altLang="en-US" dirty="0">
                <a:latin typeface="Times New Roman" panose="02020603050405020304" pitchFamily="18" charset="0"/>
                <a:ea typeface="ＭＳ Ｐゴシック" panose="020B0600070205080204" pitchFamily="34" charset="-128"/>
              </a:rPr>
              <a:t>and fourth generations, a number of other names have proliferated, with none</a:t>
            </a:r>
          </a:p>
          <a:p>
            <a:pPr eaLnBrk="1" hangingPunct="1"/>
            <a:r>
              <a:rPr lang="en-US" altLang="en-US" dirty="0">
                <a:latin typeface="Times New Roman" panose="02020603050405020304" pitchFamily="18" charset="0"/>
                <a:ea typeface="ＭＳ Ｐゴシック" panose="020B0600070205080204" pitchFamily="34" charset="-128"/>
              </a:rPr>
              <a:t>commonly accepted across product lines. Before looking at the specific solution</a:t>
            </a:r>
          </a:p>
          <a:p>
            <a:pPr eaLnBrk="1" hangingPunct="1"/>
            <a:r>
              <a:rPr lang="en-US" altLang="en-US" dirty="0">
                <a:latin typeface="Times New Roman" panose="02020603050405020304" pitchFamily="18" charset="0"/>
                <a:ea typeface="ＭＳ Ｐゴシック" panose="020B0600070205080204" pitchFamily="34" charset="-128"/>
              </a:rPr>
              <a:t>adopted by this security officer, we provide a brief general overview of SIEM</a:t>
            </a:r>
          </a:p>
          <a:p>
            <a:pPr eaLnBrk="1" hangingPunct="1"/>
            <a:r>
              <a:rPr lang="en-US" altLang="en-US" dirty="0">
                <a:latin typeface="Times New Roman" panose="02020603050405020304" pitchFamily="18" charset="0"/>
                <a:ea typeface="ＭＳ Ｐゴシック" panose="020B0600070205080204" pitchFamily="34" charset="-128"/>
              </a:rPr>
              <a:t>systems.</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S I E M software is a centralized logging software package similar to, but much more complex than, syslog. S I E M systems provide a centralized, uniform audit trail storage facility and a suite of audit data analysis programs. N I S T S P 800-92 discusses log management and S I E M systems. It notes there are two general configuration approaches with many products offering a combination of the two:</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a:t>
            </a:r>
            <a:r>
              <a:rPr lang="en-US" altLang="en-US" b="1" dirty="0">
                <a:latin typeface="Arial" panose="020B0604020202020204" pitchFamily="34" charset="0"/>
                <a:ea typeface="ＭＳ Ｐゴシック" panose="020B0600070205080204" pitchFamily="34" charset="-128"/>
                <a:cs typeface="Arial" panose="020B0604020202020204" pitchFamily="34" charset="0"/>
              </a:rPr>
              <a:t>Agentless: </a:t>
            </a:r>
            <a:r>
              <a:rPr lang="en-US" altLang="en-US" dirty="0">
                <a:latin typeface="Arial" panose="020B0604020202020204" pitchFamily="34" charset="0"/>
                <a:ea typeface="ＭＳ Ｐゴシック" panose="020B0600070205080204" pitchFamily="34" charset="-128"/>
                <a:cs typeface="Arial" panose="020B0604020202020204" pitchFamily="34" charset="0"/>
              </a:rPr>
              <a:t>The S I E M server receives data from the individual log generating hosts without needing to have any special software installed on those hosts. Some servers pull logs from the hosts, which is usually done by having the server authenticate to each host and retrieve its logs regularly. In other cases, the hosts push their logs to the server, which usually involves each host authenticating to the server and transferring its logs regularly. The S I E M server then performs event filtering and aggregation and log normalization and analysis on the collected logs.</a:t>
            </a:r>
          </a:p>
          <a:p>
            <a:r>
              <a:rPr lang="en-US" altLang="en-US" b="1" dirty="0">
                <a:latin typeface="Arial" panose="020B0604020202020204" pitchFamily="34" charset="0"/>
                <a:ea typeface="ＭＳ Ｐゴシック" panose="020B0600070205080204" pitchFamily="34" charset="-128"/>
                <a:cs typeface="Arial" panose="020B0604020202020204" pitchFamily="34" charset="0"/>
              </a:rPr>
              <a:t>• Agent-based: </a:t>
            </a:r>
            <a:r>
              <a:rPr lang="en-US" altLang="en-US" dirty="0">
                <a:latin typeface="Arial" panose="020B0604020202020204" pitchFamily="34" charset="0"/>
                <a:ea typeface="ＭＳ Ｐゴシック" panose="020B0600070205080204" pitchFamily="34" charset="-128"/>
                <a:cs typeface="Arial" panose="020B0604020202020204" pitchFamily="34" charset="0"/>
              </a:rPr>
              <a:t>An agent program is installed on the log generating host to perform event filtering and aggregation and log normalization for a particular type of log, then transmit the normalized log data to an S I E M server, usually on a real-time or near-real-time basis for analysis and storage. If a host has multiple types of logs of interest, then it might be necessary to install multiple agents. Some S I E M products also offer agents for generic formats, such as syslog and S N M P. A generic agent is used primarily to get log data from a source for which a format-specific agent and an agentless method are not available. Some products also allow administrators to create custom agents to handle unsupported log sources.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028025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S I E M software is able to recognize a variety of log formats, including those from a variety of O S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s</a:t>
            </a:r>
            <a:r>
              <a:rPr lang="en-US" altLang="en-US" dirty="0">
                <a:latin typeface="Arial" panose="020B0604020202020204" pitchFamily="34" charset="0"/>
                <a:ea typeface="ＭＳ Ｐゴシック" panose="020B0600070205080204" pitchFamily="34" charset="-128"/>
                <a:cs typeface="Arial" panose="020B0604020202020204" pitchFamily="34" charset="0"/>
              </a:rPr>
              <a:t>, security software (e.g., I D S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s</a:t>
            </a:r>
            <a:r>
              <a:rPr lang="en-US" altLang="en-US" dirty="0">
                <a:latin typeface="Arial" panose="020B0604020202020204" pitchFamily="34" charset="0"/>
                <a:ea typeface="ＭＳ Ｐゴシック" panose="020B0600070205080204" pitchFamily="34" charset="-128"/>
                <a:cs typeface="Arial" panose="020B0604020202020204" pitchFamily="34" charset="0"/>
              </a:rPr>
              <a:t> and firewalls), application servers (e.g., Web servers, e-mail servers), and even physical security control devices, such as badge readers. The S I E M software normalizes these various log entries, so the same format is used for the same data item (e.g., I P address) in all entries. The software can delete fields in log entries that are not needed for the security function and log entries that are not relevant, greatly reducing the amount of data in the central log. The S I E M server analyzes the combined data from the multiple log sources, correlates events among the log entries, identifies and prioritizes significant events, and initiates responses to events if desired. S I E M products usually include several features to help users, such as the following:</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 Graphical user interfaces (G U I s) that are specifically designed to assist analysts in identifying potential problems and reviewing all available data related to each problem.</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 A security knowledge base, with information on known vulnerabilities, the likely meaning of certain log messages, and other technical data; log analysts can often customize the knowledge base as needed.</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 Incident tracking and reporting capabilities, sometimes with robust workflow features.</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 Asset information storage and correlation (e.g., giving higher priority to an attack that targets a vulnerable O S or a more important host).</a:t>
            </a:r>
          </a:p>
          <a:p>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a:p>
            <a:r>
              <a:rPr lang="en-US" altLang="en-US" dirty="0">
                <a:latin typeface="Arial" panose="020B0604020202020204" pitchFamily="34" charset="0"/>
                <a:ea typeface="ＭＳ Ｐゴシック" panose="020B0600070205080204" pitchFamily="34" charset="-128"/>
                <a:cs typeface="Arial" panose="020B0604020202020204" pitchFamily="34" charset="0"/>
              </a:rPr>
              <a:t>Well-implemented S I E M systems can form a critical component in an organization’s security infrastructure. However many organizations fail to appropriately plan, install, and manage such systems. [H A D S 10] notes that an appropriate process includes defining threats, documenting responses and configuring standard reports to meet audit and compliance requirements. Appendices in this paper provide examples of each of these that can be adapted and extended for a given organization. All of these can be done as part of a wider I T security risk assessment process that we discussed in Chapters 14 and 15. This paper also lists a number of vendors of S I E M products.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386577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a:extLst>
              <a:ext uri="{FF2B5EF4-FFF2-40B4-BE49-F238E27FC236}">
                <a16:creationId xmlns:a16="http://schemas.microsoft.com/office/drawing/2014/main" id="{FD0287FF-6AA4-48F1-82BD-4A82C841DAB3}"/>
              </a:ext>
            </a:extLst>
          </p:cNvPr>
          <p:cNvSpPr>
            <a:spLocks noGrp="1" noRot="1" noChangeAspect="1" noTextEdit="1"/>
          </p:cNvSpPr>
          <p:nvPr>
            <p:ph type="sldImg"/>
          </p:nvPr>
        </p:nvSpPr>
        <p:spPr>
          <a:ln/>
        </p:spPr>
      </p:sp>
      <p:sp>
        <p:nvSpPr>
          <p:cNvPr id="90115" name="Notes Placeholder 2">
            <a:extLst>
              <a:ext uri="{FF2B5EF4-FFF2-40B4-BE49-F238E27FC236}">
                <a16:creationId xmlns:a16="http://schemas.microsoft.com/office/drawing/2014/main" id="{6766C81B-84B0-44FA-BBED-49C4174E839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ea typeface="ＭＳ Ｐゴシック" panose="020B0600070205080204" pitchFamily="34" charset="-128"/>
              </a:rPr>
              <a:t>SIEM software is a centralized logging software package similar to, but much</a:t>
            </a:r>
          </a:p>
          <a:p>
            <a:r>
              <a:rPr lang="en-US" altLang="en-US">
                <a:latin typeface="Times New Roman" panose="02020603050405020304" pitchFamily="18" charset="0"/>
                <a:ea typeface="ＭＳ Ｐゴシック" panose="020B0600070205080204" pitchFamily="34" charset="-128"/>
              </a:rPr>
              <a:t>more complex than, syslog. SIEM systems provide a centralized, uniform audit</a:t>
            </a:r>
          </a:p>
          <a:p>
            <a:r>
              <a:rPr lang="en-US" altLang="en-US">
                <a:latin typeface="Times New Roman" panose="02020603050405020304" pitchFamily="18" charset="0"/>
                <a:ea typeface="ＭＳ Ｐゴシック" panose="020B0600070205080204" pitchFamily="34" charset="-128"/>
              </a:rPr>
              <a:t>trail storage facility and a suite of audit data analysis programs. There are two</a:t>
            </a:r>
          </a:p>
          <a:p>
            <a:r>
              <a:rPr lang="en-US" altLang="en-US">
                <a:latin typeface="Times New Roman" panose="02020603050405020304" pitchFamily="18" charset="0"/>
                <a:ea typeface="ＭＳ Ｐゴシック" panose="020B0600070205080204" pitchFamily="34" charset="-128"/>
              </a:rPr>
              <a:t>general configuration approaches, with many products offering a combination of</a:t>
            </a:r>
          </a:p>
          <a:p>
            <a:r>
              <a:rPr lang="en-US" altLang="en-US">
                <a:latin typeface="Times New Roman" panose="02020603050405020304" pitchFamily="18" charset="0"/>
                <a:ea typeface="ＭＳ Ｐゴシック" panose="020B0600070205080204" pitchFamily="34" charset="-128"/>
              </a:rPr>
              <a:t>the two:</a:t>
            </a:r>
          </a:p>
          <a:p>
            <a:endParaRPr lang="en-US" altLang="en-US">
              <a:latin typeface="Times New Roman" panose="02020603050405020304" pitchFamily="18" charset="0"/>
              <a:ea typeface="ＭＳ Ｐゴシック" panose="020B0600070205080204" pitchFamily="34" charset="-128"/>
            </a:endParaRPr>
          </a:p>
          <a:p>
            <a:r>
              <a:rPr lang="en-US" altLang="en-US">
                <a:latin typeface="Times New Roman" panose="02020603050405020304" pitchFamily="18" charset="0"/>
                <a:ea typeface="ＭＳ Ｐゴシック" panose="020B0600070205080204" pitchFamily="34" charset="-128"/>
              </a:rPr>
              <a:t>• Agentless : The SIEM server receives data from the individual log generating</a:t>
            </a:r>
          </a:p>
          <a:p>
            <a:r>
              <a:rPr lang="en-US" altLang="en-US">
                <a:latin typeface="Times New Roman" panose="02020603050405020304" pitchFamily="18" charset="0"/>
                <a:ea typeface="ＭＳ Ｐゴシック" panose="020B0600070205080204" pitchFamily="34" charset="-128"/>
              </a:rPr>
              <a:t>hosts without needing to have any special software installed on those hosts.</a:t>
            </a:r>
          </a:p>
          <a:p>
            <a:r>
              <a:rPr lang="en-US" altLang="en-US">
                <a:latin typeface="Times New Roman" panose="02020603050405020304" pitchFamily="18" charset="0"/>
                <a:ea typeface="ＭＳ Ｐゴシック" panose="020B0600070205080204" pitchFamily="34" charset="-128"/>
              </a:rPr>
              <a:t>Some servers pull logs from the hosts, which is usually done by having the server</a:t>
            </a:r>
          </a:p>
          <a:p>
            <a:r>
              <a:rPr lang="en-US" altLang="en-US">
                <a:latin typeface="Times New Roman" panose="02020603050405020304" pitchFamily="18" charset="0"/>
                <a:ea typeface="ＭＳ Ｐゴシック" panose="020B0600070205080204" pitchFamily="34" charset="-128"/>
              </a:rPr>
              <a:t>authenticate to each host and retrieve its logs regularly. In other cases, the hosts</a:t>
            </a:r>
          </a:p>
          <a:p>
            <a:r>
              <a:rPr lang="en-US" altLang="en-US">
                <a:latin typeface="Times New Roman" panose="02020603050405020304" pitchFamily="18" charset="0"/>
                <a:ea typeface="ＭＳ Ｐゴシック" panose="020B0600070205080204" pitchFamily="34" charset="-128"/>
              </a:rPr>
              <a:t>push their logs to the server, which usually involves each host authenticating</a:t>
            </a:r>
          </a:p>
          <a:p>
            <a:r>
              <a:rPr lang="en-US" altLang="en-US">
                <a:latin typeface="Times New Roman" panose="02020603050405020304" pitchFamily="18" charset="0"/>
                <a:ea typeface="ＭＳ Ｐゴシック" panose="020B0600070205080204" pitchFamily="34" charset="-128"/>
              </a:rPr>
              <a:t>to the server and transferring its logs regularly. The SIEM server then performs</a:t>
            </a:r>
          </a:p>
          <a:p>
            <a:r>
              <a:rPr lang="en-US" altLang="en-US">
                <a:latin typeface="Times New Roman" panose="02020603050405020304" pitchFamily="18" charset="0"/>
                <a:ea typeface="ＭＳ Ｐゴシック" panose="020B0600070205080204" pitchFamily="34" charset="-128"/>
              </a:rPr>
              <a:t>event filtering and aggregation and log normalization and analysis on the</a:t>
            </a:r>
          </a:p>
          <a:p>
            <a:r>
              <a:rPr lang="en-US" altLang="en-US">
                <a:latin typeface="Times New Roman" panose="02020603050405020304" pitchFamily="18" charset="0"/>
                <a:ea typeface="ＭＳ Ｐゴシック" panose="020B0600070205080204" pitchFamily="34" charset="-128"/>
              </a:rPr>
              <a:t>collected logs.</a:t>
            </a:r>
          </a:p>
          <a:p>
            <a:endParaRPr lang="en-US" altLang="en-US">
              <a:latin typeface="Times New Roman" panose="02020603050405020304" pitchFamily="18" charset="0"/>
              <a:ea typeface="ＭＳ Ｐゴシック" panose="020B0600070205080204" pitchFamily="34" charset="-128"/>
            </a:endParaRPr>
          </a:p>
          <a:p>
            <a:r>
              <a:rPr lang="en-US" altLang="en-US">
                <a:latin typeface="Times New Roman" panose="02020603050405020304" pitchFamily="18" charset="0"/>
                <a:ea typeface="ＭＳ Ｐゴシック" panose="020B0600070205080204" pitchFamily="34" charset="-128"/>
              </a:rPr>
              <a:t>• Agent-based : An agent program is installed on the log generating host to</a:t>
            </a:r>
          </a:p>
          <a:p>
            <a:r>
              <a:rPr lang="en-US" altLang="en-US">
                <a:latin typeface="Times New Roman" panose="02020603050405020304" pitchFamily="18" charset="0"/>
                <a:ea typeface="ＭＳ Ｐゴシック" panose="020B0600070205080204" pitchFamily="34" charset="-128"/>
              </a:rPr>
              <a:t>perform event filtering and aggregation and log normalization for a particular</a:t>
            </a:r>
          </a:p>
          <a:p>
            <a:r>
              <a:rPr lang="en-US" altLang="en-US">
                <a:latin typeface="Times New Roman" panose="02020603050405020304" pitchFamily="18" charset="0"/>
                <a:ea typeface="ＭＳ Ｐゴシック" panose="020B0600070205080204" pitchFamily="34" charset="-128"/>
              </a:rPr>
              <a:t>type of log, and then transmit the normalized log data to an SIEM server,</a:t>
            </a:r>
          </a:p>
          <a:p>
            <a:r>
              <a:rPr lang="en-US" altLang="en-US">
                <a:latin typeface="Times New Roman" panose="02020603050405020304" pitchFamily="18" charset="0"/>
                <a:ea typeface="ＭＳ Ｐゴシック" panose="020B0600070205080204" pitchFamily="34" charset="-128"/>
              </a:rPr>
              <a:t>usually on a real-time or near-real-time basis for analysis and storage. If a</a:t>
            </a:r>
          </a:p>
          <a:p>
            <a:r>
              <a:rPr lang="en-US" altLang="en-US">
                <a:latin typeface="Times New Roman" panose="02020603050405020304" pitchFamily="18" charset="0"/>
                <a:ea typeface="ＭＳ Ｐゴシック" panose="020B0600070205080204" pitchFamily="34" charset="-128"/>
              </a:rPr>
              <a:t>host has multiple types of logs of interest, then it might be necessary to install</a:t>
            </a:r>
          </a:p>
          <a:p>
            <a:r>
              <a:rPr lang="en-US" altLang="en-US">
                <a:latin typeface="Times New Roman" panose="02020603050405020304" pitchFamily="18" charset="0"/>
                <a:ea typeface="ＭＳ Ｐゴシック" panose="020B0600070205080204" pitchFamily="34" charset="-128"/>
              </a:rPr>
              <a:t>multiple agents. Some SIEM products also offer agents for generic formats</a:t>
            </a:r>
          </a:p>
          <a:p>
            <a:r>
              <a:rPr lang="en-US" altLang="en-US">
                <a:latin typeface="Times New Roman" panose="02020603050405020304" pitchFamily="18" charset="0"/>
                <a:ea typeface="ＭＳ Ｐゴシック" panose="020B0600070205080204" pitchFamily="34" charset="-128"/>
              </a:rPr>
              <a:t>such as syslog and SNMP. A generic agent is used primarily to get log data</a:t>
            </a:r>
          </a:p>
          <a:p>
            <a:r>
              <a:rPr lang="en-US" altLang="en-US">
                <a:latin typeface="Times New Roman" panose="02020603050405020304" pitchFamily="18" charset="0"/>
                <a:ea typeface="ＭＳ Ｐゴシック" panose="020B0600070205080204" pitchFamily="34" charset="-128"/>
              </a:rPr>
              <a:t>from a source for which a format-specific agent and an agentless method</a:t>
            </a:r>
          </a:p>
          <a:p>
            <a:r>
              <a:rPr lang="en-US" altLang="en-US">
                <a:latin typeface="Times New Roman" panose="02020603050405020304" pitchFamily="18" charset="0"/>
                <a:ea typeface="ＭＳ Ｐゴシック" panose="020B0600070205080204" pitchFamily="34" charset="-128"/>
              </a:rPr>
              <a:t>are not available. Some products also allow administrators to create custom</a:t>
            </a:r>
          </a:p>
          <a:p>
            <a:r>
              <a:rPr lang="en-US" altLang="en-US">
                <a:latin typeface="Times New Roman" panose="02020603050405020304" pitchFamily="18" charset="0"/>
                <a:ea typeface="ＭＳ Ｐゴシック" panose="020B0600070205080204" pitchFamily="34" charset="-128"/>
              </a:rPr>
              <a:t>agents to handle unsupported log sources.</a:t>
            </a:r>
          </a:p>
        </p:txBody>
      </p:sp>
      <p:sp>
        <p:nvSpPr>
          <p:cNvPr id="90116" name="Slide Number Placeholder 3">
            <a:extLst>
              <a:ext uri="{FF2B5EF4-FFF2-40B4-BE49-F238E27FC236}">
                <a16:creationId xmlns:a16="http://schemas.microsoft.com/office/drawing/2014/main" id="{3C86DCDE-1EE5-44B5-AF3D-21BC5B98D9D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432CB64-E3D4-4F4E-92AD-E087C4D0D063}" type="slidenum">
              <a:rPr lang="en-AU" altLang="en-US" smtClean="0">
                <a:latin typeface="Arial" panose="020B0604020202020204" pitchFamily="34" charset="0"/>
              </a:rPr>
              <a:pPr>
                <a:spcBef>
                  <a:spcPct val="0"/>
                </a:spcBef>
              </a:pPr>
              <a:t>44</a:t>
            </a:fld>
            <a:endParaRPr lang="en-AU" altLang="en-US">
              <a:latin typeface="Arial" panose="020B0604020202020204" pitchFamily="34" charset="0"/>
            </a:endParaRPr>
          </a:p>
        </p:txBody>
      </p:sp>
    </p:spTree>
    <p:extLst>
      <p:ext uri="{BB962C8B-B14F-4D97-AF65-F5344CB8AC3E}">
        <p14:creationId xmlns:p14="http://schemas.microsoft.com/office/powerpoint/2010/main" val="36565548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latin typeface="Arial" panose="020B0604020202020204" pitchFamily="34" charset="0"/>
                <a:ea typeface="ＭＳ Ｐゴシック" panose="020B0600070205080204" pitchFamily="34" charset="-128"/>
                <a:cs typeface="Arial" panose="020B0604020202020204" pitchFamily="34" charset="0"/>
              </a:rPr>
              <a:t>Chapter 18 summary.</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970163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46</a:t>
            </a:fld>
            <a:endParaRPr lang="en-US" dirty="0"/>
          </a:p>
        </p:txBody>
      </p:sp>
    </p:spTree>
    <p:extLst>
      <p:ext uri="{BB962C8B-B14F-4D97-AF65-F5344CB8AC3E}">
        <p14:creationId xmlns:p14="http://schemas.microsoft.com/office/powerpoint/2010/main" val="124403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As was the case with intrusion detection, a distributed auditing function in which a centralized repository is created can be useful for distributed systems.</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Two additional logical components are needed for a distributed auditing service (Figure 18.2):</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Audit trail collector: A module on a centralized system that collects audit trail records from other systems and creates a combined audit trail.</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Audit dispatcher: A module that transmits the audit trail records from its local system to the centralized audit trail collector.</a:t>
            </a:r>
          </a:p>
          <a:p>
            <a:pPr eaLnBrk="1" hangingPunct="1"/>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Long Description:</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The diagram consists of six blocks: three cylinder-shaped blocks labeled security audit trail, two audit dispatcher blocks, and an audit trail collector block. The first security audit trail block is connected to the first audit dispatcher block. The second security audit trail block is connected to the second audit dispatcher block. The two audit dispatcher blocks are connected to the audit trail collector block, which is connected to the third security audit trail block.</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7052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It is useful to look at another breakdown of the security auditing function developed as part of the Common Criteria specification [C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C</a:t>
            </a:r>
            <a:r>
              <a:rPr lang="en-US" altLang="en-US" dirty="0">
                <a:latin typeface="Arial" panose="020B0604020202020204" pitchFamily="34" charset="0"/>
                <a:ea typeface="ＭＳ Ｐゴシック" panose="020B0600070205080204" pitchFamily="34" charset="-128"/>
                <a:cs typeface="Arial" panose="020B0604020202020204" pitchFamily="34" charset="0"/>
              </a:rPr>
              <a:t> P S 12a] that we introduced in Section 12.9. Figure 18.3 shows a breakdown of security auditing into six major areas, each of which has one or more specific functions:</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Data generation: Identifies the level of auditing, enumerates the types of auditable events, and identifies the minimum set of audit-related information provided. This function must also deal with the conflict between security and privacy and specify for which events the identity of the user associated with an action is included in the data generated as a result of an event.</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Event selection: Inclusion or exclusion of events from the auditable set. This allows the system to be configured at different levels of granularity to avoid the creation of an unwieldy audit trail.</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Event storage: Creation and maintenance of the secure audit trail. The storage function includes measures to provide availability and to prevent loss of data from the audit trail.</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Automatic response: Defines reactions taken following detection of events that are indicative of a potential security violation.</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Audit analysis: Provided via automated mechanisms to analyze system activity and audit data in search of security violations. This component identifies the set of auditable events whose occurrence or accumulated occurrence indicates a potential security violation. For such events, an analysis is done to determine if a security violation has occurred; this analysis uses anomaly detection and attack heuristics.</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Audit review: As available to authorized users to assist in audit data review.</a:t>
            </a:r>
            <a:r>
              <a:rPr lang="en-US" altLang="en-US" baseline="0" dirty="0">
                <a:latin typeface="Arial" panose="020B0604020202020204" pitchFamily="34" charset="0"/>
                <a:ea typeface="ＭＳ Ｐゴシック" panose="020B0600070205080204" pitchFamily="34" charset="-128"/>
                <a:cs typeface="Arial" panose="020B0604020202020204" pitchFamily="34" charset="0"/>
              </a:rPr>
              <a:t> </a:t>
            </a:r>
            <a:r>
              <a:rPr lang="en-US" altLang="en-US" dirty="0">
                <a:latin typeface="Arial" panose="020B0604020202020204" pitchFamily="34" charset="0"/>
                <a:ea typeface="ＭＳ Ｐゴシック" panose="020B0600070205080204" pitchFamily="34" charset="-128"/>
                <a:cs typeface="Arial" panose="020B0604020202020204" pitchFamily="34" charset="0"/>
              </a:rPr>
              <a:t>The audit review component may include a selectable review function that provides the ability to perform searches based on a single criterion or multiple criteria with logical (i.e., and/or) relations, sort audit data, and filter audit data before audit data are reviewed. Audit review may be restricted to authorized users.
Long Description:</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The diagram starts from the block security audit, which is connected to six blocks labeled data generation, event selection, event storage, automatic response, audit analysis, and audit review. These blocks are shaded in orange and the remaining blocks are shaded in purple. The data generation block is connected to the two blocks labeled audit data generation and user identity association. The event selection block is connected to the block labeled selective audit. The event storage block is connected to the two blocks labeled protected audit trail storage and action in case of possible audit data loss. The protected audit trail storage block is connected to the guarantees of audit data availability block. The action in case of possible audit data loss block is connected to the prevention of audit data loss block. The automatic response block is connected to the security alarms block. The audit analysis block is connected to the potential violation analysis block, which is connected to the two blocks labeled profile-based anomaly detection and simple attack heuristics. The simple attack heuristics block is connected to the block labeled complex attack heuristics. The audit review block is connected to the three blocks labeled audit review, restricted audit review, and selectable audit review.</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799065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Reviewing the functionality suggested by Figures 18.1 and 18.3, we can develop a set of requirements for security auditing. The first requirement is </a:t>
            </a:r>
            <a:r>
              <a:rPr lang="en-US" altLang="en-US" b="1" dirty="0">
                <a:latin typeface="Arial" panose="020B0604020202020204" pitchFamily="34" charset="0"/>
                <a:ea typeface="ＭＳ Ｐゴシック" panose="020B0600070205080204" pitchFamily="34" charset="-128"/>
                <a:cs typeface="Arial" panose="020B0604020202020204" pitchFamily="34" charset="0"/>
              </a:rPr>
              <a:t>event definition. </a:t>
            </a:r>
            <a:r>
              <a:rPr lang="en-US" altLang="en-US" dirty="0">
                <a:latin typeface="Arial" panose="020B0604020202020204" pitchFamily="34" charset="0"/>
                <a:ea typeface="ＭＳ Ｐゴシック" panose="020B0600070205080204" pitchFamily="34" charset="-128"/>
                <a:cs typeface="Arial" panose="020B0604020202020204" pitchFamily="34" charset="0"/>
              </a:rPr>
              <a:t>The security administrator must define the set of events that are subject to audit. We go into more detail in the next section, but we include here a list suggested in [C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C</a:t>
            </a:r>
            <a:r>
              <a:rPr lang="en-US" altLang="en-US" dirty="0">
                <a:latin typeface="Arial" panose="020B0604020202020204" pitchFamily="34" charset="0"/>
                <a:ea typeface="ＭＳ Ｐゴシック" panose="020B0600070205080204" pitchFamily="34" charset="-128"/>
                <a:cs typeface="Arial" panose="020B0604020202020204" pitchFamily="34" charset="0"/>
              </a:rPr>
              <a:t> P S 12a]:</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Introduction of objects within the security-related portion of the software into a subject’s address space</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Deletion of objects</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Distribution or revocation of access rights or capabilities</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Changes to subject or object security attributes</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Policy checks performed by the security software as a result of a request by a subject</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The use of access rights to bypass a policy check</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Use of identification and authentication functions</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 Security-related actions taken by an operator and/or authorized user (e.g., suppression of a protection mechanism)</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 Import/export of data from/to removable media (e.g., printed output, magnetic or optical disks, portable U S B storage devices)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46863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A second requirement is that the appropriate hooks must be available in the application and system software to enable </a:t>
            </a:r>
            <a:r>
              <a:rPr lang="en-US" altLang="en-US" b="1" dirty="0">
                <a:latin typeface="Arial" panose="020B0604020202020204" pitchFamily="34" charset="0"/>
                <a:ea typeface="ＭＳ Ｐゴシック" panose="020B0600070205080204" pitchFamily="34" charset="-128"/>
                <a:cs typeface="Arial" panose="020B0604020202020204" pitchFamily="34" charset="0"/>
              </a:rPr>
              <a:t>event detection.</a:t>
            </a:r>
            <a:r>
              <a:rPr lang="en-US" altLang="en-US" dirty="0">
                <a:latin typeface="Arial" panose="020B0604020202020204" pitchFamily="34" charset="0"/>
                <a:ea typeface="ＭＳ Ｐゴシック" panose="020B0600070205080204" pitchFamily="34" charset="-128"/>
                <a:cs typeface="Arial" panose="020B0604020202020204" pitchFamily="34" charset="0"/>
              </a:rPr>
              <a:t> Monitoring software needs to be added to the system and to appropriate places to capture relevant activity. Next, an </a:t>
            </a:r>
            <a:r>
              <a:rPr lang="en-US" altLang="en-US" b="1" dirty="0">
                <a:latin typeface="Arial" panose="020B0604020202020204" pitchFamily="34" charset="0"/>
                <a:ea typeface="ＭＳ Ｐゴシック" panose="020B0600070205080204" pitchFamily="34" charset="-128"/>
                <a:cs typeface="Arial" panose="020B0604020202020204" pitchFamily="34" charset="0"/>
              </a:rPr>
              <a:t>event recording</a:t>
            </a:r>
            <a:r>
              <a:rPr lang="en-US" altLang="en-US" dirty="0">
                <a:latin typeface="Arial" panose="020B0604020202020204" pitchFamily="34" charset="0"/>
                <a:ea typeface="ＭＳ Ｐゴシック" panose="020B0600070205080204" pitchFamily="34" charset="-128"/>
                <a:cs typeface="Arial" panose="020B0604020202020204" pitchFamily="34" charset="0"/>
              </a:rPr>
              <a:t> function is needed, which includes the need to provide for a secure storage resistant to tampering or deletion. </a:t>
            </a:r>
            <a:r>
              <a:rPr lang="en-US" altLang="en-US" b="1" dirty="0">
                <a:latin typeface="Arial" panose="020B0604020202020204" pitchFamily="34" charset="0"/>
                <a:ea typeface="ＭＳ Ｐゴシック" panose="020B0600070205080204" pitchFamily="34" charset="-128"/>
                <a:cs typeface="Arial" panose="020B0604020202020204" pitchFamily="34" charset="0"/>
              </a:rPr>
              <a:t>Event and audit trail analysis software, tools, and interfaces</a:t>
            </a:r>
            <a:r>
              <a:rPr lang="en-US" altLang="en-US" dirty="0">
                <a:latin typeface="Arial" panose="020B0604020202020204" pitchFamily="34" charset="0"/>
                <a:ea typeface="ＭＳ Ｐゴシック" panose="020B0600070205080204" pitchFamily="34" charset="-128"/>
                <a:cs typeface="Arial" panose="020B0604020202020204" pitchFamily="34" charset="0"/>
              </a:rPr>
              <a:t> may be used to analyze collected data as well as for investigating data trends and anomalies.</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There is an additional requirement for the </a:t>
            </a:r>
            <a:r>
              <a:rPr lang="en-US" altLang="en-US" b="1" dirty="0">
                <a:latin typeface="Arial" panose="020B0604020202020204" pitchFamily="34" charset="0"/>
                <a:ea typeface="ＭＳ Ｐゴシック" panose="020B0600070205080204" pitchFamily="34" charset="-128"/>
                <a:cs typeface="Arial" panose="020B0604020202020204" pitchFamily="34" charset="0"/>
              </a:rPr>
              <a:t>security of the auditing function</a:t>
            </a:r>
            <a:r>
              <a:rPr lang="en-US" altLang="en-US" dirty="0">
                <a:latin typeface="Arial" panose="020B0604020202020204" pitchFamily="34" charset="0"/>
                <a:ea typeface="ＭＳ Ｐゴシック" panose="020B0600070205080204" pitchFamily="34" charset="-128"/>
                <a:cs typeface="Arial" panose="020B0604020202020204" pitchFamily="34" charset="0"/>
              </a:rPr>
              <a:t>. Not just the audit trail, but all of the auditing software and intermediate storage must be protected from bypass or tampering. Finally, the auditing system should have a </a:t>
            </a:r>
            <a:r>
              <a:rPr lang="en-US" altLang="en-US" b="1" dirty="0">
                <a:latin typeface="Arial" panose="020B0604020202020204" pitchFamily="34" charset="0"/>
                <a:ea typeface="ＭＳ Ｐゴシック" panose="020B0600070205080204" pitchFamily="34" charset="-128"/>
                <a:cs typeface="Arial" panose="020B0604020202020204" pitchFamily="34" charset="0"/>
              </a:rPr>
              <a:t>minimal effect on functionality.</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1564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3E21799-D9C8-4A32-A917-E52D73B87799}" type="slidenum">
              <a:rPr lang="en-AU" altLang="en-US" smtClean="0"/>
              <a:pPr>
                <a:defRPr/>
              </a:pPr>
              <a:t>9</a:t>
            </a:fld>
            <a:endParaRPr lang="en-AU" altLang="en-US"/>
          </a:p>
        </p:txBody>
      </p:sp>
    </p:spTree>
    <p:extLst>
      <p:ext uri="{BB962C8B-B14F-4D97-AF65-F5344CB8AC3E}">
        <p14:creationId xmlns:p14="http://schemas.microsoft.com/office/powerpoint/2010/main" val="1367866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6589712" cy="228600"/>
          </a:xfrm>
        </p:spPr>
        <p:txBody>
          <a:bodyPr anchor="ctr"/>
          <a:lstStyle>
            <a:lvl1pPr algn="r">
              <a:buNone/>
              <a:defRPr sz="1200">
                <a:latin typeface="Verdana" panose="020B0604030504040204" pitchFamily="34" charset="0"/>
                <a:ea typeface="Verdana" panose="020B0604030504040204" pitchFamily="34" charset="0"/>
              </a:defRPr>
            </a:lvl1pPr>
          </a:lstStyle>
          <a:p>
            <a:pPr lvl="0"/>
            <a:r>
              <a:rPr lang="en-US" dirty="0"/>
              <a:t>Copyright Information</a:t>
            </a:r>
          </a:p>
        </p:txBody>
      </p:sp>
    </p:spTree>
    <p:extLst>
      <p:ext uri="{BB962C8B-B14F-4D97-AF65-F5344CB8AC3E}">
        <p14:creationId xmlns:p14="http://schemas.microsoft.com/office/powerpoint/2010/main" val="839355990"/>
      </p:ext>
    </p:extLst>
  </p:cSld>
  <p:clrMapOvr>
    <a:masterClrMapping/>
  </p:clrMapOvr>
  <p:extLst>
    <p:ext uri="{DCECCB84-F9BA-43D5-87BE-67443E8EF086}">
      <p15:sldGuideLst xmlns:p15="http://schemas.microsoft.com/office/powerpoint/2012/main">
        <p15:guide id="1" orient="horz" pos="4176"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0_Content_4_Tex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93309"/>
            <a:ext cx="8229600" cy="387941"/>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063853"/>
            <a:ext cx="8229600" cy="342864"/>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495832"/>
            <a:ext cx="8229600" cy="35883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2946415"/>
            <a:ext cx="8229600" cy="394716"/>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3423855"/>
            <a:ext cx="8229600" cy="32528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3857050"/>
            <a:ext cx="8229600" cy="42508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4338157"/>
            <a:ext cx="8229600" cy="395774"/>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57201" y="4837386"/>
            <a:ext cx="8229600" cy="238689"/>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57200" y="5211857"/>
            <a:ext cx="8229600" cy="28349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57200" y="5606853"/>
            <a:ext cx="8229600" cy="26964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57200" y="5983525"/>
            <a:ext cx="8229600" cy="268831"/>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57201" y="6331844"/>
            <a:ext cx="8229600" cy="244392"/>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57201" y="6654233"/>
            <a:ext cx="8046362" cy="26394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57201" y="7063805"/>
            <a:ext cx="8046362" cy="29082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27"/>
          </p:nvPr>
        </p:nvSpPr>
        <p:spPr>
          <a:xfrm>
            <a:off x="457200" y="7483231"/>
            <a:ext cx="8012113" cy="21907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28"/>
          </p:nvPr>
        </p:nvSpPr>
        <p:spPr>
          <a:xfrm>
            <a:off x="457200" y="7832725"/>
            <a:ext cx="8012113" cy="293688"/>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Content Placeholder 12"/>
          <p:cNvSpPr>
            <a:spLocks noGrp="1"/>
          </p:cNvSpPr>
          <p:nvPr>
            <p:ph sz="quarter" idx="29"/>
          </p:nvPr>
        </p:nvSpPr>
        <p:spPr>
          <a:xfrm>
            <a:off x="457200" y="8258175"/>
            <a:ext cx="8047038" cy="32702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Content Placeholder 19"/>
          <p:cNvSpPr>
            <a:spLocks noGrp="1"/>
          </p:cNvSpPr>
          <p:nvPr>
            <p:ph sz="quarter" idx="30"/>
          </p:nvPr>
        </p:nvSpPr>
        <p:spPr>
          <a:xfrm>
            <a:off x="457200" y="8609013"/>
            <a:ext cx="8012113" cy="323850"/>
          </a:xfrm>
        </p:spPr>
        <p:txBody>
          <a:bodyPr/>
          <a:lstStyle>
            <a:lvl1pPr indent="-255600">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Content Placeholder 23"/>
          <p:cNvSpPr>
            <a:spLocks noGrp="1"/>
          </p:cNvSpPr>
          <p:nvPr>
            <p:ph sz="quarter" idx="31"/>
          </p:nvPr>
        </p:nvSpPr>
        <p:spPr>
          <a:xfrm>
            <a:off x="457200" y="9036050"/>
            <a:ext cx="8047038" cy="239713"/>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Content Placeholder 26"/>
          <p:cNvSpPr>
            <a:spLocks noGrp="1"/>
          </p:cNvSpPr>
          <p:nvPr>
            <p:ph sz="quarter" idx="32"/>
          </p:nvPr>
        </p:nvSpPr>
        <p:spPr>
          <a:xfrm>
            <a:off x="457200" y="9466263"/>
            <a:ext cx="8047038" cy="150812"/>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9" name="Text Placeholder 28"/>
          <p:cNvSpPr>
            <a:spLocks noGrp="1"/>
          </p:cNvSpPr>
          <p:nvPr>
            <p:ph type="body" sz="quarter" idx="33"/>
          </p:nvPr>
        </p:nvSpPr>
        <p:spPr>
          <a:xfrm>
            <a:off x="457200" y="9807575"/>
            <a:ext cx="8047038" cy="26352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2" name="Text Placeholder 31"/>
          <p:cNvSpPr>
            <a:spLocks noGrp="1"/>
          </p:cNvSpPr>
          <p:nvPr>
            <p:ph type="body" sz="quarter" idx="34"/>
          </p:nvPr>
        </p:nvSpPr>
        <p:spPr>
          <a:xfrm>
            <a:off x="457200" y="10174288"/>
            <a:ext cx="8012113" cy="322262"/>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4" name="Text Placeholder 33"/>
          <p:cNvSpPr>
            <a:spLocks noGrp="1"/>
          </p:cNvSpPr>
          <p:nvPr>
            <p:ph type="body" sz="quarter" idx="35"/>
          </p:nvPr>
        </p:nvSpPr>
        <p:spPr>
          <a:xfrm>
            <a:off x="457200" y="10663977"/>
            <a:ext cx="8047038" cy="25717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8" name="Text Placeholder 37"/>
          <p:cNvSpPr>
            <a:spLocks noGrp="1"/>
          </p:cNvSpPr>
          <p:nvPr>
            <p:ph type="body" sz="quarter" idx="36"/>
          </p:nvPr>
        </p:nvSpPr>
        <p:spPr>
          <a:xfrm>
            <a:off x="457200" y="11063288"/>
            <a:ext cx="8047038" cy="29527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484240011"/>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457200" y="241479"/>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64404"/>
            <a:ext cx="8232775" cy="3417887"/>
          </a:xfrm>
        </p:spPr>
        <p:txBody>
          <a:bodyPr/>
          <a:lstStyle/>
          <a:p>
            <a:endParaRPr lang="en-US" dirty="0"/>
          </a:p>
        </p:txBody>
      </p:sp>
      <p:sp>
        <p:nvSpPr>
          <p:cNvPr id="55" name="Content Placeholder"/>
          <p:cNvSpPr txBox="1">
            <a:spLocks noGrp="1"/>
          </p:cNvSpPr>
          <p:nvPr>
            <p:ph type="body" idx="1" hasCustomPrompt="1"/>
          </p:nvPr>
        </p:nvSpPr>
        <p:spPr>
          <a:xfrm>
            <a:off x="457200" y="5102487"/>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8509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457200" y="1558412"/>
            <a:ext cx="4484688"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p:nvPr>
        </p:nvSpPr>
        <p:spPr>
          <a:xfrm>
            <a:off x="5048250" y="1558412"/>
            <a:ext cx="3638550" cy="37544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420799"/>
            <a:ext cx="82296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660428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220716"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08109" y="2647157"/>
            <a:ext cx="1206500"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08109" y="3613151"/>
            <a:ext cx="1206500"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7381874" y="1681163"/>
            <a:ext cx="1304925"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7381874" y="2651590"/>
            <a:ext cx="1304925"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7381874" y="3613151"/>
            <a:ext cx="1304925" cy="627063"/>
          </a:xfrm>
        </p:spPr>
        <p:txBody>
          <a:bodyPr/>
          <a:lstStyle>
            <a:lvl1pPr marL="101600" indent="0">
              <a:buNone/>
              <a:defRPr/>
            </a:lvl1pPr>
          </a:lstStyle>
          <a:p>
            <a:pPr lvl="0"/>
            <a:r>
              <a:rPr lang="en-US" dirty="0"/>
              <a:t>Label 6</a:t>
            </a: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027899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648721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285BB48-A4E7-405E-BA43-0DF04984FCBB}"/>
              </a:ext>
            </a:extLst>
          </p:cNvPr>
          <p:cNvSpPr>
            <a:spLocks noGrp="1"/>
          </p:cNvSpPr>
          <p:nvPr>
            <p:ph type="dt" sz="half" idx="10"/>
          </p:nvPr>
        </p:nvSpPr>
        <p:spPr/>
        <p:txBody>
          <a:bodyPr/>
          <a:lstStyle>
            <a:lvl1pPr>
              <a:defRPr>
                <a:ea typeface="ＭＳ Ｐゴシック" charset="0"/>
                <a:cs typeface="ＭＳ Ｐゴシック" charset="0"/>
              </a:defRPr>
            </a:lvl1pPr>
          </a:lstStyle>
          <a:p>
            <a:pPr>
              <a:defRPr/>
            </a:pPr>
            <a:endParaRPr lang="en-US"/>
          </a:p>
        </p:txBody>
      </p:sp>
      <p:sp>
        <p:nvSpPr>
          <p:cNvPr id="5" name="Footer Placeholder 4">
            <a:extLst>
              <a:ext uri="{FF2B5EF4-FFF2-40B4-BE49-F238E27FC236}">
                <a16:creationId xmlns:a16="http://schemas.microsoft.com/office/drawing/2014/main" id="{01ED1776-1D38-4A5F-A729-AB4B837EB117}"/>
              </a:ext>
            </a:extLst>
          </p:cNvPr>
          <p:cNvSpPr>
            <a:spLocks noGrp="1"/>
          </p:cNvSpPr>
          <p:nvPr>
            <p:ph type="ftr" sz="quarter" idx="11"/>
          </p:nvPr>
        </p:nvSpPr>
        <p:spPr/>
        <p:txBody>
          <a:bodyPr/>
          <a:lstStyle>
            <a:lvl1pPr>
              <a:defRPr>
                <a:ea typeface="ＭＳ Ｐゴシック" charset="0"/>
                <a:cs typeface="ＭＳ Ｐゴシック" charset="0"/>
              </a:defRPr>
            </a:lvl1pPr>
          </a:lstStyle>
          <a:p>
            <a:pPr>
              <a:defRPr/>
            </a:pPr>
            <a:endParaRPr lang="en-US"/>
          </a:p>
        </p:txBody>
      </p:sp>
      <p:sp>
        <p:nvSpPr>
          <p:cNvPr id="6" name="Slide Number Placeholder 5">
            <a:extLst>
              <a:ext uri="{FF2B5EF4-FFF2-40B4-BE49-F238E27FC236}">
                <a16:creationId xmlns:a16="http://schemas.microsoft.com/office/drawing/2014/main" id="{29A76C70-1848-4593-B335-E18BF2273DF8}"/>
              </a:ext>
            </a:extLst>
          </p:cNvPr>
          <p:cNvSpPr>
            <a:spLocks noGrp="1"/>
          </p:cNvSpPr>
          <p:nvPr>
            <p:ph type="sldNum" sz="quarter" idx="12"/>
          </p:nvPr>
        </p:nvSpPr>
        <p:spPr/>
        <p:txBody>
          <a:bodyPr/>
          <a:lstStyle>
            <a:lvl1pPr>
              <a:defRPr/>
            </a:lvl1pPr>
          </a:lstStyle>
          <a:p>
            <a:pPr>
              <a:defRPr/>
            </a:pPr>
            <a:fld id="{C46473ED-4FF1-498C-A35D-18D930847434}" type="slidenum">
              <a:rPr lang="en-US" altLang="en-US"/>
              <a:pPr>
                <a:defRPr/>
              </a:pPr>
              <a:t>‹#›</a:t>
            </a:fld>
            <a:endParaRPr lang="en-US" altLang="en-US"/>
          </a:p>
        </p:txBody>
      </p:sp>
    </p:spTree>
    <p:extLst>
      <p:ext uri="{BB962C8B-B14F-4D97-AF65-F5344CB8AC3E}">
        <p14:creationId xmlns:p14="http://schemas.microsoft.com/office/powerpoint/2010/main" val="1356928118"/>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Content Placeholder"/>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0" cap="none" spc="0" normalizeH="0" baseline="0" noProof="0">
                <a:ln>
                  <a:noFill/>
                </a:ln>
                <a:solidFill>
                  <a:srgbClr val="FFFFFF"/>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421594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on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458689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Wingdings" panose="05000000000000000000" pitchFamily="2" charset="2"/>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64875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Wingdings" panose="05000000000000000000" pitchFamily="2" charset="2"/>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Wingdings" panose="05000000000000000000" pitchFamily="2" charset="2"/>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61030" y="1556326"/>
            <a:ext cx="3631545" cy="452062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234542" y="1563574"/>
            <a:ext cx="4452258"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4243595" y="3977558"/>
            <a:ext cx="4443205" cy="2112272"/>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76906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69483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2611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66603" y="1552575"/>
            <a:ext cx="2595602"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3290555"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6091197"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6443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2572593"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687986"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6803378"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011214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4011769"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216772"/>
            <a:ext cx="4011769"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953477"/>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3640944"/>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4352925"/>
            <a:ext cx="4011769"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5010150"/>
            <a:ext cx="4011769"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5692775"/>
            <a:ext cx="4011769"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622801" y="1557338"/>
            <a:ext cx="4064000" cy="4651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622800" y="2216150"/>
            <a:ext cx="4064000" cy="5524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622800" y="2952750"/>
            <a:ext cx="4064000" cy="5254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622800" y="3641725"/>
            <a:ext cx="4064000" cy="52387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622800" y="4352925"/>
            <a:ext cx="4064000"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713288" y="5010150"/>
            <a:ext cx="3973512"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713288" y="5692775"/>
            <a:ext cx="3973512"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7121803"/>
      </p:ext>
    </p:extLst>
  </p:cSld>
  <p:clrMapOvr>
    <a:masterClrMapping/>
  </p:clrMapOvr>
  <p:extLst>
    <p:ext uri="{DCECCB84-F9BA-43D5-87BE-67443E8EF086}">
      <p15:sldGuideLst xmlns:p15="http://schemas.microsoft.com/office/powerpoint/2012/main">
        <p15:guide id="1" orient="horz" pos="981"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image" Target="../media/image1.jpg"/><Relationship Id="rId2" Type="http://schemas.openxmlformats.org/officeDocument/2006/relationships/slideLayout" Target="../slideLayouts/slideLayout3.xml"/><Relationship Id="rId16"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3246644562"/>
      </p:ext>
    </p:extLst>
  </p:cSld>
  <p:clrMap bg1="lt1" tx1="dk1" bg2="dk2" tx2="lt2" accent1="accent1" accent2="accent2" accent3="accent3" accent4="accent4" accent5="accent5" accent6="accent6" hlink="hlink" folHlink="folHlink"/>
  <p:sldLayoutIdLst>
    <p:sldLayoutId id="214748367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2" name="Content Placeholder 7">
            <a:extLst>
              <a:ext uri="{FF2B5EF4-FFF2-40B4-BE49-F238E27FC236}">
                <a16:creationId xmlns:a16="http://schemas.microsoft.com/office/drawing/2014/main" id="{9FFB2E9F-702F-0A5D-E4C6-7F7266904790}"/>
              </a:ext>
              <a:ext uri="{C183D7F6-B498-43B3-948B-1728B52AA6E4}">
                <adec:decorative xmlns:adec="http://schemas.microsoft.com/office/drawing/2017/decorative" val="0"/>
              </a:ext>
            </a:extLst>
          </p:cNvPr>
          <p:cNvSpPr txBox="1">
            <a:spLocks/>
          </p:cNvSpPr>
          <p:nvPr userDrawn="1"/>
        </p:nvSpPr>
        <p:spPr>
          <a:xfrm>
            <a:off x="2106112" y="6458779"/>
            <a:ext cx="6589712" cy="221018"/>
          </a:xfrm>
          <a:prstGeom prst="rect">
            <a:avLst/>
          </a:prstGeom>
        </p:spPr>
        <p:txBody>
          <a:bodyPr lIns="0" tIns="18000" rIns="0" bIns="1800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a:latin typeface="Verdana"/>
                <a:ea typeface="Verdana" panose="020B0604030504040204" pitchFamily="34" charset="0"/>
                <a:cs typeface="Verdana" panose="020B0604030504040204" pitchFamily="34" charset="0"/>
              </a:rPr>
              <a:t>Copyright © 2024, 2018, 2015 Pearson Education, Inc. All Rights Reserved</a:t>
            </a:r>
            <a:endParaRPr lang="en-US" altLang="en-US" sz="1200" dirty="0">
              <a:latin typeface="Verdana"/>
              <a:ea typeface="Verdana" panose="020B0604030504040204" pitchFamily="34" charset="0"/>
              <a:cs typeface="Verdana" panose="020B0604030504040204" pitchFamily="34" charset="0"/>
            </a:endParaRPr>
          </a:p>
        </p:txBody>
      </p:sp>
      <p:pic>
        <p:nvPicPr>
          <p:cNvPr id="3" name="Picture 2" descr="Pearson Logo">
            <a:extLst>
              <a:ext uri="{FF2B5EF4-FFF2-40B4-BE49-F238E27FC236}">
                <a16:creationId xmlns:a16="http://schemas.microsoft.com/office/drawing/2014/main" id="{DEAC75CD-303D-2802-9BCB-B66676E58A1F}"/>
              </a:ext>
            </a:extLst>
          </p:cNvPr>
          <p:cNvPicPr>
            <a:picLocks noChangeAspect="1"/>
          </p:cNvPicPr>
          <p:nvPr userDrawn="1"/>
        </p:nvPicPr>
        <p:blipFill>
          <a:blip r:embed="rId17"/>
          <a:stretch>
            <a:fillRect/>
          </a:stretch>
        </p:blipFill>
        <p:spPr>
          <a:xfrm>
            <a:off x="440466" y="6405372"/>
            <a:ext cx="986560" cy="310866"/>
          </a:xfrm>
          <a:prstGeom prst="rect">
            <a:avLst/>
          </a:prstGeom>
        </p:spPr>
      </p:pic>
    </p:spTree>
  </p:cSld>
  <p:clrMap bg1="lt1" tx1="dk1" bg2="dk2" tx2="lt2" accent1="accent1" accent2="accent2" accent3="accent3" accent4="accent4" accent5="accent5" accent6="accent6" hlink="hlink" folHlink="folHlink"/>
  <p:sldLayoutIdLst>
    <p:sldLayoutId id="2147483664" r:id="rId1"/>
    <p:sldLayoutId id="2147483682" r:id="rId2"/>
    <p:sldLayoutId id="2147483650" r:id="rId3"/>
    <p:sldLayoutId id="2147483676" r:id="rId4"/>
    <p:sldLayoutId id="2147483677" r:id="rId5"/>
    <p:sldLayoutId id="2147483678" r:id="rId6"/>
    <p:sldLayoutId id="2147483679" r:id="rId7"/>
    <p:sldLayoutId id="2147483680" r:id="rId8"/>
    <p:sldLayoutId id="2147483681" r:id="rId9"/>
    <p:sldLayoutId id="2147483671" r:id="rId10"/>
    <p:sldLayoutId id="2147483673" r:id="rId11"/>
    <p:sldLayoutId id="2147483670" r:id="rId12"/>
    <p:sldLayoutId id="2147483669" r:id="rId13"/>
    <p:sldLayoutId id="2147483655" r:id="rId14"/>
    <p:sldLayoutId id="214748368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ietf.org/rfc/rfc2828.txt"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people.duke.edu/~tkb13/courses/ece590-sec-2019fa/slides/16-phys-org-audit-legal-ethical.pdf" TargetMode="External"/><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hyperlink" Target="https://www.wired.com/story/the-untold-story-of-solarwinds-the-boldest-supply-chain-hack-ever/"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s://csrc.nist.gov/pubs/sp/800/92/r1/ipd"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www.itu.int/rec/T-REC-X.816-199511-I/en"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hyperlink" Target="https://attack.mitre.org/" TargetMode="External"/><Relationship Id="rId2" Type="http://schemas.openxmlformats.org/officeDocument/2006/relationships/notesSlide" Target="../notesSlides/notesSlide44.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4.xml"/><Relationship Id="rId4" Type="http://schemas.openxmlformats.org/officeDocument/2006/relationships/image" Target="../media/image16.sv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adec="http://schemas.microsoft.com/office/drawing/2017/decorative" val="1"/>
              </a:ext>
            </a:extLst>
          </p:cNvPr>
          <p:cNvSpPr>
            <a:spLocks noGrp="1"/>
          </p:cNvSpPr>
          <p:nvPr>
            <p:ph type="title"/>
          </p:nvPr>
        </p:nvSpPr>
        <p:spPr>
          <a:xfrm>
            <a:off x="457604" y="187558"/>
            <a:ext cx="8224434" cy="1144347"/>
          </a:xfrm>
        </p:spPr>
        <p:txBody>
          <a:bodyPr wrap="square" lIns="0" tIns="18000" rIns="0" bIns="18000" anchor="ctr" anchorCtr="0">
            <a:spAutoFit/>
          </a:bodyPr>
          <a:lstStyle/>
          <a:p>
            <a:r>
              <a:rPr lang="en-US" noProof="0" dirty="0"/>
              <a:t>Computer Security: Principles and Practice</a:t>
            </a:r>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adec="http://schemas.microsoft.com/office/drawing/2017/decorative" val="1"/>
              </a:ext>
            </a:extLst>
          </p:cNvPr>
          <p:cNvSpPr>
            <a:spLocks noGrp="1"/>
          </p:cNvSpPr>
          <p:nvPr>
            <p:ph type="body" idx="1"/>
          </p:nvPr>
        </p:nvSpPr>
        <p:spPr>
          <a:xfrm>
            <a:off x="457596" y="1381232"/>
            <a:ext cx="8224434" cy="344128"/>
          </a:xfrm>
        </p:spPr>
        <p:txBody>
          <a:bodyPr wrap="square" lIns="0" tIns="18000" rIns="0" bIns="18000" anchor="ctr" anchorCtr="0">
            <a:spAutoFit/>
          </a:bodyPr>
          <a:lstStyle/>
          <a:p>
            <a:r>
              <a:rPr lang="en-US" noProof="0" dirty="0">
                <a:latin typeface="Arial" panose="020B0604020202020204" pitchFamily="34" charset="0"/>
                <a:cs typeface="Arial" panose="020B0604020202020204" pitchFamily="34" charset="0"/>
              </a:rPr>
              <a:t>Fifth</a:t>
            </a:r>
            <a:r>
              <a:rPr lang="en-US" noProof="0" dirty="0">
                <a:solidFill>
                  <a:schemeClr val="tx2"/>
                </a:solidFill>
                <a:latin typeface="Arial" panose="020B0604020202020204" pitchFamily="34" charset="0"/>
                <a:cs typeface="Arial" panose="020B0604020202020204" pitchFamily="34" charset="0"/>
              </a:rPr>
              <a:t> Edition</a:t>
            </a:r>
          </a:p>
        </p:txBody>
      </p:sp>
      <p:pic>
        <p:nvPicPr>
          <p:cNvPr id="4" name="Picture 3" descr="Front Cover: Computer Security: Principles and Practice Fifth Edition by Stallings and Brown&#10;">
            <a:extLst>
              <a:ext uri="{FF2B5EF4-FFF2-40B4-BE49-F238E27FC236}">
                <a16:creationId xmlns:a16="http://schemas.microsoft.com/office/drawing/2014/main" id="{C8D45C13-2F00-1364-C3DD-24D2A4845725}"/>
              </a:ext>
            </a:extLst>
          </p:cNvPr>
          <p:cNvPicPr>
            <a:picLocks noChangeAspect="1"/>
          </p:cNvPicPr>
          <p:nvPr/>
        </p:nvPicPr>
        <p:blipFill>
          <a:blip r:embed="rId3"/>
          <a:stretch>
            <a:fillRect/>
          </a:stretch>
        </p:blipFill>
        <p:spPr>
          <a:xfrm>
            <a:off x="467474" y="1863766"/>
            <a:ext cx="3245916" cy="4426465"/>
          </a:xfrm>
          <a:prstGeom prst="rect">
            <a:avLst/>
          </a:prstGeom>
        </p:spPr>
      </p:pic>
      <p:sp>
        <p:nvSpPr>
          <p:cNvPr id="5" name="Content Placeholder 4">
            <a:extLst>
              <a:ext uri="{FF2B5EF4-FFF2-40B4-BE49-F238E27FC236}">
                <a16:creationId xmlns:a16="http://schemas.microsoft.com/office/drawing/2014/main" id="{2D222376-7AD7-4443-B67A-120BE12F4DDB}"/>
              </a:ext>
              <a:ext uri="{C183D7F6-B498-43B3-948B-1728B52AA6E4}">
                <adec:decorative xmlns:adec="http://schemas.microsoft.com/office/drawing/2017/decorative" val="0"/>
              </a:ext>
            </a:extLst>
          </p:cNvPr>
          <p:cNvSpPr>
            <a:spLocks noGrp="1"/>
          </p:cNvSpPr>
          <p:nvPr>
            <p:ph sz="quarter" idx="14"/>
          </p:nvPr>
        </p:nvSpPr>
        <p:spPr>
          <a:xfrm>
            <a:off x="4577666" y="2940944"/>
            <a:ext cx="3081663" cy="498016"/>
          </a:xfrm>
        </p:spPr>
        <p:txBody>
          <a:bodyPr wrap="square" lIns="0" tIns="18000" rIns="0" bIns="18000" anchor="ctr" anchorCtr="0">
            <a:spAutoFit/>
          </a:bodyPr>
          <a:lstStyle/>
          <a:p>
            <a:pPr marL="0" algn="l"/>
            <a:r>
              <a:rPr lang="en-US" b="0" noProof="0" dirty="0">
                <a:latin typeface="Arial" panose="020B0604020202020204" pitchFamily="34" charset="0"/>
                <a:cs typeface="Arial" panose="020B0604020202020204" pitchFamily="34" charset="0"/>
              </a:rPr>
              <a:t>Chapter 18</a:t>
            </a: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adec="http://schemas.microsoft.com/office/drawing/2017/decorative" val="0"/>
              </a:ext>
            </a:extLst>
          </p:cNvPr>
          <p:cNvSpPr>
            <a:spLocks noGrp="1"/>
          </p:cNvSpPr>
          <p:nvPr>
            <p:ph sz="quarter" idx="15"/>
          </p:nvPr>
        </p:nvSpPr>
        <p:spPr>
          <a:xfrm>
            <a:off x="4577666" y="3672497"/>
            <a:ext cx="3420928" cy="374906"/>
          </a:xfrm>
        </p:spPr>
        <p:txBody>
          <a:bodyPr wrap="square" lIns="0" tIns="18000" rIns="0" bIns="18000" anchor="ctr" anchorCtr="0">
            <a:spAutoFit/>
          </a:bodyPr>
          <a:lstStyle/>
          <a:p>
            <a:pPr lvl="0" algn="l">
              <a:buSzPct val="25000"/>
            </a:pPr>
            <a:r>
              <a:rPr lang="en-US" dirty="0">
                <a:latin typeface="Arial" panose="020B0604020202020204" pitchFamily="34" charset="0"/>
                <a:cs typeface="Arial" panose="020B0604020202020204" pitchFamily="34" charset="0"/>
              </a:rPr>
              <a:t>Security Auditing</a:t>
            </a:r>
            <a:endParaRPr lang="en-US" noProof="0" dirty="0">
              <a:latin typeface="Arial" panose="020B0604020202020204" pitchFamily="34" charset="0"/>
              <a:cs typeface="Arial" panose="020B0604020202020204" pitchFamily="34" charset="0"/>
            </a:endParaRPr>
          </a:p>
        </p:txBody>
      </p:sp>
      <p:pic>
        <p:nvPicPr>
          <p:cNvPr id="11" name="Picture 10" descr="Pearson Logo">
            <a:extLst>
              <a:ext uri="{FF2B5EF4-FFF2-40B4-BE49-F238E27FC236}">
                <a16:creationId xmlns:a16="http://schemas.microsoft.com/office/drawing/2014/main" id="{8E4BA36A-233F-83A1-4E2E-56A6C775E54D}"/>
              </a:ext>
            </a:extLst>
          </p:cNvPr>
          <p:cNvPicPr>
            <a:picLocks noChangeAspect="1"/>
          </p:cNvPicPr>
          <p:nvPr/>
        </p:nvPicPr>
        <p:blipFill>
          <a:blip r:embed="rId4"/>
          <a:stretch>
            <a:fillRect/>
          </a:stretch>
        </p:blipFill>
        <p:spPr>
          <a:xfrm>
            <a:off x="440466" y="6405372"/>
            <a:ext cx="986560" cy="310866"/>
          </a:xfrm>
          <a:prstGeom prst="rect">
            <a:avLst/>
          </a:prstGeom>
        </p:spPr>
      </p:pic>
      <p:sp>
        <p:nvSpPr>
          <p:cNvPr id="8" name="Content Placeholder 7">
            <a:extLst>
              <a:ext uri="{FF2B5EF4-FFF2-40B4-BE49-F238E27FC236}">
                <a16:creationId xmlns:a16="http://schemas.microsoft.com/office/drawing/2014/main" id="{C8E88D28-1A9F-4FC4-946F-10B4629D1438}"/>
              </a:ext>
              <a:ext uri="{C183D7F6-B498-43B3-948B-1728B52AA6E4}">
                <adec:decorative xmlns:adec="http://schemas.microsoft.com/office/drawing/2017/decorative" val="0"/>
              </a:ext>
            </a:extLst>
          </p:cNvPr>
          <p:cNvSpPr>
            <a:spLocks noGrp="1"/>
          </p:cNvSpPr>
          <p:nvPr>
            <p:ph sz="quarter" idx="17"/>
          </p:nvPr>
        </p:nvSpPr>
        <p:spPr>
          <a:xfrm>
            <a:off x="2106112" y="6458779"/>
            <a:ext cx="6589712" cy="221018"/>
          </a:xfrm>
        </p:spPr>
        <p:txBody>
          <a:bodyPr lIns="0" tIns="18000" rIns="0" bIns="18000" anchor="ctr" anchorCtr="0">
            <a:spAutoFit/>
          </a:bodyPr>
          <a:lstStyle/>
          <a:p>
            <a:r>
              <a:rPr lang="en-US" altLang="en-US" sz="1200" b="0" noProof="0" dirty="0">
                <a:latin typeface="Verdana"/>
                <a:ea typeface="Verdana" panose="020B0604030504040204" pitchFamily="34" charset="0"/>
                <a:cs typeface="Verdana" panose="020B0604030504040204" pitchFamily="34" charset="0"/>
              </a:rPr>
              <a:t>Copyright © 2024, 2018, 2015 Pearson Education, Inc. All Rights Reserved</a:t>
            </a:r>
          </a:p>
        </p:txBody>
      </p:sp>
    </p:spTree>
    <p:extLst>
      <p:ext uri="{BB962C8B-B14F-4D97-AF65-F5344CB8AC3E}">
        <p14:creationId xmlns:p14="http://schemas.microsoft.com/office/powerpoint/2010/main" val="1166284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95706"/>
            <a:ext cx="8277225" cy="590349"/>
          </a:xfrm>
        </p:spPr>
        <p:txBody>
          <a:bodyPr wrap="square" lIns="0" tIns="18000" rIns="0" bIns="18000" anchor="ctr" anchorCtr="0">
            <a:spAutoFit/>
          </a:bodyPr>
          <a:lstStyle/>
          <a:p>
            <a:r>
              <a:rPr lang="en-US" dirty="0"/>
              <a:t>Implementation Guidelines</a:t>
            </a:r>
          </a:p>
        </p:txBody>
      </p:sp>
      <p:sp>
        <p:nvSpPr>
          <p:cNvPr id="3" name="Content Placeholder 2"/>
          <p:cNvSpPr>
            <a:spLocks noGrp="1"/>
          </p:cNvSpPr>
          <p:nvPr>
            <p:ph sz="quarter" idx="13"/>
          </p:nvPr>
        </p:nvSpPr>
        <p:spPr>
          <a:xfrm>
            <a:off x="457199" y="946050"/>
            <a:ext cx="8277225" cy="4560667"/>
          </a:xfrm>
        </p:spPr>
        <p:txBody>
          <a:bodyPr wrap="square" lIns="0" tIns="18000" rIns="0" bIns="18000" anchor="ctr" anchorCtr="0">
            <a:spAutoFit/>
          </a:bodyPr>
          <a:lstStyle/>
          <a:p>
            <a:pPr marL="342000" indent="-342000">
              <a:spcBef>
                <a:spcPts val="600"/>
              </a:spcBef>
            </a:pPr>
            <a:r>
              <a:rPr lang="en-US" sz="2200" dirty="0">
                <a:latin typeface="Arial" panose="020B0604020202020204" pitchFamily="34" charset="0"/>
                <a:cs typeface="Arial" panose="020B0604020202020204" pitchFamily="34" charset="0"/>
              </a:rPr>
              <a:t>Agree on audit requirements with appropriate management</a:t>
            </a:r>
          </a:p>
          <a:p>
            <a:pPr marL="342000" indent="-342000">
              <a:spcBef>
                <a:spcPts val="600"/>
              </a:spcBef>
            </a:pPr>
            <a:r>
              <a:rPr lang="en-US" sz="2200" dirty="0">
                <a:latin typeface="Arial" panose="020B0604020202020204" pitchFamily="34" charset="0"/>
                <a:cs typeface="Arial" panose="020B0604020202020204" pitchFamily="34" charset="0"/>
              </a:rPr>
              <a:t>Scope of technical audit tests should be agreed and controlled</a:t>
            </a:r>
          </a:p>
          <a:p>
            <a:pPr marL="342000" indent="-342000">
              <a:spcBef>
                <a:spcPts val="600"/>
              </a:spcBef>
            </a:pPr>
            <a:r>
              <a:rPr lang="en-US" sz="2200" dirty="0">
                <a:latin typeface="Arial" panose="020B0604020202020204" pitchFamily="34" charset="0"/>
                <a:cs typeface="Arial" panose="020B0604020202020204" pitchFamily="34" charset="0"/>
              </a:rPr>
              <a:t>Audit tests should be limited to read-only access to software and data</a:t>
            </a:r>
          </a:p>
          <a:p>
            <a:pPr marL="342000" indent="-342000">
              <a:spcBef>
                <a:spcPts val="600"/>
              </a:spcBef>
            </a:pPr>
            <a:r>
              <a:rPr lang="en-US" sz="2200" dirty="0">
                <a:latin typeface="Arial" panose="020B0604020202020204" pitchFamily="34" charset="0"/>
                <a:cs typeface="Arial" panose="020B0604020202020204" pitchFamily="34" charset="0"/>
              </a:rPr>
              <a:t>Access other than read-only should only be allowed for isolated copies of system files</a:t>
            </a:r>
          </a:p>
          <a:p>
            <a:pPr marL="342000" indent="-342000">
              <a:spcBef>
                <a:spcPts val="600"/>
              </a:spcBef>
            </a:pPr>
            <a:r>
              <a:rPr lang="en-US" sz="2200" dirty="0">
                <a:latin typeface="Arial" panose="020B0604020202020204" pitchFamily="34" charset="0"/>
                <a:cs typeface="Arial" panose="020B0604020202020204" pitchFamily="34" charset="0"/>
              </a:rPr>
              <a:t>Requirements for special or additional processing should be identified and agreed</a:t>
            </a:r>
          </a:p>
          <a:p>
            <a:pPr marL="342000" indent="-342000">
              <a:spcBef>
                <a:spcPts val="600"/>
              </a:spcBef>
            </a:pPr>
            <a:r>
              <a:rPr lang="en-US" sz="2200" dirty="0">
                <a:latin typeface="Arial" panose="020B0604020202020204" pitchFamily="34" charset="0"/>
                <a:cs typeface="Arial" panose="020B0604020202020204" pitchFamily="34" charset="0"/>
              </a:rPr>
              <a:t>Audit tests that could affect system availability should be run outside business hours</a:t>
            </a:r>
          </a:p>
          <a:p>
            <a:pPr marL="342000" indent="-342000">
              <a:spcBef>
                <a:spcPts val="600"/>
              </a:spcBef>
            </a:pPr>
            <a:r>
              <a:rPr lang="en-US" sz="2200" dirty="0">
                <a:latin typeface="Arial" panose="020B0604020202020204" pitchFamily="34" charset="0"/>
                <a:cs typeface="Arial" panose="020B0604020202020204" pitchFamily="34" charset="0"/>
              </a:rPr>
              <a:t>All access should be monitored and logged to produce a reference trail</a:t>
            </a:r>
          </a:p>
        </p:txBody>
      </p:sp>
      <p:sp>
        <p:nvSpPr>
          <p:cNvPr id="4" name="TextBox 3">
            <a:extLst>
              <a:ext uri="{FF2B5EF4-FFF2-40B4-BE49-F238E27FC236}">
                <a16:creationId xmlns:a16="http://schemas.microsoft.com/office/drawing/2014/main" id="{E347BB9E-D138-8EBD-568E-1B0551425061}"/>
              </a:ext>
            </a:extLst>
          </p:cNvPr>
          <p:cNvSpPr txBox="1">
            <a:spLocks noChangeArrowheads="1"/>
          </p:cNvSpPr>
          <p:nvPr/>
        </p:nvSpPr>
        <p:spPr bwMode="auto">
          <a:xfrm>
            <a:off x="1008063" y="5727800"/>
            <a:ext cx="8135937" cy="368300"/>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2400">
                <a:solidFill>
                  <a:srgbClr val="FFFFFF"/>
                </a:solidFill>
                <a:latin typeface="Century Gothic" panose="020B0502020202020204" pitchFamily="34" charset="0"/>
                <a:ea typeface="ＭＳ Ｐゴシック" panose="020B0600070205080204" pitchFamily="34" charset="-128"/>
              </a:defRPr>
            </a:lvl1pPr>
            <a:lvl2pPr marL="742950" indent="-285750">
              <a:spcBef>
                <a:spcPct val="20000"/>
              </a:spcBef>
              <a:buFont typeface="Courier New" panose="02070309020205020404" pitchFamily="49" charset="0"/>
              <a:buChar char="o"/>
              <a:defRPr sz="1600">
                <a:solidFill>
                  <a:srgbClr val="FFFFFF"/>
                </a:solidFill>
                <a:latin typeface="Century Gothic" panose="020B0502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3pPr>
            <a:lvl4pPr marL="1600200" indent="-228600">
              <a:spcBef>
                <a:spcPct val="20000"/>
              </a:spcBef>
              <a:buFont typeface="Courier New" panose="02070309020205020404" pitchFamily="49" charset="0"/>
              <a:buChar char="o"/>
              <a:defRPr sz="1600">
                <a:solidFill>
                  <a:srgbClr val="FFFFFF"/>
                </a:solidFill>
                <a:latin typeface="Century Gothic" panose="020B0502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9pPr>
          </a:lstStyle>
          <a:p>
            <a:pPr eaLnBrk="1" hangingPunct="1">
              <a:spcBef>
                <a:spcPct val="0"/>
              </a:spcBef>
              <a:buFontTx/>
              <a:buNone/>
            </a:pPr>
            <a:r>
              <a:rPr lang="en-US" altLang="en-US" sz="1800" dirty="0">
                <a:solidFill>
                  <a:schemeClr val="tx1"/>
                </a:solidFill>
                <a:latin typeface="Arial" panose="020B0604020202020204" pitchFamily="34" charset="0"/>
              </a:rPr>
              <a:t>From </a:t>
            </a:r>
            <a:r>
              <a:rPr lang="en-US" altLang="en-US" sz="1800" i="1" dirty="0">
                <a:solidFill>
                  <a:schemeClr val="tx1"/>
                </a:solidFill>
                <a:latin typeface="Arial" panose="020B0604020202020204" pitchFamily="34" charset="0"/>
              </a:rPr>
              <a:t>Code of Practice for Information Security Management </a:t>
            </a:r>
            <a:r>
              <a:rPr lang="en-US" altLang="en-US" sz="1800" dirty="0">
                <a:solidFill>
                  <a:schemeClr val="tx1"/>
                </a:solidFill>
                <a:latin typeface="Arial" panose="020B0604020202020204" pitchFamily="34" charset="0"/>
              </a:rPr>
              <a:t>(ISO 27002)</a:t>
            </a:r>
          </a:p>
        </p:txBody>
      </p:sp>
      <p:sp>
        <p:nvSpPr>
          <p:cNvPr id="5" name="TextBox 4">
            <a:extLst>
              <a:ext uri="{FF2B5EF4-FFF2-40B4-BE49-F238E27FC236}">
                <a16:creationId xmlns:a16="http://schemas.microsoft.com/office/drawing/2014/main" id="{0A960682-DF3D-52B0-8BD2-2B6B2E4093D0}"/>
              </a:ext>
            </a:extLst>
          </p:cNvPr>
          <p:cNvSpPr txBox="1"/>
          <p:nvPr/>
        </p:nvSpPr>
        <p:spPr>
          <a:xfrm>
            <a:off x="7884368" y="6181416"/>
            <a:ext cx="671979" cy="369332"/>
          </a:xfrm>
          <a:prstGeom prst="rect">
            <a:avLst/>
          </a:prstGeom>
          <a:noFill/>
        </p:spPr>
        <p:txBody>
          <a:bodyPr wrap="none" rtlCol="0">
            <a:spAutoFit/>
          </a:bodyPr>
          <a:lstStyle/>
          <a:p>
            <a:r>
              <a:rPr lang="en-US" dirty="0"/>
              <a:t>SJW</a:t>
            </a:r>
          </a:p>
        </p:txBody>
      </p:sp>
    </p:spTree>
    <p:extLst>
      <p:ext uri="{BB962C8B-B14F-4D97-AF65-F5344CB8AC3E}">
        <p14:creationId xmlns:p14="http://schemas.microsoft.com/office/powerpoint/2010/main" val="1220017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95705"/>
            <a:ext cx="8277225" cy="590349"/>
          </a:xfrm>
        </p:spPr>
        <p:txBody>
          <a:bodyPr wrap="square" lIns="0" tIns="18000" rIns="0" bIns="18000" anchor="ctr" anchorCtr="0">
            <a:spAutoFit/>
          </a:bodyPr>
          <a:lstStyle/>
          <a:p>
            <a:r>
              <a:rPr lang="en-US" dirty="0"/>
              <a:t>What to Collect</a:t>
            </a:r>
          </a:p>
        </p:txBody>
      </p:sp>
      <p:sp>
        <p:nvSpPr>
          <p:cNvPr id="3" name="Content Placeholder 2"/>
          <p:cNvSpPr>
            <a:spLocks noGrp="1"/>
          </p:cNvSpPr>
          <p:nvPr>
            <p:ph sz="quarter" idx="13"/>
          </p:nvPr>
        </p:nvSpPr>
        <p:spPr>
          <a:xfrm>
            <a:off x="457199" y="924029"/>
            <a:ext cx="8277225" cy="3452671"/>
          </a:xfrm>
        </p:spPr>
        <p:txBody>
          <a:bodyPr wrap="square" lIns="0" tIns="18000" rIns="0" bIns="18000" anchor="ctr" anchorCtr="0">
            <a:spAutoFit/>
          </a:bodyPr>
          <a:lstStyle/>
          <a:p>
            <a:pPr marL="342000" indent="-342000">
              <a:spcBef>
                <a:spcPts val="600"/>
              </a:spcBef>
            </a:pPr>
            <a:r>
              <a:rPr lang="en-US" dirty="0">
                <a:latin typeface="Arial" panose="020B0604020202020204" pitchFamily="34" charset="0"/>
                <a:cs typeface="Arial" panose="020B0604020202020204" pitchFamily="34" charset="0"/>
              </a:rPr>
              <a:t>Events related to the use of the auditing software</a:t>
            </a:r>
          </a:p>
          <a:p>
            <a:pPr marL="342000" indent="-342000">
              <a:spcBef>
                <a:spcPts val="600"/>
              </a:spcBef>
            </a:pPr>
            <a:r>
              <a:rPr lang="en-US" dirty="0">
                <a:latin typeface="Arial" panose="020B0604020202020204" pitchFamily="34" charset="0"/>
                <a:cs typeface="Arial" panose="020B0604020202020204" pitchFamily="34" charset="0"/>
              </a:rPr>
              <a:t>Events related to the security mechanisms on the system</a:t>
            </a:r>
          </a:p>
          <a:p>
            <a:pPr marL="342000" indent="-342000">
              <a:spcBef>
                <a:spcPts val="600"/>
              </a:spcBef>
            </a:pPr>
            <a:r>
              <a:rPr lang="en-US" dirty="0">
                <a:latin typeface="Arial" panose="020B0604020202020204" pitchFamily="34" charset="0"/>
                <a:cs typeface="Arial" panose="020B0604020202020204" pitchFamily="34" charset="0"/>
              </a:rPr>
              <a:t>Events that are collected for use by the various security detection and prevention mechanisms</a:t>
            </a:r>
          </a:p>
          <a:p>
            <a:pPr marL="342000" indent="-342000">
              <a:spcBef>
                <a:spcPts val="600"/>
              </a:spcBef>
            </a:pPr>
            <a:r>
              <a:rPr lang="en-US" dirty="0">
                <a:latin typeface="Arial" panose="020B0604020202020204" pitchFamily="34" charset="0"/>
                <a:cs typeface="Arial" panose="020B0604020202020204" pitchFamily="34" charset="0"/>
              </a:rPr>
              <a:t>Events related to system management and operation</a:t>
            </a:r>
          </a:p>
          <a:p>
            <a:pPr marL="342000" indent="-342000">
              <a:spcBef>
                <a:spcPts val="600"/>
              </a:spcBef>
            </a:pPr>
            <a:r>
              <a:rPr lang="en-US" dirty="0">
                <a:latin typeface="Arial" panose="020B0604020202020204" pitchFamily="34" charset="0"/>
                <a:cs typeface="Arial" panose="020B0604020202020204" pitchFamily="34" charset="0"/>
              </a:rPr>
              <a:t>Operating system access</a:t>
            </a:r>
          </a:p>
          <a:p>
            <a:pPr marL="342000" indent="-342000">
              <a:spcBef>
                <a:spcPts val="600"/>
              </a:spcBef>
            </a:pPr>
            <a:r>
              <a:rPr lang="en-US" dirty="0">
                <a:latin typeface="Arial" panose="020B0604020202020204" pitchFamily="34" charset="0"/>
                <a:cs typeface="Arial" panose="020B0604020202020204" pitchFamily="34" charset="0"/>
              </a:rPr>
              <a:t>Application access for selected applications</a:t>
            </a:r>
          </a:p>
          <a:p>
            <a:pPr marL="342000" indent="-342000">
              <a:spcBef>
                <a:spcPts val="600"/>
              </a:spcBef>
            </a:pPr>
            <a:r>
              <a:rPr lang="en-US" dirty="0">
                <a:latin typeface="Arial" panose="020B0604020202020204" pitchFamily="34" charset="0"/>
                <a:cs typeface="Arial" panose="020B0604020202020204" pitchFamily="34" charset="0"/>
              </a:rPr>
              <a:t>Remote access</a:t>
            </a:r>
          </a:p>
        </p:txBody>
      </p:sp>
      <p:pic>
        <p:nvPicPr>
          <p:cNvPr id="4" name="Picture 4">
            <a:extLst>
              <a:ext uri="{FF2B5EF4-FFF2-40B4-BE49-F238E27FC236}">
                <a16:creationId xmlns:a16="http://schemas.microsoft.com/office/drawing/2014/main" id="{BA2C5A46-6D9F-60B4-A5C7-56420EEC99C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70059" y="3048000"/>
            <a:ext cx="1905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DCA9B130-7187-E828-FAA3-EC6519FFFB1E}"/>
              </a:ext>
            </a:extLst>
          </p:cNvPr>
          <p:cNvSpPr txBox="1"/>
          <p:nvPr/>
        </p:nvSpPr>
        <p:spPr>
          <a:xfrm>
            <a:off x="7287434" y="5596300"/>
            <a:ext cx="1587626" cy="523220"/>
          </a:xfrm>
          <a:prstGeom prst="rect">
            <a:avLst/>
          </a:prstGeom>
          <a:noFill/>
        </p:spPr>
        <p:txBody>
          <a:bodyPr wrap="square" rtlCol="0">
            <a:spAutoFit/>
          </a:bodyPr>
          <a:lstStyle/>
          <a:p>
            <a:r>
              <a:rPr lang="en-US" dirty="0"/>
              <a:t>Why is this donkey here?</a:t>
            </a:r>
          </a:p>
        </p:txBody>
      </p:sp>
      <p:sp>
        <p:nvSpPr>
          <p:cNvPr id="6" name="TextBox 5">
            <a:extLst>
              <a:ext uri="{FF2B5EF4-FFF2-40B4-BE49-F238E27FC236}">
                <a16:creationId xmlns:a16="http://schemas.microsoft.com/office/drawing/2014/main" id="{A53B2887-CA6F-A3DE-C852-121CFAD70F61}"/>
              </a:ext>
            </a:extLst>
          </p:cNvPr>
          <p:cNvSpPr txBox="1"/>
          <p:nvPr/>
        </p:nvSpPr>
        <p:spPr>
          <a:xfrm>
            <a:off x="7884368" y="6181416"/>
            <a:ext cx="671979" cy="369332"/>
          </a:xfrm>
          <a:prstGeom prst="rect">
            <a:avLst/>
          </a:prstGeom>
          <a:noFill/>
        </p:spPr>
        <p:txBody>
          <a:bodyPr wrap="none" rtlCol="0">
            <a:spAutoFit/>
          </a:bodyPr>
          <a:lstStyle/>
          <a:p>
            <a:r>
              <a:rPr lang="en-US" dirty="0"/>
              <a:t>SJW</a:t>
            </a:r>
          </a:p>
        </p:txBody>
      </p:sp>
    </p:spTree>
    <p:extLst>
      <p:ext uri="{BB962C8B-B14F-4D97-AF65-F5344CB8AC3E}">
        <p14:creationId xmlns:p14="http://schemas.microsoft.com/office/powerpoint/2010/main" val="3443762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32EA4D4-9BC0-B749-DEB8-DEB479DF9DCF}"/>
              </a:ext>
            </a:extLst>
          </p:cNvPr>
          <p:cNvSpPr>
            <a:spLocks noGrp="1"/>
          </p:cNvSpPr>
          <p:nvPr>
            <p:ph type="title"/>
          </p:nvPr>
        </p:nvSpPr>
        <p:spPr>
          <a:xfrm>
            <a:off x="457199" y="195704"/>
            <a:ext cx="8277225" cy="590349"/>
          </a:xfrm>
        </p:spPr>
        <p:txBody>
          <a:bodyPr wrap="square" lIns="0" tIns="18000" rIns="0" bIns="18000" anchor="ctr" anchorCtr="0">
            <a:spAutoFit/>
          </a:bodyPr>
          <a:lstStyle/>
          <a:p>
            <a:r>
              <a:rPr lang="en-US" sz="3600" dirty="0"/>
              <a:t>Table 18.2 </a:t>
            </a:r>
            <a:r>
              <a:rPr lang="en-US" sz="2800" dirty="0"/>
              <a:t>(1 of 2)</a:t>
            </a:r>
          </a:p>
        </p:txBody>
      </p:sp>
      <p:sp>
        <p:nvSpPr>
          <p:cNvPr id="12" name="Content Placeholder 11">
            <a:extLst>
              <a:ext uri="{FF2B5EF4-FFF2-40B4-BE49-F238E27FC236}">
                <a16:creationId xmlns:a16="http://schemas.microsoft.com/office/drawing/2014/main" id="{FB188CBD-D268-7449-DAB0-99805D3364AE}"/>
              </a:ext>
            </a:extLst>
          </p:cNvPr>
          <p:cNvSpPr>
            <a:spLocks noGrp="1"/>
          </p:cNvSpPr>
          <p:nvPr>
            <p:ph sz="quarter" idx="13"/>
          </p:nvPr>
        </p:nvSpPr>
        <p:spPr>
          <a:xfrm>
            <a:off x="461030" y="985452"/>
            <a:ext cx="8273395" cy="344128"/>
          </a:xfrm>
        </p:spPr>
        <p:txBody>
          <a:bodyPr wrap="square" lIns="0" tIns="18000" rIns="0" bIns="18000" anchor="ctr" anchorCtr="0">
            <a:spAutoFit/>
          </a:bodyPr>
          <a:lstStyle/>
          <a:p>
            <a:pPr marL="432" indent="0">
              <a:buNone/>
            </a:pPr>
            <a:r>
              <a:rPr lang="en-US" sz="2000" dirty="0">
                <a:latin typeface="Arial" panose="020B0604020202020204" pitchFamily="34" charset="0"/>
                <a:cs typeface="Arial" panose="020B0604020202020204" pitchFamily="34" charset="0"/>
              </a:rPr>
              <a:t>Auditable Items Suggested in ITU-T X.816</a:t>
            </a:r>
          </a:p>
        </p:txBody>
      </p:sp>
      <p:sp>
        <p:nvSpPr>
          <p:cNvPr id="13" name="Content Placeholder 12">
            <a:extLst>
              <a:ext uri="{FF2B5EF4-FFF2-40B4-BE49-F238E27FC236}">
                <a16:creationId xmlns:a16="http://schemas.microsoft.com/office/drawing/2014/main" id="{DDCC9C7D-3CF1-FF31-77B1-F692F5C75C2E}"/>
              </a:ext>
            </a:extLst>
          </p:cNvPr>
          <p:cNvSpPr>
            <a:spLocks noGrp="1"/>
          </p:cNvSpPr>
          <p:nvPr>
            <p:ph sz="quarter" idx="14"/>
          </p:nvPr>
        </p:nvSpPr>
        <p:spPr>
          <a:xfrm>
            <a:off x="467214" y="1482508"/>
            <a:ext cx="4104786" cy="4729944"/>
          </a:xfrm>
        </p:spPr>
        <p:txBody>
          <a:bodyPr wrap="square" lIns="0" tIns="18000" rIns="0" bIns="18000" anchor="ctr" anchorCtr="0">
            <a:spAutoFit/>
          </a:bodyPr>
          <a:lstStyle/>
          <a:p>
            <a:pPr marL="342000" indent="-342000">
              <a:spcBef>
                <a:spcPts val="600"/>
              </a:spcBef>
            </a:pPr>
            <a:r>
              <a:rPr lang="en-US" sz="2000" b="1" dirty="0">
                <a:latin typeface="Arial" panose="020B0604020202020204" pitchFamily="34" charset="0"/>
                <a:cs typeface="Arial" panose="020B0604020202020204" pitchFamily="34" charset="0"/>
              </a:rPr>
              <a:t>Security-related events related to a specific connection</a:t>
            </a:r>
          </a:p>
          <a:p>
            <a:pPr marL="828918" lvl="1" indent="-342000"/>
            <a:r>
              <a:rPr lang="en-US" sz="2000" dirty="0">
                <a:latin typeface="Arial" panose="020B0604020202020204" pitchFamily="34" charset="0"/>
                <a:cs typeface="Arial" panose="020B0604020202020204" pitchFamily="34" charset="0"/>
              </a:rPr>
              <a:t>Connection requests</a:t>
            </a:r>
          </a:p>
          <a:p>
            <a:pPr marL="828918" lvl="1" indent="-342000"/>
            <a:r>
              <a:rPr lang="en-US" sz="2000" dirty="0">
                <a:latin typeface="Arial" panose="020B0604020202020204" pitchFamily="34" charset="0"/>
                <a:cs typeface="Arial" panose="020B0604020202020204" pitchFamily="34" charset="0"/>
              </a:rPr>
              <a:t>Connection confirmed</a:t>
            </a:r>
          </a:p>
          <a:p>
            <a:pPr marL="828918" lvl="1" indent="-342000"/>
            <a:r>
              <a:rPr lang="en-US" sz="2000" dirty="0">
                <a:latin typeface="Arial" panose="020B0604020202020204" pitchFamily="34" charset="0"/>
                <a:cs typeface="Arial" panose="020B0604020202020204" pitchFamily="34" charset="0"/>
              </a:rPr>
              <a:t>Disconnection requests</a:t>
            </a:r>
          </a:p>
          <a:p>
            <a:pPr marL="828918" lvl="1" indent="-342000"/>
            <a:r>
              <a:rPr lang="en-US" sz="2000" dirty="0">
                <a:latin typeface="Arial" panose="020B0604020202020204" pitchFamily="34" charset="0"/>
                <a:cs typeface="Arial" panose="020B0604020202020204" pitchFamily="34" charset="0"/>
              </a:rPr>
              <a:t>Disconnection confirmed</a:t>
            </a:r>
          </a:p>
          <a:p>
            <a:pPr marL="828918" lvl="1" indent="-342000"/>
            <a:r>
              <a:rPr lang="en-US" sz="2000" dirty="0">
                <a:latin typeface="Arial" panose="020B0604020202020204" pitchFamily="34" charset="0"/>
                <a:cs typeface="Arial" panose="020B0604020202020204" pitchFamily="34" charset="0"/>
              </a:rPr>
              <a:t>Statistics appertaining to the connection</a:t>
            </a:r>
          </a:p>
          <a:p>
            <a:pPr marL="342000" indent="-342000">
              <a:spcBef>
                <a:spcPts val="600"/>
              </a:spcBef>
            </a:pPr>
            <a:r>
              <a:rPr lang="en-US" sz="2000" b="1" dirty="0">
                <a:latin typeface="Arial" panose="020B0604020202020204" pitchFamily="34" charset="0"/>
                <a:cs typeface="Arial" panose="020B0604020202020204" pitchFamily="34" charset="0"/>
              </a:rPr>
              <a:t>Security-related events related to the use of security services</a:t>
            </a:r>
          </a:p>
          <a:p>
            <a:pPr marL="828918" lvl="1" indent="-342000"/>
            <a:r>
              <a:rPr lang="en-US" sz="2000" dirty="0">
                <a:latin typeface="Arial" panose="020B0604020202020204" pitchFamily="34" charset="0"/>
                <a:cs typeface="Arial" panose="020B0604020202020204" pitchFamily="34" charset="0"/>
              </a:rPr>
              <a:t>Security service requests</a:t>
            </a:r>
          </a:p>
          <a:p>
            <a:pPr marL="828918" lvl="1" indent="-342000"/>
            <a:r>
              <a:rPr lang="en-US" sz="2000" dirty="0">
                <a:latin typeface="Arial" panose="020B0604020202020204" pitchFamily="34" charset="0"/>
                <a:cs typeface="Arial" panose="020B0604020202020204" pitchFamily="34" charset="0"/>
              </a:rPr>
              <a:t>Security mechanisms usage</a:t>
            </a:r>
          </a:p>
          <a:p>
            <a:pPr marL="828918" lvl="1" indent="-342000"/>
            <a:r>
              <a:rPr lang="en-US" sz="2000" dirty="0">
                <a:latin typeface="Arial" panose="020B0604020202020204" pitchFamily="34" charset="0"/>
                <a:cs typeface="Arial" panose="020B0604020202020204" pitchFamily="34" charset="0"/>
              </a:rPr>
              <a:t>Security alarms</a:t>
            </a:r>
          </a:p>
        </p:txBody>
      </p:sp>
      <p:sp>
        <p:nvSpPr>
          <p:cNvPr id="14" name="Content Placeholder 13">
            <a:extLst>
              <a:ext uri="{FF2B5EF4-FFF2-40B4-BE49-F238E27FC236}">
                <a16:creationId xmlns:a16="http://schemas.microsoft.com/office/drawing/2014/main" id="{ABDF916F-51C9-7D42-1C56-E65393973E94}"/>
              </a:ext>
            </a:extLst>
          </p:cNvPr>
          <p:cNvSpPr>
            <a:spLocks noGrp="1"/>
          </p:cNvSpPr>
          <p:nvPr>
            <p:ph sz="quarter" idx="15"/>
          </p:nvPr>
        </p:nvSpPr>
        <p:spPr>
          <a:xfrm>
            <a:off x="4658124" y="1496396"/>
            <a:ext cx="4076301" cy="4806888"/>
          </a:xfrm>
        </p:spPr>
        <p:txBody>
          <a:bodyPr wrap="square" lIns="0" tIns="18000" rIns="0" bIns="18000" anchor="ctr" anchorCtr="0">
            <a:spAutoFit/>
          </a:bodyPr>
          <a:lstStyle/>
          <a:p>
            <a:pPr marL="342000" indent="-342000">
              <a:spcBef>
                <a:spcPts val="600"/>
              </a:spcBef>
            </a:pPr>
            <a:r>
              <a:rPr lang="en-US" sz="2000" b="1" dirty="0">
                <a:latin typeface="Arial" panose="020B0604020202020204" pitchFamily="34" charset="0"/>
                <a:cs typeface="Arial" panose="020B0604020202020204" pitchFamily="34" charset="0"/>
              </a:rPr>
              <a:t>Security-related events related to management</a:t>
            </a:r>
          </a:p>
          <a:p>
            <a:pPr marL="828918" lvl="1" indent="-342000"/>
            <a:r>
              <a:rPr lang="en-US" sz="2000" dirty="0">
                <a:latin typeface="Arial" panose="020B0604020202020204" pitchFamily="34" charset="0"/>
                <a:cs typeface="Arial" panose="020B0604020202020204" pitchFamily="34" charset="0"/>
              </a:rPr>
              <a:t>Management operations</a:t>
            </a:r>
          </a:p>
          <a:p>
            <a:pPr marL="828918" lvl="1" indent="-342000"/>
            <a:r>
              <a:rPr lang="en-US" sz="2000" dirty="0">
                <a:latin typeface="Arial" panose="020B0604020202020204" pitchFamily="34" charset="0"/>
                <a:cs typeface="Arial" panose="020B0604020202020204" pitchFamily="34" charset="0"/>
              </a:rPr>
              <a:t>Management notifications</a:t>
            </a:r>
          </a:p>
          <a:p>
            <a:pPr marL="342000" indent="-342000">
              <a:spcBef>
                <a:spcPts val="600"/>
              </a:spcBef>
            </a:pPr>
            <a:r>
              <a:rPr lang="en-US" sz="2000" b="1" dirty="0">
                <a:latin typeface="Arial" panose="020B0604020202020204" pitchFamily="34" charset="0"/>
                <a:cs typeface="Arial" panose="020B0604020202020204" pitchFamily="34" charset="0"/>
              </a:rPr>
              <a:t>The list of auditable events should include at least</a:t>
            </a:r>
          </a:p>
          <a:p>
            <a:pPr marL="828918" lvl="1" indent="-342000"/>
            <a:r>
              <a:rPr lang="en-US" sz="2000" dirty="0">
                <a:latin typeface="Arial" panose="020B0604020202020204" pitchFamily="34" charset="0"/>
                <a:cs typeface="Arial" panose="020B0604020202020204" pitchFamily="34" charset="0"/>
              </a:rPr>
              <a:t>Deny access</a:t>
            </a:r>
          </a:p>
          <a:p>
            <a:pPr marL="828918" lvl="1" indent="-342000"/>
            <a:r>
              <a:rPr lang="en-US" sz="2000" dirty="0">
                <a:latin typeface="Arial" panose="020B0604020202020204" pitchFamily="34" charset="0"/>
                <a:cs typeface="Arial" panose="020B0604020202020204" pitchFamily="34" charset="0"/>
              </a:rPr>
              <a:t>Authenticate</a:t>
            </a:r>
          </a:p>
          <a:p>
            <a:pPr marL="828918" lvl="1" indent="-342000"/>
            <a:r>
              <a:rPr lang="en-US" sz="2000" dirty="0">
                <a:latin typeface="Arial" panose="020B0604020202020204" pitchFamily="34" charset="0"/>
                <a:cs typeface="Arial" panose="020B0604020202020204" pitchFamily="34" charset="0"/>
              </a:rPr>
              <a:t>Change attribute</a:t>
            </a:r>
          </a:p>
          <a:p>
            <a:pPr marL="828918" lvl="1" indent="-342000"/>
            <a:r>
              <a:rPr lang="en-US" sz="2000" dirty="0">
                <a:latin typeface="Arial" panose="020B0604020202020204" pitchFamily="34" charset="0"/>
                <a:cs typeface="Arial" panose="020B0604020202020204" pitchFamily="34" charset="0"/>
              </a:rPr>
              <a:t>Create object</a:t>
            </a:r>
          </a:p>
          <a:p>
            <a:pPr marL="828918" lvl="1" indent="-342000"/>
            <a:r>
              <a:rPr lang="en-US" sz="2000" dirty="0">
                <a:latin typeface="Arial" panose="020B0604020202020204" pitchFamily="34" charset="0"/>
                <a:cs typeface="Arial" panose="020B0604020202020204" pitchFamily="34" charset="0"/>
              </a:rPr>
              <a:t>Delete object</a:t>
            </a:r>
          </a:p>
          <a:p>
            <a:pPr marL="828918" lvl="1" indent="-342000"/>
            <a:r>
              <a:rPr lang="en-US" sz="2000" dirty="0">
                <a:latin typeface="Arial" panose="020B0604020202020204" pitchFamily="34" charset="0"/>
                <a:cs typeface="Arial" panose="020B0604020202020204" pitchFamily="34" charset="0"/>
              </a:rPr>
              <a:t>Modify object</a:t>
            </a:r>
          </a:p>
          <a:p>
            <a:pPr marL="828918" lvl="1" indent="-342000"/>
            <a:r>
              <a:rPr lang="en-US" sz="2000" dirty="0">
                <a:latin typeface="Arial" panose="020B0604020202020204" pitchFamily="34" charset="0"/>
                <a:cs typeface="Arial" panose="020B0604020202020204" pitchFamily="34" charset="0"/>
              </a:rPr>
              <a:t>Use privilege</a:t>
            </a:r>
          </a:p>
        </p:txBody>
      </p:sp>
    </p:spTree>
    <p:extLst>
      <p:ext uri="{BB962C8B-B14F-4D97-AF65-F5344CB8AC3E}">
        <p14:creationId xmlns:p14="http://schemas.microsoft.com/office/powerpoint/2010/main" val="2126714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32EA4D4-9BC0-B749-DEB8-DEB479DF9DCF}"/>
              </a:ext>
            </a:extLst>
          </p:cNvPr>
          <p:cNvSpPr>
            <a:spLocks noGrp="1"/>
          </p:cNvSpPr>
          <p:nvPr>
            <p:ph type="title"/>
          </p:nvPr>
        </p:nvSpPr>
        <p:spPr>
          <a:xfrm>
            <a:off x="457199" y="195704"/>
            <a:ext cx="8277225" cy="590349"/>
          </a:xfrm>
        </p:spPr>
        <p:txBody>
          <a:bodyPr wrap="square" lIns="0" tIns="18000" rIns="0" bIns="18000" anchor="ctr" anchorCtr="0">
            <a:spAutoFit/>
          </a:bodyPr>
          <a:lstStyle/>
          <a:p>
            <a:r>
              <a:rPr lang="en-US" sz="3600" dirty="0"/>
              <a:t>Table 18.2 </a:t>
            </a:r>
            <a:r>
              <a:rPr lang="en-US" sz="2800" dirty="0"/>
              <a:t>(2 of 2)</a:t>
            </a:r>
          </a:p>
        </p:txBody>
      </p:sp>
      <p:sp>
        <p:nvSpPr>
          <p:cNvPr id="12" name="Content Placeholder 11">
            <a:extLst>
              <a:ext uri="{FF2B5EF4-FFF2-40B4-BE49-F238E27FC236}">
                <a16:creationId xmlns:a16="http://schemas.microsoft.com/office/drawing/2014/main" id="{FB188CBD-D268-7449-DAB0-99805D3364AE}"/>
              </a:ext>
            </a:extLst>
          </p:cNvPr>
          <p:cNvSpPr>
            <a:spLocks noGrp="1"/>
          </p:cNvSpPr>
          <p:nvPr>
            <p:ph sz="quarter" idx="13"/>
          </p:nvPr>
        </p:nvSpPr>
        <p:spPr>
          <a:xfrm>
            <a:off x="461030" y="1000841"/>
            <a:ext cx="8273395" cy="313350"/>
          </a:xfrm>
        </p:spPr>
        <p:txBody>
          <a:bodyPr wrap="square" lIns="0" tIns="18000" rIns="0" bIns="18000" anchor="ctr" anchorCtr="0">
            <a:spAutoFit/>
          </a:bodyPr>
          <a:lstStyle/>
          <a:p>
            <a:pPr marL="432" indent="0">
              <a:buNone/>
            </a:pPr>
            <a:r>
              <a:rPr lang="en-US" sz="1800" dirty="0">
                <a:latin typeface="Arial" panose="020B0604020202020204" pitchFamily="34" charset="0"/>
                <a:cs typeface="Arial" panose="020B0604020202020204" pitchFamily="34" charset="0"/>
              </a:rPr>
              <a:t>Auditable Items Suggested in X.816</a:t>
            </a:r>
          </a:p>
        </p:txBody>
      </p:sp>
      <p:sp>
        <p:nvSpPr>
          <p:cNvPr id="13" name="Content Placeholder 12">
            <a:extLst>
              <a:ext uri="{FF2B5EF4-FFF2-40B4-BE49-F238E27FC236}">
                <a16:creationId xmlns:a16="http://schemas.microsoft.com/office/drawing/2014/main" id="{DDCC9C7D-3CF1-FF31-77B1-F692F5C75C2E}"/>
              </a:ext>
            </a:extLst>
          </p:cNvPr>
          <p:cNvSpPr>
            <a:spLocks noGrp="1"/>
          </p:cNvSpPr>
          <p:nvPr>
            <p:ph sz="quarter" idx="14"/>
          </p:nvPr>
        </p:nvSpPr>
        <p:spPr>
          <a:xfrm>
            <a:off x="467214" y="1482507"/>
            <a:ext cx="4104786" cy="4729944"/>
          </a:xfrm>
        </p:spPr>
        <p:txBody>
          <a:bodyPr wrap="square" lIns="0" tIns="18000" rIns="0" bIns="18000" anchor="ctr" anchorCtr="0">
            <a:spAutoFit/>
          </a:bodyPr>
          <a:lstStyle/>
          <a:p>
            <a:pPr marL="342000" indent="-342000">
              <a:spcBef>
                <a:spcPts val="600"/>
              </a:spcBef>
            </a:pPr>
            <a:r>
              <a:rPr lang="en-US" sz="1800" b="1" dirty="0">
                <a:latin typeface="Arial" panose="020B0604020202020204" pitchFamily="34" charset="0"/>
                <a:cs typeface="Arial" panose="020B0604020202020204" pitchFamily="34" charset="0"/>
              </a:rPr>
              <a:t>In terms of the individual security services, the following security-related events are important</a:t>
            </a:r>
          </a:p>
          <a:p>
            <a:pPr marL="828918" lvl="1" indent="-342000"/>
            <a:r>
              <a:rPr lang="en-US" sz="1800" dirty="0">
                <a:latin typeface="Arial" panose="020B0604020202020204" pitchFamily="34" charset="0"/>
                <a:cs typeface="Arial" panose="020B0604020202020204" pitchFamily="34" charset="0"/>
              </a:rPr>
              <a:t>Authentication: verify success</a:t>
            </a:r>
          </a:p>
          <a:p>
            <a:pPr marL="828918" lvl="1" indent="-342000"/>
            <a:r>
              <a:rPr lang="en-US" sz="1800" dirty="0">
                <a:latin typeface="Arial" panose="020B0604020202020204" pitchFamily="34" charset="0"/>
                <a:cs typeface="Arial" panose="020B0604020202020204" pitchFamily="34" charset="0"/>
              </a:rPr>
              <a:t>Authentication: verify fail</a:t>
            </a:r>
          </a:p>
          <a:p>
            <a:pPr marL="828918" lvl="1" indent="-342000"/>
            <a:r>
              <a:rPr lang="en-US" sz="1800" dirty="0">
                <a:latin typeface="Arial" panose="020B0604020202020204" pitchFamily="34" charset="0"/>
                <a:cs typeface="Arial" panose="020B0604020202020204" pitchFamily="34" charset="0"/>
              </a:rPr>
              <a:t>Access control: decide access success</a:t>
            </a:r>
          </a:p>
          <a:p>
            <a:pPr marL="828918" lvl="1" indent="-342000"/>
            <a:r>
              <a:rPr lang="en-US" sz="1800" dirty="0">
                <a:latin typeface="Arial" panose="020B0604020202020204" pitchFamily="34" charset="0"/>
                <a:cs typeface="Arial" panose="020B0604020202020204" pitchFamily="34" charset="0"/>
              </a:rPr>
              <a:t>Access control: decide access fail</a:t>
            </a:r>
          </a:p>
          <a:p>
            <a:pPr marL="828918" lvl="1" indent="-342000"/>
            <a:r>
              <a:rPr lang="en-US" sz="1800" dirty="0">
                <a:latin typeface="Arial" panose="020B0604020202020204" pitchFamily="34" charset="0"/>
                <a:cs typeface="Arial" panose="020B0604020202020204" pitchFamily="34" charset="0"/>
              </a:rPr>
              <a:t>Nonrepudiation: nonrepudiable origination of message</a:t>
            </a:r>
          </a:p>
          <a:p>
            <a:pPr marL="828918" lvl="1" indent="-342000"/>
            <a:r>
              <a:rPr lang="en-US" sz="1800" dirty="0">
                <a:latin typeface="Arial" panose="020B0604020202020204" pitchFamily="34" charset="0"/>
                <a:cs typeface="Arial" panose="020B0604020202020204" pitchFamily="34" charset="0"/>
              </a:rPr>
              <a:t>Nonrepudiation: nonrepudiable receipt of message</a:t>
            </a:r>
          </a:p>
          <a:p>
            <a:pPr marL="828918" lvl="1" indent="-342000"/>
            <a:r>
              <a:rPr lang="en-US" sz="1800" dirty="0">
                <a:latin typeface="Arial" panose="020B0604020202020204" pitchFamily="34" charset="0"/>
                <a:cs typeface="Arial" panose="020B0604020202020204" pitchFamily="34" charset="0"/>
              </a:rPr>
              <a:t>Nonrepudiation: unsuccessful repudiation of event</a:t>
            </a:r>
          </a:p>
        </p:txBody>
      </p:sp>
      <p:sp>
        <p:nvSpPr>
          <p:cNvPr id="14" name="Content Placeholder 13">
            <a:extLst>
              <a:ext uri="{FF2B5EF4-FFF2-40B4-BE49-F238E27FC236}">
                <a16:creationId xmlns:a16="http://schemas.microsoft.com/office/drawing/2014/main" id="{ABDF916F-51C9-7D42-1C56-E65393973E94}"/>
              </a:ext>
            </a:extLst>
          </p:cNvPr>
          <p:cNvSpPr>
            <a:spLocks noGrp="1"/>
          </p:cNvSpPr>
          <p:nvPr>
            <p:ph sz="quarter" idx="15"/>
          </p:nvPr>
        </p:nvSpPr>
        <p:spPr>
          <a:xfrm>
            <a:off x="4658124" y="1497416"/>
            <a:ext cx="4076301" cy="4329835"/>
          </a:xfrm>
        </p:spPr>
        <p:txBody>
          <a:bodyPr wrap="square" lIns="0" tIns="18000" rIns="0" bIns="18000" anchor="ctr" anchorCtr="0">
            <a:spAutoFit/>
          </a:bodyPr>
          <a:lstStyle/>
          <a:p>
            <a:pPr marL="828918" lvl="1" indent="-342000"/>
            <a:r>
              <a:rPr lang="en-US" sz="1800" dirty="0">
                <a:latin typeface="Arial" panose="020B0604020202020204" pitchFamily="34" charset="0"/>
                <a:cs typeface="Arial" panose="020B0604020202020204" pitchFamily="34" charset="0"/>
              </a:rPr>
              <a:t>Nonrepudiation: successful repudiation of event</a:t>
            </a:r>
          </a:p>
          <a:p>
            <a:pPr marL="828918" lvl="1" indent="-342000"/>
            <a:r>
              <a:rPr lang="en-US" sz="1800" dirty="0">
                <a:latin typeface="Arial" panose="020B0604020202020204" pitchFamily="34" charset="0"/>
                <a:cs typeface="Arial" panose="020B0604020202020204" pitchFamily="34" charset="0"/>
              </a:rPr>
              <a:t>Integrity: use of shield</a:t>
            </a:r>
          </a:p>
          <a:p>
            <a:pPr marL="828918" lvl="1" indent="-342000"/>
            <a:r>
              <a:rPr lang="en-US" sz="1800" dirty="0">
                <a:latin typeface="Arial" panose="020B0604020202020204" pitchFamily="34" charset="0"/>
                <a:cs typeface="Arial" panose="020B0604020202020204" pitchFamily="34" charset="0"/>
              </a:rPr>
              <a:t>Integrity: use of </a:t>
            </a:r>
            <a:r>
              <a:rPr lang="en-US" sz="1800" dirty="0" err="1">
                <a:latin typeface="Arial" panose="020B0604020202020204" pitchFamily="34" charset="0"/>
                <a:cs typeface="Arial" panose="020B0604020202020204" pitchFamily="34" charset="0"/>
              </a:rPr>
              <a:t>unshield</a:t>
            </a:r>
            <a:endParaRPr lang="en-US" sz="1800" dirty="0">
              <a:latin typeface="Arial" panose="020B0604020202020204" pitchFamily="34" charset="0"/>
              <a:cs typeface="Arial" panose="020B0604020202020204" pitchFamily="34" charset="0"/>
            </a:endParaRPr>
          </a:p>
          <a:p>
            <a:pPr marL="828918" lvl="1" indent="-342000"/>
            <a:r>
              <a:rPr lang="en-US" sz="1800" dirty="0">
                <a:latin typeface="Arial" panose="020B0604020202020204" pitchFamily="34" charset="0"/>
                <a:cs typeface="Arial" panose="020B0604020202020204" pitchFamily="34" charset="0"/>
              </a:rPr>
              <a:t>Integrity: validate success</a:t>
            </a:r>
          </a:p>
          <a:p>
            <a:pPr marL="828918" lvl="1" indent="-342000"/>
            <a:r>
              <a:rPr lang="en-US" sz="1800" dirty="0">
                <a:latin typeface="Arial" panose="020B0604020202020204" pitchFamily="34" charset="0"/>
                <a:cs typeface="Arial" panose="020B0604020202020204" pitchFamily="34" charset="0"/>
              </a:rPr>
              <a:t>Integrity: validate fail</a:t>
            </a:r>
          </a:p>
          <a:p>
            <a:pPr marL="828918" lvl="1" indent="-342000"/>
            <a:r>
              <a:rPr lang="en-US" sz="1800" dirty="0">
                <a:latin typeface="Arial" panose="020B0604020202020204" pitchFamily="34" charset="0"/>
                <a:cs typeface="Arial" panose="020B0604020202020204" pitchFamily="34" charset="0"/>
              </a:rPr>
              <a:t>Confidentiality: use of hide</a:t>
            </a:r>
          </a:p>
          <a:p>
            <a:pPr marL="828918" lvl="1" indent="-342000"/>
            <a:r>
              <a:rPr lang="en-US" sz="1800" dirty="0">
                <a:latin typeface="Arial" panose="020B0604020202020204" pitchFamily="34" charset="0"/>
                <a:cs typeface="Arial" panose="020B0604020202020204" pitchFamily="34" charset="0"/>
              </a:rPr>
              <a:t>Confidentiality: use of reveal</a:t>
            </a:r>
          </a:p>
          <a:p>
            <a:pPr marL="828918" lvl="1" indent="-342000"/>
            <a:r>
              <a:rPr lang="en-US" sz="1800" dirty="0">
                <a:latin typeface="Arial" panose="020B0604020202020204" pitchFamily="34" charset="0"/>
                <a:cs typeface="Arial" panose="020B0604020202020204" pitchFamily="34" charset="0"/>
              </a:rPr>
              <a:t>Audit: select event for auditing</a:t>
            </a:r>
          </a:p>
          <a:p>
            <a:pPr marL="828918" lvl="1" indent="-342000"/>
            <a:r>
              <a:rPr lang="en-US" sz="1800" dirty="0">
                <a:latin typeface="Arial" panose="020B0604020202020204" pitchFamily="34" charset="0"/>
                <a:cs typeface="Arial" panose="020B0604020202020204" pitchFamily="34" charset="0"/>
              </a:rPr>
              <a:t>Audit: deselect event for auditing</a:t>
            </a:r>
          </a:p>
          <a:p>
            <a:pPr marL="828918" lvl="1" indent="-342000"/>
            <a:r>
              <a:rPr lang="en-US" sz="1800" dirty="0">
                <a:latin typeface="Arial" panose="020B0604020202020204" pitchFamily="34" charset="0"/>
                <a:cs typeface="Arial" panose="020B0604020202020204" pitchFamily="34" charset="0"/>
              </a:rPr>
              <a:t>Audit: change audit event selection criteria</a:t>
            </a:r>
          </a:p>
        </p:txBody>
      </p:sp>
    </p:spTree>
    <p:extLst>
      <p:ext uri="{BB962C8B-B14F-4D97-AF65-F5344CB8AC3E}">
        <p14:creationId xmlns:p14="http://schemas.microsoft.com/office/powerpoint/2010/main" val="3751617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ABC56D4-8833-A7E8-D77D-EA2FAA2D5767}"/>
              </a:ext>
            </a:extLst>
          </p:cNvPr>
          <p:cNvSpPr>
            <a:spLocks noGrp="1"/>
          </p:cNvSpPr>
          <p:nvPr>
            <p:ph type="title"/>
          </p:nvPr>
        </p:nvSpPr>
        <p:spPr>
          <a:xfrm>
            <a:off x="457199" y="195705"/>
            <a:ext cx="8277225" cy="590349"/>
          </a:xfrm>
        </p:spPr>
        <p:txBody>
          <a:bodyPr wrap="square" lIns="0" tIns="18000" rIns="0" bIns="18000" anchor="ctr" anchorCtr="0">
            <a:spAutoFit/>
          </a:bodyPr>
          <a:lstStyle/>
          <a:p>
            <a:r>
              <a:rPr lang="en-US" sz="3600" dirty="0"/>
              <a:t>Table 18.3</a:t>
            </a:r>
            <a:endParaRPr lang="en-US" dirty="0"/>
          </a:p>
        </p:txBody>
      </p:sp>
      <p:sp>
        <p:nvSpPr>
          <p:cNvPr id="9" name="Content Placeholder 8">
            <a:extLst>
              <a:ext uri="{FF2B5EF4-FFF2-40B4-BE49-F238E27FC236}">
                <a16:creationId xmlns:a16="http://schemas.microsoft.com/office/drawing/2014/main" id="{2337508A-DBBA-0E33-F438-4B9FBCB327C2}"/>
              </a:ext>
            </a:extLst>
          </p:cNvPr>
          <p:cNvSpPr>
            <a:spLocks noGrp="1"/>
          </p:cNvSpPr>
          <p:nvPr>
            <p:ph sz="quarter" idx="13"/>
          </p:nvPr>
        </p:nvSpPr>
        <p:spPr>
          <a:xfrm>
            <a:off x="457199" y="1040634"/>
            <a:ext cx="8277225" cy="282573"/>
          </a:xfrm>
        </p:spPr>
        <p:txBody>
          <a:bodyPr wrap="square" lIns="0" tIns="18000" rIns="0" bIns="18000" anchor="ctr" anchorCtr="0">
            <a:spAutoFit/>
          </a:bodyPr>
          <a:lstStyle/>
          <a:p>
            <a:pPr marL="432" indent="0">
              <a:buNone/>
            </a:pPr>
            <a:r>
              <a:rPr lang="en-US" sz="1600" dirty="0">
                <a:latin typeface="Arial" panose="020B0604020202020204" pitchFamily="34" charset="0"/>
                <a:cs typeface="Arial" panose="020B0604020202020204" pitchFamily="34" charset="0"/>
              </a:rPr>
              <a:t>Monitoring Areas Suggested in </a:t>
            </a:r>
            <a:r>
              <a:rPr lang="en-US" sz="1600" spc="-300" dirty="0">
                <a:latin typeface="Arial" panose="020B0604020202020204" pitchFamily="34" charset="0"/>
                <a:cs typeface="Arial" panose="020B0604020202020204" pitchFamily="34" charset="0"/>
              </a:rPr>
              <a:t>I S </a:t>
            </a:r>
            <a:r>
              <a:rPr lang="en-US" sz="1600" dirty="0">
                <a:latin typeface="Arial" panose="020B0604020202020204" pitchFamily="34" charset="0"/>
                <a:cs typeface="Arial" panose="020B0604020202020204" pitchFamily="34" charset="0"/>
              </a:rPr>
              <a:t>O 27002</a:t>
            </a:r>
          </a:p>
        </p:txBody>
      </p:sp>
      <p:sp>
        <p:nvSpPr>
          <p:cNvPr id="10" name="Content Placeholder 9">
            <a:extLst>
              <a:ext uri="{FF2B5EF4-FFF2-40B4-BE49-F238E27FC236}">
                <a16:creationId xmlns:a16="http://schemas.microsoft.com/office/drawing/2014/main" id="{3568E4BA-918B-EDE0-5F58-3E805DE742B5}"/>
              </a:ext>
            </a:extLst>
          </p:cNvPr>
          <p:cNvSpPr>
            <a:spLocks noGrp="1"/>
          </p:cNvSpPr>
          <p:nvPr>
            <p:ph sz="quarter" idx="14"/>
          </p:nvPr>
        </p:nvSpPr>
        <p:spPr>
          <a:xfrm>
            <a:off x="457199" y="1471933"/>
            <a:ext cx="8277225" cy="4729944"/>
          </a:xfrm>
        </p:spPr>
        <p:txBody>
          <a:bodyPr wrap="square" lIns="0" tIns="18000" rIns="0" bIns="18000" anchor="ctr" anchorCtr="0">
            <a:spAutoFit/>
          </a:bodyPr>
          <a:lstStyle/>
          <a:p>
            <a:pPr marL="432" indent="0">
              <a:spcBef>
                <a:spcPts val="600"/>
              </a:spcBef>
              <a:buNone/>
            </a:pPr>
            <a:r>
              <a:rPr lang="en-US" sz="1600" dirty="0">
                <a:latin typeface="Arial" panose="020B0604020202020204" pitchFamily="34" charset="0"/>
                <a:cs typeface="Arial" panose="020B0604020202020204" pitchFamily="34" charset="0"/>
              </a:rPr>
              <a:t>a) user </a:t>
            </a:r>
            <a:r>
              <a:rPr lang="en-US" sz="1600" spc="-200" dirty="0">
                <a:latin typeface="Arial" panose="020B0604020202020204" pitchFamily="34" charset="0"/>
                <a:cs typeface="Arial" panose="020B0604020202020204" pitchFamily="34" charset="0"/>
              </a:rPr>
              <a:t>I D </a:t>
            </a:r>
            <a:r>
              <a:rPr lang="en-US" sz="1600" dirty="0">
                <a:latin typeface="Arial" panose="020B0604020202020204" pitchFamily="34" charset="0"/>
                <a:cs typeface="Arial" panose="020B0604020202020204" pitchFamily="34" charset="0"/>
              </a:rPr>
              <a:t>s</a:t>
            </a:r>
          </a:p>
          <a:p>
            <a:pPr marL="432" indent="0">
              <a:spcBef>
                <a:spcPts val="600"/>
              </a:spcBef>
              <a:buNone/>
            </a:pPr>
            <a:r>
              <a:rPr lang="en-US" sz="1600" dirty="0">
                <a:latin typeface="Arial" panose="020B0604020202020204" pitchFamily="34" charset="0"/>
                <a:cs typeface="Arial" panose="020B0604020202020204" pitchFamily="34" charset="0"/>
              </a:rPr>
              <a:t>b) system activities</a:t>
            </a:r>
          </a:p>
          <a:p>
            <a:pPr marL="432" indent="0">
              <a:spcBef>
                <a:spcPts val="600"/>
              </a:spcBef>
              <a:buNone/>
            </a:pPr>
            <a:r>
              <a:rPr lang="en-US" sz="1600" dirty="0">
                <a:latin typeface="Arial" panose="020B0604020202020204" pitchFamily="34" charset="0"/>
                <a:cs typeface="Arial" panose="020B0604020202020204" pitchFamily="34" charset="0"/>
              </a:rPr>
              <a:t>c) dates, times, and details of key events, for example, log-on and log-off</a:t>
            </a:r>
          </a:p>
          <a:p>
            <a:pPr marL="432" indent="0">
              <a:spcBef>
                <a:spcPts val="600"/>
              </a:spcBef>
              <a:buNone/>
            </a:pPr>
            <a:r>
              <a:rPr lang="en-US" sz="1600" dirty="0">
                <a:latin typeface="Arial" panose="020B0604020202020204" pitchFamily="34" charset="0"/>
                <a:cs typeface="Arial" panose="020B0604020202020204" pitchFamily="34" charset="0"/>
              </a:rPr>
              <a:t>d) device identity or location if possible and system identifier</a:t>
            </a:r>
          </a:p>
          <a:p>
            <a:pPr marL="432" indent="0">
              <a:spcBef>
                <a:spcPts val="600"/>
              </a:spcBef>
              <a:buNone/>
            </a:pPr>
            <a:r>
              <a:rPr lang="en-US" sz="1600" dirty="0">
                <a:latin typeface="Arial" panose="020B0604020202020204" pitchFamily="34" charset="0"/>
                <a:cs typeface="Arial" panose="020B0604020202020204" pitchFamily="34" charset="0"/>
              </a:rPr>
              <a:t>e) records of successful and rejected system access attempts</a:t>
            </a:r>
          </a:p>
          <a:p>
            <a:pPr marL="432" indent="0">
              <a:spcBef>
                <a:spcPts val="600"/>
              </a:spcBef>
              <a:buNone/>
            </a:pPr>
            <a:r>
              <a:rPr lang="en-US" sz="1600" dirty="0">
                <a:latin typeface="Arial" panose="020B0604020202020204" pitchFamily="34" charset="0"/>
                <a:cs typeface="Arial" panose="020B0604020202020204" pitchFamily="34" charset="0"/>
              </a:rPr>
              <a:t>f) records of successful and rejected data and other resource access attempts</a:t>
            </a:r>
          </a:p>
          <a:p>
            <a:pPr marL="432" indent="0">
              <a:spcBef>
                <a:spcPts val="600"/>
              </a:spcBef>
              <a:buNone/>
            </a:pPr>
            <a:r>
              <a:rPr lang="en-US" sz="1600" dirty="0">
                <a:latin typeface="Arial" panose="020B0604020202020204" pitchFamily="34" charset="0"/>
                <a:cs typeface="Arial" panose="020B0604020202020204" pitchFamily="34" charset="0"/>
              </a:rPr>
              <a:t>g) changes to system configuration</a:t>
            </a:r>
          </a:p>
          <a:p>
            <a:pPr marL="432" indent="0">
              <a:spcBef>
                <a:spcPts val="600"/>
              </a:spcBef>
              <a:buNone/>
            </a:pPr>
            <a:r>
              <a:rPr lang="en-US" sz="1600" dirty="0">
                <a:latin typeface="Arial" panose="020B0604020202020204" pitchFamily="34" charset="0"/>
                <a:cs typeface="Arial" panose="020B0604020202020204" pitchFamily="34" charset="0"/>
              </a:rPr>
              <a:t>h) use of privileges</a:t>
            </a:r>
          </a:p>
          <a:p>
            <a:pPr marL="432" indent="0">
              <a:spcBef>
                <a:spcPts val="600"/>
              </a:spcBef>
              <a:buNone/>
            </a:pPr>
            <a:r>
              <a:rPr lang="en-US" sz="1600" dirty="0" err="1">
                <a:latin typeface="Arial" panose="020B0604020202020204" pitchFamily="34" charset="0"/>
                <a:cs typeface="Arial" panose="020B0604020202020204" pitchFamily="34" charset="0"/>
              </a:rPr>
              <a:t>i</a:t>
            </a:r>
            <a:r>
              <a:rPr lang="en-US" sz="1600" dirty="0">
                <a:latin typeface="Arial" panose="020B0604020202020204" pitchFamily="34" charset="0"/>
                <a:cs typeface="Arial" panose="020B0604020202020204" pitchFamily="34" charset="0"/>
              </a:rPr>
              <a:t>) use of system utilities and applications</a:t>
            </a:r>
          </a:p>
          <a:p>
            <a:pPr marL="432" indent="0">
              <a:spcBef>
                <a:spcPts val="600"/>
              </a:spcBef>
              <a:buNone/>
            </a:pPr>
            <a:r>
              <a:rPr lang="en-US" sz="1600" dirty="0">
                <a:latin typeface="Arial" panose="020B0604020202020204" pitchFamily="34" charset="0"/>
                <a:cs typeface="Arial" panose="020B0604020202020204" pitchFamily="34" charset="0"/>
              </a:rPr>
              <a:t>j) files accessed and the kind of access</a:t>
            </a:r>
          </a:p>
          <a:p>
            <a:pPr marL="432" indent="0">
              <a:spcBef>
                <a:spcPts val="600"/>
              </a:spcBef>
              <a:buNone/>
            </a:pPr>
            <a:r>
              <a:rPr lang="en-US" sz="1600" dirty="0">
                <a:latin typeface="Arial" panose="020B0604020202020204" pitchFamily="34" charset="0"/>
                <a:cs typeface="Arial" panose="020B0604020202020204" pitchFamily="34" charset="0"/>
              </a:rPr>
              <a:t>k) network addressees and protocols</a:t>
            </a:r>
          </a:p>
          <a:p>
            <a:pPr marL="432" indent="0">
              <a:spcBef>
                <a:spcPts val="600"/>
              </a:spcBef>
              <a:buNone/>
            </a:pPr>
            <a:r>
              <a:rPr lang="en-US" sz="1600" dirty="0">
                <a:latin typeface="Arial" panose="020B0604020202020204" pitchFamily="34" charset="0"/>
                <a:cs typeface="Arial" panose="020B0604020202020204" pitchFamily="34" charset="0"/>
              </a:rPr>
              <a:t>l) alarms raised by the access control system</a:t>
            </a:r>
          </a:p>
          <a:p>
            <a:pPr marL="432" indent="0">
              <a:spcBef>
                <a:spcPts val="600"/>
              </a:spcBef>
              <a:buNone/>
            </a:pPr>
            <a:r>
              <a:rPr lang="en-US" sz="1600" dirty="0">
                <a:latin typeface="Arial" panose="020B0604020202020204" pitchFamily="34" charset="0"/>
                <a:cs typeface="Arial" panose="020B0604020202020204" pitchFamily="34" charset="0"/>
              </a:rPr>
              <a:t>m) activation and de-activation of protection systems, such as anti-virus systems and intrusion detection systems</a:t>
            </a:r>
          </a:p>
          <a:p>
            <a:pPr marL="432" indent="0">
              <a:spcBef>
                <a:spcPts val="600"/>
              </a:spcBef>
              <a:buNone/>
            </a:pPr>
            <a:r>
              <a:rPr lang="en-US" sz="1600" dirty="0">
                <a:latin typeface="Arial" panose="020B0604020202020204" pitchFamily="34" charset="0"/>
                <a:cs typeface="Arial" panose="020B0604020202020204" pitchFamily="34" charset="0"/>
              </a:rPr>
              <a:t>n) records of transactions executed by users in applications</a:t>
            </a:r>
          </a:p>
        </p:txBody>
      </p:sp>
    </p:spTree>
    <p:extLst>
      <p:ext uri="{BB962C8B-B14F-4D97-AF65-F5344CB8AC3E}">
        <p14:creationId xmlns:p14="http://schemas.microsoft.com/office/powerpoint/2010/main" val="1572098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95704"/>
            <a:ext cx="8277225" cy="590349"/>
          </a:xfrm>
        </p:spPr>
        <p:txBody>
          <a:bodyPr wrap="square" lIns="0" tIns="18000" rIns="0" bIns="18000" anchor="ctr" anchorCtr="0">
            <a:spAutoFit/>
          </a:bodyPr>
          <a:lstStyle/>
          <a:p>
            <a:r>
              <a:rPr lang="en-US" dirty="0"/>
              <a:t>Figure 18.4</a:t>
            </a:r>
          </a:p>
        </p:txBody>
      </p:sp>
      <p:sp>
        <p:nvSpPr>
          <p:cNvPr id="5" name="Content Placeholder 4">
            <a:extLst>
              <a:ext uri="{FF2B5EF4-FFF2-40B4-BE49-F238E27FC236}">
                <a16:creationId xmlns:a16="http://schemas.microsoft.com/office/drawing/2014/main" id="{CF67DC3A-4094-5FF5-6D46-94DB2BF3D7B7}"/>
              </a:ext>
            </a:extLst>
          </p:cNvPr>
          <p:cNvSpPr>
            <a:spLocks noGrp="1"/>
          </p:cNvSpPr>
          <p:nvPr>
            <p:ph sz="quarter" idx="13"/>
          </p:nvPr>
        </p:nvSpPr>
        <p:spPr>
          <a:xfrm>
            <a:off x="457199" y="939361"/>
            <a:ext cx="8277225" cy="405683"/>
          </a:xfrm>
        </p:spPr>
        <p:txBody>
          <a:bodyPr wrap="square" lIns="0" tIns="18000" rIns="0" bIns="18000" anchor="ctr" anchorCtr="0">
            <a:spAutoFit/>
          </a:bodyPr>
          <a:lstStyle/>
          <a:p>
            <a:pPr marL="432" indent="0">
              <a:buNone/>
            </a:pPr>
            <a:r>
              <a:rPr lang="en-US" dirty="0">
                <a:latin typeface="Arial" panose="020B0604020202020204" pitchFamily="34" charset="0"/>
                <a:cs typeface="Arial" panose="020B0604020202020204" pitchFamily="34" charset="0"/>
              </a:rPr>
              <a:t>Examples of Audit Trails</a:t>
            </a:r>
          </a:p>
        </p:txBody>
      </p:sp>
      <p:pic>
        <p:nvPicPr>
          <p:cNvPr id="7" name="Picture 6" descr="The table shows the data of the sample system log file showing authentication messages, application level audit record for a mail delivery system, and user log showing a chronological list of commands executed by users.&#10;Long description is available in notes, press F6.">
            <a:extLst>
              <a:ext uri="{FF2B5EF4-FFF2-40B4-BE49-F238E27FC236}">
                <a16:creationId xmlns:a16="http://schemas.microsoft.com/office/drawing/2014/main" id="{83A45F01-380F-C5D3-4F6E-0F7D7601293E}"/>
              </a:ext>
            </a:extLst>
          </p:cNvPr>
          <p:cNvPicPr>
            <a:picLocks noChangeAspect="1"/>
          </p:cNvPicPr>
          <p:nvPr/>
        </p:nvPicPr>
        <p:blipFill>
          <a:blip r:embed="rId3"/>
          <a:stretch>
            <a:fillRect/>
          </a:stretch>
        </p:blipFill>
        <p:spPr>
          <a:xfrm>
            <a:off x="1851500" y="1441831"/>
            <a:ext cx="5441001" cy="4888732"/>
          </a:xfrm>
          <a:prstGeom prst="rect">
            <a:avLst/>
          </a:prstGeom>
        </p:spPr>
      </p:pic>
      <p:sp>
        <p:nvSpPr>
          <p:cNvPr id="3" name="Content Placeholder 11">
            <a:extLst>
              <a:ext uri="{FF2B5EF4-FFF2-40B4-BE49-F238E27FC236}">
                <a16:creationId xmlns:a16="http://schemas.microsoft.com/office/drawing/2014/main" id="{C05C6B23-04F0-93A5-0ACD-521297DC79E8}"/>
              </a:ext>
            </a:extLst>
          </p:cNvPr>
          <p:cNvSpPr txBox="1">
            <a:spLocks/>
          </p:cNvSpPr>
          <p:nvPr/>
        </p:nvSpPr>
        <p:spPr>
          <a:xfrm>
            <a:off x="7618412" y="1441831"/>
            <a:ext cx="1116012" cy="4767643"/>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buFont typeface="Arial" panose="020B0604020202020204" pitchFamily="34" charset="0"/>
              <a:buNone/>
              <a:defRPr/>
            </a:pPr>
            <a:r>
              <a:rPr lang="en-US" sz="1050" dirty="0">
                <a:ea typeface="+mn-ea"/>
              </a:rPr>
              <a:t>Figure 18.4a is an example of a system-level audit trail on a UNIX system</a:t>
            </a:r>
          </a:p>
          <a:p>
            <a:pPr>
              <a:buFont typeface="Arial" panose="020B0604020202020204" pitchFamily="34" charset="0"/>
              <a:buNone/>
              <a:defRPr/>
            </a:pPr>
            <a:endParaRPr lang="en-US" sz="1050" dirty="0">
              <a:ea typeface="+mn-ea"/>
            </a:endParaRPr>
          </a:p>
          <a:p>
            <a:pPr>
              <a:buFont typeface="Arial" panose="020B0604020202020204" pitchFamily="34" charset="0"/>
              <a:buNone/>
              <a:defRPr/>
            </a:pPr>
            <a:r>
              <a:rPr lang="en-US" sz="1050" b="1" dirty="0" err="1">
                <a:latin typeface="Courier New" panose="02070309020205020404" pitchFamily="49" charset="0"/>
                <a:ea typeface="+mn-ea"/>
                <a:cs typeface="Courier New" panose="02070309020205020404" pitchFamily="49" charset="0"/>
              </a:rPr>
              <a:t>su</a:t>
            </a:r>
            <a:r>
              <a:rPr lang="en-US" sz="1050" dirty="0">
                <a:ea typeface="+mn-ea"/>
              </a:rPr>
              <a:t> executes commands with privileges of another user</a:t>
            </a:r>
          </a:p>
          <a:p>
            <a:pPr>
              <a:buFont typeface="Arial" panose="020B0604020202020204" pitchFamily="34" charset="0"/>
              <a:buNone/>
              <a:defRPr/>
            </a:pPr>
            <a:endParaRPr lang="en-US" sz="1050" dirty="0">
              <a:ea typeface="+mn-ea"/>
            </a:endParaRPr>
          </a:p>
          <a:p>
            <a:pPr>
              <a:buFont typeface="Arial" panose="020B0604020202020204" pitchFamily="34" charset="0"/>
              <a:buNone/>
              <a:defRPr/>
            </a:pPr>
            <a:r>
              <a:rPr lang="en-US" sz="1050" dirty="0">
                <a:ea typeface="+mn-ea"/>
              </a:rPr>
              <a:t>Figure 18.4b is an example of an application-level audit trail for a mail delivery system</a:t>
            </a:r>
          </a:p>
          <a:p>
            <a:pPr>
              <a:buFont typeface="Arial" panose="020B0604020202020204" pitchFamily="34" charset="0"/>
              <a:buNone/>
              <a:defRPr/>
            </a:pPr>
            <a:endParaRPr lang="en-US" sz="1050" dirty="0">
              <a:ea typeface="+mn-ea"/>
            </a:endParaRPr>
          </a:p>
          <a:p>
            <a:pPr>
              <a:buFont typeface="Arial" panose="020B0604020202020204" pitchFamily="34" charset="0"/>
              <a:buNone/>
              <a:defRPr/>
            </a:pPr>
            <a:endParaRPr lang="en-US" sz="1050" dirty="0">
              <a:ea typeface="+mn-ea"/>
            </a:endParaRPr>
          </a:p>
          <a:p>
            <a:pPr>
              <a:buFont typeface="Arial" panose="020B0604020202020204" pitchFamily="34" charset="0"/>
              <a:buNone/>
              <a:defRPr/>
            </a:pPr>
            <a:endParaRPr lang="en-US" sz="1050" dirty="0">
              <a:ea typeface="+mn-ea"/>
            </a:endParaRPr>
          </a:p>
          <a:p>
            <a:pPr>
              <a:buFont typeface="Arial" panose="020B0604020202020204" pitchFamily="34" charset="0"/>
              <a:buNone/>
              <a:defRPr/>
            </a:pPr>
            <a:r>
              <a:rPr lang="en-US" sz="1050" dirty="0">
                <a:ea typeface="+mn-ea"/>
              </a:rPr>
              <a:t>Figure 18.4c is an example of a user-level audit trail on a UNIX system</a:t>
            </a:r>
          </a:p>
        </p:txBody>
      </p:sp>
      <p:cxnSp>
        <p:nvCxnSpPr>
          <p:cNvPr id="6" name="Straight Connector 5">
            <a:extLst>
              <a:ext uri="{FF2B5EF4-FFF2-40B4-BE49-F238E27FC236}">
                <a16:creationId xmlns:a16="http://schemas.microsoft.com/office/drawing/2014/main" id="{AE72D0D4-7158-754A-0307-0DF90D3CDBB7}"/>
              </a:ext>
            </a:extLst>
          </p:cNvPr>
          <p:cNvCxnSpPr>
            <a:cxnSpLocks/>
          </p:cNvCxnSpPr>
          <p:nvPr/>
        </p:nvCxnSpPr>
        <p:spPr>
          <a:xfrm>
            <a:off x="3905250" y="1803400"/>
            <a:ext cx="1517650" cy="0"/>
          </a:xfrm>
          <a:prstGeom prst="line">
            <a:avLst/>
          </a:prstGeom>
          <a:ln w="19050">
            <a:solidFill>
              <a:srgbClr val="007FA3"/>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16D5EF0-974B-A9AA-7345-6D7597378D5A}"/>
              </a:ext>
            </a:extLst>
          </p:cNvPr>
          <p:cNvCxnSpPr>
            <a:cxnSpLocks/>
          </p:cNvCxnSpPr>
          <p:nvPr/>
        </p:nvCxnSpPr>
        <p:spPr>
          <a:xfrm>
            <a:off x="3905250" y="2057400"/>
            <a:ext cx="1517650" cy="0"/>
          </a:xfrm>
          <a:prstGeom prst="line">
            <a:avLst/>
          </a:prstGeom>
          <a:ln w="19050">
            <a:solidFill>
              <a:srgbClr val="007FA3"/>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88F0818-E5D8-3613-ABC3-65652B5E439E}"/>
              </a:ext>
            </a:extLst>
          </p:cNvPr>
          <p:cNvCxnSpPr>
            <a:cxnSpLocks/>
          </p:cNvCxnSpPr>
          <p:nvPr/>
        </p:nvCxnSpPr>
        <p:spPr>
          <a:xfrm>
            <a:off x="3875617" y="1955800"/>
            <a:ext cx="1670050" cy="0"/>
          </a:xfrm>
          <a:prstGeom prst="line">
            <a:avLst/>
          </a:prstGeom>
          <a:ln w="19050">
            <a:solidFill>
              <a:srgbClr val="007FA3"/>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BB81826-9882-300B-F02A-157EA7E330FA}"/>
              </a:ext>
            </a:extLst>
          </p:cNvPr>
          <p:cNvSpPr txBox="1"/>
          <p:nvPr/>
        </p:nvSpPr>
        <p:spPr>
          <a:xfrm>
            <a:off x="7884368" y="6181416"/>
            <a:ext cx="564578" cy="307777"/>
          </a:xfrm>
          <a:prstGeom prst="rect">
            <a:avLst/>
          </a:prstGeom>
          <a:noFill/>
        </p:spPr>
        <p:txBody>
          <a:bodyPr wrap="none" rtlCol="0">
            <a:spAutoFit/>
          </a:bodyPr>
          <a:lstStyle/>
          <a:p>
            <a:r>
              <a:rPr lang="en-US" dirty="0"/>
              <a:t>SJW</a:t>
            </a:r>
          </a:p>
        </p:txBody>
      </p:sp>
    </p:spTree>
    <p:extLst>
      <p:ext uri="{BB962C8B-B14F-4D97-AF65-F5344CB8AC3E}">
        <p14:creationId xmlns:p14="http://schemas.microsoft.com/office/powerpoint/2010/main" val="924133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07580"/>
            <a:ext cx="8277225" cy="590349"/>
          </a:xfrm>
        </p:spPr>
        <p:txBody>
          <a:bodyPr wrap="square" lIns="0" tIns="18000" rIns="0" bIns="18000" anchor="ctr" anchorCtr="0">
            <a:spAutoFit/>
          </a:bodyPr>
          <a:lstStyle/>
          <a:p>
            <a:r>
              <a:rPr lang="en-US" dirty="0"/>
              <a:t>Physical Access Audit Trails</a:t>
            </a:r>
          </a:p>
        </p:txBody>
      </p:sp>
      <p:sp>
        <p:nvSpPr>
          <p:cNvPr id="3" name="Content Placeholder 2"/>
          <p:cNvSpPr>
            <a:spLocks noGrp="1"/>
          </p:cNvSpPr>
          <p:nvPr>
            <p:ph sz="quarter" idx="13"/>
          </p:nvPr>
        </p:nvSpPr>
        <p:spPr>
          <a:xfrm>
            <a:off x="457199" y="926525"/>
            <a:ext cx="8277225" cy="3898947"/>
          </a:xfrm>
        </p:spPr>
        <p:txBody>
          <a:bodyPr wrap="square" lIns="0" tIns="18000" rIns="0" bIns="18000" anchor="ctr" anchorCtr="0">
            <a:spAutoFit/>
          </a:bodyPr>
          <a:lstStyle/>
          <a:p>
            <a:pPr marL="342000" indent="-342000">
              <a:spcBef>
                <a:spcPts val="600"/>
              </a:spcBef>
            </a:pPr>
            <a:r>
              <a:rPr lang="en-US" dirty="0">
                <a:latin typeface="Arial" panose="020B0604020202020204" pitchFamily="34" charset="0"/>
                <a:cs typeface="Arial" panose="020B0604020202020204" pitchFamily="34" charset="0"/>
              </a:rPr>
              <a:t>Generated by equipment that controls physical access</a:t>
            </a:r>
          </a:p>
          <a:p>
            <a:pPr marL="828918" lvl="1" indent="-342000"/>
            <a:r>
              <a:rPr lang="en-US" dirty="0">
                <a:latin typeface="Arial" panose="020B0604020202020204" pitchFamily="34" charset="0"/>
                <a:cs typeface="Arial" panose="020B0604020202020204" pitchFamily="34" charset="0"/>
              </a:rPr>
              <a:t>Card-key systems, alarm systems</a:t>
            </a:r>
          </a:p>
          <a:p>
            <a:pPr marL="342000" indent="-342000">
              <a:spcBef>
                <a:spcPts val="600"/>
              </a:spcBef>
            </a:pPr>
            <a:r>
              <a:rPr lang="en-US" dirty="0">
                <a:latin typeface="Arial" panose="020B0604020202020204" pitchFamily="34" charset="0"/>
                <a:cs typeface="Arial" panose="020B0604020202020204" pitchFamily="34" charset="0"/>
              </a:rPr>
              <a:t>Sent to central host for analysis and storage</a:t>
            </a:r>
          </a:p>
          <a:p>
            <a:pPr marL="342000" indent="-342000">
              <a:spcBef>
                <a:spcPts val="600"/>
              </a:spcBef>
            </a:pPr>
            <a:r>
              <a:rPr lang="en-US" dirty="0">
                <a:latin typeface="Arial" panose="020B0604020202020204" pitchFamily="34" charset="0"/>
                <a:cs typeface="Arial" panose="020B0604020202020204" pitchFamily="34" charset="0"/>
              </a:rPr>
              <a:t>Data of interest:</a:t>
            </a:r>
          </a:p>
          <a:p>
            <a:pPr marL="828918" lvl="1" indent="-342000"/>
            <a:r>
              <a:rPr lang="en-US" dirty="0">
                <a:latin typeface="Arial" panose="020B0604020202020204" pitchFamily="34" charset="0"/>
                <a:cs typeface="Arial" panose="020B0604020202020204" pitchFamily="34" charset="0"/>
              </a:rPr>
              <a:t>Date/time/location/user of access attempt</a:t>
            </a:r>
          </a:p>
          <a:p>
            <a:pPr marL="828918" lvl="1" indent="-342000"/>
            <a:r>
              <a:rPr lang="en-US" dirty="0">
                <a:latin typeface="Arial" panose="020B0604020202020204" pitchFamily="34" charset="0"/>
                <a:cs typeface="Arial" panose="020B0604020202020204" pitchFamily="34" charset="0"/>
              </a:rPr>
              <a:t>Both valid and invalid access attempts</a:t>
            </a:r>
          </a:p>
          <a:p>
            <a:pPr marL="828918" lvl="1" indent="-342000"/>
            <a:r>
              <a:rPr lang="en-US" dirty="0">
                <a:latin typeface="Arial" panose="020B0604020202020204" pitchFamily="34" charset="0"/>
                <a:cs typeface="Arial" panose="020B0604020202020204" pitchFamily="34" charset="0"/>
              </a:rPr>
              <a:t>Attempts to add/modify/delete physical access privileges</a:t>
            </a:r>
          </a:p>
          <a:p>
            <a:pPr marL="828918" lvl="1" indent="-342000"/>
            <a:r>
              <a:rPr lang="en-US" dirty="0">
                <a:latin typeface="Arial" panose="020B0604020202020204" pitchFamily="34" charset="0"/>
                <a:cs typeface="Arial" panose="020B0604020202020204" pitchFamily="34" charset="0"/>
              </a:rPr>
              <a:t>May send violation messages to personnel</a:t>
            </a:r>
          </a:p>
        </p:txBody>
      </p:sp>
    </p:spTree>
    <p:extLst>
      <p:ext uri="{BB962C8B-B14F-4D97-AF65-F5344CB8AC3E}">
        <p14:creationId xmlns:p14="http://schemas.microsoft.com/office/powerpoint/2010/main" val="3129843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95703"/>
            <a:ext cx="8277225" cy="590349"/>
          </a:xfrm>
        </p:spPr>
        <p:txBody>
          <a:bodyPr wrap="square" lIns="0" tIns="18000" rIns="0" bIns="18000" anchor="ctr" anchorCtr="0">
            <a:spAutoFit/>
          </a:bodyPr>
          <a:lstStyle/>
          <a:p>
            <a:r>
              <a:rPr lang="en-US" dirty="0"/>
              <a:t>Protecting Audit Trail Data</a:t>
            </a:r>
          </a:p>
        </p:txBody>
      </p:sp>
      <p:sp>
        <p:nvSpPr>
          <p:cNvPr id="4" name="Content Placeholder 3"/>
          <p:cNvSpPr>
            <a:spLocks noGrp="1"/>
          </p:cNvSpPr>
          <p:nvPr>
            <p:ph sz="quarter" idx="13"/>
          </p:nvPr>
        </p:nvSpPr>
        <p:spPr>
          <a:xfrm>
            <a:off x="457199" y="962402"/>
            <a:ext cx="8277225" cy="5268553"/>
          </a:xfrm>
        </p:spPr>
        <p:txBody>
          <a:bodyPr wrap="square" lIns="0" tIns="18000" rIns="0" bIns="18000" anchor="ctr" anchorCtr="0">
            <a:spAutoFit/>
          </a:bodyPr>
          <a:lstStyle/>
          <a:p>
            <a:pPr marL="342000" indent="-342000">
              <a:spcBef>
                <a:spcPts val="600"/>
              </a:spcBef>
            </a:pPr>
            <a:r>
              <a:rPr lang="en-US" sz="2000" dirty="0">
                <a:latin typeface="Arial" panose="020B0604020202020204" pitchFamily="34" charset="0"/>
                <a:cs typeface="Arial" panose="020B0604020202020204" pitchFamily="34" charset="0"/>
              </a:rPr>
              <a:t>Read/write file on host</a:t>
            </a:r>
          </a:p>
          <a:p>
            <a:pPr marL="828918" lvl="1" indent="-342000"/>
            <a:r>
              <a:rPr lang="en-US" sz="2000" dirty="0">
                <a:latin typeface="Arial" panose="020B0604020202020204" pitchFamily="34" charset="0"/>
                <a:cs typeface="Arial" panose="020B0604020202020204" pitchFamily="34" charset="0"/>
              </a:rPr>
              <a:t>Easy, least resource intensive, instant access</a:t>
            </a:r>
          </a:p>
          <a:p>
            <a:pPr marL="828918" lvl="1" indent="-342000"/>
            <a:r>
              <a:rPr lang="en-US" sz="2000" dirty="0">
                <a:latin typeface="Arial" panose="020B0604020202020204" pitchFamily="34" charset="0"/>
                <a:cs typeface="Arial" panose="020B0604020202020204" pitchFamily="34" charset="0"/>
              </a:rPr>
              <a:t>Vulnerable to attack by intruder</a:t>
            </a:r>
          </a:p>
          <a:p>
            <a:pPr marL="342000" indent="-342000">
              <a:spcBef>
                <a:spcPts val="600"/>
              </a:spcBef>
            </a:pPr>
            <a:r>
              <a:rPr lang="en-US" sz="2000" dirty="0">
                <a:latin typeface="Arial" panose="020B0604020202020204" pitchFamily="34" charset="0"/>
                <a:cs typeface="Arial" panose="020B0604020202020204" pitchFamily="34" charset="0"/>
              </a:rPr>
              <a:t>Write-once/read-many device (CD-ROM or DVD-ROM)</a:t>
            </a:r>
          </a:p>
          <a:p>
            <a:pPr marL="828918" lvl="1" indent="-342000"/>
            <a:r>
              <a:rPr lang="en-US" sz="2000" dirty="0">
                <a:latin typeface="Arial" panose="020B0604020202020204" pitchFamily="34" charset="0"/>
                <a:cs typeface="Arial" panose="020B0604020202020204" pitchFamily="34" charset="0"/>
              </a:rPr>
              <a:t>More secure but less convenient</a:t>
            </a:r>
          </a:p>
          <a:p>
            <a:pPr marL="828918" lvl="1" indent="-342000"/>
            <a:r>
              <a:rPr lang="en-US" sz="2000" dirty="0">
                <a:latin typeface="Arial" panose="020B0604020202020204" pitchFamily="34" charset="0"/>
                <a:cs typeface="Arial" panose="020B0604020202020204" pitchFamily="34" charset="0"/>
              </a:rPr>
              <a:t>Need steady supply of recordable media</a:t>
            </a:r>
          </a:p>
          <a:p>
            <a:pPr marL="828918" lvl="1" indent="-342000"/>
            <a:r>
              <a:rPr lang="en-US" sz="2000" dirty="0">
                <a:latin typeface="Arial" panose="020B0604020202020204" pitchFamily="34" charset="0"/>
                <a:cs typeface="Arial" panose="020B0604020202020204" pitchFamily="34" charset="0"/>
              </a:rPr>
              <a:t>Access may be delayed and not available immediately</a:t>
            </a:r>
          </a:p>
          <a:p>
            <a:pPr marL="342000" indent="-342000">
              <a:spcBef>
                <a:spcPts val="600"/>
              </a:spcBef>
            </a:pPr>
            <a:r>
              <a:rPr lang="en-US" sz="2000" dirty="0">
                <a:latin typeface="Arial" panose="020B0604020202020204" pitchFamily="34" charset="0"/>
                <a:cs typeface="Arial" panose="020B0604020202020204" pitchFamily="34" charset="0"/>
              </a:rPr>
              <a:t>Write-only device</a:t>
            </a:r>
          </a:p>
          <a:p>
            <a:pPr marL="828918" lvl="1" indent="-342000"/>
            <a:r>
              <a:rPr lang="en-US" sz="2000" dirty="0">
                <a:latin typeface="Arial" panose="020B0604020202020204" pitchFamily="34" charset="0"/>
                <a:cs typeface="Arial" panose="020B0604020202020204" pitchFamily="34" charset="0"/>
              </a:rPr>
              <a:t>Provides paper trail</a:t>
            </a:r>
          </a:p>
          <a:p>
            <a:pPr marL="828918" lvl="1" indent="-342000"/>
            <a:r>
              <a:rPr lang="en-US" sz="2000" dirty="0">
                <a:latin typeface="Arial" panose="020B0604020202020204" pitchFamily="34" charset="0"/>
                <a:cs typeface="Arial" panose="020B0604020202020204" pitchFamily="34" charset="0"/>
              </a:rPr>
              <a:t>Impractical for capturing detailed audit data on large or networked systems</a:t>
            </a:r>
          </a:p>
          <a:p>
            <a:pPr marL="828918" lvl="1" indent="-342000"/>
            <a:r>
              <a:rPr lang="en-US" sz="2000" dirty="0">
                <a:latin typeface="Arial" panose="020B0604020202020204" pitchFamily="34" charset="0"/>
                <a:cs typeface="Arial" panose="020B0604020202020204" pitchFamily="34" charset="0"/>
              </a:rPr>
              <a:t>Useful when a permanent, immediately available log is required</a:t>
            </a:r>
          </a:p>
          <a:p>
            <a:pPr marL="342000" indent="-342000">
              <a:spcBef>
                <a:spcPts val="600"/>
              </a:spcBef>
            </a:pPr>
            <a:r>
              <a:rPr lang="en-US" sz="2000" dirty="0">
                <a:latin typeface="Arial" panose="020B0604020202020204" pitchFamily="34" charset="0"/>
                <a:cs typeface="Arial" panose="020B0604020202020204" pitchFamily="34" charset="0"/>
              </a:rPr>
              <a:t>Must protect both integrity and confidentiality</a:t>
            </a:r>
          </a:p>
          <a:p>
            <a:pPr marL="828918" lvl="1" indent="-342000"/>
            <a:r>
              <a:rPr lang="en-US" sz="2000" dirty="0">
                <a:latin typeface="Arial" panose="020B0604020202020204" pitchFamily="34" charset="0"/>
                <a:cs typeface="Arial" panose="020B0604020202020204" pitchFamily="34" charset="0"/>
              </a:rPr>
              <a:t>Encryption, digital signatures, access controls</a:t>
            </a:r>
          </a:p>
        </p:txBody>
      </p:sp>
      <p:sp>
        <p:nvSpPr>
          <p:cNvPr id="3" name="TextBox 2">
            <a:extLst>
              <a:ext uri="{FF2B5EF4-FFF2-40B4-BE49-F238E27FC236}">
                <a16:creationId xmlns:a16="http://schemas.microsoft.com/office/drawing/2014/main" id="{A18C2F61-C933-2435-594A-6BE5630A60DC}"/>
              </a:ext>
            </a:extLst>
          </p:cNvPr>
          <p:cNvSpPr txBox="1"/>
          <p:nvPr/>
        </p:nvSpPr>
        <p:spPr>
          <a:xfrm>
            <a:off x="7884368" y="6181416"/>
            <a:ext cx="671979" cy="369332"/>
          </a:xfrm>
          <a:prstGeom prst="rect">
            <a:avLst/>
          </a:prstGeom>
          <a:noFill/>
        </p:spPr>
        <p:txBody>
          <a:bodyPr wrap="none" rtlCol="0">
            <a:spAutoFit/>
          </a:bodyPr>
          <a:lstStyle/>
          <a:p>
            <a:r>
              <a:rPr lang="en-US" dirty="0"/>
              <a:t>SJW</a:t>
            </a:r>
          </a:p>
        </p:txBody>
      </p:sp>
    </p:spTree>
    <p:extLst>
      <p:ext uri="{BB962C8B-B14F-4D97-AF65-F5344CB8AC3E}">
        <p14:creationId xmlns:p14="http://schemas.microsoft.com/office/powerpoint/2010/main" val="4005803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07582"/>
            <a:ext cx="8277225" cy="590349"/>
          </a:xfrm>
        </p:spPr>
        <p:txBody>
          <a:bodyPr wrap="square" lIns="0" tIns="18000" rIns="0" bIns="18000" anchor="ctr" anchorCtr="0">
            <a:spAutoFit/>
          </a:bodyPr>
          <a:lstStyle/>
          <a:p>
            <a:r>
              <a:rPr lang="en-US" dirty="0"/>
              <a:t>Implementing Logging</a:t>
            </a:r>
          </a:p>
        </p:txBody>
      </p:sp>
      <p:sp>
        <p:nvSpPr>
          <p:cNvPr id="3" name="Content Placeholder 2"/>
          <p:cNvSpPr>
            <a:spLocks noGrp="1"/>
          </p:cNvSpPr>
          <p:nvPr>
            <p:ph sz="quarter" idx="13"/>
          </p:nvPr>
        </p:nvSpPr>
        <p:spPr>
          <a:xfrm>
            <a:off x="457200" y="927228"/>
            <a:ext cx="8277224" cy="2852507"/>
          </a:xfrm>
        </p:spPr>
        <p:txBody>
          <a:bodyPr wrap="square" lIns="0" tIns="18000" rIns="0" bIns="18000" anchor="ctr" anchorCtr="0">
            <a:spAutoFit/>
          </a:bodyPr>
          <a:lstStyle/>
          <a:p>
            <a:pPr marL="342000" indent="-342000">
              <a:spcBef>
                <a:spcPts val="600"/>
              </a:spcBef>
            </a:pPr>
            <a:r>
              <a:rPr lang="en-US" dirty="0">
                <a:latin typeface="Arial" panose="020B0604020202020204" pitchFamily="34" charset="0"/>
                <a:cs typeface="Arial" panose="020B0604020202020204" pitchFamily="34" charset="0"/>
              </a:rPr>
              <a:t>Foundation of security auditing facility is the initial capture of the audit data</a:t>
            </a:r>
          </a:p>
          <a:p>
            <a:pPr marL="342000" indent="-342000">
              <a:spcBef>
                <a:spcPts val="600"/>
              </a:spcBef>
            </a:pPr>
            <a:r>
              <a:rPr lang="en-US" dirty="0">
                <a:latin typeface="Arial" panose="020B0604020202020204" pitchFamily="34" charset="0"/>
                <a:cs typeface="Arial" panose="020B0604020202020204" pitchFamily="34" charset="0"/>
              </a:rPr>
              <a:t>Software must include hooks (capture points) that trigger data collection and storage as preselected events occur</a:t>
            </a:r>
          </a:p>
          <a:p>
            <a:pPr marL="342000" indent="-342000">
              <a:spcBef>
                <a:spcPts val="600"/>
              </a:spcBef>
            </a:pPr>
            <a:r>
              <a:rPr lang="en-US" dirty="0">
                <a:latin typeface="Arial" panose="020B0604020202020204" pitchFamily="34" charset="0"/>
                <a:cs typeface="Arial" panose="020B0604020202020204" pitchFamily="34" charset="0"/>
              </a:rPr>
              <a:t>Dependent on the nature of the software</a:t>
            </a:r>
          </a:p>
          <a:p>
            <a:pPr marL="828918" lvl="1" indent="-342000"/>
            <a:r>
              <a:rPr lang="en-US" dirty="0">
                <a:latin typeface="Arial" panose="020B0604020202020204" pitchFamily="34" charset="0"/>
                <a:cs typeface="Arial" panose="020B0604020202020204" pitchFamily="34" charset="0"/>
              </a:rPr>
              <a:t>Varies depending on operating system and applications involved</a:t>
            </a:r>
          </a:p>
        </p:txBody>
      </p:sp>
    </p:spTree>
    <p:extLst>
      <p:ext uri="{BB962C8B-B14F-4D97-AF65-F5344CB8AC3E}">
        <p14:creationId xmlns:p14="http://schemas.microsoft.com/office/powerpoint/2010/main" val="340397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95705"/>
            <a:ext cx="8277225" cy="590349"/>
          </a:xfrm>
        </p:spPr>
        <p:txBody>
          <a:bodyPr wrap="square" lIns="0" tIns="18000" rIns="0" bIns="18000" anchor="ctr" anchorCtr="0">
            <a:spAutoFit/>
          </a:bodyPr>
          <a:lstStyle/>
          <a:p>
            <a:r>
              <a:rPr lang="en-US" dirty="0"/>
              <a:t>Windows Event Log</a:t>
            </a:r>
          </a:p>
        </p:txBody>
      </p:sp>
      <p:sp>
        <p:nvSpPr>
          <p:cNvPr id="3" name="Content Placeholder 2"/>
          <p:cNvSpPr>
            <a:spLocks noGrp="1"/>
          </p:cNvSpPr>
          <p:nvPr>
            <p:ph sz="quarter" idx="13"/>
          </p:nvPr>
        </p:nvSpPr>
        <p:spPr>
          <a:xfrm>
            <a:off x="457199" y="1128739"/>
            <a:ext cx="8277225" cy="3922031"/>
          </a:xfrm>
        </p:spPr>
        <p:txBody>
          <a:bodyPr wrap="square" lIns="0" tIns="18000" rIns="0" bIns="18000" anchor="ctr" anchorCtr="0">
            <a:spAutoFit/>
          </a:bodyPr>
          <a:lstStyle/>
          <a:p>
            <a:pPr marL="342000" indent="-342000">
              <a:spcBef>
                <a:spcPts val="600"/>
              </a:spcBef>
            </a:pPr>
            <a:r>
              <a:rPr lang="en-US" sz="2000" dirty="0">
                <a:latin typeface="Arial" panose="020B0604020202020204" pitchFamily="34" charset="0"/>
                <a:cs typeface="Arial" panose="020B0604020202020204" pitchFamily="34" charset="0"/>
              </a:rPr>
              <a:t>Event is an entity that describes some interesting occurrence</a:t>
            </a:r>
          </a:p>
          <a:p>
            <a:pPr marL="828918" lvl="1" indent="-342000"/>
            <a:r>
              <a:rPr lang="en-US" sz="2000" dirty="0">
                <a:latin typeface="Arial" panose="020B0604020202020204" pitchFamily="34" charset="0"/>
                <a:cs typeface="Arial" panose="020B0604020202020204" pitchFamily="34" charset="0"/>
              </a:rPr>
              <a:t>Contains:</a:t>
            </a:r>
          </a:p>
          <a:p>
            <a:pPr marL="1228968" lvl="2" indent="-342000"/>
            <a:r>
              <a:rPr lang="en-US" sz="2000" dirty="0">
                <a:latin typeface="Arial" panose="020B0604020202020204" pitchFamily="34" charset="0"/>
                <a:cs typeface="Arial" panose="020B0604020202020204" pitchFamily="34" charset="0"/>
              </a:rPr>
              <a:t>A numeric identification code</a:t>
            </a:r>
          </a:p>
          <a:p>
            <a:pPr marL="1228968" lvl="2" indent="-342000"/>
            <a:r>
              <a:rPr lang="en-US" sz="2000" dirty="0">
                <a:latin typeface="Arial" panose="020B0604020202020204" pitchFamily="34" charset="0"/>
                <a:cs typeface="Arial" panose="020B0604020202020204" pitchFamily="34" charset="0"/>
              </a:rPr>
              <a:t>A set of attributes</a:t>
            </a:r>
          </a:p>
          <a:p>
            <a:pPr marL="1228968" lvl="2" indent="-342000"/>
            <a:r>
              <a:rPr lang="en-US" sz="2000" dirty="0">
                <a:latin typeface="Arial" panose="020B0604020202020204" pitchFamily="34" charset="0"/>
                <a:cs typeface="Arial" panose="020B0604020202020204" pitchFamily="34" charset="0"/>
              </a:rPr>
              <a:t>Optional user-supplied data</a:t>
            </a:r>
          </a:p>
          <a:p>
            <a:pPr marL="342000" indent="-342000">
              <a:spcBef>
                <a:spcPts val="600"/>
              </a:spcBef>
            </a:pPr>
            <a:r>
              <a:rPr lang="en-US" sz="2000" dirty="0">
                <a:latin typeface="Arial" panose="020B0604020202020204" pitchFamily="34" charset="0"/>
                <a:cs typeface="Arial" panose="020B0604020202020204" pitchFamily="34" charset="0"/>
              </a:rPr>
              <a:t>Three types of event logs:</a:t>
            </a:r>
          </a:p>
          <a:p>
            <a:pPr marL="828918" lvl="1" indent="-342000"/>
            <a:r>
              <a:rPr lang="en-US" sz="2000" dirty="0">
                <a:latin typeface="Arial" panose="020B0604020202020204" pitchFamily="34" charset="0"/>
                <a:cs typeface="Arial" panose="020B0604020202020204" pitchFamily="34" charset="0"/>
              </a:rPr>
              <a:t>System: system related apps and drivers</a:t>
            </a:r>
          </a:p>
          <a:p>
            <a:pPr marL="828918" lvl="1" indent="-342000"/>
            <a:r>
              <a:rPr lang="en-US" sz="2000" dirty="0">
                <a:latin typeface="Arial" panose="020B0604020202020204" pitchFamily="34" charset="0"/>
                <a:cs typeface="Arial" panose="020B0604020202020204" pitchFamily="34" charset="0"/>
              </a:rPr>
              <a:t>Application: user-level apps</a:t>
            </a:r>
          </a:p>
          <a:p>
            <a:pPr marL="828918" lvl="1" indent="-342000"/>
            <a:r>
              <a:rPr lang="en-US" sz="2000" dirty="0">
                <a:latin typeface="Arial" panose="020B0604020202020204" pitchFamily="34" charset="0"/>
                <a:cs typeface="Arial" panose="020B0604020202020204" pitchFamily="34" charset="0"/>
              </a:rPr>
              <a:t>Security: Windows Local Security Authority (L</a:t>
            </a:r>
            <a:r>
              <a:rPr lang="en-US" sz="1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S</a:t>
            </a:r>
            <a:r>
              <a:rPr lang="en-US" sz="1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a:t>
            </a:r>
          </a:p>
          <a:p>
            <a:pPr marL="342000" indent="-342000"/>
            <a:r>
              <a:rPr lang="en-US" altLang="en-US" sz="2000" dirty="0"/>
              <a:t>Events can be forwarded by third-party products which support syslog</a:t>
            </a:r>
            <a:endParaRPr lang="en-US" sz="20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87BC83A7-9C07-4B05-2D98-D29B88423D7F}"/>
              </a:ext>
            </a:extLst>
          </p:cNvPr>
          <p:cNvSpPr txBox="1"/>
          <p:nvPr/>
        </p:nvSpPr>
        <p:spPr>
          <a:xfrm>
            <a:off x="7884368" y="6181416"/>
            <a:ext cx="671979" cy="369332"/>
          </a:xfrm>
          <a:prstGeom prst="rect">
            <a:avLst/>
          </a:prstGeom>
          <a:noFill/>
        </p:spPr>
        <p:txBody>
          <a:bodyPr wrap="none" rtlCol="0">
            <a:spAutoFit/>
          </a:bodyPr>
          <a:lstStyle/>
          <a:p>
            <a:r>
              <a:rPr lang="en-US" dirty="0"/>
              <a:t>SJW</a:t>
            </a:r>
          </a:p>
        </p:txBody>
      </p:sp>
    </p:spTree>
    <p:extLst>
      <p:ext uri="{BB962C8B-B14F-4D97-AF65-F5344CB8AC3E}">
        <p14:creationId xmlns:p14="http://schemas.microsoft.com/office/powerpoint/2010/main" val="1522565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95703"/>
            <a:ext cx="8277225" cy="590349"/>
          </a:xfrm>
        </p:spPr>
        <p:txBody>
          <a:bodyPr wrap="square" lIns="0" tIns="18000" rIns="0" bIns="18000" anchor="ctr" anchorCtr="0">
            <a:spAutoFit/>
          </a:bodyPr>
          <a:lstStyle/>
          <a:p>
            <a:r>
              <a:rPr lang="en-US" dirty="0"/>
              <a:t>Table 18.1</a:t>
            </a:r>
          </a:p>
        </p:txBody>
      </p:sp>
      <p:sp>
        <p:nvSpPr>
          <p:cNvPr id="4" name="Content Placeholder 3"/>
          <p:cNvSpPr>
            <a:spLocks noGrp="1"/>
          </p:cNvSpPr>
          <p:nvPr>
            <p:ph sz="quarter" idx="13"/>
          </p:nvPr>
        </p:nvSpPr>
        <p:spPr>
          <a:xfrm>
            <a:off x="457199" y="1013371"/>
            <a:ext cx="8277225" cy="313350"/>
          </a:xfrm>
        </p:spPr>
        <p:txBody>
          <a:bodyPr wrap="square" lIns="0" tIns="18000" rIns="0" bIns="18000" anchor="ctr" anchorCtr="0">
            <a:spAutoFit/>
          </a:bodyPr>
          <a:lstStyle/>
          <a:p>
            <a:pPr marL="432" indent="0">
              <a:buNone/>
            </a:pPr>
            <a:r>
              <a:rPr lang="en-US" sz="1800" dirty="0">
                <a:latin typeface="Arial" panose="020B0604020202020204" pitchFamily="34" charset="0"/>
                <a:cs typeface="Arial" panose="020B0604020202020204" pitchFamily="34" charset="0"/>
              </a:rPr>
              <a:t>Security Audit Terminology </a:t>
            </a:r>
            <a:r>
              <a:rPr lang="en-US" sz="1800" dirty="0">
                <a:latin typeface="Arial" panose="020B0604020202020204" pitchFamily="34" charset="0"/>
                <a:cs typeface="Arial" panose="020B0604020202020204" pitchFamily="34" charset="0"/>
                <a:hlinkClick r:id="rId3"/>
              </a:rPr>
              <a:t>(</a:t>
            </a:r>
            <a:r>
              <a:rPr lang="en-US" sz="1800" spc="-300" dirty="0">
                <a:latin typeface="Arial" panose="020B0604020202020204" pitchFamily="34" charset="0"/>
                <a:cs typeface="Arial" panose="020B0604020202020204" pitchFamily="34" charset="0"/>
                <a:hlinkClick r:id="rId3"/>
              </a:rPr>
              <a:t>R F </a:t>
            </a:r>
            <a:r>
              <a:rPr lang="en-US" sz="1800" dirty="0">
                <a:latin typeface="Arial" panose="020B0604020202020204" pitchFamily="34" charset="0"/>
                <a:cs typeface="Arial" panose="020B0604020202020204" pitchFamily="34" charset="0"/>
                <a:hlinkClick r:id="rId3"/>
              </a:rPr>
              <a:t>C 2828)</a:t>
            </a:r>
            <a:endParaRPr lang="en-US" sz="18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6CA2F1A-63CB-C999-56FB-8CB95713ACEA}"/>
              </a:ext>
            </a:extLst>
          </p:cNvPr>
          <p:cNvSpPr>
            <a:spLocks noGrp="1"/>
          </p:cNvSpPr>
          <p:nvPr>
            <p:ph sz="quarter" idx="14"/>
          </p:nvPr>
        </p:nvSpPr>
        <p:spPr>
          <a:xfrm>
            <a:off x="457199" y="1524993"/>
            <a:ext cx="8277225" cy="3745059"/>
          </a:xfrm>
        </p:spPr>
        <p:txBody>
          <a:bodyPr wrap="square" lIns="0" tIns="18000" rIns="0" bIns="18000" anchor="ctr" anchorCtr="0">
            <a:spAutoFit/>
          </a:bodyPr>
          <a:lstStyle/>
          <a:p>
            <a:pPr marL="432" indent="0">
              <a:buNone/>
            </a:pPr>
            <a:r>
              <a:rPr lang="en-US" sz="1800" b="1" dirty="0">
                <a:latin typeface="Arial" panose="020B0604020202020204" pitchFamily="34" charset="0"/>
                <a:cs typeface="Arial" panose="020B0604020202020204" pitchFamily="34" charset="0"/>
              </a:rPr>
              <a:t>Security Audit </a:t>
            </a:r>
            <a:r>
              <a:rPr lang="en-US" sz="1800" dirty="0">
                <a:latin typeface="Arial" panose="020B0604020202020204" pitchFamily="34" charset="0"/>
                <a:cs typeface="Arial" panose="020B0604020202020204" pitchFamily="34" charset="0"/>
              </a:rPr>
              <a:t>An independent review and examination of a system’s records and activities to determine the adequacy of system controls, ensure compliance with established security policy and procedures, detect breaches in security services, and recommend any changes that are indicated for countermeasures.</a:t>
            </a:r>
          </a:p>
          <a:p>
            <a:pPr marL="432" indent="0">
              <a:buNone/>
            </a:pPr>
            <a:r>
              <a:rPr lang="en-US" sz="1800" dirty="0">
                <a:latin typeface="Arial" panose="020B0604020202020204" pitchFamily="34" charset="0"/>
                <a:cs typeface="Arial" panose="020B0604020202020204" pitchFamily="34" charset="0"/>
              </a:rPr>
              <a:t>The basic audit objective is to establish accountability for system entities that initiate or participate in security-relevant events and actions. Thus, means are needed to generate and record a security audit trail and to review and analyze the audit trail to discover and investigate attacks and security compromises.</a:t>
            </a:r>
          </a:p>
          <a:p>
            <a:pPr marL="432" indent="0">
              <a:buNone/>
            </a:pPr>
            <a:r>
              <a:rPr lang="en-US" sz="1800" b="1" dirty="0">
                <a:latin typeface="Arial" panose="020B0604020202020204" pitchFamily="34" charset="0"/>
                <a:cs typeface="Arial" panose="020B0604020202020204" pitchFamily="34" charset="0"/>
              </a:rPr>
              <a:t>Security Audit Trail </a:t>
            </a:r>
            <a:r>
              <a:rPr lang="en-US" sz="1800" dirty="0">
                <a:latin typeface="Arial" panose="020B0604020202020204" pitchFamily="34" charset="0"/>
                <a:cs typeface="Arial" panose="020B0604020202020204" pitchFamily="34" charset="0"/>
              </a:rPr>
              <a:t>A chronological record of system activities that is sufficient to enable the reconstruction and examination of the sequence of environments and activities surrounding or leading to an operation, procedure, or event in a security-relevant transaction from inception to final results.</a:t>
            </a:r>
          </a:p>
        </p:txBody>
      </p:sp>
      <p:sp>
        <p:nvSpPr>
          <p:cNvPr id="5" name="TextBox 3">
            <a:extLst>
              <a:ext uri="{FF2B5EF4-FFF2-40B4-BE49-F238E27FC236}">
                <a16:creationId xmlns:a16="http://schemas.microsoft.com/office/drawing/2014/main" id="{D48627E8-F03E-BDBB-724F-48148890946D}"/>
              </a:ext>
            </a:extLst>
          </p:cNvPr>
          <p:cNvSpPr txBox="1">
            <a:spLocks noChangeArrowheads="1"/>
          </p:cNvSpPr>
          <p:nvPr/>
        </p:nvSpPr>
        <p:spPr bwMode="auto">
          <a:xfrm>
            <a:off x="457199" y="5466177"/>
            <a:ext cx="8528050" cy="523875"/>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2400">
                <a:solidFill>
                  <a:srgbClr val="FFFFFF"/>
                </a:solidFill>
                <a:latin typeface="Century Gothic" panose="020B0502020202020204" pitchFamily="34" charset="0"/>
                <a:ea typeface="ＭＳ Ｐゴシック" panose="020B0600070205080204" pitchFamily="34" charset="-128"/>
              </a:defRPr>
            </a:lvl1pPr>
            <a:lvl2pPr marL="742950" indent="-285750">
              <a:spcBef>
                <a:spcPct val="20000"/>
              </a:spcBef>
              <a:buFont typeface="Courier New" panose="02070309020205020404" pitchFamily="49" charset="0"/>
              <a:buChar char="o"/>
              <a:defRPr sz="1600">
                <a:solidFill>
                  <a:srgbClr val="FFFFFF"/>
                </a:solidFill>
                <a:latin typeface="Century Gothic" panose="020B0502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3pPr>
            <a:lvl4pPr marL="1600200" indent="-228600">
              <a:spcBef>
                <a:spcPct val="20000"/>
              </a:spcBef>
              <a:buFont typeface="Courier New" panose="02070309020205020404" pitchFamily="49" charset="0"/>
              <a:buChar char="o"/>
              <a:defRPr sz="1600">
                <a:solidFill>
                  <a:srgbClr val="FFFFFF"/>
                </a:solidFill>
                <a:latin typeface="Century Gothic" panose="020B0502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9pPr>
          </a:lstStyle>
          <a:p>
            <a:pPr eaLnBrk="1" hangingPunct="1">
              <a:spcBef>
                <a:spcPct val="0"/>
              </a:spcBef>
              <a:buFontTx/>
              <a:buNone/>
            </a:pPr>
            <a:r>
              <a:rPr lang="en-US" altLang="en-US" sz="1400" dirty="0">
                <a:solidFill>
                  <a:schemeClr val="tx1"/>
                </a:solidFill>
                <a:latin typeface="Arial" panose="020B0604020202020204" pitchFamily="34" charset="0"/>
              </a:rPr>
              <a:t>Some refer to an audit log as the record produced by a particular system, and a trail as  an entire history of an event, possibly from several logs.</a:t>
            </a:r>
          </a:p>
        </p:txBody>
      </p:sp>
      <p:sp>
        <p:nvSpPr>
          <p:cNvPr id="6" name="TextBox 5">
            <a:extLst>
              <a:ext uri="{FF2B5EF4-FFF2-40B4-BE49-F238E27FC236}">
                <a16:creationId xmlns:a16="http://schemas.microsoft.com/office/drawing/2014/main" id="{3EC5C590-AF4E-DDFE-60B5-C0E0E7EFD5CF}"/>
              </a:ext>
            </a:extLst>
          </p:cNvPr>
          <p:cNvSpPr txBox="1"/>
          <p:nvPr/>
        </p:nvSpPr>
        <p:spPr>
          <a:xfrm>
            <a:off x="7884368" y="6181416"/>
            <a:ext cx="671979" cy="369332"/>
          </a:xfrm>
          <a:prstGeom prst="rect">
            <a:avLst/>
          </a:prstGeom>
          <a:noFill/>
        </p:spPr>
        <p:txBody>
          <a:bodyPr wrap="none" rtlCol="0">
            <a:spAutoFit/>
          </a:bodyPr>
          <a:lstStyle/>
          <a:p>
            <a:r>
              <a:rPr lang="en-US" dirty="0"/>
              <a:t>SJW</a:t>
            </a:r>
          </a:p>
        </p:txBody>
      </p:sp>
    </p:spTree>
    <p:extLst>
      <p:ext uri="{BB962C8B-B14F-4D97-AF65-F5344CB8AC3E}">
        <p14:creationId xmlns:p14="http://schemas.microsoft.com/office/powerpoint/2010/main" val="606244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95704"/>
            <a:ext cx="8277225" cy="590349"/>
          </a:xfrm>
        </p:spPr>
        <p:txBody>
          <a:bodyPr wrap="square" lIns="0" tIns="18000" rIns="0" bIns="18000" anchor="ctr" anchorCtr="0">
            <a:spAutoFit/>
          </a:bodyPr>
          <a:lstStyle/>
          <a:p>
            <a:r>
              <a:rPr lang="en-US" dirty="0"/>
              <a:t>Table 18.4 </a:t>
            </a:r>
            <a:r>
              <a:rPr lang="en-US" sz="2800" dirty="0"/>
              <a:t>(1 of 2)</a:t>
            </a:r>
          </a:p>
        </p:txBody>
      </p:sp>
      <p:sp>
        <p:nvSpPr>
          <p:cNvPr id="4" name="Content Placeholder 3">
            <a:extLst>
              <a:ext uri="{FF2B5EF4-FFF2-40B4-BE49-F238E27FC236}">
                <a16:creationId xmlns:a16="http://schemas.microsoft.com/office/drawing/2014/main" id="{2E7F95DE-25FE-AA14-39B4-B7CAC6990403}"/>
              </a:ext>
            </a:extLst>
          </p:cNvPr>
          <p:cNvSpPr>
            <a:spLocks noGrp="1"/>
          </p:cNvSpPr>
          <p:nvPr>
            <p:ph sz="quarter" idx="13"/>
          </p:nvPr>
        </p:nvSpPr>
        <p:spPr>
          <a:xfrm>
            <a:off x="457199" y="939363"/>
            <a:ext cx="8277225" cy="405683"/>
          </a:xfrm>
        </p:spPr>
        <p:txBody>
          <a:bodyPr wrap="square" lIns="0" tIns="18000" rIns="0" bIns="18000" anchor="ctr" anchorCtr="0">
            <a:spAutoFit/>
          </a:bodyPr>
          <a:lstStyle/>
          <a:p>
            <a:pPr marL="432" indent="0">
              <a:buNone/>
            </a:pPr>
            <a:r>
              <a:rPr lang="en-US" sz="2400" dirty="0">
                <a:latin typeface="Arial" panose="020B0604020202020204" pitchFamily="34" charset="0"/>
                <a:cs typeface="Arial" panose="020B0604020202020204" pitchFamily="34" charset="0"/>
              </a:rPr>
              <a:t>Windows Event Schema Elements</a:t>
            </a:r>
            <a:endParaRPr lang="en-US" dirty="0">
              <a:latin typeface="Arial" panose="020B0604020202020204" pitchFamily="34" charset="0"/>
              <a:cs typeface="Arial" panose="020B0604020202020204" pitchFamily="34" charset="0"/>
            </a:endParaRPr>
          </a:p>
        </p:txBody>
      </p:sp>
      <p:graphicFrame>
        <p:nvGraphicFramePr>
          <p:cNvPr id="9" name="Table 8">
            <a:extLst>
              <a:ext uri="{FF2B5EF4-FFF2-40B4-BE49-F238E27FC236}">
                <a16:creationId xmlns:a16="http://schemas.microsoft.com/office/drawing/2014/main" id="{D548CD66-93C1-C031-12F2-4856A5ED6FD3}"/>
              </a:ext>
            </a:extLst>
          </p:cNvPr>
          <p:cNvGraphicFramePr>
            <a:graphicFrameLocks noGrp="1"/>
          </p:cNvGraphicFramePr>
          <p:nvPr>
            <p:extLst>
              <p:ext uri="{D42A27DB-BD31-4B8C-83A1-F6EECF244321}">
                <p14:modId xmlns:p14="http://schemas.microsoft.com/office/powerpoint/2010/main" val="4041990294"/>
              </p:ext>
            </p:extLst>
          </p:nvPr>
        </p:nvGraphicFramePr>
        <p:xfrm>
          <a:off x="457200" y="1600200"/>
          <a:ext cx="8229600" cy="4663440"/>
        </p:xfrm>
        <a:graphic>
          <a:graphicData uri="http://schemas.openxmlformats.org/drawingml/2006/table">
            <a:tbl>
              <a:tblPr firstRow="1" bandRow="1">
                <a:tableStyleId>{2D5ABB26-0587-4C30-8999-92F81FD0307C}</a:tableStyleId>
              </a:tblPr>
              <a:tblGrid>
                <a:gridCol w="3366655">
                  <a:extLst>
                    <a:ext uri="{9D8B030D-6E8A-4147-A177-3AD203B41FA5}">
                      <a16:colId xmlns:a16="http://schemas.microsoft.com/office/drawing/2014/main" val="3656512997"/>
                    </a:ext>
                  </a:extLst>
                </a:gridCol>
                <a:gridCol w="4862945">
                  <a:extLst>
                    <a:ext uri="{9D8B030D-6E8A-4147-A177-3AD203B41FA5}">
                      <a16:colId xmlns:a16="http://schemas.microsoft.com/office/drawing/2014/main" val="1590226573"/>
                    </a:ext>
                  </a:extLst>
                </a:gridCol>
              </a:tblGrid>
              <a:tr h="250018">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Property values of an event that contains binary data</a:t>
                      </a:r>
                      <a:endParaRPr lang="en-US" sz="1200" noProof="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The LevelName Windows software trace pre-processor (W</a:t>
                      </a:r>
                      <a:r>
                        <a:rPr lang="en-US" sz="1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 </a:t>
                      </a:r>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P</a:t>
                      </a:r>
                      <a:r>
                        <a:rPr lang="en-US" sz="1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 </a:t>
                      </a:r>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P) debug tracing field used in debug events in debug channels</a:t>
                      </a:r>
                      <a:endParaRPr lang="en-US" sz="1200" noProof="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extLst>
                  <a:ext uri="{0D108BD9-81ED-4DB2-BD59-A6C34878D82A}">
                    <a16:rowId xmlns:a16="http://schemas.microsoft.com/office/drawing/2014/main" val="3095309435"/>
                  </a:ext>
                </a:extLst>
              </a:tr>
              <a:tr h="150011">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Binary data supplied by Windows Event Log</a:t>
                      </a:r>
                      <a:endParaRPr lang="en-US" sz="1200" noProof="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Level that will be rendered for an event</a:t>
                      </a:r>
                      <a:endParaRPr lang="en-US" sz="1200" noProof="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extLst>
                  <a:ext uri="{0D108BD9-81ED-4DB2-BD59-A6C34878D82A}">
                    <a16:rowId xmlns:a16="http://schemas.microsoft.com/office/drawing/2014/main" val="2038578454"/>
                  </a:ext>
                </a:extLst>
              </a:tr>
              <a:tr h="250018">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Channel into which the rendered event is published</a:t>
                      </a:r>
                      <a:endParaRPr lang="en-US" sz="1200" noProof="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Level of severity for an event</a:t>
                      </a:r>
                      <a:endParaRPr lang="en-US" sz="1200" noProof="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extLst>
                  <a:ext uri="{0D108BD9-81ED-4DB2-BD59-A6C34878D82A}">
                    <a16:rowId xmlns:a16="http://schemas.microsoft.com/office/drawing/2014/main" val="2305345863"/>
                  </a:ext>
                </a:extLst>
              </a:tr>
              <a:tr h="250018">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Complex data for a parameter supplied by the event provider</a:t>
                      </a:r>
                      <a:endParaRPr lang="en-US" sz="1200" noProof="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FormattedString W</a:t>
                      </a:r>
                      <a:r>
                        <a:rPr lang="en-US" sz="1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 </a:t>
                      </a:r>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P</a:t>
                      </a:r>
                      <a:r>
                        <a:rPr lang="en-US" sz="1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 </a:t>
                      </a:r>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P debug tracing field used in debug events in debug channels</a:t>
                      </a:r>
                      <a:endParaRPr lang="en-US" sz="1200" noProof="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extLst>
                  <a:ext uri="{0D108BD9-81ED-4DB2-BD59-A6C34878D82A}">
                    <a16:rowId xmlns:a16="http://schemas.microsoft.com/office/drawing/2014/main" val="1092770029"/>
                  </a:ext>
                </a:extLst>
              </a:tr>
              <a:tr h="250018">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ComponentName W</a:t>
                      </a:r>
                      <a:r>
                        <a:rPr lang="en-US" sz="1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 </a:t>
                      </a:r>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P</a:t>
                      </a:r>
                      <a:r>
                        <a:rPr lang="en-US" sz="1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 </a:t>
                      </a:r>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P debug tracing field used in debug events</a:t>
                      </a:r>
                      <a:endParaRPr lang="en-US" sz="1200" noProof="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Event message rendered for an event</a:t>
                      </a:r>
                      <a:endParaRPr lang="en-US" sz="1200" noProof="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extLst>
                  <a:ext uri="{0D108BD9-81ED-4DB2-BD59-A6C34878D82A}">
                    <a16:rowId xmlns:a16="http://schemas.microsoft.com/office/drawing/2014/main" val="1389662518"/>
                  </a:ext>
                </a:extLst>
              </a:tr>
              <a:tr h="150011">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Computer that the event occurred on</a:t>
                      </a:r>
                      <a:endParaRPr lang="en-US" sz="1200" noProof="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Opcode that will be rendered for an event</a:t>
                      </a:r>
                      <a:endParaRPr lang="en-US" sz="1200" noProof="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extLst>
                  <a:ext uri="{0D108BD9-81ED-4DB2-BD59-A6C34878D82A}">
                    <a16:rowId xmlns:a16="http://schemas.microsoft.com/office/drawing/2014/main" val="91630729"/>
                  </a:ext>
                </a:extLst>
              </a:tr>
              <a:tr h="250018">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Two 128-bit values that can be used to find related events</a:t>
                      </a:r>
                      <a:endParaRPr lang="en-US" sz="1200" noProof="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The activity or a point within an activity that the application was performing when it raised the event</a:t>
                      </a:r>
                      <a:endParaRPr lang="en-US" sz="1200" noProof="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extLst>
                  <a:ext uri="{0D108BD9-81ED-4DB2-BD59-A6C34878D82A}">
                    <a16:rowId xmlns:a16="http://schemas.microsoft.com/office/drawing/2014/main" val="1878307369"/>
                  </a:ext>
                </a:extLst>
              </a:tr>
              <a:tr h="250018">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Name of the event data item that caused an error when the event data was processed</a:t>
                      </a:r>
                      <a:endParaRPr lang="en-US" sz="1200" noProof="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Elements that define an instrumentation event</a:t>
                      </a:r>
                      <a:endParaRPr lang="en-US" sz="1200" noProof="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extLst>
                  <a:ext uri="{0D108BD9-81ED-4DB2-BD59-A6C34878D82A}">
                    <a16:rowId xmlns:a16="http://schemas.microsoft.com/office/drawing/2014/main" val="3423543837"/>
                  </a:ext>
                </a:extLst>
              </a:tr>
              <a:tr h="400029">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Data that makes up one part of the complex data type supplied by the event provider</a:t>
                      </a:r>
                      <a:endParaRPr lang="en-US" sz="1200" noProof="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Information about the event provider that published the event</a:t>
                      </a:r>
                      <a:endParaRPr lang="en-US" sz="1200" noProof="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extLst>
                  <a:ext uri="{0D108BD9-81ED-4DB2-BD59-A6C34878D82A}">
                    <a16:rowId xmlns:a16="http://schemas.microsoft.com/office/drawing/2014/main" val="4286873043"/>
                  </a:ext>
                </a:extLst>
              </a:tr>
              <a:tr h="283354">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Data for a parameter supplied by the event provider</a:t>
                      </a:r>
                      <a:endParaRPr lang="en-US" sz="1200" noProof="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Event publisher that published the rendered event</a:t>
                      </a:r>
                      <a:endParaRPr lang="en-US" sz="1200" noProof="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extLst>
                  <a:ext uri="{0D108BD9-81ED-4DB2-BD59-A6C34878D82A}">
                    <a16:rowId xmlns:a16="http://schemas.microsoft.com/office/drawing/2014/main" val="2626377487"/>
                  </a:ext>
                </a:extLst>
              </a:tr>
              <a:tr h="283354">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Property values of Windows software trace preprocessor (W</a:t>
                      </a:r>
                      <a:r>
                        <a:rPr lang="en-US" sz="1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 </a:t>
                      </a:r>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P</a:t>
                      </a:r>
                      <a:r>
                        <a:rPr lang="en-US" sz="1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 </a:t>
                      </a:r>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P) events</a:t>
                      </a:r>
                      <a:endParaRPr lang="en-US" sz="1200" noProof="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Information that will be rendered for an event</a:t>
                      </a:r>
                      <a:endParaRPr lang="en-US" sz="1200" noProof="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extLst>
                  <a:ext uri="{0D108BD9-81ED-4DB2-BD59-A6C34878D82A}">
                    <a16:rowId xmlns:a16="http://schemas.microsoft.com/office/drawing/2014/main" val="985396405"/>
                  </a:ext>
                </a:extLst>
              </a:tr>
            </a:tbl>
          </a:graphicData>
        </a:graphic>
      </p:graphicFrame>
      <p:sp>
        <p:nvSpPr>
          <p:cNvPr id="3" name="TextBox 2">
            <a:extLst>
              <a:ext uri="{FF2B5EF4-FFF2-40B4-BE49-F238E27FC236}">
                <a16:creationId xmlns:a16="http://schemas.microsoft.com/office/drawing/2014/main" id="{F28C62B8-A581-B1EF-347E-A25A7B90199C}"/>
              </a:ext>
            </a:extLst>
          </p:cNvPr>
          <p:cNvSpPr txBox="1"/>
          <p:nvPr/>
        </p:nvSpPr>
        <p:spPr>
          <a:xfrm>
            <a:off x="6097388" y="849816"/>
            <a:ext cx="2304752" cy="584775"/>
          </a:xfrm>
          <a:prstGeom prst="rect">
            <a:avLst/>
          </a:prstGeom>
          <a:noFill/>
          <a:ln>
            <a:noFill/>
          </a:ln>
        </p:spPr>
        <p:txBody>
          <a:bodyPr wrap="square" rtlCol="0">
            <a:spAutoFit/>
          </a:bodyPr>
          <a:lstStyle/>
          <a:p>
            <a:r>
              <a:rPr lang="en-US" sz="1600" dirty="0"/>
              <a:t>Schema: the structure or organization of data</a:t>
            </a:r>
          </a:p>
        </p:txBody>
      </p:sp>
      <p:sp>
        <p:nvSpPr>
          <p:cNvPr id="7" name="TextBox 6">
            <a:extLst>
              <a:ext uri="{FF2B5EF4-FFF2-40B4-BE49-F238E27FC236}">
                <a16:creationId xmlns:a16="http://schemas.microsoft.com/office/drawing/2014/main" id="{B10A5644-826E-F7B5-35B2-EFB5BFAB3096}"/>
              </a:ext>
            </a:extLst>
          </p:cNvPr>
          <p:cNvSpPr txBox="1"/>
          <p:nvPr/>
        </p:nvSpPr>
        <p:spPr>
          <a:xfrm>
            <a:off x="7884368" y="6181416"/>
            <a:ext cx="671979" cy="369332"/>
          </a:xfrm>
          <a:prstGeom prst="rect">
            <a:avLst/>
          </a:prstGeom>
          <a:noFill/>
        </p:spPr>
        <p:txBody>
          <a:bodyPr wrap="none" rtlCol="0">
            <a:spAutoFit/>
          </a:bodyPr>
          <a:lstStyle/>
          <a:p>
            <a:r>
              <a:rPr lang="en-US" dirty="0"/>
              <a:t>SJW</a:t>
            </a:r>
          </a:p>
        </p:txBody>
      </p:sp>
    </p:spTree>
    <p:extLst>
      <p:ext uri="{BB962C8B-B14F-4D97-AF65-F5344CB8AC3E}">
        <p14:creationId xmlns:p14="http://schemas.microsoft.com/office/powerpoint/2010/main" val="195485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95705"/>
            <a:ext cx="8277225" cy="590349"/>
          </a:xfrm>
        </p:spPr>
        <p:txBody>
          <a:bodyPr wrap="square" lIns="0" tIns="18000" rIns="0" bIns="18000" anchor="ctr" anchorCtr="0">
            <a:spAutoFit/>
          </a:bodyPr>
          <a:lstStyle/>
          <a:p>
            <a:r>
              <a:rPr lang="en-US" dirty="0"/>
              <a:t>Table 18.4 </a:t>
            </a:r>
            <a:r>
              <a:rPr lang="en-US" sz="2800" dirty="0"/>
              <a:t>(2 of 2)</a:t>
            </a:r>
          </a:p>
        </p:txBody>
      </p:sp>
      <p:sp>
        <p:nvSpPr>
          <p:cNvPr id="4" name="Content Placeholder 3">
            <a:extLst>
              <a:ext uri="{FF2B5EF4-FFF2-40B4-BE49-F238E27FC236}">
                <a16:creationId xmlns:a16="http://schemas.microsoft.com/office/drawing/2014/main" id="{D3A0D9A9-3667-AD75-DF0D-91545668AF22}"/>
              </a:ext>
            </a:extLst>
          </p:cNvPr>
          <p:cNvSpPr>
            <a:spLocks noGrp="1"/>
          </p:cNvSpPr>
          <p:nvPr>
            <p:ph sz="quarter" idx="13"/>
          </p:nvPr>
        </p:nvSpPr>
        <p:spPr>
          <a:xfrm>
            <a:off x="457199" y="939362"/>
            <a:ext cx="8277225" cy="405683"/>
          </a:xfrm>
        </p:spPr>
        <p:txBody>
          <a:bodyPr wrap="square" lIns="0" tIns="18000" rIns="0" bIns="18000" anchor="ctr" anchorCtr="0">
            <a:spAutoFit/>
          </a:bodyPr>
          <a:lstStyle/>
          <a:p>
            <a:pPr marL="432" indent="0">
              <a:buNone/>
            </a:pPr>
            <a:r>
              <a:rPr lang="en-US" sz="2400" dirty="0">
                <a:latin typeface="Arial" panose="020B0604020202020204" pitchFamily="34" charset="0"/>
                <a:cs typeface="Arial" panose="020B0604020202020204" pitchFamily="34" charset="0"/>
              </a:rPr>
              <a:t>Windows Event Schema Elements</a:t>
            </a:r>
            <a:endParaRPr lang="en-US" dirty="0">
              <a:latin typeface="Arial" panose="020B0604020202020204" pitchFamily="34" charset="0"/>
              <a:cs typeface="Arial" panose="020B0604020202020204" pitchFamily="34" charset="0"/>
            </a:endParaRPr>
          </a:p>
        </p:txBody>
      </p:sp>
      <p:graphicFrame>
        <p:nvGraphicFramePr>
          <p:cNvPr id="6" name="Table 5">
            <a:extLst>
              <a:ext uri="{FF2B5EF4-FFF2-40B4-BE49-F238E27FC236}">
                <a16:creationId xmlns:a16="http://schemas.microsoft.com/office/drawing/2014/main" id="{4622664D-7964-E6AC-AF74-2421E12F2B14}"/>
              </a:ext>
            </a:extLst>
          </p:cNvPr>
          <p:cNvGraphicFramePr>
            <a:graphicFrameLocks noGrp="1"/>
          </p:cNvGraphicFramePr>
          <p:nvPr>
            <p:extLst>
              <p:ext uri="{D42A27DB-BD31-4B8C-83A1-F6EECF244321}">
                <p14:modId xmlns:p14="http://schemas.microsoft.com/office/powerpoint/2010/main" val="1866048021"/>
              </p:ext>
            </p:extLst>
          </p:nvPr>
        </p:nvGraphicFramePr>
        <p:xfrm>
          <a:off x="457200" y="1481447"/>
          <a:ext cx="8229600" cy="4789485"/>
        </p:xfrm>
        <a:graphic>
          <a:graphicData uri="http://schemas.openxmlformats.org/drawingml/2006/table">
            <a:tbl>
              <a:tblPr firstRow="1" bandRow="1">
                <a:tableStyleId>{2D5ABB26-0587-4C30-8999-92F81FD0307C}</a:tableStyleId>
              </a:tblPr>
              <a:tblGrid>
                <a:gridCol w="3366655">
                  <a:extLst>
                    <a:ext uri="{9D8B030D-6E8A-4147-A177-3AD203B41FA5}">
                      <a16:colId xmlns:a16="http://schemas.microsoft.com/office/drawing/2014/main" val="3278457050"/>
                    </a:ext>
                  </a:extLst>
                </a:gridCol>
                <a:gridCol w="4862945">
                  <a:extLst>
                    <a:ext uri="{9D8B030D-6E8A-4147-A177-3AD203B41FA5}">
                      <a16:colId xmlns:a16="http://schemas.microsoft.com/office/drawing/2014/main" val="1464137854"/>
                    </a:ext>
                  </a:extLst>
                </a:gridCol>
              </a:tblGrid>
              <a:tr h="467745">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Error code that was raised when there was an error processing event data</a:t>
                      </a:r>
                      <a:endParaRPr lang="en-US" sz="1200" noProof="0" dirty="0">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The user security identifier</a:t>
                      </a:r>
                      <a:endParaRPr lang="en-US" sz="1200" noProof="0" dirty="0">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extLst>
                  <a:ext uri="{0D108BD9-81ED-4DB2-BD59-A6C34878D82A}">
                    <a16:rowId xmlns:a16="http://schemas.microsoft.com/office/drawing/2014/main" val="2854425245"/>
                  </a:ext>
                </a:extLst>
              </a:tr>
              <a:tr h="467745">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A structured piece of information that describes some interesting occurrence in the system</a:t>
                      </a:r>
                      <a:endParaRPr lang="en-US" sz="1200" noProof="0" dirty="0">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SequenceNum W</a:t>
                      </a:r>
                      <a:r>
                        <a:rPr lang="en-US" sz="1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 </a:t>
                      </a:r>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P</a:t>
                      </a:r>
                      <a:r>
                        <a:rPr lang="en-US" sz="1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 </a:t>
                      </a:r>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P debug tracing field used in debug events in debug channels</a:t>
                      </a:r>
                      <a:endParaRPr lang="en-US" sz="1200" noProof="0" dirty="0">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extLst>
                  <a:ext uri="{0D108BD9-81ED-4DB2-BD59-A6C34878D82A}">
                    <a16:rowId xmlns:a16="http://schemas.microsoft.com/office/drawing/2014/main" val="775786678"/>
                  </a:ext>
                </a:extLst>
              </a:tr>
              <a:tr h="467745">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Event identification number</a:t>
                      </a:r>
                      <a:endParaRPr lang="en-US" sz="1200" noProof="0" dirty="0">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SubComponentName W</a:t>
                      </a:r>
                      <a:r>
                        <a:rPr lang="en-US" sz="1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 </a:t>
                      </a:r>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P</a:t>
                      </a:r>
                      <a:r>
                        <a:rPr lang="en-US" sz="1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 </a:t>
                      </a:r>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P debug tracing field used in debug events in debug channels</a:t>
                      </a:r>
                      <a:endParaRPr lang="en-US" sz="1200" noProof="0" dirty="0">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extLst>
                  <a:ext uri="{0D108BD9-81ED-4DB2-BD59-A6C34878D82A}">
                    <a16:rowId xmlns:a16="http://schemas.microsoft.com/office/drawing/2014/main" val="3604790139"/>
                  </a:ext>
                </a:extLst>
              </a:tr>
              <a:tr h="467745">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Information about the process and thread in which the event occurred</a:t>
                      </a:r>
                      <a:endParaRPr lang="en-US" sz="1200" noProof="0" dirty="0">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Information automatically populated by the system when the event is raised or when it is saved into the log file</a:t>
                      </a:r>
                      <a:endParaRPr lang="en-US" sz="1200" noProof="0" dirty="0">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extLst>
                  <a:ext uri="{0D108BD9-81ED-4DB2-BD59-A6C34878D82A}">
                    <a16:rowId xmlns:a16="http://schemas.microsoft.com/office/drawing/2014/main" val="3402316580"/>
                  </a:ext>
                </a:extLst>
              </a:tr>
              <a:tr h="467745">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Binary event data for the event that caused an error when the event data was processed</a:t>
                      </a:r>
                      <a:endParaRPr lang="en-US" sz="1200" noProof="0" dirty="0">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Task that will be rendered for an event</a:t>
                      </a:r>
                      <a:endParaRPr lang="en-US" sz="1200" noProof="0" dirty="0">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extLst>
                  <a:ext uri="{0D108BD9-81ED-4DB2-BD59-A6C34878D82A}">
                    <a16:rowId xmlns:a16="http://schemas.microsoft.com/office/drawing/2014/main" val="3118578108"/>
                  </a:ext>
                </a:extLst>
              </a:tr>
              <a:tr h="467745">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Information about the process and thread the event occurred in</a:t>
                      </a:r>
                      <a:endParaRPr lang="en-US" sz="1200" noProof="0" dirty="0">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Task with a symbolic value</a:t>
                      </a:r>
                      <a:endParaRPr lang="en-US" sz="1200" noProof="0" dirty="0">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extLst>
                  <a:ext uri="{0D108BD9-81ED-4DB2-BD59-A6C34878D82A}">
                    <a16:rowId xmlns:a16="http://schemas.microsoft.com/office/drawing/2014/main" val="1106678753"/>
                  </a:ext>
                </a:extLst>
              </a:tr>
              <a:tr h="467745">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FileLine W</a:t>
                      </a:r>
                      <a:r>
                        <a:rPr lang="en-US" sz="1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 </a:t>
                      </a:r>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P</a:t>
                      </a:r>
                      <a:r>
                        <a:rPr lang="en-US" sz="1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 </a:t>
                      </a:r>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P debug tracing field used in debug events in debug channels</a:t>
                      </a:r>
                      <a:endParaRPr lang="en-US" sz="1200" noProof="0" dirty="0">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Information about the time the event occurred</a:t>
                      </a:r>
                      <a:endParaRPr lang="en-US" sz="1200" noProof="0" dirty="0">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extLst>
                  <a:ext uri="{0D108BD9-81ED-4DB2-BD59-A6C34878D82A}">
                    <a16:rowId xmlns:a16="http://schemas.microsoft.com/office/drawing/2014/main" val="1096738074"/>
                  </a:ext>
                </a:extLst>
              </a:tr>
              <a:tr h="467745">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FlagsName W</a:t>
                      </a:r>
                      <a:r>
                        <a:rPr lang="en-US" sz="1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 </a:t>
                      </a:r>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P</a:t>
                      </a:r>
                      <a:r>
                        <a:rPr lang="en-US" sz="1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 </a:t>
                      </a:r>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P debug tracing field used in debug events in debug channels</a:t>
                      </a:r>
                      <a:endParaRPr lang="en-US" sz="1200" noProof="0" dirty="0">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Provider-defined portion that may consist of any valid X</a:t>
                      </a:r>
                      <a:r>
                        <a:rPr lang="en-US" sz="1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 </a:t>
                      </a:r>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M</a:t>
                      </a:r>
                      <a:r>
                        <a:rPr lang="en-US" sz="1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 </a:t>
                      </a:r>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L content that communicates event information</a:t>
                      </a:r>
                      <a:endParaRPr lang="en-US" sz="1200" noProof="0" dirty="0">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extLst>
                  <a:ext uri="{0D108BD9-81ED-4DB2-BD59-A6C34878D82A}">
                    <a16:rowId xmlns:a16="http://schemas.microsoft.com/office/drawing/2014/main" val="3924700850"/>
                  </a:ext>
                </a:extLst>
              </a:tr>
              <a:tr h="467745">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KernelTime W</a:t>
                      </a:r>
                      <a:r>
                        <a:rPr lang="en-US" sz="1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 </a:t>
                      </a:r>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P</a:t>
                      </a:r>
                      <a:r>
                        <a:rPr lang="en-US" sz="1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 </a:t>
                      </a:r>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P debug tracing field used in debug events in debug channels</a:t>
                      </a:r>
                      <a:endParaRPr lang="en-US" sz="1200" noProof="0" dirty="0">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UserTime W</a:t>
                      </a:r>
                      <a:r>
                        <a:rPr lang="en-US" sz="1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 </a:t>
                      </a:r>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P</a:t>
                      </a:r>
                      <a:r>
                        <a:rPr lang="en-US" sz="1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 </a:t>
                      </a:r>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P debug tracing field used in debug events in debug channels</a:t>
                      </a:r>
                      <a:endParaRPr lang="en-US" sz="1200" noProof="0" dirty="0">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extLst>
                  <a:ext uri="{0D108BD9-81ED-4DB2-BD59-A6C34878D82A}">
                    <a16:rowId xmlns:a16="http://schemas.microsoft.com/office/drawing/2014/main" val="754004373"/>
                  </a:ext>
                </a:extLst>
              </a:tr>
              <a:tr h="289890">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Keywords that will be rendered for an event</a:t>
                      </a:r>
                      <a:endParaRPr lang="en-US" sz="1200" noProof="0" dirty="0">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Event version</a:t>
                      </a:r>
                      <a:endParaRPr lang="en-US" sz="1200" noProof="0" dirty="0">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extLst>
                  <a:ext uri="{0D108BD9-81ED-4DB2-BD59-A6C34878D82A}">
                    <a16:rowId xmlns:a16="http://schemas.microsoft.com/office/drawing/2014/main" val="2599116281"/>
                  </a:ext>
                </a:extLst>
              </a:tr>
              <a:tr h="289890">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Keywords used by the event</a:t>
                      </a:r>
                      <a:endParaRPr lang="en-US" sz="1200" noProof="0" dirty="0">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tc>
                  <a:txBody>
                    <a:bodyPr/>
                    <a:lstStyle/>
                    <a:p>
                      <a:r>
                        <a:rPr lang="en-US" sz="100" noProof="0" dirty="0">
                          <a:latin typeface="Arial" panose="020B0604020202020204" pitchFamily="34" charset="0"/>
                          <a:cs typeface="Arial" panose="020B0604020202020204" pitchFamily="34" charset="0"/>
                        </a:rPr>
                        <a:t>Blank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extLst>
                  <a:ext uri="{0D108BD9-81ED-4DB2-BD59-A6C34878D82A}">
                    <a16:rowId xmlns:a16="http://schemas.microsoft.com/office/drawing/2014/main" val="2144137534"/>
                  </a:ext>
                </a:extLst>
              </a:tr>
            </a:tbl>
          </a:graphicData>
        </a:graphic>
      </p:graphicFrame>
    </p:spTree>
    <p:extLst>
      <p:ext uri="{BB962C8B-B14F-4D97-AF65-F5344CB8AC3E}">
        <p14:creationId xmlns:p14="http://schemas.microsoft.com/office/powerpoint/2010/main" val="2905449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95704"/>
            <a:ext cx="8277225" cy="590349"/>
          </a:xfrm>
        </p:spPr>
        <p:txBody>
          <a:bodyPr wrap="square" lIns="0" tIns="18000" rIns="0" bIns="18000" anchor="ctr" anchorCtr="0">
            <a:spAutoFit/>
          </a:bodyPr>
          <a:lstStyle/>
          <a:p>
            <a:r>
              <a:rPr lang="en-US" dirty="0"/>
              <a:t>Figure 18.5</a:t>
            </a:r>
          </a:p>
        </p:txBody>
      </p:sp>
      <p:sp>
        <p:nvSpPr>
          <p:cNvPr id="5" name="Content Placeholder 4">
            <a:extLst>
              <a:ext uri="{FF2B5EF4-FFF2-40B4-BE49-F238E27FC236}">
                <a16:creationId xmlns:a16="http://schemas.microsoft.com/office/drawing/2014/main" id="{7674B901-521B-3E27-B759-F65C5C0BF7C3}"/>
              </a:ext>
            </a:extLst>
          </p:cNvPr>
          <p:cNvSpPr>
            <a:spLocks noGrp="1"/>
          </p:cNvSpPr>
          <p:nvPr>
            <p:ph sz="quarter" idx="13"/>
          </p:nvPr>
        </p:nvSpPr>
        <p:spPr>
          <a:xfrm>
            <a:off x="457199" y="939359"/>
            <a:ext cx="8277225" cy="405683"/>
          </a:xfrm>
        </p:spPr>
        <p:txBody>
          <a:bodyPr wrap="square" lIns="0" tIns="18000" rIns="0" bIns="18000" anchor="ctr" anchorCtr="0">
            <a:spAutoFit/>
          </a:bodyPr>
          <a:lstStyle/>
          <a:p>
            <a:pPr marL="432" indent="0">
              <a:buNone/>
            </a:pPr>
            <a:r>
              <a:rPr lang="en-US" sz="2400" dirty="0">
                <a:latin typeface="Arial" panose="020B0604020202020204" pitchFamily="34" charset="0"/>
                <a:cs typeface="Arial" panose="020B0604020202020204" pitchFamily="34" charset="0"/>
              </a:rPr>
              <a:t>Windows System Log Entry Example</a:t>
            </a:r>
            <a:endParaRPr lang="en-US" dirty="0">
              <a:latin typeface="Arial" panose="020B0604020202020204" pitchFamily="34" charset="0"/>
              <a:cs typeface="Arial" panose="020B0604020202020204" pitchFamily="34" charset="0"/>
            </a:endParaRPr>
          </a:p>
        </p:txBody>
      </p:sp>
      <p:pic>
        <p:nvPicPr>
          <p:cNvPr id="7" name="Picture 6" descr="The figure illustrates the Windows system log entry example.&#10;Long description is available in notes, press F6.">
            <a:extLst>
              <a:ext uri="{FF2B5EF4-FFF2-40B4-BE49-F238E27FC236}">
                <a16:creationId xmlns:a16="http://schemas.microsoft.com/office/drawing/2014/main" id="{56054A08-2DD7-1397-1849-D0988602D1D0}"/>
              </a:ext>
            </a:extLst>
          </p:cNvPr>
          <p:cNvPicPr>
            <a:picLocks noChangeAspect="1"/>
          </p:cNvPicPr>
          <p:nvPr/>
        </p:nvPicPr>
        <p:blipFill>
          <a:blip r:embed="rId3"/>
          <a:stretch>
            <a:fillRect/>
          </a:stretch>
        </p:blipFill>
        <p:spPr>
          <a:xfrm>
            <a:off x="515757" y="1556095"/>
            <a:ext cx="8135932" cy="2690740"/>
          </a:xfrm>
          <a:prstGeom prst="rect">
            <a:avLst/>
          </a:prstGeom>
        </p:spPr>
      </p:pic>
      <p:cxnSp>
        <p:nvCxnSpPr>
          <p:cNvPr id="3" name="Straight Connector 2">
            <a:extLst>
              <a:ext uri="{FF2B5EF4-FFF2-40B4-BE49-F238E27FC236}">
                <a16:creationId xmlns:a16="http://schemas.microsoft.com/office/drawing/2014/main" id="{567BFD8F-ACE8-6C94-C91B-A29E4D45A744}"/>
              </a:ext>
            </a:extLst>
          </p:cNvPr>
          <p:cNvCxnSpPr>
            <a:cxnSpLocks/>
          </p:cNvCxnSpPr>
          <p:nvPr/>
        </p:nvCxnSpPr>
        <p:spPr>
          <a:xfrm>
            <a:off x="2791592" y="3503296"/>
            <a:ext cx="2447920" cy="0"/>
          </a:xfrm>
          <a:prstGeom prst="line">
            <a:avLst/>
          </a:prstGeom>
          <a:ln w="28575">
            <a:solidFill>
              <a:srgbClr val="007FA3"/>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2089653-9391-ED91-F321-F2268FE3DDF5}"/>
              </a:ext>
            </a:extLst>
          </p:cNvPr>
          <p:cNvSpPr txBox="1"/>
          <p:nvPr/>
        </p:nvSpPr>
        <p:spPr>
          <a:xfrm>
            <a:off x="7884368" y="6181416"/>
            <a:ext cx="671979" cy="369332"/>
          </a:xfrm>
          <a:prstGeom prst="rect">
            <a:avLst/>
          </a:prstGeom>
          <a:noFill/>
        </p:spPr>
        <p:txBody>
          <a:bodyPr wrap="none" rtlCol="0">
            <a:spAutoFit/>
          </a:bodyPr>
          <a:lstStyle/>
          <a:p>
            <a:r>
              <a:rPr lang="en-US" dirty="0"/>
              <a:t>SJW</a:t>
            </a:r>
          </a:p>
        </p:txBody>
      </p:sp>
    </p:spTree>
    <p:extLst>
      <p:ext uri="{BB962C8B-B14F-4D97-AF65-F5344CB8AC3E}">
        <p14:creationId xmlns:p14="http://schemas.microsoft.com/office/powerpoint/2010/main" val="2260036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95704"/>
            <a:ext cx="8277225" cy="590349"/>
          </a:xfrm>
        </p:spPr>
        <p:txBody>
          <a:bodyPr wrap="square" lIns="0" tIns="18000" rIns="0" bIns="18000" anchor="ctr" anchorCtr="0">
            <a:spAutoFit/>
          </a:bodyPr>
          <a:lstStyle/>
          <a:p>
            <a:r>
              <a:rPr lang="en-US" dirty="0"/>
              <a:t>Windows Event Categories</a:t>
            </a:r>
          </a:p>
        </p:txBody>
      </p:sp>
      <p:pic>
        <p:nvPicPr>
          <p:cNvPr id="14" name="Picture 13" descr="Seven overlapping circles.">
            <a:extLst>
              <a:ext uri="{FF2B5EF4-FFF2-40B4-BE49-F238E27FC236}">
                <a16:creationId xmlns:a16="http://schemas.microsoft.com/office/drawing/2014/main" id="{46535A67-1D5A-7B68-4391-49F34D48CD14}"/>
              </a:ext>
            </a:extLst>
          </p:cNvPr>
          <p:cNvPicPr>
            <a:picLocks noChangeAspect="1"/>
          </p:cNvPicPr>
          <p:nvPr/>
        </p:nvPicPr>
        <p:blipFill>
          <a:blip r:embed="rId3"/>
          <a:stretch>
            <a:fillRect/>
          </a:stretch>
        </p:blipFill>
        <p:spPr>
          <a:xfrm>
            <a:off x="3419405" y="2272164"/>
            <a:ext cx="2332083" cy="2313672"/>
          </a:xfrm>
          <a:prstGeom prst="rect">
            <a:avLst/>
          </a:prstGeom>
        </p:spPr>
      </p:pic>
      <p:sp>
        <p:nvSpPr>
          <p:cNvPr id="4" name="Content Placeholder 3">
            <a:extLst>
              <a:ext uri="{C183D7F6-B498-43B3-948B-1728B52AA6E4}">
                <adec:decorative xmlns:adec="http://schemas.microsoft.com/office/drawing/2017/decorative" val="1"/>
              </a:ext>
            </a:extLst>
          </p:cNvPr>
          <p:cNvSpPr>
            <a:spLocks noGrp="1"/>
          </p:cNvSpPr>
          <p:nvPr>
            <p:ph sz="quarter" idx="13"/>
          </p:nvPr>
        </p:nvSpPr>
        <p:spPr>
          <a:xfrm>
            <a:off x="3073672" y="1192879"/>
            <a:ext cx="2452254" cy="775015"/>
          </a:xfrm>
        </p:spPr>
        <p:txBody>
          <a:bodyPr lIns="0" tIns="18000" rIns="0" bIns="18000" anchor="ctr" anchorCtr="0">
            <a:spAutoFit/>
          </a:bodyPr>
          <a:lstStyle/>
          <a:p>
            <a:pPr marL="342000" indent="-342000">
              <a:spcBef>
                <a:spcPts val="600"/>
              </a:spcBef>
            </a:pPr>
            <a:r>
              <a:rPr lang="en-US" dirty="0">
                <a:latin typeface="Arial" panose="020B0604020202020204" pitchFamily="34" charset="0"/>
                <a:cs typeface="Arial" panose="020B0604020202020204" pitchFamily="34" charset="0"/>
              </a:rPr>
              <a:t>Account logon events</a:t>
            </a:r>
          </a:p>
        </p:txBody>
      </p:sp>
      <p:sp>
        <p:nvSpPr>
          <p:cNvPr id="3" name="Content Placeholder 2">
            <a:extLst>
              <a:ext uri="{FF2B5EF4-FFF2-40B4-BE49-F238E27FC236}">
                <a16:creationId xmlns:a16="http://schemas.microsoft.com/office/drawing/2014/main" id="{11D88EB1-AA0C-4928-A993-D1F9395FF90E}"/>
              </a:ext>
              <a:ext uri="{C183D7F6-B498-43B3-948B-1728B52AA6E4}">
                <adec:decorative xmlns:adec="http://schemas.microsoft.com/office/drawing/2017/decorative" val="1"/>
              </a:ext>
            </a:extLst>
          </p:cNvPr>
          <p:cNvSpPr>
            <a:spLocks noGrp="1"/>
          </p:cNvSpPr>
          <p:nvPr>
            <p:ph sz="quarter" idx="15"/>
          </p:nvPr>
        </p:nvSpPr>
        <p:spPr>
          <a:xfrm>
            <a:off x="6046643" y="2183676"/>
            <a:ext cx="2329694" cy="775015"/>
          </a:xfrm>
        </p:spPr>
        <p:txBody>
          <a:bodyPr lIns="0" tIns="18000" rIns="0" bIns="18000" anchor="ctr" anchorCtr="0">
            <a:spAutoFit/>
          </a:bodyPr>
          <a:lstStyle/>
          <a:p>
            <a:pPr marL="342000" indent="-342000">
              <a:spcBef>
                <a:spcPts val="600"/>
              </a:spcBef>
              <a:buFont typeface="Arial" panose="020B0604020202020204" pitchFamily="34" charset="0"/>
              <a:buChar char="•"/>
            </a:pPr>
            <a:r>
              <a:rPr lang="en-US" dirty="0">
                <a:latin typeface="Arial" panose="020B0604020202020204" pitchFamily="34" charset="0"/>
                <a:cs typeface="Arial" panose="020B0604020202020204" pitchFamily="34" charset="0"/>
              </a:rPr>
              <a:t>Account management</a:t>
            </a:r>
          </a:p>
        </p:txBody>
      </p:sp>
      <p:sp>
        <p:nvSpPr>
          <p:cNvPr id="5" name="Content Placeholder 4">
            <a:extLst>
              <a:ext uri="{FF2B5EF4-FFF2-40B4-BE49-F238E27FC236}">
                <a16:creationId xmlns:a16="http://schemas.microsoft.com/office/drawing/2014/main" id="{28C78193-5437-4D65-A530-6DBF8130F42F}"/>
              </a:ext>
              <a:ext uri="{C183D7F6-B498-43B3-948B-1728B52AA6E4}">
                <adec:decorative xmlns:adec="http://schemas.microsoft.com/office/drawing/2017/decorative" val="1"/>
              </a:ext>
            </a:extLst>
          </p:cNvPr>
          <p:cNvSpPr>
            <a:spLocks noGrp="1"/>
          </p:cNvSpPr>
          <p:nvPr>
            <p:ph sz="quarter" idx="16"/>
          </p:nvPr>
        </p:nvSpPr>
        <p:spPr>
          <a:xfrm>
            <a:off x="6046643" y="3259264"/>
            <a:ext cx="2452255" cy="1098181"/>
          </a:xfrm>
        </p:spPr>
        <p:txBody>
          <a:bodyPr lIns="0" tIns="18000" rIns="0" bIns="18000" anchor="ctr" anchorCtr="0">
            <a:spAutoFit/>
          </a:bodyPr>
          <a:lstStyle/>
          <a:p>
            <a:pPr marL="342000" indent="-342000">
              <a:spcBef>
                <a:spcPts val="600"/>
              </a:spcBef>
              <a:buFont typeface="Arial" panose="020B0604020202020204" pitchFamily="34" charset="0"/>
              <a:buChar char="•"/>
            </a:pPr>
            <a:r>
              <a:rPr lang="en-US" dirty="0">
                <a:latin typeface="Arial" panose="020B0604020202020204" pitchFamily="34" charset="0"/>
                <a:cs typeface="Arial" panose="020B0604020202020204" pitchFamily="34" charset="0"/>
              </a:rPr>
              <a:t>Active Directory</a:t>
            </a:r>
          </a:p>
          <a:p>
            <a:pPr marL="0" indent="0">
              <a:spcBef>
                <a:spcPts val="600"/>
              </a:spcBef>
              <a:buNone/>
            </a:pPr>
            <a:r>
              <a:rPr lang="en-US" sz="1600" dirty="0">
                <a:latin typeface="Arial" panose="020B0604020202020204" pitchFamily="34" charset="0"/>
                <a:cs typeface="Arial" panose="020B0604020202020204" pitchFamily="34" charset="0"/>
              </a:rPr>
              <a:t>service access</a:t>
            </a:r>
            <a:endParaRPr lang="en-US" dirty="0">
              <a:latin typeface="Arial" panose="020B0604020202020204" pitchFamily="34" charset="0"/>
              <a:cs typeface="Arial" panose="020B0604020202020204" pitchFamily="34" charset="0"/>
            </a:endParaRPr>
          </a:p>
        </p:txBody>
      </p:sp>
      <p:sp>
        <p:nvSpPr>
          <p:cNvPr id="7" name="Content Placeholder 6">
            <a:extLst>
              <a:ext uri="{FF2B5EF4-FFF2-40B4-BE49-F238E27FC236}">
                <a16:creationId xmlns:a16="http://schemas.microsoft.com/office/drawing/2014/main" id="{30607146-31E4-4A19-A6BD-597F152C96A4}"/>
              </a:ext>
              <a:ext uri="{C183D7F6-B498-43B3-948B-1728B52AA6E4}">
                <adec:decorative xmlns:adec="http://schemas.microsoft.com/office/drawing/2017/decorative" val="1"/>
              </a:ext>
            </a:extLst>
          </p:cNvPr>
          <p:cNvSpPr>
            <a:spLocks noGrp="1"/>
          </p:cNvSpPr>
          <p:nvPr>
            <p:ph sz="quarter" idx="17"/>
          </p:nvPr>
        </p:nvSpPr>
        <p:spPr>
          <a:xfrm>
            <a:off x="5221633" y="4896265"/>
            <a:ext cx="2272885" cy="405683"/>
          </a:xfrm>
        </p:spPr>
        <p:txBody>
          <a:bodyPr wrap="square" lIns="0" tIns="18000" rIns="0" bIns="18000" anchor="ctr" anchorCtr="0">
            <a:spAutoFit/>
          </a:bodyPr>
          <a:lstStyle/>
          <a:p>
            <a:pPr marL="342000" indent="-342000">
              <a:spcBef>
                <a:spcPts val="600"/>
              </a:spcBef>
              <a:buFont typeface="Arial" panose="020B0604020202020204" pitchFamily="34" charset="0"/>
              <a:buChar char="•"/>
            </a:pPr>
            <a:r>
              <a:rPr lang="en-US" dirty="0">
                <a:latin typeface="Arial" panose="020B0604020202020204" pitchFamily="34" charset="0"/>
                <a:cs typeface="Arial" panose="020B0604020202020204" pitchFamily="34" charset="0"/>
              </a:rPr>
              <a:t>Logon events</a:t>
            </a:r>
          </a:p>
        </p:txBody>
      </p:sp>
      <p:sp>
        <p:nvSpPr>
          <p:cNvPr id="8" name="Content Placeholder 7">
            <a:extLst>
              <a:ext uri="{FF2B5EF4-FFF2-40B4-BE49-F238E27FC236}">
                <a16:creationId xmlns:a16="http://schemas.microsoft.com/office/drawing/2014/main" id="{35BAE7E8-9A54-4C36-AA21-A4D86EC60B15}"/>
              </a:ext>
              <a:ext uri="{C183D7F6-B498-43B3-948B-1728B52AA6E4}">
                <adec:decorative xmlns:adec="http://schemas.microsoft.com/office/drawing/2017/decorative" val="1"/>
              </a:ext>
            </a:extLst>
          </p:cNvPr>
          <p:cNvSpPr>
            <a:spLocks noGrp="1"/>
          </p:cNvSpPr>
          <p:nvPr>
            <p:ph sz="quarter" idx="18"/>
          </p:nvPr>
        </p:nvSpPr>
        <p:spPr>
          <a:xfrm>
            <a:off x="1566357" y="4691510"/>
            <a:ext cx="2404042" cy="898126"/>
          </a:xfrm>
        </p:spPr>
        <p:txBody>
          <a:bodyPr lIns="0" tIns="18000" rIns="0" bIns="18000" anchor="ctr" anchorCtr="0">
            <a:spAutoFit/>
          </a:bodyPr>
          <a:lstStyle/>
          <a:p>
            <a:pPr marL="342000" indent="-342000">
              <a:spcBef>
                <a:spcPts val="600"/>
              </a:spcBef>
              <a:buFont typeface="Arial" panose="020B0604020202020204" pitchFamily="34" charset="0"/>
              <a:buChar char="•"/>
            </a:pPr>
            <a:r>
              <a:rPr lang="en-US" dirty="0">
                <a:latin typeface="Arial" panose="020B0604020202020204" pitchFamily="34" charset="0"/>
                <a:cs typeface="Arial" panose="020B0604020202020204" pitchFamily="34" charset="0"/>
              </a:rPr>
              <a:t>Object access </a:t>
            </a:r>
            <a:r>
              <a:rPr lang="en-US" sz="1600" dirty="0">
                <a:latin typeface="Arial" panose="020B0604020202020204" pitchFamily="34" charset="0"/>
                <a:cs typeface="Arial" panose="020B0604020202020204" pitchFamily="34" charset="0"/>
              </a:rPr>
              <a:t>(file and registry objects)</a:t>
            </a:r>
            <a:endParaRPr lang="en-US" dirty="0">
              <a:latin typeface="Arial" panose="020B0604020202020204" pitchFamily="34" charset="0"/>
              <a:cs typeface="Arial" panose="020B0604020202020204" pitchFamily="34" charset="0"/>
            </a:endParaRPr>
          </a:p>
        </p:txBody>
      </p:sp>
      <p:sp>
        <p:nvSpPr>
          <p:cNvPr id="9" name="Content Placeholder 8">
            <a:extLst>
              <a:ext uri="{FF2B5EF4-FFF2-40B4-BE49-F238E27FC236}">
                <a16:creationId xmlns:a16="http://schemas.microsoft.com/office/drawing/2014/main" id="{92F992D0-3FB5-416A-9BF8-7A0411259632}"/>
              </a:ext>
              <a:ext uri="{C183D7F6-B498-43B3-948B-1728B52AA6E4}">
                <adec:decorative xmlns:adec="http://schemas.microsoft.com/office/drawing/2017/decorative" val="1"/>
              </a:ext>
            </a:extLst>
          </p:cNvPr>
          <p:cNvSpPr>
            <a:spLocks noGrp="1"/>
          </p:cNvSpPr>
          <p:nvPr>
            <p:ph sz="quarter" idx="19"/>
          </p:nvPr>
        </p:nvSpPr>
        <p:spPr>
          <a:xfrm>
            <a:off x="761938" y="3739029"/>
            <a:ext cx="1660454" cy="775015"/>
          </a:xfrm>
        </p:spPr>
        <p:txBody>
          <a:bodyPr wrap="square" lIns="0" tIns="18000" rIns="0" bIns="18000" anchor="ctr" anchorCtr="0">
            <a:spAutoFit/>
          </a:bodyPr>
          <a:lstStyle/>
          <a:p>
            <a:pPr marL="342000" indent="-342000">
              <a:spcBef>
                <a:spcPts val="600"/>
              </a:spcBef>
              <a:buFont typeface="Arial" panose="020B0604020202020204" pitchFamily="34" charset="0"/>
              <a:buChar char="•"/>
            </a:pPr>
            <a:r>
              <a:rPr lang="en-US" dirty="0">
                <a:latin typeface="Arial" panose="020B0604020202020204" pitchFamily="34" charset="0"/>
                <a:cs typeface="Arial" panose="020B0604020202020204" pitchFamily="34" charset="0"/>
              </a:rPr>
              <a:t>Policy changes</a:t>
            </a:r>
          </a:p>
        </p:txBody>
      </p:sp>
      <p:sp>
        <p:nvSpPr>
          <p:cNvPr id="10" name="Content Placeholder 9">
            <a:extLst>
              <a:ext uri="{FF2B5EF4-FFF2-40B4-BE49-F238E27FC236}">
                <a16:creationId xmlns:a16="http://schemas.microsoft.com/office/drawing/2014/main" id="{5E96A350-510F-42F6-AD09-689E35BE1DA9}"/>
              </a:ext>
              <a:ext uri="{C183D7F6-B498-43B3-948B-1728B52AA6E4}">
                <adec:decorative xmlns:adec="http://schemas.microsoft.com/office/drawing/2017/decorative" val="1"/>
              </a:ext>
            </a:extLst>
          </p:cNvPr>
          <p:cNvSpPr>
            <a:spLocks noGrp="1"/>
          </p:cNvSpPr>
          <p:nvPr>
            <p:ph sz="quarter" idx="20"/>
          </p:nvPr>
        </p:nvSpPr>
        <p:spPr>
          <a:xfrm>
            <a:off x="658905" y="2493007"/>
            <a:ext cx="2218315" cy="405683"/>
          </a:xfrm>
        </p:spPr>
        <p:txBody>
          <a:bodyPr lIns="0" tIns="18000" rIns="0" bIns="18000" anchor="ctr" anchorCtr="0">
            <a:spAutoFit/>
          </a:bodyPr>
          <a:lstStyle/>
          <a:p>
            <a:pPr marL="342000" indent="-342000">
              <a:spcBef>
                <a:spcPts val="600"/>
              </a:spcBef>
              <a:buFont typeface="Arial" panose="020B0604020202020204" pitchFamily="34" charset="0"/>
              <a:buChar char="•"/>
            </a:pPr>
            <a:r>
              <a:rPr lang="en-US" dirty="0">
                <a:latin typeface="Arial" panose="020B0604020202020204" pitchFamily="34" charset="0"/>
                <a:cs typeface="Arial" panose="020B0604020202020204" pitchFamily="34" charset="0"/>
              </a:rPr>
              <a:t>Privilege use</a:t>
            </a:r>
          </a:p>
        </p:txBody>
      </p:sp>
      <p:sp>
        <p:nvSpPr>
          <p:cNvPr id="6" name="Content Placeholder 9">
            <a:extLst>
              <a:ext uri="{FF2B5EF4-FFF2-40B4-BE49-F238E27FC236}">
                <a16:creationId xmlns:a16="http://schemas.microsoft.com/office/drawing/2014/main" id="{152CFF6A-BF73-1BD9-AB87-D95FB579F829}"/>
              </a:ext>
              <a:ext uri="{C183D7F6-B498-43B3-948B-1728B52AA6E4}">
                <adec:decorative xmlns:adec="http://schemas.microsoft.com/office/drawing/2017/decorative" val="1"/>
              </a:ext>
            </a:extLst>
          </p:cNvPr>
          <p:cNvSpPr txBox="1">
            <a:spLocks/>
          </p:cNvSpPr>
          <p:nvPr/>
        </p:nvSpPr>
        <p:spPr>
          <a:xfrm>
            <a:off x="1127052" y="1964184"/>
            <a:ext cx="3179134" cy="405683"/>
          </a:xfrm>
          <a:prstGeom prst="rect">
            <a:avLst/>
          </a:prstGeom>
          <a:noFill/>
          <a:ln>
            <a:noFill/>
          </a:ln>
        </p:spPr>
        <p:txBody>
          <a:bodyPr wrap="square" lIns="0" tIns="18000" rIns="0" bIns="18000" anchor="ctr" anchorCtr="0">
            <a:spAutoFit/>
          </a:bodyPr>
          <a:lstStyle>
            <a:defPPr marR="0" lvl="0" algn="l" rtl="0">
              <a:lnSpc>
                <a:spcPct val="100000"/>
              </a:lnSpc>
              <a:spcBef>
                <a:spcPts val="0"/>
              </a:spcBef>
              <a:spcAft>
                <a:spcPts val="0"/>
              </a:spcAft>
            </a:defPPr>
            <a:lvl1pPr marL="256032" marR="0" lvl="0" indent="-255600" algn="l" rtl="0">
              <a:lnSpc>
                <a:spcPct val="100000"/>
              </a:lnSpc>
              <a:spcBef>
                <a:spcPts val="1500"/>
              </a:spcBef>
              <a:spcAft>
                <a:spcPts val="0"/>
              </a:spcAft>
              <a:buClr>
                <a:srgbClr val="007FA3"/>
              </a:buClr>
              <a:buSzPct val="100000"/>
              <a:buFont typeface="Arial"/>
              <a:buChar char="•"/>
              <a:defRPr lang="en-US" sz="2400" b="0" i="0" u="none" strike="noStrike" cap="none" dirty="0" smtClean="0">
                <a:solidFill>
                  <a:schemeClr val="dk1"/>
                </a:solidFill>
                <a:latin typeface="+mn-lt"/>
                <a:ea typeface="Arial"/>
                <a:cs typeface="Arial"/>
                <a:sym typeface="Arial"/>
              </a:defRPr>
            </a:lvl1pPr>
            <a:lvl2pPr marL="742950" marR="0" lvl="1" indent="-284400" algn="l" rtl="0">
              <a:lnSpc>
                <a:spcPct val="100000"/>
              </a:lnSpc>
              <a:spcBef>
                <a:spcPts val="600"/>
              </a:spcBef>
              <a:spcAft>
                <a:spcPts val="0"/>
              </a:spcAft>
              <a:buClr>
                <a:srgbClr val="007FA3"/>
              </a:buClr>
              <a:buSzPct val="100000"/>
              <a:buFont typeface="Arial"/>
              <a:buChar char="–"/>
              <a:defRPr lang="en-US" sz="2400" b="0" i="0" u="none" strike="noStrike" cap="none" dirty="0" smtClean="0">
                <a:solidFill>
                  <a:schemeClr val="dk1"/>
                </a:solidFill>
                <a:latin typeface="+mn-lt"/>
                <a:ea typeface="Arial"/>
                <a:cs typeface="Arial"/>
                <a:sym typeface="Arial"/>
              </a:defRPr>
            </a:lvl2pPr>
            <a:lvl3pPr marL="1143000" marR="0" lvl="2" indent="-230400" algn="l" rtl="0">
              <a:lnSpc>
                <a:spcPct val="100000"/>
              </a:lnSpc>
              <a:spcBef>
                <a:spcPts val="600"/>
              </a:spcBef>
              <a:spcAft>
                <a:spcPts val="0"/>
              </a:spcAft>
              <a:buClr>
                <a:srgbClr val="007FA3"/>
              </a:buClr>
              <a:buSzPct val="100000"/>
              <a:buFont typeface="Noto Sans Symbols"/>
              <a:buChar char="▪"/>
              <a:defRPr lang="en-US" sz="2400" b="0" i="0" u="none" strike="noStrike" cap="none" dirty="0" smtClean="0">
                <a:solidFill>
                  <a:schemeClr val="dk1"/>
                </a:solidFill>
                <a:latin typeface="+mn-lt"/>
                <a:ea typeface="Arial"/>
                <a:cs typeface="Arial"/>
                <a:sym typeface="Arial"/>
              </a:defRPr>
            </a:lvl3pPr>
            <a:lvl4pPr marL="1600200" marR="0" lvl="3" indent="-230400" algn="l" rtl="0">
              <a:lnSpc>
                <a:spcPct val="100000"/>
              </a:lnSpc>
              <a:spcBef>
                <a:spcPts val="600"/>
              </a:spcBef>
              <a:spcAft>
                <a:spcPts val="0"/>
              </a:spcAft>
              <a:buClr>
                <a:srgbClr val="007FA3"/>
              </a:buClr>
              <a:buSzPct val="100000"/>
              <a:buFont typeface="Arial"/>
              <a:buChar char="–"/>
              <a:defRPr lang="en-US" sz="2400" b="0" i="0" u="none" strike="noStrike" cap="none" dirty="0" smtClean="0">
                <a:solidFill>
                  <a:schemeClr val="dk1"/>
                </a:solidFill>
                <a:latin typeface="+mn-lt"/>
                <a:ea typeface="Arial"/>
                <a:cs typeface="Arial"/>
                <a:sym typeface="Arial"/>
              </a:defRPr>
            </a:lvl4pPr>
            <a:lvl5pPr marL="2057400" marR="0" lvl="4" indent="-230400" algn="l" rtl="0">
              <a:lnSpc>
                <a:spcPct val="100000"/>
              </a:lnSpc>
              <a:spcBef>
                <a:spcPts val="600"/>
              </a:spcBef>
              <a:spcAft>
                <a:spcPts val="0"/>
              </a:spcAft>
              <a:buClr>
                <a:srgbClr val="007FA3"/>
              </a:buClr>
              <a:buSzPct val="100000"/>
              <a:buFont typeface="Arial"/>
              <a:buChar char="•"/>
              <a:defRPr lang="en-IN" sz="2400" b="0" i="0" u="none" strike="noStrike" cap="none" dirty="0" smtClean="0">
                <a:solidFill>
                  <a:schemeClr val="dk1"/>
                </a:solidFill>
                <a:latin typeface="+mn-lt"/>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342000" indent="-342000">
              <a:spcBef>
                <a:spcPts val="600"/>
              </a:spcBef>
              <a:buFont typeface="Arial" panose="020B0604020202020204" pitchFamily="34" charset="0"/>
              <a:buChar char="•"/>
            </a:pPr>
            <a:r>
              <a:rPr lang="en-US" dirty="0">
                <a:latin typeface="Arial" panose="020B0604020202020204" pitchFamily="34" charset="0"/>
                <a:cs typeface="Arial" panose="020B0604020202020204" pitchFamily="34" charset="0"/>
              </a:rPr>
              <a:t>Process tracking</a:t>
            </a:r>
          </a:p>
        </p:txBody>
      </p:sp>
      <p:sp>
        <p:nvSpPr>
          <p:cNvPr id="11" name="TextBox 10">
            <a:extLst>
              <a:ext uri="{FF2B5EF4-FFF2-40B4-BE49-F238E27FC236}">
                <a16:creationId xmlns:a16="http://schemas.microsoft.com/office/drawing/2014/main" id="{F4FD7B9B-DC9C-CD50-EAE0-821EE6C5DD40}"/>
              </a:ext>
            </a:extLst>
          </p:cNvPr>
          <p:cNvSpPr txBox="1"/>
          <p:nvPr/>
        </p:nvSpPr>
        <p:spPr>
          <a:xfrm>
            <a:off x="7884368" y="6181416"/>
            <a:ext cx="671979" cy="369332"/>
          </a:xfrm>
          <a:prstGeom prst="rect">
            <a:avLst/>
          </a:prstGeom>
          <a:noFill/>
        </p:spPr>
        <p:txBody>
          <a:bodyPr wrap="none" rtlCol="0">
            <a:spAutoFit/>
          </a:bodyPr>
          <a:lstStyle/>
          <a:p>
            <a:r>
              <a:rPr lang="en-US" dirty="0"/>
              <a:t>SJW</a:t>
            </a:r>
          </a:p>
        </p:txBody>
      </p:sp>
    </p:spTree>
    <p:extLst>
      <p:ext uri="{BB962C8B-B14F-4D97-AF65-F5344CB8AC3E}">
        <p14:creationId xmlns:p14="http://schemas.microsoft.com/office/powerpoint/2010/main" val="2712567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95704"/>
            <a:ext cx="8277225" cy="590349"/>
          </a:xfrm>
        </p:spPr>
        <p:txBody>
          <a:bodyPr wrap="square" lIns="0" tIns="18000" rIns="0" bIns="18000" anchor="ctr" anchorCtr="0">
            <a:spAutoFit/>
          </a:bodyPr>
          <a:lstStyle/>
          <a:p>
            <a:r>
              <a:rPr lang="en-US" dirty="0"/>
              <a:t>UNIX Syslog</a:t>
            </a:r>
          </a:p>
        </p:txBody>
      </p:sp>
      <p:sp>
        <p:nvSpPr>
          <p:cNvPr id="5" name="Content Placeholder 4"/>
          <p:cNvSpPr>
            <a:spLocks noGrp="1"/>
          </p:cNvSpPr>
          <p:nvPr>
            <p:ph sz="quarter" idx="13"/>
          </p:nvPr>
        </p:nvSpPr>
        <p:spPr>
          <a:xfrm>
            <a:off x="457199" y="820869"/>
            <a:ext cx="8277225" cy="5114665"/>
          </a:xfrm>
        </p:spPr>
        <p:txBody>
          <a:bodyPr wrap="square" lIns="0" tIns="18000" rIns="0" bIns="18000" anchor="ctr" anchorCtr="0">
            <a:spAutoFit/>
          </a:bodyPr>
          <a:lstStyle/>
          <a:p>
            <a:pPr marL="342000" indent="-342000">
              <a:spcBef>
                <a:spcPts val="600"/>
              </a:spcBef>
            </a:pPr>
            <a:r>
              <a:rPr lang="en-US" sz="2000" dirty="0">
                <a:latin typeface="Arial" panose="020B0604020202020204" pitchFamily="34" charset="0"/>
                <a:cs typeface="Arial" panose="020B0604020202020204" pitchFamily="34" charset="0"/>
              </a:rPr>
              <a:t>UNIX's general-purpose logging mechanism</a:t>
            </a:r>
          </a:p>
          <a:p>
            <a:pPr marL="828918" lvl="1" indent="-342000"/>
            <a:r>
              <a:rPr lang="en-US" sz="2000" dirty="0">
                <a:latin typeface="Arial" panose="020B0604020202020204" pitchFamily="34" charset="0"/>
                <a:cs typeface="Arial" panose="020B0604020202020204" pitchFamily="34" charset="0"/>
              </a:rPr>
              <a:t>Found on all UNIX/Linux variants, most network equipment and some devices such as printers</a:t>
            </a:r>
          </a:p>
          <a:p>
            <a:pPr marL="342000" indent="-342000">
              <a:spcBef>
                <a:spcPts val="600"/>
              </a:spcBef>
            </a:pPr>
            <a:r>
              <a:rPr lang="en-US" sz="2000" dirty="0">
                <a:latin typeface="Arial" panose="020B0604020202020204" pitchFamily="34" charset="0"/>
                <a:cs typeface="Arial" panose="020B0604020202020204" pitchFamily="34" charset="0"/>
              </a:rPr>
              <a:t>Elements:</a:t>
            </a:r>
          </a:p>
          <a:p>
            <a:pPr marL="828918" lvl="1" indent="-342000"/>
            <a:r>
              <a:rPr lang="en-US" sz="2000" b="1" dirty="0">
                <a:solidFill>
                  <a:schemeClr val="tx1"/>
                </a:solidFill>
                <a:latin typeface="Arial" panose="020B0604020202020204" pitchFamily="34" charset="0"/>
                <a:cs typeface="Arial" panose="020B0604020202020204" pitchFamily="34" charset="0"/>
              </a:rPr>
              <a:t>syslog()</a:t>
            </a:r>
          </a:p>
          <a:p>
            <a:pPr marL="1228968" lvl="2" indent="-342000"/>
            <a:r>
              <a:rPr lang="en-US" sz="2000" spc="-280" dirty="0">
                <a:solidFill>
                  <a:srgbClr val="000000"/>
                </a:solidFill>
                <a:latin typeface="Arial" panose="020B0604020202020204" pitchFamily="34" charset="0"/>
                <a:cs typeface="Arial" panose="020B0604020202020204" pitchFamily="34" charset="0"/>
              </a:rPr>
              <a:t>A P </a:t>
            </a:r>
            <a:r>
              <a:rPr lang="en-US" sz="2000" dirty="0">
                <a:solidFill>
                  <a:srgbClr val="000000"/>
                </a:solidFill>
                <a:latin typeface="Arial" panose="020B0604020202020204" pitchFamily="34" charset="0"/>
                <a:cs typeface="Arial" panose="020B0604020202020204" pitchFamily="34" charset="0"/>
              </a:rPr>
              <a:t>I referenced by several standard system utilities and available to application programs</a:t>
            </a:r>
          </a:p>
          <a:p>
            <a:pPr marL="828918" lvl="1" indent="-342000"/>
            <a:r>
              <a:rPr lang="en-US" sz="2000" b="1" dirty="0">
                <a:solidFill>
                  <a:schemeClr val="tx1"/>
                </a:solidFill>
                <a:latin typeface="Arial" panose="020B0604020202020204" pitchFamily="34" charset="0"/>
                <a:cs typeface="Arial" panose="020B0604020202020204" pitchFamily="34" charset="0"/>
              </a:rPr>
              <a:t>logger</a:t>
            </a:r>
          </a:p>
          <a:p>
            <a:pPr marL="1228968" lvl="2" indent="-342000"/>
            <a:r>
              <a:rPr lang="en-US" sz="2000" dirty="0">
                <a:solidFill>
                  <a:schemeClr val="tx1"/>
                </a:solidFill>
                <a:latin typeface="Arial" panose="020B0604020202020204" pitchFamily="34" charset="0"/>
                <a:cs typeface="Arial" panose="020B0604020202020204" pitchFamily="34" charset="0"/>
              </a:rPr>
              <a:t>Command used to add single-line entries to the system log</a:t>
            </a:r>
          </a:p>
          <a:p>
            <a:pPr marL="828918" lvl="1" indent="-342000"/>
            <a:r>
              <a:rPr lang="en-US" sz="2000" b="1" dirty="0">
                <a:latin typeface="Arial" panose="020B0604020202020204" pitchFamily="34" charset="0"/>
                <a:cs typeface="Arial" panose="020B0604020202020204" pitchFamily="34" charset="0"/>
              </a:rPr>
              <a:t>/etc/syslog.conf</a:t>
            </a:r>
          </a:p>
          <a:p>
            <a:pPr marL="1228968" lvl="2" indent="-342000"/>
            <a:r>
              <a:rPr lang="en-US" sz="2000" dirty="0">
                <a:latin typeface="Arial" panose="020B0604020202020204" pitchFamily="34" charset="0"/>
                <a:cs typeface="Arial" panose="020B0604020202020204" pitchFamily="34" charset="0"/>
              </a:rPr>
              <a:t>Configuration file used to control the logging and routing of system log events</a:t>
            </a:r>
          </a:p>
          <a:p>
            <a:pPr marL="828918" lvl="1" indent="-342000"/>
            <a:r>
              <a:rPr lang="en-US" sz="2000" b="1" dirty="0">
                <a:solidFill>
                  <a:schemeClr val="tx1"/>
                </a:solidFill>
                <a:latin typeface="Arial" panose="020B0604020202020204" pitchFamily="34" charset="0"/>
                <a:cs typeface="Arial" panose="020B0604020202020204" pitchFamily="34" charset="0"/>
              </a:rPr>
              <a:t>syslogd</a:t>
            </a:r>
          </a:p>
          <a:p>
            <a:pPr marL="1228968" lvl="2" indent="-342000"/>
            <a:r>
              <a:rPr lang="en-US" sz="2000" dirty="0">
                <a:solidFill>
                  <a:schemeClr val="tx1"/>
                </a:solidFill>
                <a:latin typeface="Arial" panose="020B0604020202020204" pitchFamily="34" charset="0"/>
                <a:cs typeface="Arial" panose="020B0604020202020204" pitchFamily="34" charset="0"/>
              </a:rPr>
              <a:t>Daemon (service on Windows) to receive/route log events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1334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89436"/>
            <a:ext cx="8277225" cy="590349"/>
          </a:xfrm>
        </p:spPr>
        <p:txBody>
          <a:bodyPr wrap="square" lIns="0" tIns="18000" rIns="0" bIns="18000" anchor="ctr" anchorCtr="0">
            <a:spAutoFit/>
          </a:bodyPr>
          <a:lstStyle/>
          <a:p>
            <a:r>
              <a:rPr lang="en-US" dirty="0"/>
              <a:t>Syslog Service</a:t>
            </a:r>
          </a:p>
        </p:txBody>
      </p:sp>
      <p:sp>
        <p:nvSpPr>
          <p:cNvPr id="4" name="Content Placeholder 3"/>
          <p:cNvSpPr>
            <a:spLocks noGrp="1"/>
          </p:cNvSpPr>
          <p:nvPr>
            <p:ph sz="quarter" idx="13"/>
          </p:nvPr>
        </p:nvSpPr>
        <p:spPr>
          <a:xfrm>
            <a:off x="457199" y="947677"/>
            <a:ext cx="8277225" cy="5283942"/>
          </a:xfrm>
        </p:spPr>
        <p:txBody>
          <a:bodyPr wrap="square" lIns="0" tIns="18000" rIns="0" bIns="18000" anchor="ctr" anchorCtr="0">
            <a:spAutoFit/>
          </a:bodyPr>
          <a:lstStyle/>
          <a:p>
            <a:pPr marL="342000" indent="-342000">
              <a:spcBef>
                <a:spcPts val="600"/>
              </a:spcBef>
            </a:pPr>
            <a:r>
              <a:rPr lang="en-US" sz="2200" dirty="0">
                <a:latin typeface="Arial" panose="020B0604020202020204" pitchFamily="34" charset="0"/>
                <a:cs typeface="Arial" panose="020B0604020202020204" pitchFamily="34" charset="0"/>
              </a:rPr>
              <a:t>Basic service provides:</a:t>
            </a:r>
          </a:p>
          <a:p>
            <a:pPr marL="828918" lvl="1" indent="-342000"/>
            <a:r>
              <a:rPr lang="en-US" sz="2200" dirty="0">
                <a:latin typeface="Arial" panose="020B0604020202020204" pitchFamily="34" charset="0"/>
                <a:cs typeface="Arial" panose="020B0604020202020204" pitchFamily="34" charset="0"/>
              </a:rPr>
              <a:t>A means of capturing relevant events</a:t>
            </a:r>
          </a:p>
          <a:p>
            <a:pPr marL="828918" lvl="1" indent="-342000"/>
            <a:r>
              <a:rPr lang="en-US" sz="2200" dirty="0">
                <a:latin typeface="Arial" panose="020B0604020202020204" pitchFamily="34" charset="0"/>
                <a:cs typeface="Arial" panose="020B0604020202020204" pitchFamily="34" charset="0"/>
              </a:rPr>
              <a:t>A storage facility</a:t>
            </a:r>
          </a:p>
          <a:p>
            <a:pPr marL="828918" lvl="1" indent="-342000"/>
            <a:r>
              <a:rPr lang="en-US" sz="2200" dirty="0">
                <a:latin typeface="Arial" panose="020B0604020202020204" pitchFamily="34" charset="0"/>
                <a:cs typeface="Arial" panose="020B0604020202020204" pitchFamily="34" charset="0"/>
              </a:rPr>
              <a:t>A protocol for transmitting syslog messages from other machines to a central machine that acts as a syslog server</a:t>
            </a:r>
          </a:p>
          <a:p>
            <a:pPr marL="342000" indent="-342000">
              <a:spcBef>
                <a:spcPts val="600"/>
              </a:spcBef>
            </a:pPr>
            <a:r>
              <a:rPr lang="en-US" sz="2200" dirty="0">
                <a:latin typeface="Arial" panose="020B0604020202020204" pitchFamily="34" charset="0"/>
                <a:cs typeface="Arial" panose="020B0604020202020204" pitchFamily="34" charset="0"/>
              </a:rPr>
              <a:t>Extra add-on features may include:</a:t>
            </a:r>
          </a:p>
          <a:p>
            <a:pPr marL="828918" lvl="1" indent="-342000"/>
            <a:r>
              <a:rPr lang="en-US" sz="2200" dirty="0">
                <a:latin typeface="Arial" panose="020B0604020202020204" pitchFamily="34" charset="0"/>
                <a:cs typeface="Arial" panose="020B0604020202020204" pitchFamily="34" charset="0"/>
              </a:rPr>
              <a:t>Robust filtering</a:t>
            </a:r>
          </a:p>
          <a:p>
            <a:pPr marL="828918" lvl="1" indent="-342000"/>
            <a:r>
              <a:rPr lang="en-US" sz="2200" dirty="0">
                <a:latin typeface="Arial" panose="020B0604020202020204" pitchFamily="34" charset="0"/>
                <a:cs typeface="Arial" panose="020B0604020202020204" pitchFamily="34" charset="0"/>
              </a:rPr>
              <a:t>Log analysis</a:t>
            </a:r>
          </a:p>
          <a:p>
            <a:pPr marL="828918" lvl="1" indent="-342000"/>
            <a:r>
              <a:rPr lang="en-US" sz="2200" dirty="0">
                <a:latin typeface="Arial" panose="020B0604020202020204" pitchFamily="34" charset="0"/>
                <a:cs typeface="Arial" panose="020B0604020202020204" pitchFamily="34" charset="0"/>
              </a:rPr>
              <a:t>Event response</a:t>
            </a:r>
          </a:p>
          <a:p>
            <a:pPr marL="828918" lvl="1" indent="-342000"/>
            <a:r>
              <a:rPr lang="en-US" sz="2200" dirty="0">
                <a:latin typeface="Arial" panose="020B0604020202020204" pitchFamily="34" charset="0"/>
                <a:cs typeface="Arial" panose="020B0604020202020204" pitchFamily="34" charset="0"/>
              </a:rPr>
              <a:t>Alternative message formats</a:t>
            </a:r>
          </a:p>
          <a:p>
            <a:pPr marL="828918" lvl="1" indent="-342000"/>
            <a:r>
              <a:rPr lang="en-US" sz="2200" dirty="0">
                <a:latin typeface="Arial" panose="020B0604020202020204" pitchFamily="34" charset="0"/>
                <a:cs typeface="Arial" panose="020B0604020202020204" pitchFamily="34" charset="0"/>
              </a:rPr>
              <a:t>Log file encryption</a:t>
            </a:r>
          </a:p>
          <a:p>
            <a:pPr marL="828918" lvl="1" indent="-342000"/>
            <a:r>
              <a:rPr lang="en-US" sz="2200" dirty="0">
                <a:latin typeface="Arial" panose="020B0604020202020204" pitchFamily="34" charset="0"/>
                <a:cs typeface="Arial" panose="020B0604020202020204" pitchFamily="34" charset="0"/>
              </a:rPr>
              <a:t>Database storage</a:t>
            </a:r>
          </a:p>
          <a:p>
            <a:pPr marL="828918" lvl="1" indent="-342000"/>
            <a:r>
              <a:rPr lang="en-US" sz="2200" dirty="0">
                <a:latin typeface="Arial" panose="020B0604020202020204" pitchFamily="34" charset="0"/>
                <a:cs typeface="Arial" panose="020B0604020202020204" pitchFamily="34" charset="0"/>
              </a:rPr>
              <a:t>Rate limiting</a:t>
            </a:r>
          </a:p>
        </p:txBody>
      </p:sp>
    </p:spTree>
    <p:extLst>
      <p:ext uri="{BB962C8B-B14F-4D97-AF65-F5344CB8AC3E}">
        <p14:creationId xmlns:p14="http://schemas.microsoft.com/office/powerpoint/2010/main" val="3327911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89436"/>
            <a:ext cx="8277225" cy="590349"/>
          </a:xfrm>
        </p:spPr>
        <p:txBody>
          <a:bodyPr wrap="square" lIns="0" tIns="18000" rIns="0" bIns="18000" anchor="ctr" anchorCtr="0">
            <a:spAutoFit/>
          </a:bodyPr>
          <a:lstStyle/>
          <a:p>
            <a:r>
              <a:rPr lang="en-US" dirty="0"/>
              <a:t>Syslog Protocol</a:t>
            </a:r>
          </a:p>
        </p:txBody>
      </p:sp>
      <p:sp>
        <p:nvSpPr>
          <p:cNvPr id="3" name="Content Placeholder 2"/>
          <p:cNvSpPr>
            <a:spLocks noGrp="1"/>
          </p:cNvSpPr>
          <p:nvPr>
            <p:ph sz="quarter" idx="13"/>
          </p:nvPr>
        </p:nvSpPr>
        <p:spPr>
          <a:xfrm>
            <a:off x="457200" y="970546"/>
            <a:ext cx="8277225" cy="4191335"/>
          </a:xfrm>
        </p:spPr>
        <p:txBody>
          <a:bodyPr wrap="square" lIns="0" tIns="18000" rIns="0" bIns="18000" anchor="ctr" anchorCtr="0">
            <a:spAutoFit/>
          </a:bodyPr>
          <a:lstStyle/>
          <a:p>
            <a:pPr marL="342000" indent="-342000">
              <a:spcBef>
                <a:spcPts val="600"/>
              </a:spcBef>
            </a:pPr>
            <a:r>
              <a:rPr lang="en-US" sz="2000" dirty="0">
                <a:latin typeface="Arial" panose="020B0604020202020204" pitchFamily="34" charset="0"/>
                <a:cs typeface="Arial" panose="020B0604020202020204" pitchFamily="34" charset="0"/>
              </a:rPr>
              <a:t>A tran</a:t>
            </a:r>
            <a:r>
              <a:rPr lang="en-US" sz="1800" dirty="0">
                <a:latin typeface="Arial" panose="020B0604020202020204" pitchFamily="34" charset="0"/>
                <a:cs typeface="Arial" panose="020B0604020202020204" pitchFamily="34" charset="0"/>
              </a:rPr>
              <a:t>sport allowing hosts to send </a:t>
            </a:r>
            <a:r>
              <a:rPr lang="en-US" sz="1800" spc="-300" dirty="0">
                <a:latin typeface="Arial" panose="020B0604020202020204" pitchFamily="34" charset="0"/>
                <a:cs typeface="Arial" panose="020B0604020202020204" pitchFamily="34" charset="0"/>
              </a:rPr>
              <a:t>I </a:t>
            </a:r>
            <a:r>
              <a:rPr lang="en-US" sz="1800" dirty="0">
                <a:latin typeface="Arial" panose="020B0604020202020204" pitchFamily="34" charset="0"/>
                <a:cs typeface="Arial" panose="020B0604020202020204" pitchFamily="34" charset="0"/>
              </a:rPr>
              <a:t>P event notification messages to syslog servers on UDP or TCP port 514</a:t>
            </a:r>
          </a:p>
          <a:p>
            <a:pPr marL="828918" lvl="1" indent="-342000"/>
            <a:r>
              <a:rPr lang="en-US" sz="1800" dirty="0">
                <a:latin typeface="Arial" panose="020B0604020202020204" pitchFamily="34" charset="0"/>
                <a:cs typeface="Arial" panose="020B0604020202020204" pitchFamily="34" charset="0"/>
              </a:rPr>
              <a:t>Provides a very general message format allowing processes and applications to use suitable conventions for their logged events</a:t>
            </a:r>
          </a:p>
          <a:p>
            <a:pPr marL="828918" lvl="1" indent="-342000"/>
            <a:r>
              <a:rPr lang="en-US" sz="1800" dirty="0">
                <a:latin typeface="Arial" panose="020B0604020202020204" pitchFamily="34" charset="0"/>
                <a:cs typeface="Arial" panose="020B0604020202020204" pitchFamily="34" charset="0"/>
              </a:rPr>
              <a:t>Transport layer sends the message over a network</a:t>
            </a:r>
          </a:p>
          <a:p>
            <a:pPr marL="828918" lvl="1" indent="-342000"/>
            <a:r>
              <a:rPr lang="en-US" sz="1800" dirty="0">
                <a:latin typeface="Arial" panose="020B0604020202020204" pitchFamily="34" charset="0"/>
                <a:cs typeface="Arial" panose="020B0604020202020204" pitchFamily="34" charset="0"/>
              </a:rPr>
              <a:t>Application layer enables messages to be routed, interpreted, and stored</a:t>
            </a:r>
          </a:p>
          <a:p>
            <a:pPr marL="828918" lvl="1" indent="-342000"/>
            <a:r>
              <a:rPr lang="en-US" sz="1800" dirty="0">
                <a:latin typeface="Arial" panose="020B0604020202020204" pitchFamily="34" charset="0"/>
                <a:cs typeface="Arial" panose="020B0604020202020204" pitchFamily="34" charset="0"/>
              </a:rPr>
              <a:t>The content layer is the actual data contained within the message, which contains several standardized informational elements, including facility codes and severity levels</a:t>
            </a:r>
          </a:p>
          <a:p>
            <a:pPr marL="828918" lvl="1" indent="-342000"/>
            <a:r>
              <a:rPr lang="en-US" sz="1800" dirty="0">
                <a:latin typeface="Arial" panose="020B0604020202020204" pitchFamily="34" charset="0"/>
                <a:cs typeface="Arial" panose="020B0604020202020204" pitchFamily="34" charset="0"/>
              </a:rPr>
              <a:t>Messages in the </a:t>
            </a:r>
            <a:r>
              <a:rPr lang="en-US" sz="1800" spc="-300" dirty="0">
                <a:latin typeface="Arial" panose="020B0604020202020204" pitchFamily="34" charset="0"/>
                <a:cs typeface="Arial" panose="020B0604020202020204" pitchFamily="34" charset="0"/>
              </a:rPr>
              <a:t>B S </a:t>
            </a:r>
            <a:r>
              <a:rPr lang="en-US" sz="1800" dirty="0">
                <a:latin typeface="Arial" panose="020B0604020202020204" pitchFamily="34" charset="0"/>
                <a:cs typeface="Arial" panose="020B0604020202020204" pitchFamily="34" charset="0"/>
              </a:rPr>
              <a:t>D syslog format consist of:</a:t>
            </a:r>
          </a:p>
          <a:p>
            <a:pPr marL="828918" lvl="1" indent="-342000"/>
            <a:r>
              <a:rPr lang="en-US" sz="1600" spc="-300" dirty="0">
                <a:latin typeface="Arial" panose="020B0604020202020204" pitchFamily="34" charset="0"/>
                <a:cs typeface="Arial" panose="020B0604020202020204" pitchFamily="34" charset="0"/>
              </a:rPr>
              <a:t>P R </a:t>
            </a:r>
            <a:r>
              <a:rPr lang="en-US" sz="1600" dirty="0">
                <a:latin typeface="Arial" panose="020B0604020202020204" pitchFamily="34" charset="0"/>
                <a:cs typeface="Arial" panose="020B0604020202020204" pitchFamily="34" charset="0"/>
              </a:rPr>
              <a:t>I - facilities/severity code</a:t>
            </a:r>
          </a:p>
          <a:p>
            <a:pPr marL="828918" lvl="1" indent="-342000"/>
            <a:r>
              <a:rPr lang="en-US" sz="1600" dirty="0">
                <a:latin typeface="Arial" panose="020B0604020202020204" pitchFamily="34" charset="0"/>
                <a:cs typeface="Arial" panose="020B0604020202020204" pitchFamily="34" charset="0"/>
              </a:rPr>
              <a:t>Header – timestamp and hostname/</a:t>
            </a:r>
            <a:r>
              <a:rPr lang="en-US" sz="1600" spc="-300" dirty="0">
                <a:latin typeface="Arial" panose="020B0604020202020204" pitchFamily="34" charset="0"/>
                <a:cs typeface="Arial" panose="020B0604020202020204" pitchFamily="34" charset="0"/>
              </a:rPr>
              <a:t>I </a:t>
            </a:r>
            <a:r>
              <a:rPr lang="en-US" sz="1600" dirty="0">
                <a:latin typeface="Arial" panose="020B0604020202020204" pitchFamily="34" charset="0"/>
                <a:cs typeface="Arial" panose="020B0604020202020204" pitchFamily="34" charset="0"/>
              </a:rPr>
              <a:t>P address</a:t>
            </a:r>
          </a:p>
          <a:p>
            <a:pPr marL="828918" lvl="1" indent="-342000"/>
            <a:r>
              <a:rPr lang="en-US" sz="1600" dirty="0">
                <a:latin typeface="Arial" panose="020B0604020202020204" pitchFamily="34" charset="0"/>
                <a:cs typeface="Arial" panose="020B0604020202020204" pitchFamily="34" charset="0"/>
              </a:rPr>
              <a:t>Msg - program name and content</a:t>
            </a:r>
            <a:endParaRPr lang="en-US" sz="18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222F067-559E-ED64-2AAD-D14F71BF201F}"/>
              </a:ext>
            </a:extLst>
          </p:cNvPr>
          <p:cNvSpPr txBox="1"/>
          <p:nvPr/>
        </p:nvSpPr>
        <p:spPr>
          <a:xfrm>
            <a:off x="7884368" y="6181416"/>
            <a:ext cx="671979" cy="369332"/>
          </a:xfrm>
          <a:prstGeom prst="rect">
            <a:avLst/>
          </a:prstGeom>
          <a:noFill/>
        </p:spPr>
        <p:txBody>
          <a:bodyPr wrap="none" rtlCol="0">
            <a:spAutoFit/>
          </a:bodyPr>
          <a:lstStyle/>
          <a:p>
            <a:r>
              <a:rPr lang="en-US" dirty="0"/>
              <a:t>SJW</a:t>
            </a:r>
          </a:p>
        </p:txBody>
      </p:sp>
    </p:spTree>
    <p:extLst>
      <p:ext uri="{BB962C8B-B14F-4D97-AF65-F5344CB8AC3E}">
        <p14:creationId xmlns:p14="http://schemas.microsoft.com/office/powerpoint/2010/main" val="13035645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89436"/>
            <a:ext cx="8277225" cy="590349"/>
          </a:xfrm>
        </p:spPr>
        <p:txBody>
          <a:bodyPr wrap="square" lIns="0" tIns="18000" rIns="0" bIns="18000" anchor="ctr" anchorCtr="0">
            <a:spAutoFit/>
          </a:bodyPr>
          <a:lstStyle/>
          <a:p>
            <a:r>
              <a:rPr lang="en-US" dirty="0"/>
              <a:t>Figure 18.6</a:t>
            </a:r>
          </a:p>
        </p:txBody>
      </p:sp>
      <p:sp>
        <p:nvSpPr>
          <p:cNvPr id="5" name="Content Placeholder 4">
            <a:extLst>
              <a:ext uri="{FF2B5EF4-FFF2-40B4-BE49-F238E27FC236}">
                <a16:creationId xmlns:a16="http://schemas.microsoft.com/office/drawing/2014/main" id="{CB0FFE7D-0550-E1E3-3A71-E66CA673D8E6}"/>
              </a:ext>
            </a:extLst>
          </p:cNvPr>
          <p:cNvSpPr>
            <a:spLocks noGrp="1"/>
          </p:cNvSpPr>
          <p:nvPr>
            <p:ph sz="quarter" idx="13"/>
          </p:nvPr>
        </p:nvSpPr>
        <p:spPr>
          <a:xfrm>
            <a:off x="457200" y="941834"/>
            <a:ext cx="8277224" cy="405683"/>
          </a:xfrm>
        </p:spPr>
        <p:txBody>
          <a:bodyPr wrap="square" lIns="0" tIns="18000" rIns="0" bIns="18000" anchor="ctr" anchorCtr="0">
            <a:spAutoFit/>
          </a:bodyPr>
          <a:lstStyle/>
          <a:p>
            <a:pPr marL="432" indent="0">
              <a:buNone/>
            </a:pPr>
            <a:r>
              <a:rPr lang="en-US" sz="2400" dirty="0">
                <a:latin typeface="Arial" panose="020B0604020202020204" pitchFamily="34" charset="0"/>
                <a:cs typeface="Arial" panose="020B0604020202020204" pitchFamily="34" charset="0"/>
              </a:rPr>
              <a:t>Examples of Syslog Messages</a:t>
            </a:r>
            <a:endParaRPr lang="en-US" dirty="0">
              <a:latin typeface="Arial" panose="020B0604020202020204" pitchFamily="34" charset="0"/>
              <a:cs typeface="Arial" panose="020B0604020202020204" pitchFamily="34" charset="0"/>
            </a:endParaRPr>
          </a:p>
        </p:txBody>
      </p:sp>
      <p:pic>
        <p:nvPicPr>
          <p:cNvPr id="7" name="Picture 6" descr="The figure illustrates the Syslog messages example.&#10;Long description is available in notes, press F6.">
            <a:extLst>
              <a:ext uri="{FF2B5EF4-FFF2-40B4-BE49-F238E27FC236}">
                <a16:creationId xmlns:a16="http://schemas.microsoft.com/office/drawing/2014/main" id="{8C003F5E-763F-34A0-F558-0AAB8636F00C}"/>
              </a:ext>
            </a:extLst>
          </p:cNvPr>
          <p:cNvPicPr>
            <a:picLocks noChangeAspect="1"/>
          </p:cNvPicPr>
          <p:nvPr/>
        </p:nvPicPr>
        <p:blipFill>
          <a:blip r:embed="rId3"/>
          <a:stretch>
            <a:fillRect/>
          </a:stretch>
        </p:blipFill>
        <p:spPr>
          <a:xfrm>
            <a:off x="509391" y="1563709"/>
            <a:ext cx="8148665" cy="3308555"/>
          </a:xfrm>
          <a:prstGeom prst="rect">
            <a:avLst/>
          </a:prstGeom>
        </p:spPr>
      </p:pic>
      <p:sp>
        <p:nvSpPr>
          <p:cNvPr id="3" name="TextBox 2">
            <a:extLst>
              <a:ext uri="{FF2B5EF4-FFF2-40B4-BE49-F238E27FC236}">
                <a16:creationId xmlns:a16="http://schemas.microsoft.com/office/drawing/2014/main" id="{CB7ABFA9-6C6C-192D-F529-7EFAA99958D1}"/>
              </a:ext>
            </a:extLst>
          </p:cNvPr>
          <p:cNvSpPr txBox="1"/>
          <p:nvPr/>
        </p:nvSpPr>
        <p:spPr>
          <a:xfrm>
            <a:off x="6128165" y="3064097"/>
            <a:ext cx="2393604" cy="276999"/>
          </a:xfrm>
          <a:prstGeom prst="rect">
            <a:avLst/>
          </a:prstGeom>
          <a:noFill/>
        </p:spPr>
        <p:txBody>
          <a:bodyPr wrap="none" rtlCol="0">
            <a:spAutoFit/>
          </a:bodyPr>
          <a:lstStyle/>
          <a:p>
            <a:r>
              <a:rPr lang="en-US" sz="1200" dirty="0">
                <a:solidFill>
                  <a:srgbClr val="007FA3"/>
                </a:solidFill>
              </a:rPr>
              <a:t>(host name to address mapping)</a:t>
            </a:r>
          </a:p>
        </p:txBody>
      </p:sp>
      <p:sp>
        <p:nvSpPr>
          <p:cNvPr id="4" name="TextBox 3">
            <a:extLst>
              <a:ext uri="{FF2B5EF4-FFF2-40B4-BE49-F238E27FC236}">
                <a16:creationId xmlns:a16="http://schemas.microsoft.com/office/drawing/2014/main" id="{04D13112-E298-CB4E-4B19-2DAF804B2AEE}"/>
              </a:ext>
            </a:extLst>
          </p:cNvPr>
          <p:cNvSpPr txBox="1"/>
          <p:nvPr/>
        </p:nvSpPr>
        <p:spPr>
          <a:xfrm>
            <a:off x="7884368" y="6181416"/>
            <a:ext cx="671979" cy="369332"/>
          </a:xfrm>
          <a:prstGeom prst="rect">
            <a:avLst/>
          </a:prstGeom>
          <a:noFill/>
        </p:spPr>
        <p:txBody>
          <a:bodyPr wrap="none" rtlCol="0">
            <a:spAutoFit/>
          </a:bodyPr>
          <a:lstStyle/>
          <a:p>
            <a:r>
              <a:rPr lang="en-US" dirty="0"/>
              <a:t>SJW</a:t>
            </a:r>
          </a:p>
        </p:txBody>
      </p:sp>
      <p:sp>
        <p:nvSpPr>
          <p:cNvPr id="6" name="TextBox 5">
            <a:extLst>
              <a:ext uri="{FF2B5EF4-FFF2-40B4-BE49-F238E27FC236}">
                <a16:creationId xmlns:a16="http://schemas.microsoft.com/office/drawing/2014/main" id="{293C7532-370D-4506-BA84-BBC10D16B3F8}"/>
              </a:ext>
            </a:extLst>
          </p:cNvPr>
          <p:cNvSpPr txBox="1"/>
          <p:nvPr/>
        </p:nvSpPr>
        <p:spPr>
          <a:xfrm>
            <a:off x="593939" y="5120844"/>
            <a:ext cx="7956121" cy="738664"/>
          </a:xfrm>
          <a:prstGeom prst="rect">
            <a:avLst/>
          </a:prstGeom>
          <a:noFill/>
        </p:spPr>
        <p:txBody>
          <a:bodyPr wrap="square" rtlCol="0">
            <a:spAutoFit/>
          </a:bodyPr>
          <a:lstStyle/>
          <a:p>
            <a:r>
              <a:rPr lang="en-US" dirty="0"/>
              <a:t>A DNS reverse lookup, also known as reverse DNS lookup or </a:t>
            </a:r>
            <a:r>
              <a:rPr lang="en-US" dirty="0" err="1"/>
              <a:t>rDNS</a:t>
            </a:r>
            <a:r>
              <a:rPr lang="en-US" dirty="0"/>
              <a:t>, is a DNS query that maps an IP address to a corresponding domain name. It can be used to verify the authenticity of the sending server's IP address or to convert an IP addresses into more human-readable domain names</a:t>
            </a:r>
          </a:p>
        </p:txBody>
      </p:sp>
      <p:cxnSp>
        <p:nvCxnSpPr>
          <p:cNvPr id="8" name="Straight Connector 7">
            <a:extLst>
              <a:ext uri="{FF2B5EF4-FFF2-40B4-BE49-F238E27FC236}">
                <a16:creationId xmlns:a16="http://schemas.microsoft.com/office/drawing/2014/main" id="{0E781936-C7E1-4857-AF91-961A09B5B4B9}"/>
              </a:ext>
            </a:extLst>
          </p:cNvPr>
          <p:cNvCxnSpPr>
            <a:cxnSpLocks/>
          </p:cNvCxnSpPr>
          <p:nvPr/>
        </p:nvCxnSpPr>
        <p:spPr>
          <a:xfrm>
            <a:off x="4205526" y="3090672"/>
            <a:ext cx="1475607" cy="0"/>
          </a:xfrm>
          <a:prstGeom prst="line">
            <a:avLst/>
          </a:prstGeom>
          <a:ln w="28575">
            <a:solidFill>
              <a:srgbClr val="007FA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44698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89436"/>
            <a:ext cx="8277225" cy="590349"/>
          </a:xfrm>
        </p:spPr>
        <p:txBody>
          <a:bodyPr wrap="square" lIns="0" tIns="18000" rIns="0" bIns="18000" anchor="ctr" anchorCtr="0">
            <a:spAutoFit/>
          </a:bodyPr>
          <a:lstStyle/>
          <a:p>
            <a:r>
              <a:rPr lang="en-US" dirty="0"/>
              <a:t>Table 18.5 </a:t>
            </a:r>
            <a:r>
              <a:rPr lang="en-US" sz="2800" dirty="0"/>
              <a:t>(1 of 2)</a:t>
            </a:r>
          </a:p>
        </p:txBody>
      </p:sp>
      <p:sp>
        <p:nvSpPr>
          <p:cNvPr id="5" name="Content Placeholder 4"/>
          <p:cNvSpPr>
            <a:spLocks noGrp="1"/>
          </p:cNvSpPr>
          <p:nvPr>
            <p:ph sz="quarter" idx="14"/>
          </p:nvPr>
        </p:nvSpPr>
        <p:spPr>
          <a:xfrm>
            <a:off x="457199" y="1040350"/>
            <a:ext cx="8277225" cy="282573"/>
          </a:xfrm>
        </p:spPr>
        <p:txBody>
          <a:bodyPr wrap="square" lIns="0" tIns="18000" rIns="0" bIns="18000" anchor="ctr" anchorCtr="0">
            <a:spAutoFit/>
          </a:bodyPr>
          <a:lstStyle/>
          <a:p>
            <a:pPr marL="432" indent="0">
              <a:buNone/>
            </a:pPr>
            <a:r>
              <a:rPr lang="en-US" sz="1600" dirty="0">
                <a:latin typeface="Arial" panose="020B0604020202020204" pitchFamily="34" charset="0"/>
                <a:cs typeface="Arial" panose="020B0604020202020204" pitchFamily="34" charset="0"/>
              </a:rPr>
              <a:t>UNIX Syslog Facilities and Severity Levels</a:t>
            </a:r>
          </a:p>
        </p:txBody>
      </p:sp>
      <p:sp>
        <p:nvSpPr>
          <p:cNvPr id="6" name="Content Placeholder 5">
            <a:extLst>
              <a:ext uri="{FF2B5EF4-FFF2-40B4-BE49-F238E27FC236}">
                <a16:creationId xmlns:a16="http://schemas.microsoft.com/office/drawing/2014/main" id="{E763F555-6391-E8B0-A0CB-706B79FB1173}"/>
              </a:ext>
            </a:extLst>
          </p:cNvPr>
          <p:cNvSpPr>
            <a:spLocks noGrp="1"/>
          </p:cNvSpPr>
          <p:nvPr>
            <p:ph sz="quarter" idx="13"/>
          </p:nvPr>
        </p:nvSpPr>
        <p:spPr>
          <a:xfrm>
            <a:off x="457199" y="1468148"/>
            <a:ext cx="8277225" cy="282573"/>
          </a:xfrm>
        </p:spPr>
        <p:txBody>
          <a:bodyPr wrap="square" lIns="0" tIns="18000" rIns="0" bIns="18000" anchor="ctr" anchorCtr="0">
            <a:spAutoFit/>
          </a:bodyPr>
          <a:lstStyle/>
          <a:p>
            <a:pPr marL="432" indent="0">
              <a:buNone/>
            </a:pPr>
            <a:r>
              <a:rPr lang="en-US" sz="1600" b="1" dirty="0">
                <a:latin typeface="Arial" panose="020B0604020202020204" pitchFamily="34" charset="0"/>
                <a:cs typeface="Arial" panose="020B0604020202020204" pitchFamily="34" charset="0"/>
              </a:rPr>
              <a:t>(a) Syslog Facilities (</a:t>
            </a:r>
            <a:r>
              <a:rPr lang="en-US" sz="1600" b="1" dirty="0">
                <a:effectLst>
                  <a:outerShdw blurRad="50800" dist="50800" dir="2700000" algn="tl" rotWithShape="0">
                    <a:schemeClr val="bg1">
                      <a:alpha val="30000"/>
                    </a:schemeClr>
                  </a:outerShdw>
                </a:effectLst>
                <a:latin typeface="+mn-lt"/>
              </a:rPr>
              <a:t>software component generating the event</a:t>
            </a:r>
            <a:r>
              <a:rPr lang="en-US" sz="1600" b="1" dirty="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B0EB708F-931C-062C-B9EC-82EDE607A7A1}"/>
              </a:ext>
            </a:extLst>
          </p:cNvPr>
          <p:cNvGraphicFramePr>
            <a:graphicFrameLocks noGrp="1"/>
          </p:cNvGraphicFramePr>
          <p:nvPr>
            <p:extLst>
              <p:ext uri="{D42A27DB-BD31-4B8C-83A1-F6EECF244321}">
                <p14:modId xmlns:p14="http://schemas.microsoft.com/office/powerpoint/2010/main" val="3390783188"/>
              </p:ext>
            </p:extLst>
          </p:nvPr>
        </p:nvGraphicFramePr>
        <p:xfrm>
          <a:off x="457200" y="1944584"/>
          <a:ext cx="8229600" cy="4243312"/>
        </p:xfrm>
        <a:graphic>
          <a:graphicData uri="http://schemas.openxmlformats.org/drawingml/2006/table">
            <a:tbl>
              <a:tblPr firstRow="1" bandRow="1">
                <a:tableStyleId>{2D5ABB26-0587-4C30-8999-92F81FD0307C}</a:tableStyleId>
              </a:tblPr>
              <a:tblGrid>
                <a:gridCol w="1549730">
                  <a:extLst>
                    <a:ext uri="{9D8B030D-6E8A-4147-A177-3AD203B41FA5}">
                      <a16:colId xmlns:a16="http://schemas.microsoft.com/office/drawing/2014/main" val="3763349322"/>
                    </a:ext>
                  </a:extLst>
                </a:gridCol>
                <a:gridCol w="6679870">
                  <a:extLst>
                    <a:ext uri="{9D8B030D-6E8A-4147-A177-3AD203B41FA5}">
                      <a16:colId xmlns:a16="http://schemas.microsoft.com/office/drawing/2014/main" val="4192145015"/>
                    </a:ext>
                  </a:extLst>
                </a:gridCol>
              </a:tblGrid>
              <a:tr h="265207">
                <a:tc>
                  <a:txBody>
                    <a:bodyPr/>
                    <a:lstStyle/>
                    <a:p>
                      <a:r>
                        <a:rPr lang="en-US" sz="1200" b="1" i="0" u="none" strike="noStrike" cap="none" baseline="0" noProof="0" dirty="0">
                          <a:solidFill>
                            <a:schemeClr val="bg1"/>
                          </a:solidFill>
                          <a:latin typeface="Arial" panose="020B0604020202020204" pitchFamily="34" charset="0"/>
                          <a:ea typeface="+mn-ea"/>
                          <a:cs typeface="Arial" panose="020B0604020202020204" pitchFamily="34" charset="0"/>
                          <a:sym typeface="Arial"/>
                        </a:rPr>
                        <a:t>Facility</a:t>
                      </a:r>
                      <a:endParaRPr lang="en-US" sz="1200" noProof="0" dirty="0">
                        <a:solidFill>
                          <a:schemeClr val="bg1"/>
                        </a:solidFill>
                        <a:latin typeface="Arial" panose="020B0604020202020204" pitchFamily="34" charset="0"/>
                        <a:cs typeface="Arial" panose="020B0604020202020204" pitchFamily="34" charset="0"/>
                      </a:endParaRPr>
                    </a:p>
                  </a:txBody>
                  <a:tcPr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FA3"/>
                    </a:solidFill>
                  </a:tcPr>
                </a:tc>
                <a:tc>
                  <a:txBody>
                    <a:bodyPr/>
                    <a:lstStyle/>
                    <a:p>
                      <a:r>
                        <a:rPr lang="en-US" sz="1200" b="1" i="0" u="none" strike="noStrike" cap="none" baseline="0" noProof="0" dirty="0">
                          <a:solidFill>
                            <a:schemeClr val="bg1"/>
                          </a:solidFill>
                          <a:latin typeface="Arial" panose="020B0604020202020204" pitchFamily="34" charset="0"/>
                          <a:ea typeface="+mn-ea"/>
                          <a:cs typeface="Arial" panose="020B0604020202020204" pitchFamily="34" charset="0"/>
                          <a:sym typeface="Arial"/>
                        </a:rPr>
                        <a:t>Message Description (generated by)</a:t>
                      </a:r>
                      <a:endParaRPr lang="en-US" sz="1200" noProof="0" dirty="0">
                        <a:solidFill>
                          <a:schemeClr val="bg1"/>
                        </a:solidFill>
                        <a:latin typeface="Arial" panose="020B0604020202020204" pitchFamily="34" charset="0"/>
                        <a:cs typeface="Arial" panose="020B0604020202020204" pitchFamily="34" charset="0"/>
                      </a:endParaRPr>
                    </a:p>
                  </a:txBody>
                  <a:tcPr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1424157271"/>
                  </a:ext>
                </a:extLst>
              </a:tr>
              <a:tr h="265207">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kern</a:t>
                      </a:r>
                      <a:endParaRPr lang="en-US" sz="1200" noProof="0" dirty="0">
                        <a:latin typeface="Arial" panose="020B0604020202020204" pitchFamily="34" charset="0"/>
                        <a:cs typeface="Arial" panose="020B0604020202020204" pitchFamily="34" charset="0"/>
                      </a:endParaRPr>
                    </a:p>
                  </a:txBody>
                  <a:tcPr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System kernel</a:t>
                      </a:r>
                      <a:endParaRPr lang="en-US" sz="1200" noProof="0" dirty="0">
                        <a:latin typeface="Arial" panose="020B0604020202020204" pitchFamily="34" charset="0"/>
                        <a:cs typeface="Arial" panose="020B0604020202020204" pitchFamily="34" charset="0"/>
                      </a:endParaRPr>
                    </a:p>
                  </a:txBody>
                  <a:tcPr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extLst>
                  <a:ext uri="{0D108BD9-81ED-4DB2-BD59-A6C34878D82A}">
                    <a16:rowId xmlns:a16="http://schemas.microsoft.com/office/drawing/2014/main" val="2841265035"/>
                  </a:ext>
                </a:extLst>
              </a:tr>
              <a:tr h="265207">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user</a:t>
                      </a:r>
                      <a:endParaRPr lang="en-US" sz="1200" noProof="0" dirty="0">
                        <a:latin typeface="Arial" panose="020B0604020202020204" pitchFamily="34" charset="0"/>
                        <a:cs typeface="Arial" panose="020B0604020202020204" pitchFamily="34" charset="0"/>
                      </a:endParaRPr>
                    </a:p>
                  </a:txBody>
                  <a:tcPr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User process</a:t>
                      </a:r>
                      <a:endParaRPr lang="en-US" sz="1200" noProof="0" dirty="0">
                        <a:latin typeface="Arial" panose="020B0604020202020204" pitchFamily="34" charset="0"/>
                        <a:cs typeface="Arial" panose="020B0604020202020204" pitchFamily="34" charset="0"/>
                      </a:endParaRPr>
                    </a:p>
                  </a:txBody>
                  <a:tcPr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extLst>
                  <a:ext uri="{0D108BD9-81ED-4DB2-BD59-A6C34878D82A}">
                    <a16:rowId xmlns:a16="http://schemas.microsoft.com/office/drawing/2014/main" val="332134664"/>
                  </a:ext>
                </a:extLst>
              </a:tr>
              <a:tr h="265207">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mail</a:t>
                      </a:r>
                      <a:endParaRPr lang="en-US" sz="1200" noProof="0" dirty="0">
                        <a:latin typeface="Arial" panose="020B0604020202020204" pitchFamily="34" charset="0"/>
                        <a:cs typeface="Arial" panose="020B0604020202020204" pitchFamily="34" charset="0"/>
                      </a:endParaRPr>
                    </a:p>
                  </a:txBody>
                  <a:tcPr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e-mail system</a:t>
                      </a:r>
                      <a:endParaRPr lang="en-US" sz="1200" noProof="0" dirty="0">
                        <a:latin typeface="Arial" panose="020B0604020202020204" pitchFamily="34" charset="0"/>
                        <a:cs typeface="Arial" panose="020B0604020202020204" pitchFamily="34" charset="0"/>
                      </a:endParaRPr>
                    </a:p>
                  </a:txBody>
                  <a:tcPr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extLst>
                  <a:ext uri="{0D108BD9-81ED-4DB2-BD59-A6C34878D82A}">
                    <a16:rowId xmlns:a16="http://schemas.microsoft.com/office/drawing/2014/main" val="970535569"/>
                  </a:ext>
                </a:extLst>
              </a:tr>
              <a:tr h="265207">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daemon</a:t>
                      </a:r>
                      <a:endParaRPr lang="en-US" sz="1200" noProof="0" dirty="0">
                        <a:latin typeface="Arial" panose="020B0604020202020204" pitchFamily="34" charset="0"/>
                        <a:cs typeface="Arial" panose="020B0604020202020204" pitchFamily="34" charset="0"/>
                      </a:endParaRPr>
                    </a:p>
                  </a:txBody>
                  <a:tcPr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System daemon, such as f</a:t>
                      </a:r>
                      <a:r>
                        <a:rPr lang="en-US" sz="1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 </a:t>
                      </a:r>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t</a:t>
                      </a:r>
                      <a:r>
                        <a:rPr lang="en-US" sz="1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 </a:t>
                      </a:r>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p</a:t>
                      </a:r>
                      <a:r>
                        <a:rPr lang="en-US" sz="1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 </a:t>
                      </a:r>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d</a:t>
                      </a:r>
                      <a:endParaRPr lang="en-US" sz="1200" noProof="0" dirty="0">
                        <a:latin typeface="Arial" panose="020B0604020202020204" pitchFamily="34" charset="0"/>
                        <a:cs typeface="Arial" panose="020B0604020202020204" pitchFamily="34" charset="0"/>
                      </a:endParaRPr>
                    </a:p>
                  </a:txBody>
                  <a:tcPr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extLst>
                  <a:ext uri="{0D108BD9-81ED-4DB2-BD59-A6C34878D82A}">
                    <a16:rowId xmlns:a16="http://schemas.microsoft.com/office/drawing/2014/main" val="2105976632"/>
                  </a:ext>
                </a:extLst>
              </a:tr>
              <a:tr h="265207">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auth</a:t>
                      </a:r>
                      <a:endParaRPr lang="en-US" sz="1200" noProof="0" dirty="0">
                        <a:latin typeface="Arial" panose="020B0604020202020204" pitchFamily="34" charset="0"/>
                        <a:cs typeface="Arial" panose="020B0604020202020204" pitchFamily="34" charset="0"/>
                      </a:endParaRPr>
                    </a:p>
                  </a:txBody>
                  <a:tcPr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Authorization programs login, s</a:t>
                      </a:r>
                      <a:r>
                        <a:rPr lang="en-US" sz="1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 </a:t>
                      </a:r>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u, and getty</a:t>
                      </a:r>
                      <a:endParaRPr lang="en-US" sz="1200" noProof="0" dirty="0">
                        <a:latin typeface="Arial" panose="020B0604020202020204" pitchFamily="34" charset="0"/>
                        <a:cs typeface="Arial" panose="020B0604020202020204" pitchFamily="34" charset="0"/>
                      </a:endParaRPr>
                    </a:p>
                  </a:txBody>
                  <a:tcPr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extLst>
                  <a:ext uri="{0D108BD9-81ED-4DB2-BD59-A6C34878D82A}">
                    <a16:rowId xmlns:a16="http://schemas.microsoft.com/office/drawing/2014/main" val="3810866969"/>
                  </a:ext>
                </a:extLst>
              </a:tr>
              <a:tr h="265207">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Syslogd</a:t>
                      </a:r>
                      <a:endParaRPr lang="en-US" sz="1200" noProof="0" dirty="0">
                        <a:latin typeface="Arial" panose="020B0604020202020204" pitchFamily="34" charset="0"/>
                        <a:cs typeface="Arial" panose="020B0604020202020204" pitchFamily="34" charset="0"/>
                      </a:endParaRPr>
                    </a:p>
                  </a:txBody>
                  <a:tcPr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Messages generated internally by syslogd</a:t>
                      </a:r>
                      <a:endParaRPr lang="en-US" sz="1200" noProof="0" dirty="0">
                        <a:latin typeface="Arial" panose="020B0604020202020204" pitchFamily="34" charset="0"/>
                        <a:cs typeface="Arial" panose="020B0604020202020204" pitchFamily="34" charset="0"/>
                      </a:endParaRPr>
                    </a:p>
                  </a:txBody>
                  <a:tcPr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extLst>
                  <a:ext uri="{0D108BD9-81ED-4DB2-BD59-A6C34878D82A}">
                    <a16:rowId xmlns:a16="http://schemas.microsoft.com/office/drawing/2014/main" val="633431790"/>
                  </a:ext>
                </a:extLst>
              </a:tr>
              <a:tr h="265207">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l</a:t>
                      </a:r>
                      <a:r>
                        <a:rPr lang="en-US" sz="1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 </a:t>
                      </a:r>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p</a:t>
                      </a:r>
                      <a:r>
                        <a:rPr lang="en-US" sz="1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 </a:t>
                      </a:r>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r</a:t>
                      </a:r>
                      <a:endParaRPr lang="en-US" sz="1200" noProof="0" dirty="0">
                        <a:latin typeface="Arial" panose="020B0604020202020204" pitchFamily="34" charset="0"/>
                        <a:cs typeface="Arial" panose="020B0604020202020204" pitchFamily="34" charset="0"/>
                      </a:endParaRPr>
                    </a:p>
                  </a:txBody>
                  <a:tcPr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Printing system</a:t>
                      </a:r>
                      <a:endParaRPr lang="en-US" sz="1200" noProof="0" dirty="0">
                        <a:latin typeface="Arial" panose="020B0604020202020204" pitchFamily="34" charset="0"/>
                        <a:cs typeface="Arial" panose="020B0604020202020204" pitchFamily="34" charset="0"/>
                      </a:endParaRPr>
                    </a:p>
                  </a:txBody>
                  <a:tcPr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extLst>
                  <a:ext uri="{0D108BD9-81ED-4DB2-BD59-A6C34878D82A}">
                    <a16:rowId xmlns:a16="http://schemas.microsoft.com/office/drawing/2014/main" val="2521688289"/>
                  </a:ext>
                </a:extLst>
              </a:tr>
              <a:tr h="265207">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news</a:t>
                      </a:r>
                      <a:endParaRPr lang="en-US" sz="1200" noProof="0" dirty="0">
                        <a:latin typeface="Arial" panose="020B0604020202020204" pitchFamily="34" charset="0"/>
                        <a:cs typeface="Arial" panose="020B0604020202020204" pitchFamily="34" charset="0"/>
                      </a:endParaRPr>
                    </a:p>
                  </a:txBody>
                  <a:tcPr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UseNet News system</a:t>
                      </a:r>
                      <a:endParaRPr lang="en-US" sz="1200" noProof="0" dirty="0">
                        <a:latin typeface="Arial" panose="020B0604020202020204" pitchFamily="34" charset="0"/>
                        <a:cs typeface="Arial" panose="020B0604020202020204" pitchFamily="34" charset="0"/>
                      </a:endParaRPr>
                    </a:p>
                  </a:txBody>
                  <a:tcPr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extLst>
                  <a:ext uri="{0D108BD9-81ED-4DB2-BD59-A6C34878D82A}">
                    <a16:rowId xmlns:a16="http://schemas.microsoft.com/office/drawing/2014/main" val="3208953753"/>
                  </a:ext>
                </a:extLst>
              </a:tr>
              <a:tr h="265207">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u</a:t>
                      </a:r>
                      <a:r>
                        <a:rPr lang="en-US" sz="1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 </a:t>
                      </a:r>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u</a:t>
                      </a:r>
                      <a:r>
                        <a:rPr lang="en-US" sz="1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 </a:t>
                      </a:r>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c</a:t>
                      </a:r>
                      <a:r>
                        <a:rPr lang="en-US" sz="1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 </a:t>
                      </a:r>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p</a:t>
                      </a:r>
                      <a:endParaRPr lang="en-US" sz="1200" noProof="0" dirty="0">
                        <a:latin typeface="Arial" panose="020B0604020202020204" pitchFamily="34" charset="0"/>
                        <a:cs typeface="Arial" panose="020B0604020202020204" pitchFamily="34" charset="0"/>
                      </a:endParaRPr>
                    </a:p>
                  </a:txBody>
                  <a:tcPr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U</a:t>
                      </a:r>
                      <a:r>
                        <a:rPr lang="en-US" sz="1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 </a:t>
                      </a:r>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U</a:t>
                      </a:r>
                      <a:r>
                        <a:rPr lang="en-US" sz="1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 </a:t>
                      </a:r>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C</a:t>
                      </a:r>
                      <a:r>
                        <a:rPr lang="en-US" sz="1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 </a:t>
                      </a:r>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P subsystem</a:t>
                      </a:r>
                      <a:endParaRPr lang="en-US" sz="1200" noProof="0" dirty="0">
                        <a:latin typeface="Arial" panose="020B0604020202020204" pitchFamily="34" charset="0"/>
                        <a:cs typeface="Arial" panose="020B0604020202020204" pitchFamily="34" charset="0"/>
                      </a:endParaRPr>
                    </a:p>
                  </a:txBody>
                  <a:tcPr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extLst>
                  <a:ext uri="{0D108BD9-81ED-4DB2-BD59-A6C34878D82A}">
                    <a16:rowId xmlns:a16="http://schemas.microsoft.com/office/drawing/2014/main" val="206515651"/>
                  </a:ext>
                </a:extLst>
              </a:tr>
              <a:tr h="265207">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clock</a:t>
                      </a:r>
                      <a:endParaRPr lang="en-US" sz="1200" noProof="0" dirty="0">
                        <a:latin typeface="Arial" panose="020B0604020202020204" pitchFamily="34" charset="0"/>
                        <a:cs typeface="Arial" panose="020B0604020202020204" pitchFamily="34" charset="0"/>
                      </a:endParaRPr>
                    </a:p>
                  </a:txBody>
                  <a:tcPr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Clock daemon</a:t>
                      </a:r>
                      <a:endParaRPr lang="en-US" sz="1200" noProof="0" dirty="0">
                        <a:latin typeface="Arial" panose="020B0604020202020204" pitchFamily="34" charset="0"/>
                        <a:cs typeface="Arial" panose="020B0604020202020204" pitchFamily="34" charset="0"/>
                      </a:endParaRPr>
                    </a:p>
                  </a:txBody>
                  <a:tcPr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extLst>
                  <a:ext uri="{0D108BD9-81ED-4DB2-BD59-A6C34878D82A}">
                    <a16:rowId xmlns:a16="http://schemas.microsoft.com/office/drawing/2014/main" val="1876147052"/>
                  </a:ext>
                </a:extLst>
              </a:tr>
              <a:tr h="265207">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f</a:t>
                      </a:r>
                      <a:r>
                        <a:rPr lang="en-US" sz="1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 </a:t>
                      </a:r>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t</a:t>
                      </a:r>
                      <a:r>
                        <a:rPr lang="en-US" sz="1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 </a:t>
                      </a:r>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p</a:t>
                      </a:r>
                      <a:endParaRPr lang="en-US" sz="1200" noProof="0" dirty="0">
                        <a:latin typeface="Arial" panose="020B0604020202020204" pitchFamily="34" charset="0"/>
                        <a:cs typeface="Arial" panose="020B0604020202020204" pitchFamily="34" charset="0"/>
                      </a:endParaRPr>
                    </a:p>
                  </a:txBody>
                  <a:tcPr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F</a:t>
                      </a:r>
                      <a:r>
                        <a:rPr lang="en-US" sz="1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 </a:t>
                      </a:r>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T</a:t>
                      </a:r>
                      <a:r>
                        <a:rPr lang="en-US" sz="1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 </a:t>
                      </a:r>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P daemon</a:t>
                      </a:r>
                      <a:endParaRPr lang="en-US" sz="1200" noProof="0" dirty="0">
                        <a:latin typeface="Arial" panose="020B0604020202020204" pitchFamily="34" charset="0"/>
                        <a:cs typeface="Arial" panose="020B0604020202020204" pitchFamily="34" charset="0"/>
                      </a:endParaRPr>
                    </a:p>
                  </a:txBody>
                  <a:tcPr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extLst>
                  <a:ext uri="{0D108BD9-81ED-4DB2-BD59-A6C34878D82A}">
                    <a16:rowId xmlns:a16="http://schemas.microsoft.com/office/drawing/2014/main" val="2219145682"/>
                  </a:ext>
                </a:extLst>
              </a:tr>
              <a:tr h="265207">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n</a:t>
                      </a:r>
                      <a:r>
                        <a:rPr lang="en-US" sz="1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 </a:t>
                      </a:r>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t</a:t>
                      </a:r>
                      <a:r>
                        <a:rPr lang="en-US" sz="1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 </a:t>
                      </a:r>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p</a:t>
                      </a:r>
                      <a:endParaRPr lang="en-US" sz="1200" noProof="0" dirty="0">
                        <a:latin typeface="Arial" panose="020B0604020202020204" pitchFamily="34" charset="0"/>
                        <a:cs typeface="Arial" panose="020B0604020202020204" pitchFamily="34" charset="0"/>
                      </a:endParaRPr>
                    </a:p>
                  </a:txBody>
                  <a:tcPr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N</a:t>
                      </a:r>
                      <a:r>
                        <a:rPr lang="en-US" sz="1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 </a:t>
                      </a:r>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T</a:t>
                      </a:r>
                      <a:r>
                        <a:rPr lang="en-US" sz="1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 </a:t>
                      </a:r>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P subsystem</a:t>
                      </a:r>
                      <a:endParaRPr lang="en-US" sz="1200" noProof="0" dirty="0">
                        <a:latin typeface="Arial" panose="020B0604020202020204" pitchFamily="34" charset="0"/>
                        <a:cs typeface="Arial" panose="020B0604020202020204" pitchFamily="34" charset="0"/>
                      </a:endParaRPr>
                    </a:p>
                  </a:txBody>
                  <a:tcPr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extLst>
                  <a:ext uri="{0D108BD9-81ED-4DB2-BD59-A6C34878D82A}">
                    <a16:rowId xmlns:a16="http://schemas.microsoft.com/office/drawing/2014/main" val="3599871632"/>
                  </a:ext>
                </a:extLst>
              </a:tr>
              <a:tr h="265207">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log audit</a:t>
                      </a:r>
                      <a:endParaRPr lang="en-US" sz="1200" noProof="0" dirty="0">
                        <a:latin typeface="Arial" panose="020B0604020202020204" pitchFamily="34" charset="0"/>
                        <a:cs typeface="Arial" panose="020B0604020202020204" pitchFamily="34" charset="0"/>
                      </a:endParaRPr>
                    </a:p>
                  </a:txBody>
                  <a:tcPr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Reserved for system use</a:t>
                      </a:r>
                      <a:endParaRPr lang="en-US" sz="1200" noProof="0" dirty="0">
                        <a:latin typeface="Arial" panose="020B0604020202020204" pitchFamily="34" charset="0"/>
                        <a:cs typeface="Arial" panose="020B0604020202020204" pitchFamily="34" charset="0"/>
                      </a:endParaRPr>
                    </a:p>
                  </a:txBody>
                  <a:tcPr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extLst>
                  <a:ext uri="{0D108BD9-81ED-4DB2-BD59-A6C34878D82A}">
                    <a16:rowId xmlns:a16="http://schemas.microsoft.com/office/drawing/2014/main" val="2068192835"/>
                  </a:ext>
                </a:extLst>
              </a:tr>
              <a:tr h="265207">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log alert</a:t>
                      </a:r>
                      <a:endParaRPr lang="en-US" sz="1200" noProof="0" dirty="0">
                        <a:latin typeface="Arial" panose="020B0604020202020204" pitchFamily="34" charset="0"/>
                        <a:cs typeface="Arial" panose="020B0604020202020204" pitchFamily="34" charset="0"/>
                      </a:endParaRPr>
                    </a:p>
                  </a:txBody>
                  <a:tcPr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Reserved for system use</a:t>
                      </a:r>
                      <a:endParaRPr lang="en-US" sz="1200" noProof="0" dirty="0">
                        <a:latin typeface="Arial" panose="020B0604020202020204" pitchFamily="34" charset="0"/>
                        <a:cs typeface="Arial" panose="020B0604020202020204" pitchFamily="34" charset="0"/>
                      </a:endParaRPr>
                    </a:p>
                  </a:txBody>
                  <a:tcPr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extLst>
                  <a:ext uri="{0D108BD9-81ED-4DB2-BD59-A6C34878D82A}">
                    <a16:rowId xmlns:a16="http://schemas.microsoft.com/office/drawing/2014/main" val="209297053"/>
                  </a:ext>
                </a:extLst>
              </a:tr>
              <a:tr h="265207">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Local use 0–7</a:t>
                      </a:r>
                      <a:endParaRPr lang="en-US" sz="1200" noProof="0" dirty="0">
                        <a:latin typeface="Arial" panose="020B0604020202020204" pitchFamily="34" charset="0"/>
                        <a:cs typeface="Arial" panose="020B0604020202020204" pitchFamily="34" charset="0"/>
                      </a:endParaRPr>
                    </a:p>
                  </a:txBody>
                  <a:tcPr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Up to 8 locally defined categories</a:t>
                      </a:r>
                      <a:endParaRPr lang="en-US" sz="1200" noProof="0" dirty="0">
                        <a:latin typeface="Arial" panose="020B0604020202020204" pitchFamily="34" charset="0"/>
                        <a:cs typeface="Arial" panose="020B0604020202020204" pitchFamily="34" charset="0"/>
                      </a:endParaRPr>
                    </a:p>
                  </a:txBody>
                  <a:tcPr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extLst>
                  <a:ext uri="{0D108BD9-81ED-4DB2-BD59-A6C34878D82A}">
                    <a16:rowId xmlns:a16="http://schemas.microsoft.com/office/drawing/2014/main" val="598006466"/>
                  </a:ext>
                </a:extLst>
              </a:tr>
            </a:tbl>
          </a:graphicData>
        </a:graphic>
      </p:graphicFrame>
      <p:sp>
        <p:nvSpPr>
          <p:cNvPr id="4" name="TextBox 3">
            <a:extLst>
              <a:ext uri="{FF2B5EF4-FFF2-40B4-BE49-F238E27FC236}">
                <a16:creationId xmlns:a16="http://schemas.microsoft.com/office/drawing/2014/main" id="{1428289B-900D-8B6E-344C-52872EF6A41F}"/>
              </a:ext>
            </a:extLst>
          </p:cNvPr>
          <p:cNvSpPr txBox="1"/>
          <p:nvPr/>
        </p:nvSpPr>
        <p:spPr>
          <a:xfrm>
            <a:off x="7884368" y="6181416"/>
            <a:ext cx="671979" cy="369332"/>
          </a:xfrm>
          <a:prstGeom prst="rect">
            <a:avLst/>
          </a:prstGeom>
          <a:noFill/>
        </p:spPr>
        <p:txBody>
          <a:bodyPr wrap="none" rtlCol="0">
            <a:spAutoFit/>
          </a:bodyPr>
          <a:lstStyle/>
          <a:p>
            <a:r>
              <a:rPr lang="en-US" dirty="0"/>
              <a:t>SJW</a:t>
            </a:r>
          </a:p>
        </p:txBody>
      </p:sp>
    </p:spTree>
    <p:extLst>
      <p:ext uri="{BB962C8B-B14F-4D97-AF65-F5344CB8AC3E}">
        <p14:creationId xmlns:p14="http://schemas.microsoft.com/office/powerpoint/2010/main" val="15599020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02617"/>
            <a:ext cx="8277225" cy="590349"/>
          </a:xfrm>
        </p:spPr>
        <p:txBody>
          <a:bodyPr wrap="square" lIns="0" tIns="18000" rIns="0" bIns="18000" anchor="ctr" anchorCtr="0">
            <a:spAutoFit/>
          </a:bodyPr>
          <a:lstStyle/>
          <a:p>
            <a:r>
              <a:rPr lang="en-US" dirty="0"/>
              <a:t>Table 18.5 </a:t>
            </a:r>
            <a:r>
              <a:rPr lang="en-US" sz="2800" dirty="0"/>
              <a:t>(2 of 2)</a:t>
            </a:r>
          </a:p>
        </p:txBody>
      </p:sp>
      <p:sp>
        <p:nvSpPr>
          <p:cNvPr id="5" name="Content Placeholder 4"/>
          <p:cNvSpPr>
            <a:spLocks noGrp="1"/>
          </p:cNvSpPr>
          <p:nvPr>
            <p:ph sz="quarter" idx="14"/>
          </p:nvPr>
        </p:nvSpPr>
        <p:spPr>
          <a:xfrm>
            <a:off x="457199" y="1016546"/>
            <a:ext cx="8277226" cy="313350"/>
          </a:xfrm>
        </p:spPr>
        <p:txBody>
          <a:bodyPr wrap="square" lIns="0" tIns="18000" rIns="0" bIns="18000" anchor="ctr" anchorCtr="0">
            <a:spAutoFit/>
          </a:bodyPr>
          <a:lstStyle/>
          <a:p>
            <a:pPr marL="432" indent="0">
              <a:buNone/>
            </a:pPr>
            <a:r>
              <a:rPr lang="en-US" sz="1800" dirty="0">
                <a:latin typeface="Arial" panose="020B0604020202020204" pitchFamily="34" charset="0"/>
                <a:cs typeface="Arial" panose="020B0604020202020204" pitchFamily="34" charset="0"/>
              </a:rPr>
              <a:t>UNIX Syslog Facilities and Severity Levels</a:t>
            </a:r>
          </a:p>
        </p:txBody>
      </p:sp>
      <p:sp>
        <p:nvSpPr>
          <p:cNvPr id="6" name="Content Placeholder 5">
            <a:extLst>
              <a:ext uri="{FF2B5EF4-FFF2-40B4-BE49-F238E27FC236}">
                <a16:creationId xmlns:a16="http://schemas.microsoft.com/office/drawing/2014/main" id="{A9FD6842-79C4-3BF5-1299-8CD5DE85AF3B}"/>
              </a:ext>
            </a:extLst>
          </p:cNvPr>
          <p:cNvSpPr>
            <a:spLocks noGrp="1"/>
          </p:cNvSpPr>
          <p:nvPr>
            <p:ph sz="quarter" idx="13"/>
          </p:nvPr>
        </p:nvSpPr>
        <p:spPr>
          <a:xfrm>
            <a:off x="457199" y="1468546"/>
            <a:ext cx="8277225" cy="313350"/>
          </a:xfrm>
        </p:spPr>
        <p:txBody>
          <a:bodyPr wrap="square" lIns="0" tIns="18000" rIns="0" bIns="18000" anchor="ctr" anchorCtr="0">
            <a:spAutoFit/>
          </a:bodyPr>
          <a:lstStyle/>
          <a:p>
            <a:pPr marL="432" indent="0">
              <a:buNone/>
            </a:pPr>
            <a:r>
              <a:rPr lang="en-US" sz="1800" b="1" dirty="0">
                <a:latin typeface="Arial" panose="020B0604020202020204" pitchFamily="34" charset="0"/>
                <a:cs typeface="Arial" panose="020B0604020202020204" pitchFamily="34" charset="0"/>
              </a:rPr>
              <a:t>(b) Syslog Severity Levels</a:t>
            </a:r>
          </a:p>
        </p:txBody>
      </p:sp>
      <p:graphicFrame>
        <p:nvGraphicFramePr>
          <p:cNvPr id="7" name="Table 6">
            <a:extLst>
              <a:ext uri="{FF2B5EF4-FFF2-40B4-BE49-F238E27FC236}">
                <a16:creationId xmlns:a16="http://schemas.microsoft.com/office/drawing/2014/main" id="{37F1CCDE-1D0F-69F0-E95A-39E95AC04B81}"/>
              </a:ext>
            </a:extLst>
          </p:cNvPr>
          <p:cNvGraphicFramePr>
            <a:graphicFrameLocks noGrp="1"/>
          </p:cNvGraphicFramePr>
          <p:nvPr>
            <p:extLst>
              <p:ext uri="{D42A27DB-BD31-4B8C-83A1-F6EECF244321}">
                <p14:modId xmlns:p14="http://schemas.microsoft.com/office/powerpoint/2010/main" val="1180993897"/>
              </p:ext>
            </p:extLst>
          </p:nvPr>
        </p:nvGraphicFramePr>
        <p:xfrm>
          <a:off x="457200" y="1982164"/>
          <a:ext cx="8229600" cy="3391200"/>
        </p:xfrm>
        <a:graphic>
          <a:graphicData uri="http://schemas.openxmlformats.org/drawingml/2006/table">
            <a:tbl>
              <a:tblPr firstRow="1" bandRow="1">
                <a:tableStyleId>{2D5ABB26-0587-4C30-8999-92F81FD0307C}</a:tableStyleId>
              </a:tblPr>
              <a:tblGrid>
                <a:gridCol w="1549730">
                  <a:extLst>
                    <a:ext uri="{9D8B030D-6E8A-4147-A177-3AD203B41FA5}">
                      <a16:colId xmlns:a16="http://schemas.microsoft.com/office/drawing/2014/main" val="834017597"/>
                    </a:ext>
                  </a:extLst>
                </a:gridCol>
                <a:gridCol w="6679870">
                  <a:extLst>
                    <a:ext uri="{9D8B030D-6E8A-4147-A177-3AD203B41FA5}">
                      <a16:colId xmlns:a16="http://schemas.microsoft.com/office/drawing/2014/main" val="2797324372"/>
                    </a:ext>
                  </a:extLst>
                </a:gridCol>
              </a:tblGrid>
              <a:tr h="342944">
                <a:tc>
                  <a:txBody>
                    <a:bodyPr/>
                    <a:lstStyle/>
                    <a:p>
                      <a:r>
                        <a:rPr lang="en-US" sz="1800" b="1" i="0" u="none" strike="noStrike" cap="none" baseline="0" noProof="0" dirty="0">
                          <a:solidFill>
                            <a:schemeClr val="bg1"/>
                          </a:solidFill>
                          <a:latin typeface="Arial" panose="020B0604020202020204" pitchFamily="34" charset="0"/>
                          <a:ea typeface="+mn-ea"/>
                          <a:cs typeface="Arial" panose="020B0604020202020204" pitchFamily="34" charset="0"/>
                          <a:sym typeface="Arial"/>
                        </a:rPr>
                        <a:t>Severity</a:t>
                      </a:r>
                      <a:endParaRPr lang="en-US" sz="1800" noProof="0" dirty="0">
                        <a:solidFill>
                          <a:schemeClr val="bg1"/>
                        </a:solidFill>
                        <a:latin typeface="Arial" panose="020B0604020202020204" pitchFamily="34" charset="0"/>
                        <a:cs typeface="Arial" panose="020B0604020202020204" pitchFamily="34" charset="0"/>
                      </a:endParaRPr>
                    </a:p>
                  </a:txBody>
                  <a:tcPr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FA3"/>
                    </a:solidFill>
                  </a:tcPr>
                </a:tc>
                <a:tc>
                  <a:txBody>
                    <a:bodyPr/>
                    <a:lstStyle/>
                    <a:p>
                      <a:r>
                        <a:rPr lang="en-US" sz="1800" b="1" i="0" u="none" strike="noStrike" cap="none" baseline="0" noProof="0" dirty="0">
                          <a:solidFill>
                            <a:schemeClr val="bg1"/>
                          </a:solidFill>
                          <a:latin typeface="Arial" panose="020B0604020202020204" pitchFamily="34" charset="0"/>
                          <a:ea typeface="+mn-ea"/>
                          <a:cs typeface="Arial" panose="020B0604020202020204" pitchFamily="34" charset="0"/>
                          <a:sym typeface="Arial"/>
                        </a:rPr>
                        <a:t>Description</a:t>
                      </a:r>
                      <a:endParaRPr lang="en-US" sz="1800" noProof="0" dirty="0">
                        <a:solidFill>
                          <a:schemeClr val="bg1"/>
                        </a:solidFill>
                        <a:latin typeface="Arial" panose="020B0604020202020204" pitchFamily="34" charset="0"/>
                        <a:cs typeface="Arial" panose="020B0604020202020204" pitchFamily="34" charset="0"/>
                      </a:endParaRPr>
                    </a:p>
                  </a:txBody>
                  <a:tcPr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1864150181"/>
                  </a:ext>
                </a:extLst>
              </a:tr>
              <a:tr h="342944">
                <a:tc>
                  <a:txBody>
                    <a:bodyPr/>
                    <a:lstStyle/>
                    <a:p>
                      <a:r>
                        <a:rPr lang="en-US" sz="18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emerg</a:t>
                      </a:r>
                      <a:endParaRPr lang="en-US" sz="1800" noProof="0" dirty="0">
                        <a:latin typeface="Arial" panose="020B0604020202020204" pitchFamily="34" charset="0"/>
                        <a:cs typeface="Arial" panose="020B0604020202020204" pitchFamily="34" charset="0"/>
                      </a:endParaRPr>
                    </a:p>
                  </a:txBody>
                  <a:tcPr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tc>
                  <a:txBody>
                    <a:bodyPr/>
                    <a:lstStyle/>
                    <a:p>
                      <a:r>
                        <a:rPr lang="en-US" sz="18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Most severe messages, such as immediate system shutdown</a:t>
                      </a:r>
                      <a:endParaRPr lang="en-US" sz="1800" noProof="0" dirty="0">
                        <a:latin typeface="Arial" panose="020B0604020202020204" pitchFamily="34" charset="0"/>
                        <a:cs typeface="Arial" panose="020B0604020202020204" pitchFamily="34" charset="0"/>
                      </a:endParaRPr>
                    </a:p>
                  </a:txBody>
                  <a:tcPr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extLst>
                  <a:ext uri="{0D108BD9-81ED-4DB2-BD59-A6C34878D82A}">
                    <a16:rowId xmlns:a16="http://schemas.microsoft.com/office/drawing/2014/main" val="1816365099"/>
                  </a:ext>
                </a:extLst>
              </a:tr>
              <a:tr h="342944">
                <a:tc>
                  <a:txBody>
                    <a:bodyPr/>
                    <a:lstStyle/>
                    <a:p>
                      <a:r>
                        <a:rPr lang="en-US" sz="18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alert</a:t>
                      </a:r>
                      <a:endParaRPr lang="en-US" sz="1800" noProof="0" dirty="0">
                        <a:latin typeface="Arial" panose="020B0604020202020204" pitchFamily="34" charset="0"/>
                        <a:cs typeface="Arial" panose="020B0604020202020204" pitchFamily="34" charset="0"/>
                      </a:endParaRPr>
                    </a:p>
                  </a:txBody>
                  <a:tcPr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tc>
                  <a:txBody>
                    <a:bodyPr/>
                    <a:lstStyle/>
                    <a:p>
                      <a:r>
                        <a:rPr lang="en-US" sz="18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System conditions requiring immediate attention</a:t>
                      </a:r>
                      <a:endParaRPr lang="en-US" sz="1800" noProof="0" dirty="0">
                        <a:latin typeface="Arial" panose="020B0604020202020204" pitchFamily="34" charset="0"/>
                        <a:cs typeface="Arial" panose="020B0604020202020204" pitchFamily="34" charset="0"/>
                      </a:endParaRPr>
                    </a:p>
                  </a:txBody>
                  <a:tcPr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extLst>
                  <a:ext uri="{0D108BD9-81ED-4DB2-BD59-A6C34878D82A}">
                    <a16:rowId xmlns:a16="http://schemas.microsoft.com/office/drawing/2014/main" val="2727929778"/>
                  </a:ext>
                </a:extLst>
              </a:tr>
              <a:tr h="342944">
                <a:tc>
                  <a:txBody>
                    <a:bodyPr/>
                    <a:lstStyle/>
                    <a:p>
                      <a:r>
                        <a:rPr lang="en-US" sz="18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crit</a:t>
                      </a:r>
                      <a:endParaRPr lang="en-US" sz="1800" noProof="0" dirty="0">
                        <a:latin typeface="Arial" panose="020B0604020202020204" pitchFamily="34" charset="0"/>
                        <a:cs typeface="Arial" panose="020B0604020202020204" pitchFamily="34" charset="0"/>
                      </a:endParaRPr>
                    </a:p>
                  </a:txBody>
                  <a:tcPr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tc>
                  <a:txBody>
                    <a:bodyPr/>
                    <a:lstStyle/>
                    <a:p>
                      <a:r>
                        <a:rPr lang="en-US" sz="18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Critical system conditions, such as failing hardware or software</a:t>
                      </a:r>
                      <a:endParaRPr lang="en-US" sz="1800" noProof="0" dirty="0">
                        <a:latin typeface="Arial" panose="020B0604020202020204" pitchFamily="34" charset="0"/>
                        <a:cs typeface="Arial" panose="020B0604020202020204" pitchFamily="34" charset="0"/>
                      </a:endParaRPr>
                    </a:p>
                  </a:txBody>
                  <a:tcPr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extLst>
                  <a:ext uri="{0D108BD9-81ED-4DB2-BD59-A6C34878D82A}">
                    <a16:rowId xmlns:a16="http://schemas.microsoft.com/office/drawing/2014/main" val="4258665653"/>
                  </a:ext>
                </a:extLst>
              </a:tr>
              <a:tr h="342944">
                <a:tc>
                  <a:txBody>
                    <a:bodyPr/>
                    <a:lstStyle/>
                    <a:p>
                      <a:r>
                        <a:rPr lang="en-US" sz="18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err</a:t>
                      </a:r>
                      <a:endParaRPr lang="en-US" sz="1800" noProof="0" dirty="0">
                        <a:latin typeface="Arial" panose="020B0604020202020204" pitchFamily="34" charset="0"/>
                        <a:cs typeface="Arial" panose="020B0604020202020204" pitchFamily="34" charset="0"/>
                      </a:endParaRPr>
                    </a:p>
                  </a:txBody>
                  <a:tcPr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tc>
                  <a:txBody>
                    <a:bodyPr/>
                    <a:lstStyle/>
                    <a:p>
                      <a:r>
                        <a:rPr lang="en-US" sz="18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Other system errors; recoverable</a:t>
                      </a:r>
                      <a:endParaRPr lang="en-US" sz="1800" noProof="0" dirty="0">
                        <a:latin typeface="Arial" panose="020B0604020202020204" pitchFamily="34" charset="0"/>
                        <a:cs typeface="Arial" panose="020B0604020202020204" pitchFamily="34" charset="0"/>
                      </a:endParaRPr>
                    </a:p>
                  </a:txBody>
                  <a:tcPr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extLst>
                  <a:ext uri="{0D108BD9-81ED-4DB2-BD59-A6C34878D82A}">
                    <a16:rowId xmlns:a16="http://schemas.microsoft.com/office/drawing/2014/main" val="1420776257"/>
                  </a:ext>
                </a:extLst>
              </a:tr>
              <a:tr h="342944">
                <a:tc>
                  <a:txBody>
                    <a:bodyPr/>
                    <a:lstStyle/>
                    <a:p>
                      <a:r>
                        <a:rPr lang="en-US" sz="18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warning</a:t>
                      </a:r>
                      <a:endParaRPr lang="en-US" sz="1800" noProof="0" dirty="0">
                        <a:latin typeface="Arial" panose="020B0604020202020204" pitchFamily="34" charset="0"/>
                        <a:cs typeface="Arial" panose="020B0604020202020204" pitchFamily="34" charset="0"/>
                      </a:endParaRPr>
                    </a:p>
                  </a:txBody>
                  <a:tcPr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tc>
                  <a:txBody>
                    <a:bodyPr/>
                    <a:lstStyle/>
                    <a:p>
                      <a:r>
                        <a:rPr lang="en-US" sz="18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Warning messages; recoverable</a:t>
                      </a:r>
                      <a:endParaRPr lang="en-US" sz="1800" noProof="0" dirty="0">
                        <a:latin typeface="Arial" panose="020B0604020202020204" pitchFamily="34" charset="0"/>
                        <a:cs typeface="Arial" panose="020B0604020202020204" pitchFamily="34" charset="0"/>
                      </a:endParaRPr>
                    </a:p>
                  </a:txBody>
                  <a:tcPr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extLst>
                  <a:ext uri="{0D108BD9-81ED-4DB2-BD59-A6C34878D82A}">
                    <a16:rowId xmlns:a16="http://schemas.microsoft.com/office/drawing/2014/main" val="2103614617"/>
                  </a:ext>
                </a:extLst>
              </a:tr>
              <a:tr h="599359">
                <a:tc>
                  <a:txBody>
                    <a:bodyPr/>
                    <a:lstStyle/>
                    <a:p>
                      <a:r>
                        <a:rPr lang="en-US" sz="18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notice</a:t>
                      </a:r>
                      <a:endParaRPr lang="en-US" sz="1800" noProof="0" dirty="0">
                        <a:latin typeface="Arial" panose="020B0604020202020204" pitchFamily="34" charset="0"/>
                        <a:cs typeface="Arial" panose="020B0604020202020204" pitchFamily="34" charset="0"/>
                      </a:endParaRPr>
                    </a:p>
                  </a:txBody>
                  <a:tcPr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tc>
                  <a:txBody>
                    <a:bodyPr/>
                    <a:lstStyle/>
                    <a:p>
                      <a:r>
                        <a:rPr lang="en-US" sz="18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Unusual situation that merits investigation; a significant event that is typically part of normal day-to-day operation</a:t>
                      </a:r>
                      <a:endParaRPr lang="en-US" sz="1800" noProof="0" dirty="0">
                        <a:latin typeface="Arial" panose="020B0604020202020204" pitchFamily="34" charset="0"/>
                        <a:cs typeface="Arial" panose="020B0604020202020204" pitchFamily="34" charset="0"/>
                      </a:endParaRPr>
                    </a:p>
                  </a:txBody>
                  <a:tcPr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extLst>
                  <a:ext uri="{0D108BD9-81ED-4DB2-BD59-A6C34878D82A}">
                    <a16:rowId xmlns:a16="http://schemas.microsoft.com/office/drawing/2014/main" val="440098462"/>
                  </a:ext>
                </a:extLst>
              </a:tr>
              <a:tr h="342944">
                <a:tc>
                  <a:txBody>
                    <a:bodyPr/>
                    <a:lstStyle/>
                    <a:p>
                      <a:r>
                        <a:rPr lang="en-US" sz="18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info</a:t>
                      </a:r>
                      <a:endParaRPr lang="en-US" sz="1800" noProof="0" dirty="0">
                        <a:latin typeface="Arial" panose="020B0604020202020204" pitchFamily="34" charset="0"/>
                        <a:cs typeface="Arial" panose="020B0604020202020204" pitchFamily="34" charset="0"/>
                      </a:endParaRPr>
                    </a:p>
                  </a:txBody>
                  <a:tcPr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tc>
                  <a:txBody>
                    <a:bodyPr/>
                    <a:lstStyle/>
                    <a:p>
                      <a:r>
                        <a:rPr lang="en-US" sz="18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Informational messages</a:t>
                      </a:r>
                      <a:endParaRPr lang="en-US" sz="1800" noProof="0" dirty="0">
                        <a:latin typeface="Arial" panose="020B0604020202020204" pitchFamily="34" charset="0"/>
                        <a:cs typeface="Arial" panose="020B0604020202020204" pitchFamily="34" charset="0"/>
                      </a:endParaRPr>
                    </a:p>
                  </a:txBody>
                  <a:tcPr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extLst>
                  <a:ext uri="{0D108BD9-81ED-4DB2-BD59-A6C34878D82A}">
                    <a16:rowId xmlns:a16="http://schemas.microsoft.com/office/drawing/2014/main" val="2334748605"/>
                  </a:ext>
                </a:extLst>
              </a:tr>
              <a:tr h="342944">
                <a:tc>
                  <a:txBody>
                    <a:bodyPr/>
                    <a:lstStyle/>
                    <a:p>
                      <a:r>
                        <a:rPr lang="en-US" sz="18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debug</a:t>
                      </a:r>
                      <a:endParaRPr lang="en-US" sz="1800" noProof="0" dirty="0">
                        <a:latin typeface="Arial" panose="020B0604020202020204" pitchFamily="34" charset="0"/>
                        <a:cs typeface="Arial" panose="020B0604020202020204" pitchFamily="34" charset="0"/>
                      </a:endParaRPr>
                    </a:p>
                  </a:txBody>
                  <a:tcPr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tc>
                  <a:txBody>
                    <a:bodyPr/>
                    <a:lstStyle/>
                    <a:p>
                      <a:r>
                        <a:rPr lang="en-US" sz="18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Messages for debugging purposes</a:t>
                      </a:r>
                      <a:endParaRPr lang="en-US" sz="1800" noProof="0" dirty="0">
                        <a:latin typeface="Arial" panose="020B0604020202020204" pitchFamily="34" charset="0"/>
                        <a:cs typeface="Arial" panose="020B0604020202020204" pitchFamily="34" charset="0"/>
                      </a:endParaRPr>
                    </a:p>
                  </a:txBody>
                  <a:tcPr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AE4"/>
                    </a:solidFill>
                  </a:tcPr>
                </a:tc>
                <a:extLst>
                  <a:ext uri="{0D108BD9-81ED-4DB2-BD59-A6C34878D82A}">
                    <a16:rowId xmlns:a16="http://schemas.microsoft.com/office/drawing/2014/main" val="3986027296"/>
                  </a:ext>
                </a:extLst>
              </a:tr>
            </a:tbl>
          </a:graphicData>
        </a:graphic>
      </p:graphicFrame>
      <p:sp>
        <p:nvSpPr>
          <p:cNvPr id="3" name="TextBox 2">
            <a:extLst>
              <a:ext uri="{FF2B5EF4-FFF2-40B4-BE49-F238E27FC236}">
                <a16:creationId xmlns:a16="http://schemas.microsoft.com/office/drawing/2014/main" id="{D4F8AE33-6A9C-93EB-1CCA-0521E5745E63}"/>
              </a:ext>
            </a:extLst>
          </p:cNvPr>
          <p:cNvSpPr txBox="1"/>
          <p:nvPr/>
        </p:nvSpPr>
        <p:spPr>
          <a:xfrm>
            <a:off x="457199" y="5472178"/>
            <a:ext cx="8229601" cy="615553"/>
          </a:xfrm>
          <a:prstGeom prst="rect">
            <a:avLst/>
          </a:prstGeom>
          <a:noFill/>
        </p:spPr>
        <p:txBody>
          <a:bodyPr wrap="square" rtlCol="0">
            <a:spAutoFit/>
          </a:bodyPr>
          <a:lstStyle/>
          <a:p>
            <a:r>
              <a:rPr lang="en-US" sz="1700" dirty="0"/>
              <a:t>The IBM mainframe has severities such as “catastrophic error” and “disastrous error” – really scarry!</a:t>
            </a:r>
          </a:p>
        </p:txBody>
      </p:sp>
      <p:sp>
        <p:nvSpPr>
          <p:cNvPr id="8" name="TextBox 7">
            <a:extLst>
              <a:ext uri="{FF2B5EF4-FFF2-40B4-BE49-F238E27FC236}">
                <a16:creationId xmlns:a16="http://schemas.microsoft.com/office/drawing/2014/main" id="{5649F1C2-203A-6425-06C8-5883FEC81190}"/>
              </a:ext>
            </a:extLst>
          </p:cNvPr>
          <p:cNvSpPr txBox="1"/>
          <p:nvPr/>
        </p:nvSpPr>
        <p:spPr>
          <a:xfrm>
            <a:off x="7884368" y="6181416"/>
            <a:ext cx="671979" cy="369332"/>
          </a:xfrm>
          <a:prstGeom prst="rect">
            <a:avLst/>
          </a:prstGeom>
          <a:noFill/>
        </p:spPr>
        <p:txBody>
          <a:bodyPr wrap="none" rtlCol="0">
            <a:spAutoFit/>
          </a:bodyPr>
          <a:lstStyle/>
          <a:p>
            <a:r>
              <a:rPr lang="en-US" dirty="0"/>
              <a:t>SJW</a:t>
            </a:r>
          </a:p>
        </p:txBody>
      </p:sp>
    </p:spTree>
    <p:extLst>
      <p:ext uri="{BB962C8B-B14F-4D97-AF65-F5344CB8AC3E}">
        <p14:creationId xmlns:p14="http://schemas.microsoft.com/office/powerpoint/2010/main" val="2765262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3966F7-68EE-4D06-BAB5-4BA7CFE8798C}"/>
              </a:ext>
            </a:extLst>
          </p:cNvPr>
          <p:cNvSpPr>
            <a:spLocks noGrp="1"/>
          </p:cNvSpPr>
          <p:nvPr>
            <p:ph idx="1"/>
          </p:nvPr>
        </p:nvSpPr>
        <p:spPr>
          <a:xfrm>
            <a:off x="331313" y="1002506"/>
            <a:ext cx="8229600" cy="4852988"/>
          </a:xfrm>
        </p:spPr>
        <p:txBody>
          <a:bodyPr>
            <a:normAutofit lnSpcReduction="10000"/>
          </a:bodyPr>
          <a:lstStyle/>
          <a:p>
            <a:pPr eaLnBrk="1" hangingPunct="1">
              <a:buFont typeface="Arial" charset="0"/>
              <a:buChar char="•"/>
              <a:defRPr/>
            </a:pPr>
            <a:r>
              <a:rPr lang="en-US" sz="2800" dirty="0"/>
              <a:t>A security audit is a review of system records to:</a:t>
            </a:r>
          </a:p>
          <a:p>
            <a:pPr lvl="1" eaLnBrk="1" hangingPunct="1">
              <a:buFont typeface="Arial" charset="0"/>
              <a:buChar char="•"/>
              <a:defRPr/>
            </a:pPr>
            <a:r>
              <a:rPr lang="en-US" sz="1800" dirty="0"/>
              <a:t>Determine if the configuration is adequately secure</a:t>
            </a:r>
          </a:p>
          <a:p>
            <a:pPr lvl="1" eaLnBrk="1" hangingPunct="1">
              <a:buFont typeface="Arial" charset="0"/>
              <a:buChar char="•"/>
              <a:defRPr/>
            </a:pPr>
            <a:r>
              <a:rPr lang="en-US" sz="1800" dirty="0"/>
              <a:t>Confirm that existing policies are being followed</a:t>
            </a:r>
          </a:p>
          <a:p>
            <a:pPr lvl="1" eaLnBrk="1" hangingPunct="1">
              <a:buFont typeface="Arial" charset="0"/>
              <a:buChar char="•"/>
              <a:defRPr/>
            </a:pPr>
            <a:r>
              <a:rPr lang="en-US" sz="1800" dirty="0"/>
              <a:t>Detect any previously undetected breaches</a:t>
            </a:r>
          </a:p>
          <a:p>
            <a:pPr lvl="1" eaLnBrk="1" hangingPunct="1">
              <a:buFont typeface="Arial" charset="0"/>
              <a:buChar char="•"/>
              <a:defRPr/>
            </a:pPr>
            <a:r>
              <a:rPr lang="en-US" sz="1800" dirty="0"/>
              <a:t>Recommend changes/improvements</a:t>
            </a:r>
          </a:p>
          <a:p>
            <a:pPr eaLnBrk="1" hangingPunct="1">
              <a:buFont typeface="Arial" charset="0"/>
              <a:buChar char="•"/>
              <a:defRPr/>
            </a:pPr>
            <a:r>
              <a:rPr lang="en-US" sz="2800" dirty="0"/>
              <a:t>Based on an audit trail: chronological record of available events and data woven together from multiple sources</a:t>
            </a:r>
          </a:p>
          <a:p>
            <a:pPr lvl="1" eaLnBrk="1" hangingPunct="1">
              <a:buFont typeface="Arial" charset="0"/>
              <a:buChar char="•"/>
              <a:defRPr/>
            </a:pPr>
            <a:r>
              <a:rPr lang="en-US" sz="1800" dirty="0"/>
              <a:t>Clocks need to be synched (NTP over UDP)</a:t>
            </a:r>
          </a:p>
          <a:p>
            <a:pPr eaLnBrk="1" hangingPunct="1">
              <a:buFont typeface="Arial" charset="0"/>
              <a:buChar char="•"/>
              <a:defRPr/>
            </a:pPr>
            <a:r>
              <a:rPr lang="en-US" sz="2800" dirty="0"/>
              <a:t>Also provides a baseline</a:t>
            </a:r>
          </a:p>
          <a:p>
            <a:pPr eaLnBrk="1" hangingPunct="1">
              <a:buFont typeface="Arial" charset="0"/>
              <a:buChar char="•"/>
              <a:defRPr/>
            </a:pPr>
            <a:r>
              <a:rPr lang="en-US" sz="2800" dirty="0"/>
              <a:t>Events are found via instrumentation or logging</a:t>
            </a:r>
            <a:endParaRPr lang="en-US" sz="2800" dirty="0">
              <a:latin typeface="+mn-lt"/>
            </a:endParaRPr>
          </a:p>
        </p:txBody>
      </p:sp>
      <p:sp>
        <p:nvSpPr>
          <p:cNvPr id="5" name="TextBox 4">
            <a:extLst>
              <a:ext uri="{FF2B5EF4-FFF2-40B4-BE49-F238E27FC236}">
                <a16:creationId xmlns:a16="http://schemas.microsoft.com/office/drawing/2014/main" id="{E355188E-7B6A-4D00-BF39-760D42A0D8CA}"/>
              </a:ext>
            </a:extLst>
          </p:cNvPr>
          <p:cNvSpPr txBox="1"/>
          <p:nvPr/>
        </p:nvSpPr>
        <p:spPr>
          <a:xfrm>
            <a:off x="468101" y="5891221"/>
            <a:ext cx="7956024" cy="276999"/>
          </a:xfrm>
          <a:prstGeom prst="rect">
            <a:avLst/>
          </a:prstGeom>
          <a:noFill/>
        </p:spPr>
        <p:txBody>
          <a:bodyPr wrap="none" rtlCol="0">
            <a:spAutoFit/>
          </a:bodyPr>
          <a:lstStyle/>
          <a:p>
            <a:r>
              <a:rPr lang="en-US" sz="1200" dirty="0"/>
              <a:t>Adapted from: </a:t>
            </a:r>
            <a:r>
              <a:rPr lang="en-US" sz="1200" dirty="0">
                <a:hlinkClick r:id="rId3"/>
              </a:rPr>
              <a:t>http://people.duke.edu/~tkb13/courses/ece590-sec-2019fa/slides/16-phys-org-audit-legal-ethical.pdf</a:t>
            </a:r>
            <a:endParaRPr lang="en-US" sz="1200" dirty="0"/>
          </a:p>
        </p:txBody>
      </p:sp>
      <p:sp>
        <p:nvSpPr>
          <p:cNvPr id="7" name="Title 1">
            <a:extLst>
              <a:ext uri="{FF2B5EF4-FFF2-40B4-BE49-F238E27FC236}">
                <a16:creationId xmlns:a16="http://schemas.microsoft.com/office/drawing/2014/main" id="{15C9A606-827F-5499-919F-16C8F6892F6F}"/>
              </a:ext>
            </a:extLst>
          </p:cNvPr>
          <p:cNvSpPr>
            <a:spLocks noGrp="1"/>
          </p:cNvSpPr>
          <p:nvPr>
            <p:ph type="title"/>
          </p:nvPr>
        </p:nvSpPr>
        <p:spPr>
          <a:xfrm>
            <a:off x="457199" y="195703"/>
            <a:ext cx="8277225" cy="590349"/>
          </a:xfrm>
          <a:noFill/>
          <a:ln>
            <a:noFill/>
          </a:ln>
        </p:spPr>
        <p:txBody>
          <a:bodyPr wrap="square" lIns="0" tIns="18000" rIns="0" bIns="18000" anchor="ctr" anchorCtr="0">
            <a:spAutoFit/>
          </a:bodyPr>
          <a:lstStyle/>
          <a:p>
            <a:r>
              <a:rPr lang="en-US" sz="3600" dirty="0">
                <a:latin typeface="+mj-lt"/>
              </a:rPr>
              <a:t>Event Detection</a:t>
            </a:r>
          </a:p>
        </p:txBody>
      </p:sp>
      <p:sp>
        <p:nvSpPr>
          <p:cNvPr id="8" name="TextBox 7">
            <a:extLst>
              <a:ext uri="{FF2B5EF4-FFF2-40B4-BE49-F238E27FC236}">
                <a16:creationId xmlns:a16="http://schemas.microsoft.com/office/drawing/2014/main" id="{702576BF-69A3-19BA-63EA-3A8229067C9B}"/>
              </a:ext>
            </a:extLst>
          </p:cNvPr>
          <p:cNvSpPr txBox="1"/>
          <p:nvPr/>
        </p:nvSpPr>
        <p:spPr>
          <a:xfrm>
            <a:off x="7884368" y="6181416"/>
            <a:ext cx="671979" cy="369332"/>
          </a:xfrm>
          <a:prstGeom prst="rect">
            <a:avLst/>
          </a:prstGeom>
          <a:noFill/>
        </p:spPr>
        <p:txBody>
          <a:bodyPr wrap="none" rtlCol="0">
            <a:spAutoFit/>
          </a:bodyPr>
          <a:lstStyle/>
          <a:p>
            <a:r>
              <a:rPr lang="en-US" dirty="0"/>
              <a:t>SJW</a:t>
            </a:r>
          </a:p>
        </p:txBody>
      </p:sp>
    </p:spTree>
    <p:extLst>
      <p:ext uri="{BB962C8B-B14F-4D97-AF65-F5344CB8AC3E}">
        <p14:creationId xmlns:p14="http://schemas.microsoft.com/office/powerpoint/2010/main" val="3360836774"/>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02618"/>
            <a:ext cx="8277225" cy="590349"/>
          </a:xfrm>
        </p:spPr>
        <p:txBody>
          <a:bodyPr wrap="square" lIns="0" tIns="18000" rIns="0" bIns="18000" anchor="ctr" anchorCtr="0">
            <a:spAutoFit/>
          </a:bodyPr>
          <a:lstStyle/>
          <a:p>
            <a:r>
              <a:rPr lang="en-US" dirty="0"/>
              <a:t>Logging at Application Level</a:t>
            </a:r>
          </a:p>
        </p:txBody>
      </p:sp>
      <p:sp>
        <p:nvSpPr>
          <p:cNvPr id="3" name="Content Placeholder 2"/>
          <p:cNvSpPr>
            <a:spLocks noGrp="1"/>
          </p:cNvSpPr>
          <p:nvPr>
            <p:ph sz="quarter" idx="13"/>
          </p:nvPr>
        </p:nvSpPr>
        <p:spPr>
          <a:xfrm>
            <a:off x="457199" y="911236"/>
            <a:ext cx="8277225" cy="5160831"/>
          </a:xfrm>
        </p:spPr>
        <p:txBody>
          <a:bodyPr wrap="square" lIns="0" tIns="18000" rIns="0" bIns="18000" anchor="ctr" anchorCtr="0">
            <a:spAutoFit/>
          </a:bodyPr>
          <a:lstStyle/>
          <a:p>
            <a:pPr marL="342000" indent="-342000">
              <a:spcBef>
                <a:spcPts val="600"/>
              </a:spcBef>
            </a:pPr>
            <a:r>
              <a:rPr lang="en-US" dirty="0">
                <a:latin typeface="Arial" panose="020B0604020202020204" pitchFamily="34" charset="0"/>
                <a:cs typeface="Arial" panose="020B0604020202020204" pitchFamily="34" charset="0"/>
              </a:rPr>
              <a:t>Privileged applications present security issues</a:t>
            </a:r>
          </a:p>
          <a:p>
            <a:pPr marL="828918" lvl="1" indent="-342000"/>
            <a:r>
              <a:rPr lang="en-US" dirty="0">
                <a:latin typeface="Arial" panose="020B0604020202020204" pitchFamily="34" charset="0"/>
                <a:cs typeface="Arial" panose="020B0604020202020204" pitchFamily="34" charset="0"/>
              </a:rPr>
              <a:t>May not be captured by system/user-level audit data</a:t>
            </a:r>
          </a:p>
          <a:p>
            <a:pPr marL="828918" lvl="1" indent="-342000"/>
            <a:r>
              <a:rPr lang="en-US" dirty="0">
                <a:latin typeface="Arial" panose="020B0604020202020204" pitchFamily="34" charset="0"/>
                <a:cs typeface="Arial" panose="020B0604020202020204" pitchFamily="34" charset="0"/>
              </a:rPr>
              <a:t>Constitute a large percentage of reported vulnerabilities </a:t>
            </a:r>
            <a:r>
              <a:rPr lang="en-US" sz="2400" dirty="0">
                <a:solidFill>
                  <a:schemeClr val="tx1">
                    <a:lumMod val="50000"/>
                    <a:lumOff val="50000"/>
                  </a:schemeClr>
                </a:solidFill>
                <a:ea typeface="ＭＳ Ｐゴシック" charset="0"/>
                <a:cs typeface="ＭＳ Ｐゴシック" charset="0"/>
                <a:hlinkClick r:id="rId3"/>
              </a:rPr>
              <a:t>(SolarWinds – a supply chain attack)</a:t>
            </a:r>
            <a:endParaRPr lang="en-US" dirty="0">
              <a:latin typeface="Arial" panose="020B0604020202020204" pitchFamily="34" charset="0"/>
              <a:cs typeface="Arial" panose="020B0604020202020204" pitchFamily="34" charset="0"/>
            </a:endParaRPr>
          </a:p>
          <a:p>
            <a:pPr marL="342000" indent="-342000">
              <a:spcBef>
                <a:spcPts val="600"/>
              </a:spcBef>
            </a:pPr>
            <a:r>
              <a:rPr lang="en-US" dirty="0">
                <a:latin typeface="Arial" panose="020B0604020202020204" pitchFamily="34" charset="0"/>
                <a:cs typeface="Arial" panose="020B0604020202020204" pitchFamily="34" charset="0"/>
              </a:rPr>
              <a:t>Vulnerabilities exploited:</a:t>
            </a:r>
          </a:p>
          <a:p>
            <a:pPr marL="828918" lvl="1" indent="-342000"/>
            <a:r>
              <a:rPr lang="en-US" dirty="0">
                <a:latin typeface="Arial" panose="020B0604020202020204" pitchFamily="34" charset="0"/>
                <a:cs typeface="Arial" panose="020B0604020202020204" pitchFamily="34" charset="0"/>
              </a:rPr>
              <a:t>Lack of dynamic checks on input data</a:t>
            </a:r>
          </a:p>
          <a:p>
            <a:pPr marL="828918" lvl="1" indent="-342000"/>
            <a:r>
              <a:rPr lang="en-US" dirty="0">
                <a:latin typeface="Arial" panose="020B0604020202020204" pitchFamily="34" charset="0"/>
                <a:cs typeface="Arial" panose="020B0604020202020204" pitchFamily="34" charset="0"/>
              </a:rPr>
              <a:t>Errors in application logic</a:t>
            </a:r>
          </a:p>
          <a:p>
            <a:pPr marL="342000" indent="-342000">
              <a:spcBef>
                <a:spcPts val="600"/>
              </a:spcBef>
            </a:pPr>
            <a:r>
              <a:rPr lang="en-US" dirty="0">
                <a:latin typeface="Arial" panose="020B0604020202020204" pitchFamily="34" charset="0"/>
                <a:cs typeface="Arial" panose="020B0604020202020204" pitchFamily="34" charset="0"/>
              </a:rPr>
              <a:t>May be necessary to capture behavior of application beyond its access to system services and file systems</a:t>
            </a:r>
          </a:p>
          <a:p>
            <a:pPr marL="342000" indent="-342000">
              <a:spcBef>
                <a:spcPts val="600"/>
              </a:spcBef>
            </a:pPr>
            <a:r>
              <a:rPr lang="en-US" strike="sngStrike" dirty="0">
                <a:latin typeface="Arial" panose="020B0604020202020204" pitchFamily="34" charset="0"/>
                <a:cs typeface="Arial" panose="020B0604020202020204" pitchFamily="34" charset="0"/>
              </a:rPr>
              <a:t>Two approaches to collecting audit data:</a:t>
            </a:r>
          </a:p>
          <a:p>
            <a:pPr marL="828918" lvl="1" indent="-342000"/>
            <a:r>
              <a:rPr lang="en-US" strike="sngStrike" dirty="0">
                <a:latin typeface="Arial" panose="020B0604020202020204" pitchFamily="34" charset="0"/>
                <a:cs typeface="Arial" panose="020B0604020202020204" pitchFamily="34" charset="0"/>
              </a:rPr>
              <a:t>Interposable libraries</a:t>
            </a:r>
            <a:r>
              <a:rPr lang="en-US" dirty="0">
                <a:latin typeface="Arial" panose="020B0604020202020204" pitchFamily="34" charset="0"/>
                <a:cs typeface="Arial" panose="020B0604020202020204" pitchFamily="34" charset="0"/>
              </a:rPr>
              <a:t> </a:t>
            </a:r>
          </a:p>
          <a:p>
            <a:pPr marL="828918" lvl="1" indent="-342000"/>
            <a:r>
              <a:rPr lang="en-US" strike="sngStrike" dirty="0">
                <a:latin typeface="Arial" panose="020B0604020202020204" pitchFamily="34" charset="0"/>
                <a:cs typeface="Arial" panose="020B0604020202020204" pitchFamily="34" charset="0"/>
              </a:rPr>
              <a:t>Dynamic binary rewriting</a:t>
            </a:r>
          </a:p>
        </p:txBody>
      </p:sp>
      <p:sp>
        <p:nvSpPr>
          <p:cNvPr id="4" name="TextBox 3">
            <a:extLst>
              <a:ext uri="{FF2B5EF4-FFF2-40B4-BE49-F238E27FC236}">
                <a16:creationId xmlns:a16="http://schemas.microsoft.com/office/drawing/2014/main" id="{7F85054C-83CE-C7CD-1A2A-A647591B9B6A}"/>
              </a:ext>
            </a:extLst>
          </p:cNvPr>
          <p:cNvSpPr txBox="1"/>
          <p:nvPr/>
        </p:nvSpPr>
        <p:spPr>
          <a:xfrm>
            <a:off x="7884368" y="6181416"/>
            <a:ext cx="671979" cy="369332"/>
          </a:xfrm>
          <a:prstGeom prst="rect">
            <a:avLst/>
          </a:prstGeom>
          <a:noFill/>
        </p:spPr>
        <p:txBody>
          <a:bodyPr wrap="none" rtlCol="0">
            <a:spAutoFit/>
          </a:bodyPr>
          <a:lstStyle/>
          <a:p>
            <a:r>
              <a:rPr lang="en-US" dirty="0"/>
              <a:t>SJW</a:t>
            </a:r>
          </a:p>
        </p:txBody>
      </p:sp>
    </p:spTree>
    <p:extLst>
      <p:ext uri="{BB962C8B-B14F-4D97-AF65-F5344CB8AC3E}">
        <p14:creationId xmlns:p14="http://schemas.microsoft.com/office/powerpoint/2010/main" val="29935363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02618"/>
            <a:ext cx="8277225" cy="590349"/>
          </a:xfrm>
        </p:spPr>
        <p:txBody>
          <a:bodyPr wrap="square" lIns="0" tIns="18000" rIns="0" bIns="18000" anchor="ctr" anchorCtr="0">
            <a:spAutoFit/>
          </a:bodyPr>
          <a:lstStyle/>
          <a:p>
            <a:r>
              <a:rPr lang="en-US" dirty="0"/>
              <a:t>Interposable Libraries</a:t>
            </a:r>
          </a:p>
        </p:txBody>
      </p:sp>
      <p:sp>
        <p:nvSpPr>
          <p:cNvPr id="4" name="Content Placeholder 3"/>
          <p:cNvSpPr>
            <a:spLocks noGrp="1"/>
          </p:cNvSpPr>
          <p:nvPr>
            <p:ph sz="quarter" idx="13"/>
          </p:nvPr>
        </p:nvSpPr>
        <p:spPr>
          <a:xfrm>
            <a:off x="457200" y="1031459"/>
            <a:ext cx="3073078" cy="2898674"/>
          </a:xfrm>
        </p:spPr>
        <p:txBody>
          <a:bodyPr wrap="square" lIns="0" tIns="18000" rIns="0" bIns="18000" anchor="ctr" anchorCtr="0">
            <a:spAutoFit/>
          </a:bodyPr>
          <a:lstStyle/>
          <a:p>
            <a:pPr marL="342000" indent="-342000">
              <a:spcBef>
                <a:spcPts val="600"/>
              </a:spcBef>
            </a:pPr>
            <a:r>
              <a:rPr lang="en-US" sz="1600" dirty="0">
                <a:latin typeface="Arial" panose="020B0604020202020204" pitchFamily="34" charset="0"/>
                <a:cs typeface="Arial" panose="020B0604020202020204" pitchFamily="34" charset="0"/>
              </a:rPr>
              <a:t>Allows the generation of audit data without needing to recompile either the system libraries or the application</a:t>
            </a:r>
          </a:p>
          <a:p>
            <a:pPr marL="342000" indent="-342000">
              <a:spcBef>
                <a:spcPts val="600"/>
              </a:spcBef>
            </a:pPr>
            <a:r>
              <a:rPr lang="en-US" sz="1600" dirty="0">
                <a:latin typeface="Arial" panose="020B0604020202020204" pitchFamily="34" charset="0"/>
                <a:cs typeface="Arial" panose="020B0604020202020204" pitchFamily="34" charset="0"/>
              </a:rPr>
              <a:t>Audit data can be generated without changing the system’s shared libraries or needing access to the source code for the executable</a:t>
            </a:r>
          </a:p>
          <a:p>
            <a:pPr marL="342000" indent="-342000">
              <a:spcBef>
                <a:spcPts val="600"/>
              </a:spcBef>
            </a:pPr>
            <a:r>
              <a:rPr lang="en-US" sz="1600" dirty="0">
                <a:latin typeface="Arial" panose="020B0604020202020204" pitchFamily="34" charset="0"/>
                <a:cs typeface="Arial" panose="020B0604020202020204" pitchFamily="34" charset="0"/>
              </a:rPr>
              <a:t>Exploits the use of dynamic libraries in UNIX</a:t>
            </a:r>
          </a:p>
        </p:txBody>
      </p:sp>
      <p:sp>
        <p:nvSpPr>
          <p:cNvPr id="5" name="Content Placeholder 4"/>
          <p:cNvSpPr>
            <a:spLocks noGrp="1"/>
          </p:cNvSpPr>
          <p:nvPr>
            <p:ph sz="quarter" idx="14"/>
          </p:nvPr>
        </p:nvSpPr>
        <p:spPr>
          <a:xfrm>
            <a:off x="3634451" y="1018681"/>
            <a:ext cx="5099974" cy="4837666"/>
          </a:xfrm>
        </p:spPr>
        <p:txBody>
          <a:bodyPr wrap="square" lIns="0" tIns="18000" rIns="0" bIns="18000" anchor="ctr" anchorCtr="0">
            <a:spAutoFit/>
          </a:bodyPr>
          <a:lstStyle/>
          <a:p>
            <a:pPr marL="342000" indent="-342000">
              <a:spcBef>
                <a:spcPts val="600"/>
              </a:spcBef>
            </a:pPr>
            <a:r>
              <a:rPr lang="en-US" sz="1600" dirty="0">
                <a:latin typeface="Arial" panose="020B0604020202020204" pitchFamily="34" charset="0"/>
                <a:cs typeface="Arial" panose="020B0604020202020204" pitchFamily="34" charset="0"/>
              </a:rPr>
              <a:t>Statically linked libraries</a:t>
            </a:r>
          </a:p>
          <a:p>
            <a:pPr marL="828918" lvl="1" indent="-342000"/>
            <a:r>
              <a:rPr lang="en-US" sz="1600" dirty="0">
                <a:latin typeface="Arial" panose="020B0604020202020204" pitchFamily="34" charset="0"/>
                <a:cs typeface="Arial" panose="020B0604020202020204" pitchFamily="34" charset="0"/>
              </a:rPr>
              <a:t>A separate copy of the linked library function is loaded into the program’s virtual memory</a:t>
            </a:r>
          </a:p>
          <a:p>
            <a:pPr marL="342000" indent="-342000">
              <a:spcBef>
                <a:spcPts val="600"/>
              </a:spcBef>
            </a:pPr>
            <a:r>
              <a:rPr lang="en-US" sz="1600" dirty="0">
                <a:latin typeface="Arial" panose="020B0604020202020204" pitchFamily="34" charset="0"/>
                <a:cs typeface="Arial" panose="020B0604020202020204" pitchFamily="34" charset="0"/>
              </a:rPr>
              <a:t>Statically linked shared libraries</a:t>
            </a:r>
          </a:p>
          <a:p>
            <a:pPr marL="828918" lvl="1" indent="-342000"/>
            <a:r>
              <a:rPr lang="en-US" sz="1600" dirty="0">
                <a:latin typeface="Arial" panose="020B0604020202020204" pitchFamily="34" charset="0"/>
                <a:cs typeface="Arial" panose="020B0604020202020204" pitchFamily="34" charset="0"/>
              </a:rPr>
              <a:t>Referenced shared object is incorporated into the target executable at link time by the link loader</a:t>
            </a:r>
          </a:p>
          <a:p>
            <a:pPr marL="828918" lvl="1" indent="-342000"/>
            <a:r>
              <a:rPr lang="en-US" sz="1600" dirty="0">
                <a:latin typeface="Arial" panose="020B0604020202020204" pitchFamily="34" charset="0"/>
                <a:cs typeface="Arial" panose="020B0604020202020204" pitchFamily="34" charset="0"/>
              </a:rPr>
              <a:t>Each object is assigned a fixed virtual address</a:t>
            </a:r>
          </a:p>
          <a:p>
            <a:pPr marL="828918" lvl="1" indent="-342000"/>
            <a:r>
              <a:rPr lang="en-US" sz="1600" dirty="0">
                <a:latin typeface="Arial" panose="020B0604020202020204" pitchFamily="34" charset="0"/>
                <a:cs typeface="Arial" panose="020B0604020202020204" pitchFamily="34" charset="0"/>
              </a:rPr>
              <a:t>Link loader connects external referenced objects by assigning their virtual addresses when the executable is created</a:t>
            </a:r>
          </a:p>
          <a:p>
            <a:pPr marL="342000" indent="-342000">
              <a:spcBef>
                <a:spcPts val="600"/>
              </a:spcBef>
            </a:pPr>
            <a:r>
              <a:rPr lang="en-US" sz="1600" dirty="0">
                <a:latin typeface="Arial" panose="020B0604020202020204" pitchFamily="34" charset="0"/>
                <a:cs typeface="Arial" panose="020B0604020202020204" pitchFamily="34" charset="0"/>
              </a:rPr>
              <a:t>Dynamically linked shared libraries</a:t>
            </a:r>
          </a:p>
          <a:p>
            <a:pPr marL="828918" lvl="1" indent="-342000"/>
            <a:r>
              <a:rPr lang="en-US" sz="1600" dirty="0">
                <a:latin typeface="Arial" panose="020B0604020202020204" pitchFamily="34" charset="0"/>
                <a:cs typeface="Arial" panose="020B0604020202020204" pitchFamily="34" charset="0"/>
              </a:rPr>
              <a:t>The linking to shared library routines is deferred until load time</a:t>
            </a:r>
          </a:p>
          <a:p>
            <a:pPr marL="828918" lvl="1" indent="-342000"/>
            <a:r>
              <a:rPr lang="en-US" sz="1600" dirty="0">
                <a:latin typeface="Arial" panose="020B0604020202020204" pitchFamily="34" charset="0"/>
                <a:cs typeface="Arial" panose="020B0604020202020204" pitchFamily="34" charset="0"/>
              </a:rPr>
              <a:t>If changes are made to the library prior to load time any program that references the library is unaffected</a:t>
            </a:r>
          </a:p>
        </p:txBody>
      </p:sp>
    </p:spTree>
    <p:extLst>
      <p:ext uri="{BB962C8B-B14F-4D97-AF65-F5344CB8AC3E}">
        <p14:creationId xmlns:p14="http://schemas.microsoft.com/office/powerpoint/2010/main" val="16936498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87484"/>
            <a:ext cx="8277225" cy="590349"/>
          </a:xfrm>
        </p:spPr>
        <p:txBody>
          <a:bodyPr wrap="square" lIns="0" tIns="18000" rIns="0" bIns="18000" anchor="ctr" anchorCtr="0">
            <a:spAutoFit/>
          </a:bodyPr>
          <a:lstStyle/>
          <a:p>
            <a:r>
              <a:rPr lang="en-US" dirty="0"/>
              <a:t>Figure 18.7</a:t>
            </a:r>
          </a:p>
        </p:txBody>
      </p:sp>
      <p:sp>
        <p:nvSpPr>
          <p:cNvPr id="5" name="Content Placeholder 4">
            <a:extLst>
              <a:ext uri="{FF2B5EF4-FFF2-40B4-BE49-F238E27FC236}">
                <a16:creationId xmlns:a16="http://schemas.microsoft.com/office/drawing/2014/main" id="{B20C3492-E84E-F458-3733-6DDC181D0B4F}"/>
              </a:ext>
            </a:extLst>
          </p:cNvPr>
          <p:cNvSpPr>
            <a:spLocks noGrp="1"/>
          </p:cNvSpPr>
          <p:nvPr>
            <p:ph sz="quarter" idx="13"/>
          </p:nvPr>
        </p:nvSpPr>
        <p:spPr>
          <a:xfrm>
            <a:off x="457199" y="938906"/>
            <a:ext cx="8277225" cy="405683"/>
          </a:xfrm>
        </p:spPr>
        <p:txBody>
          <a:bodyPr wrap="square" lIns="0" tIns="18000" rIns="0" bIns="18000" anchor="ctr" anchorCtr="0">
            <a:spAutoFit/>
          </a:bodyPr>
          <a:lstStyle/>
          <a:p>
            <a:pPr marL="432" indent="0">
              <a:buNone/>
            </a:pPr>
            <a:r>
              <a:rPr lang="en-US" sz="2400" dirty="0">
                <a:latin typeface="Arial" panose="020B0604020202020204" pitchFamily="34" charset="0"/>
                <a:cs typeface="Arial" panose="020B0604020202020204" pitchFamily="34" charset="0"/>
              </a:rPr>
              <a:t>The Use of an Interposable Library</a:t>
            </a:r>
            <a:endParaRPr lang="en-US" dirty="0">
              <a:latin typeface="Arial" panose="020B0604020202020204" pitchFamily="34" charset="0"/>
              <a:cs typeface="Arial" panose="020B0604020202020204" pitchFamily="34" charset="0"/>
            </a:endParaRPr>
          </a:p>
        </p:txBody>
      </p:sp>
      <p:pic>
        <p:nvPicPr>
          <p:cNvPr id="7" name="Picture 6" descr="The figures labeled (a) and (b) illustrate the diagrams of the use of an interposable library.&#10;Long description is available in notes, press F6.">
            <a:extLst>
              <a:ext uri="{FF2B5EF4-FFF2-40B4-BE49-F238E27FC236}">
                <a16:creationId xmlns:a16="http://schemas.microsoft.com/office/drawing/2014/main" id="{6A57282E-F803-49B5-29D4-17D5FEE6C23C}"/>
              </a:ext>
            </a:extLst>
          </p:cNvPr>
          <p:cNvPicPr>
            <a:picLocks noChangeAspect="1"/>
          </p:cNvPicPr>
          <p:nvPr/>
        </p:nvPicPr>
        <p:blipFill>
          <a:blip r:embed="rId3"/>
          <a:stretch>
            <a:fillRect/>
          </a:stretch>
        </p:blipFill>
        <p:spPr>
          <a:xfrm>
            <a:off x="2800520" y="1460066"/>
            <a:ext cx="3542960" cy="4875709"/>
          </a:xfrm>
          <a:prstGeom prst="rect">
            <a:avLst/>
          </a:prstGeom>
        </p:spPr>
      </p:pic>
    </p:spTree>
    <p:extLst>
      <p:ext uri="{BB962C8B-B14F-4D97-AF65-F5344CB8AC3E}">
        <p14:creationId xmlns:p14="http://schemas.microsoft.com/office/powerpoint/2010/main" val="9656154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87484"/>
            <a:ext cx="8277225" cy="590349"/>
          </a:xfrm>
        </p:spPr>
        <p:txBody>
          <a:bodyPr wrap="square" lIns="0" tIns="18000" rIns="0" bIns="18000" anchor="ctr" anchorCtr="0">
            <a:spAutoFit/>
          </a:bodyPr>
          <a:lstStyle/>
          <a:p>
            <a:r>
              <a:rPr lang="en-US" dirty="0"/>
              <a:t>Figure 18.8</a:t>
            </a:r>
          </a:p>
        </p:txBody>
      </p:sp>
      <p:sp>
        <p:nvSpPr>
          <p:cNvPr id="5" name="Content Placeholder 4">
            <a:extLst>
              <a:ext uri="{FF2B5EF4-FFF2-40B4-BE49-F238E27FC236}">
                <a16:creationId xmlns:a16="http://schemas.microsoft.com/office/drawing/2014/main" id="{A7EFA93B-1C0E-386A-F746-8924EEFE0BA3}"/>
              </a:ext>
            </a:extLst>
          </p:cNvPr>
          <p:cNvSpPr>
            <a:spLocks noGrp="1"/>
          </p:cNvSpPr>
          <p:nvPr>
            <p:ph sz="quarter" idx="13"/>
          </p:nvPr>
        </p:nvSpPr>
        <p:spPr>
          <a:xfrm>
            <a:off x="457199" y="938908"/>
            <a:ext cx="8277225" cy="405683"/>
          </a:xfrm>
        </p:spPr>
        <p:txBody>
          <a:bodyPr wrap="square" lIns="0" tIns="18000" rIns="0" bIns="18000" anchor="ctr" anchorCtr="0">
            <a:spAutoFit/>
          </a:bodyPr>
          <a:lstStyle/>
          <a:p>
            <a:pPr marL="432" indent="0">
              <a:buNone/>
            </a:pPr>
            <a:r>
              <a:rPr lang="en-US" sz="2400" dirty="0">
                <a:latin typeface="Arial" panose="020B0604020202020204" pitchFamily="34" charset="0"/>
                <a:cs typeface="Arial" panose="020B0604020202020204" pitchFamily="34" charset="0"/>
              </a:rPr>
              <a:t>Example of Function in the Interposed Library</a:t>
            </a:r>
            <a:endParaRPr lang="en-US" dirty="0">
              <a:latin typeface="Arial" panose="020B0604020202020204" pitchFamily="34" charset="0"/>
              <a:cs typeface="Arial" panose="020B0604020202020204" pitchFamily="34" charset="0"/>
            </a:endParaRPr>
          </a:p>
        </p:txBody>
      </p:sp>
      <p:pic>
        <p:nvPicPr>
          <p:cNvPr id="7" name="Picture 6" descr="The figure illustrates the codes of function definition and macro used in the function.&#10;Long description is available in notes, press F6.">
            <a:extLst>
              <a:ext uri="{FF2B5EF4-FFF2-40B4-BE49-F238E27FC236}">
                <a16:creationId xmlns:a16="http://schemas.microsoft.com/office/drawing/2014/main" id="{FE46D734-3FA7-C612-DD60-D70BE774065F}"/>
              </a:ext>
            </a:extLst>
          </p:cNvPr>
          <p:cNvPicPr>
            <a:picLocks noChangeAspect="1"/>
          </p:cNvPicPr>
          <p:nvPr/>
        </p:nvPicPr>
        <p:blipFill>
          <a:blip r:embed="rId3"/>
          <a:stretch>
            <a:fillRect/>
          </a:stretch>
        </p:blipFill>
        <p:spPr>
          <a:xfrm>
            <a:off x="1382000" y="1476430"/>
            <a:ext cx="6380001" cy="4866427"/>
          </a:xfrm>
          <a:prstGeom prst="rect">
            <a:avLst/>
          </a:prstGeom>
        </p:spPr>
      </p:pic>
    </p:spTree>
    <p:extLst>
      <p:ext uri="{BB962C8B-B14F-4D97-AF65-F5344CB8AC3E}">
        <p14:creationId xmlns:p14="http://schemas.microsoft.com/office/powerpoint/2010/main" val="3275590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87484"/>
            <a:ext cx="8277225" cy="590349"/>
          </a:xfrm>
        </p:spPr>
        <p:txBody>
          <a:bodyPr wrap="square" lIns="0" tIns="18000" rIns="0" bIns="18000" anchor="ctr" anchorCtr="0">
            <a:spAutoFit/>
          </a:bodyPr>
          <a:lstStyle/>
          <a:p>
            <a:r>
              <a:rPr lang="en-US" dirty="0"/>
              <a:t>Dynamic Binary Rewriting</a:t>
            </a:r>
          </a:p>
        </p:txBody>
      </p:sp>
      <p:sp>
        <p:nvSpPr>
          <p:cNvPr id="3" name="Content Placeholder 2"/>
          <p:cNvSpPr>
            <a:spLocks noGrp="1"/>
          </p:cNvSpPr>
          <p:nvPr>
            <p:ph sz="quarter" idx="13"/>
          </p:nvPr>
        </p:nvSpPr>
        <p:spPr>
          <a:xfrm>
            <a:off x="457199" y="925028"/>
            <a:ext cx="8277225" cy="5453219"/>
          </a:xfrm>
        </p:spPr>
        <p:txBody>
          <a:bodyPr wrap="square" lIns="0" tIns="18000" rIns="0" bIns="18000" anchor="ctr" anchorCtr="0">
            <a:spAutoFit/>
          </a:bodyPr>
          <a:lstStyle/>
          <a:p>
            <a:pPr marL="342000" indent="-342000">
              <a:spcBef>
                <a:spcPts val="600"/>
              </a:spcBef>
            </a:pPr>
            <a:r>
              <a:rPr lang="en-US" dirty="0">
                <a:latin typeface="Arial" panose="020B0604020202020204" pitchFamily="34" charset="0"/>
                <a:cs typeface="Arial" panose="020B0604020202020204" pitchFamily="34" charset="0"/>
              </a:rPr>
              <a:t>Can be used with both statically and dynamically linked programs</a:t>
            </a:r>
          </a:p>
          <a:p>
            <a:pPr marL="342000" indent="-342000">
              <a:spcBef>
                <a:spcPts val="600"/>
              </a:spcBef>
            </a:pPr>
            <a:r>
              <a:rPr lang="en-US" dirty="0">
                <a:latin typeface="Arial" panose="020B0604020202020204" pitchFamily="34" charset="0"/>
                <a:cs typeface="Arial" panose="020B0604020202020204" pitchFamily="34" charset="0"/>
              </a:rPr>
              <a:t>Postcompilation technique that directly changes the binary code of executables</a:t>
            </a:r>
          </a:p>
          <a:p>
            <a:pPr marL="828918" lvl="1" indent="-342000"/>
            <a:r>
              <a:rPr lang="en-US" dirty="0">
                <a:latin typeface="Arial" panose="020B0604020202020204" pitchFamily="34" charset="0"/>
                <a:cs typeface="Arial" panose="020B0604020202020204" pitchFamily="34" charset="0"/>
              </a:rPr>
              <a:t>Change is made at load time and modifies only the memory image of a program</a:t>
            </a:r>
          </a:p>
          <a:p>
            <a:pPr marL="828918" lvl="1" indent="-342000"/>
            <a:r>
              <a:rPr lang="en-US" dirty="0">
                <a:latin typeface="Arial" panose="020B0604020202020204" pitchFamily="34" charset="0"/>
                <a:cs typeface="Arial" panose="020B0604020202020204" pitchFamily="34" charset="0"/>
              </a:rPr>
              <a:t>Does not require recompilation of the application binary</a:t>
            </a:r>
          </a:p>
          <a:p>
            <a:pPr marL="342000" indent="-342000">
              <a:spcBef>
                <a:spcPts val="600"/>
              </a:spcBef>
            </a:pPr>
            <a:r>
              <a:rPr lang="en-US" dirty="0">
                <a:latin typeface="Arial" panose="020B0604020202020204" pitchFamily="34" charset="0"/>
                <a:cs typeface="Arial" panose="020B0604020202020204" pitchFamily="34" charset="0"/>
              </a:rPr>
              <a:t>Implemented on Linux using two modules:</a:t>
            </a:r>
          </a:p>
          <a:p>
            <a:pPr marL="828918" lvl="1" indent="-342000"/>
            <a:r>
              <a:rPr lang="en-US" dirty="0">
                <a:latin typeface="Arial" panose="020B0604020202020204" pitchFamily="34" charset="0"/>
                <a:cs typeface="Arial" panose="020B0604020202020204" pitchFamily="34" charset="0"/>
              </a:rPr>
              <a:t>Loadable kernel module</a:t>
            </a:r>
          </a:p>
          <a:p>
            <a:pPr marL="828918" lvl="1" indent="-342000"/>
            <a:r>
              <a:rPr lang="en-US" dirty="0">
                <a:latin typeface="Arial" panose="020B0604020202020204" pitchFamily="34" charset="0"/>
                <a:cs typeface="Arial" panose="020B0604020202020204" pitchFamily="34" charset="0"/>
              </a:rPr>
              <a:t>Monitoring daemon</a:t>
            </a:r>
          </a:p>
          <a:p>
            <a:pPr marL="342000" indent="-342000">
              <a:spcBef>
                <a:spcPts val="600"/>
              </a:spcBef>
            </a:pPr>
            <a:r>
              <a:rPr lang="en-US" dirty="0">
                <a:latin typeface="Arial" panose="020B0604020202020204" pitchFamily="34" charset="0"/>
                <a:cs typeface="Arial" panose="020B0604020202020204" pitchFamily="34" charset="0"/>
              </a:rPr>
              <a:t>Loadable modules</a:t>
            </a:r>
          </a:p>
          <a:p>
            <a:pPr marL="828918" lvl="1" indent="-342000"/>
            <a:r>
              <a:rPr lang="en-US" dirty="0">
                <a:latin typeface="Arial" panose="020B0604020202020204" pitchFamily="34" charset="0"/>
                <a:cs typeface="Arial" panose="020B0604020202020204" pitchFamily="34" charset="0"/>
              </a:rPr>
              <a:t>Can be automatically loaded and unloaded on demand</a:t>
            </a:r>
          </a:p>
        </p:txBody>
      </p:sp>
    </p:spTree>
    <p:extLst>
      <p:ext uri="{BB962C8B-B14F-4D97-AF65-F5344CB8AC3E}">
        <p14:creationId xmlns:p14="http://schemas.microsoft.com/office/powerpoint/2010/main" val="10075385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99207"/>
            <a:ext cx="8277225" cy="590349"/>
          </a:xfrm>
        </p:spPr>
        <p:txBody>
          <a:bodyPr wrap="square" lIns="0" tIns="18000" rIns="0" bIns="18000" anchor="ctr" anchorCtr="0">
            <a:spAutoFit/>
          </a:bodyPr>
          <a:lstStyle/>
          <a:p>
            <a:r>
              <a:rPr lang="en-US" dirty="0"/>
              <a:t>Figure 18.9</a:t>
            </a:r>
          </a:p>
        </p:txBody>
      </p:sp>
      <p:sp>
        <p:nvSpPr>
          <p:cNvPr id="5" name="Content Placeholder 4">
            <a:extLst>
              <a:ext uri="{FF2B5EF4-FFF2-40B4-BE49-F238E27FC236}">
                <a16:creationId xmlns:a16="http://schemas.microsoft.com/office/drawing/2014/main" id="{AC444974-8245-2400-F13C-607440FB7BEF}"/>
              </a:ext>
            </a:extLst>
          </p:cNvPr>
          <p:cNvSpPr>
            <a:spLocks noGrp="1"/>
          </p:cNvSpPr>
          <p:nvPr>
            <p:ph sz="quarter" idx="13"/>
          </p:nvPr>
        </p:nvSpPr>
        <p:spPr>
          <a:xfrm>
            <a:off x="457199" y="938902"/>
            <a:ext cx="8277225" cy="405683"/>
          </a:xfrm>
        </p:spPr>
        <p:txBody>
          <a:bodyPr wrap="square" lIns="0" tIns="18000" rIns="0" bIns="18000" anchor="ctr" anchorCtr="0">
            <a:spAutoFit/>
          </a:bodyPr>
          <a:lstStyle/>
          <a:p>
            <a:pPr marL="432" indent="0">
              <a:buNone/>
            </a:pPr>
            <a:r>
              <a:rPr lang="en-US" sz="2400" dirty="0">
                <a:latin typeface="Arial" panose="020B0604020202020204" pitchFamily="34" charset="0"/>
                <a:cs typeface="Arial" panose="020B0604020202020204" pitchFamily="34" charset="0"/>
              </a:rPr>
              <a:t>Run-Time Environment for Application Auditing</a:t>
            </a:r>
            <a:endParaRPr lang="en-US" dirty="0">
              <a:latin typeface="Arial" panose="020B0604020202020204" pitchFamily="34" charset="0"/>
              <a:cs typeface="Arial" panose="020B0604020202020204" pitchFamily="34" charset="0"/>
            </a:endParaRPr>
          </a:p>
        </p:txBody>
      </p:sp>
      <p:pic>
        <p:nvPicPr>
          <p:cNvPr id="7" name="Picture 6" descr="The figure illustrates the block diagram of the run-time environment for application auditing.&#10;Long description is available in notes, press F6.">
            <a:extLst>
              <a:ext uri="{FF2B5EF4-FFF2-40B4-BE49-F238E27FC236}">
                <a16:creationId xmlns:a16="http://schemas.microsoft.com/office/drawing/2014/main" id="{4582D1E0-5788-3E41-8C29-4181BDBD1BFC}"/>
              </a:ext>
            </a:extLst>
          </p:cNvPr>
          <p:cNvPicPr>
            <a:picLocks noChangeAspect="1"/>
          </p:cNvPicPr>
          <p:nvPr/>
        </p:nvPicPr>
        <p:blipFill>
          <a:blip r:embed="rId3"/>
          <a:stretch>
            <a:fillRect/>
          </a:stretch>
        </p:blipFill>
        <p:spPr>
          <a:xfrm>
            <a:off x="1617341" y="1478205"/>
            <a:ext cx="5909319" cy="4862876"/>
          </a:xfrm>
          <a:prstGeom prst="rect">
            <a:avLst/>
          </a:prstGeom>
        </p:spPr>
      </p:pic>
    </p:spTree>
    <p:extLst>
      <p:ext uri="{BB962C8B-B14F-4D97-AF65-F5344CB8AC3E}">
        <p14:creationId xmlns:p14="http://schemas.microsoft.com/office/powerpoint/2010/main" val="25871652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DEB6E-2022-33D8-3098-32B94145EE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286193-4431-9B68-81BB-AA49F8EB3C78}"/>
              </a:ext>
            </a:extLst>
          </p:cNvPr>
          <p:cNvSpPr>
            <a:spLocks noGrp="1"/>
          </p:cNvSpPr>
          <p:nvPr>
            <p:ph type="title"/>
          </p:nvPr>
        </p:nvSpPr>
        <p:spPr>
          <a:xfrm>
            <a:off x="457199" y="199207"/>
            <a:ext cx="8277225" cy="590349"/>
          </a:xfrm>
        </p:spPr>
        <p:txBody>
          <a:bodyPr wrap="square" lIns="0" tIns="18000" rIns="0" bIns="18000" anchor="ctr" anchorCtr="0">
            <a:spAutoFit/>
          </a:bodyPr>
          <a:lstStyle/>
          <a:p>
            <a:r>
              <a:rPr lang="en-US" dirty="0"/>
              <a:t>Audit Trail Analysis</a:t>
            </a:r>
            <a:r>
              <a:rPr lang="en-US" sz="2800" dirty="0"/>
              <a:t> (1 of 2)</a:t>
            </a:r>
            <a:r>
              <a:rPr lang="en-US" dirty="0"/>
              <a:t> </a:t>
            </a:r>
          </a:p>
        </p:txBody>
      </p:sp>
      <p:sp>
        <p:nvSpPr>
          <p:cNvPr id="3" name="Content Placeholder 2">
            <a:extLst>
              <a:ext uri="{FF2B5EF4-FFF2-40B4-BE49-F238E27FC236}">
                <a16:creationId xmlns:a16="http://schemas.microsoft.com/office/drawing/2014/main" id="{B8BCCA85-F1E0-3968-8FEA-2B95A4611414}"/>
              </a:ext>
            </a:extLst>
          </p:cNvPr>
          <p:cNvSpPr>
            <a:spLocks noGrp="1"/>
          </p:cNvSpPr>
          <p:nvPr>
            <p:ph sz="quarter" idx="13"/>
          </p:nvPr>
        </p:nvSpPr>
        <p:spPr>
          <a:xfrm>
            <a:off x="433387" y="1097343"/>
            <a:ext cx="8277225" cy="4191335"/>
          </a:xfrm>
        </p:spPr>
        <p:txBody>
          <a:bodyPr wrap="square" lIns="0" tIns="18000" rIns="0" bIns="18000" anchor="ctr" anchorCtr="0">
            <a:spAutoFit/>
          </a:bodyPr>
          <a:lstStyle/>
          <a:p>
            <a:pPr marL="342000" indent="-342000">
              <a:spcBef>
                <a:spcPts val="600"/>
              </a:spcBef>
            </a:pPr>
            <a:r>
              <a:rPr lang="en-US" dirty="0">
                <a:latin typeface="Arial" panose="020B0604020202020204" pitchFamily="34" charset="0"/>
                <a:cs typeface="Arial" panose="020B0604020202020204" pitchFamily="34" charset="0"/>
              </a:rPr>
              <a:t>Analysis programs and procedures vary widely</a:t>
            </a:r>
          </a:p>
          <a:p>
            <a:pPr marL="342000" indent="-342000">
              <a:spcBef>
                <a:spcPts val="600"/>
              </a:spcBef>
            </a:pPr>
            <a:r>
              <a:rPr lang="en-US" dirty="0">
                <a:latin typeface="Arial" panose="020B0604020202020204" pitchFamily="34" charset="0"/>
                <a:cs typeface="Arial" panose="020B0604020202020204" pitchFamily="34" charset="0"/>
              </a:rPr>
              <a:t>Must understand context of log entries</a:t>
            </a:r>
          </a:p>
          <a:p>
            <a:pPr marL="828918" lvl="1" indent="-342000"/>
            <a:r>
              <a:rPr lang="en-US" dirty="0">
                <a:latin typeface="Arial" panose="020B0604020202020204" pitchFamily="34" charset="0"/>
                <a:cs typeface="Arial" panose="020B0604020202020204" pitchFamily="34" charset="0"/>
              </a:rPr>
              <a:t>Relevant information may reside in other entries in the same logs, other logs, and non-log sources</a:t>
            </a:r>
          </a:p>
          <a:p>
            <a:pPr marL="828918" lvl="1" indent="-342000"/>
            <a:r>
              <a:rPr lang="en-US" dirty="0">
                <a:latin typeface="Arial" panose="020B0604020202020204" pitchFamily="34" charset="0"/>
                <a:cs typeface="Arial" panose="020B0604020202020204" pitchFamily="34" charset="0"/>
              </a:rPr>
              <a:t>Possibility of unreliable entries (false positives from security package)</a:t>
            </a:r>
          </a:p>
          <a:p>
            <a:pPr marL="342000" indent="-342000">
              <a:spcBef>
                <a:spcPts val="600"/>
              </a:spcBef>
            </a:pPr>
            <a:r>
              <a:rPr lang="en-US" dirty="0">
                <a:latin typeface="Arial" panose="020B0604020202020204" pitchFamily="34" charset="0"/>
                <a:cs typeface="Arial" panose="020B0604020202020204" pitchFamily="34" charset="0"/>
              </a:rPr>
              <a:t>Audit file formats contain mix of plain text and codes</a:t>
            </a:r>
          </a:p>
          <a:p>
            <a:pPr marL="828918" lvl="1" indent="-342000"/>
            <a:r>
              <a:rPr lang="en-US" dirty="0">
                <a:latin typeface="Arial" panose="020B0604020202020204" pitchFamily="34" charset="0"/>
                <a:cs typeface="Arial" panose="020B0604020202020204" pitchFamily="34" charset="0"/>
              </a:rPr>
              <a:t>Must decipher manually/automatically</a:t>
            </a:r>
          </a:p>
          <a:p>
            <a:pPr marL="342000" indent="-342000">
              <a:spcBef>
                <a:spcPts val="600"/>
              </a:spcBef>
            </a:pPr>
            <a:r>
              <a:rPr lang="en-US" dirty="0">
                <a:latin typeface="Arial" panose="020B0604020202020204" pitchFamily="34" charset="0"/>
                <a:cs typeface="Arial" panose="020B0604020202020204" pitchFamily="34" charset="0"/>
              </a:rPr>
              <a:t>Ideally, regularly review entries to gain understanding of baseline</a:t>
            </a:r>
          </a:p>
        </p:txBody>
      </p:sp>
      <p:sp>
        <p:nvSpPr>
          <p:cNvPr id="4" name="TextBox 3">
            <a:extLst>
              <a:ext uri="{FF2B5EF4-FFF2-40B4-BE49-F238E27FC236}">
                <a16:creationId xmlns:a16="http://schemas.microsoft.com/office/drawing/2014/main" id="{072D163B-02D8-5EDF-F426-3F8FF9DF6E9D}"/>
              </a:ext>
            </a:extLst>
          </p:cNvPr>
          <p:cNvSpPr txBox="1"/>
          <p:nvPr/>
        </p:nvSpPr>
        <p:spPr>
          <a:xfrm>
            <a:off x="7884368" y="6192049"/>
            <a:ext cx="671979" cy="369332"/>
          </a:xfrm>
          <a:prstGeom prst="rect">
            <a:avLst/>
          </a:prstGeom>
          <a:noFill/>
        </p:spPr>
        <p:txBody>
          <a:bodyPr wrap="none" rtlCol="0">
            <a:spAutoFit/>
          </a:bodyPr>
          <a:lstStyle/>
          <a:p>
            <a:r>
              <a:rPr lang="en-US" dirty="0"/>
              <a:t>SJW</a:t>
            </a:r>
          </a:p>
        </p:txBody>
      </p:sp>
    </p:spTree>
    <p:extLst>
      <p:ext uri="{BB962C8B-B14F-4D97-AF65-F5344CB8AC3E}">
        <p14:creationId xmlns:p14="http://schemas.microsoft.com/office/powerpoint/2010/main" val="42917280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8C833B-C946-6D7C-F89F-1CF86D867D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62351C-B111-2A02-3378-F7C636ABF851}"/>
              </a:ext>
            </a:extLst>
          </p:cNvPr>
          <p:cNvSpPr>
            <a:spLocks noGrp="1"/>
          </p:cNvSpPr>
          <p:nvPr>
            <p:ph type="title"/>
          </p:nvPr>
        </p:nvSpPr>
        <p:spPr>
          <a:xfrm>
            <a:off x="457199" y="199207"/>
            <a:ext cx="8277225" cy="590349"/>
          </a:xfrm>
        </p:spPr>
        <p:txBody>
          <a:bodyPr wrap="square" lIns="0" tIns="18000" rIns="0" bIns="18000" anchor="ctr" anchorCtr="0">
            <a:spAutoFit/>
          </a:bodyPr>
          <a:lstStyle/>
          <a:p>
            <a:r>
              <a:rPr lang="en-US" dirty="0"/>
              <a:t>Audit Trail Analysis</a:t>
            </a:r>
            <a:r>
              <a:rPr lang="en-US" sz="2800" dirty="0"/>
              <a:t> (2 of 2)</a:t>
            </a:r>
          </a:p>
        </p:txBody>
      </p:sp>
      <p:sp>
        <p:nvSpPr>
          <p:cNvPr id="3" name="Content Placeholder 2">
            <a:extLst>
              <a:ext uri="{FF2B5EF4-FFF2-40B4-BE49-F238E27FC236}">
                <a16:creationId xmlns:a16="http://schemas.microsoft.com/office/drawing/2014/main" id="{A5180925-AC1C-5D31-F9F9-1161673F0640}"/>
              </a:ext>
            </a:extLst>
          </p:cNvPr>
          <p:cNvSpPr>
            <a:spLocks noGrp="1"/>
          </p:cNvSpPr>
          <p:nvPr>
            <p:ph sz="quarter" idx="13"/>
          </p:nvPr>
        </p:nvSpPr>
        <p:spPr>
          <a:xfrm>
            <a:off x="433387" y="1022920"/>
            <a:ext cx="8277225" cy="1883011"/>
          </a:xfrm>
        </p:spPr>
        <p:txBody>
          <a:bodyPr wrap="square" lIns="0" tIns="18000" rIns="0" bIns="18000" anchor="ctr" anchorCtr="0">
            <a:spAutoFit/>
          </a:bodyPr>
          <a:lstStyle/>
          <a:p>
            <a:pPr marL="342000" indent="-342000">
              <a:spcBef>
                <a:spcPts val="600"/>
              </a:spcBef>
            </a:pPr>
            <a:r>
              <a:rPr lang="en-US" altLang="en-US" dirty="0"/>
              <a:t>Recent incidents have underscored how important it is for organizations to generate, safeguard, and retain logs of their system and network events, both to improve incident detection and to aid in incident response and recovery activities.</a:t>
            </a:r>
            <a:endParaRPr lang="en-US"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76034223-E1E2-C423-583C-2E9798BA6786}"/>
              </a:ext>
            </a:extLst>
          </p:cNvPr>
          <p:cNvSpPr txBox="1"/>
          <p:nvPr/>
        </p:nvSpPr>
        <p:spPr>
          <a:xfrm>
            <a:off x="7884368" y="6192049"/>
            <a:ext cx="671979" cy="369332"/>
          </a:xfrm>
          <a:prstGeom prst="rect">
            <a:avLst/>
          </a:prstGeom>
          <a:noFill/>
        </p:spPr>
        <p:txBody>
          <a:bodyPr wrap="none" rtlCol="0">
            <a:spAutoFit/>
          </a:bodyPr>
          <a:lstStyle/>
          <a:p>
            <a:r>
              <a:rPr lang="en-US" dirty="0"/>
              <a:t>SJW</a:t>
            </a:r>
          </a:p>
        </p:txBody>
      </p:sp>
      <p:pic>
        <p:nvPicPr>
          <p:cNvPr id="6" name="Picture 5">
            <a:hlinkClick r:id="rId3"/>
            <a:extLst>
              <a:ext uri="{FF2B5EF4-FFF2-40B4-BE49-F238E27FC236}">
                <a16:creationId xmlns:a16="http://schemas.microsoft.com/office/drawing/2014/main" id="{F166765F-CABC-4A29-85E7-A7FB46F59907}"/>
              </a:ext>
            </a:extLst>
          </p:cNvPr>
          <p:cNvPicPr>
            <a:picLocks noChangeAspect="1"/>
          </p:cNvPicPr>
          <p:nvPr/>
        </p:nvPicPr>
        <p:blipFill>
          <a:blip r:embed="rId4"/>
          <a:stretch>
            <a:fillRect/>
          </a:stretch>
        </p:blipFill>
        <p:spPr>
          <a:xfrm>
            <a:off x="1133971" y="3255127"/>
            <a:ext cx="6750397" cy="901746"/>
          </a:xfrm>
          <a:prstGeom prst="rect">
            <a:avLst/>
          </a:prstGeom>
        </p:spPr>
      </p:pic>
    </p:spTree>
    <p:extLst>
      <p:ext uri="{BB962C8B-B14F-4D97-AF65-F5344CB8AC3E}">
        <p14:creationId xmlns:p14="http://schemas.microsoft.com/office/powerpoint/2010/main" val="3742596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99207"/>
            <a:ext cx="8277225" cy="590349"/>
          </a:xfrm>
        </p:spPr>
        <p:txBody>
          <a:bodyPr wrap="square" lIns="0" tIns="18000" rIns="0" bIns="18000" anchor="ctr" anchorCtr="0">
            <a:spAutoFit/>
          </a:bodyPr>
          <a:lstStyle/>
          <a:p>
            <a:r>
              <a:rPr lang="en-US" dirty="0"/>
              <a:t>Types of Audit Trail Analysis</a:t>
            </a:r>
          </a:p>
        </p:txBody>
      </p:sp>
      <p:sp>
        <p:nvSpPr>
          <p:cNvPr id="4" name="Content Placeholder 3"/>
          <p:cNvSpPr>
            <a:spLocks noGrp="1"/>
          </p:cNvSpPr>
          <p:nvPr>
            <p:ph sz="quarter" idx="13"/>
          </p:nvPr>
        </p:nvSpPr>
        <p:spPr>
          <a:xfrm>
            <a:off x="457199" y="921299"/>
            <a:ext cx="8277225" cy="5160831"/>
          </a:xfrm>
        </p:spPr>
        <p:txBody>
          <a:bodyPr wrap="square" lIns="0" tIns="18000" rIns="0" bIns="18000" anchor="ctr" anchorCtr="0">
            <a:spAutoFit/>
          </a:bodyPr>
          <a:lstStyle/>
          <a:p>
            <a:pPr marL="342000" indent="-342000">
              <a:spcBef>
                <a:spcPts val="600"/>
              </a:spcBef>
            </a:pPr>
            <a:r>
              <a:rPr lang="en-US" dirty="0">
                <a:latin typeface="Arial" panose="020B0604020202020204" pitchFamily="34" charset="0"/>
                <a:cs typeface="Arial" panose="020B0604020202020204" pitchFamily="34" charset="0"/>
              </a:rPr>
              <a:t>Audit trails can be used in multiple ways</a:t>
            </a:r>
          </a:p>
          <a:p>
            <a:pPr marL="828918" lvl="1" indent="-342000"/>
            <a:r>
              <a:rPr lang="en-US" dirty="0">
                <a:latin typeface="Arial" panose="020B0604020202020204" pitchFamily="34" charset="0"/>
                <a:cs typeface="Arial" panose="020B0604020202020204" pitchFamily="34" charset="0"/>
              </a:rPr>
              <a:t>This depends in part on when done</a:t>
            </a:r>
          </a:p>
          <a:p>
            <a:pPr marL="342000" indent="-342000">
              <a:spcBef>
                <a:spcPts val="600"/>
              </a:spcBef>
            </a:pPr>
            <a:r>
              <a:rPr lang="en-US" dirty="0">
                <a:latin typeface="Arial" panose="020B0604020202020204" pitchFamily="34" charset="0"/>
                <a:cs typeface="Arial" panose="020B0604020202020204" pitchFamily="34" charset="0"/>
              </a:rPr>
              <a:t>Possibilities include:</a:t>
            </a:r>
          </a:p>
          <a:p>
            <a:pPr marL="828918" lvl="1" indent="-342000"/>
            <a:r>
              <a:rPr lang="en-US" dirty="0">
                <a:latin typeface="Arial" panose="020B0604020202020204" pitchFamily="34" charset="0"/>
                <a:cs typeface="Arial" panose="020B0604020202020204" pitchFamily="34" charset="0"/>
              </a:rPr>
              <a:t>Audit trail review after an event</a:t>
            </a:r>
          </a:p>
          <a:p>
            <a:pPr marL="1228968" lvl="2" indent="-342000"/>
            <a:r>
              <a:rPr lang="en-US" dirty="0">
                <a:latin typeface="Arial" panose="020B0604020202020204" pitchFamily="34" charset="0"/>
                <a:cs typeface="Arial" panose="020B0604020202020204" pitchFamily="34" charset="0"/>
              </a:rPr>
              <a:t>Triggered by event to diagnose cause and remediate</a:t>
            </a:r>
          </a:p>
          <a:p>
            <a:pPr marL="1228968" lvl="2" indent="-342000"/>
            <a:r>
              <a:rPr lang="en-US" dirty="0">
                <a:latin typeface="Arial" panose="020B0604020202020204" pitchFamily="34" charset="0"/>
                <a:cs typeface="Arial" panose="020B0604020202020204" pitchFamily="34" charset="0"/>
              </a:rPr>
              <a:t>Focuses on the audit trail entries that are relevant to the specific event</a:t>
            </a:r>
          </a:p>
          <a:p>
            <a:pPr marL="828918" lvl="1" indent="-342000"/>
            <a:r>
              <a:rPr lang="en-US" dirty="0">
                <a:latin typeface="Arial" panose="020B0604020202020204" pitchFamily="34" charset="0"/>
                <a:cs typeface="Arial" panose="020B0604020202020204" pitchFamily="34" charset="0"/>
              </a:rPr>
              <a:t>Periodic review of audit trail data</a:t>
            </a:r>
          </a:p>
          <a:p>
            <a:pPr marL="1228968" lvl="2" indent="-342000"/>
            <a:r>
              <a:rPr lang="en-US" dirty="0">
                <a:latin typeface="Arial" panose="020B0604020202020204" pitchFamily="34" charset="0"/>
                <a:cs typeface="Arial" panose="020B0604020202020204" pitchFamily="34" charset="0"/>
              </a:rPr>
              <a:t>Review bulk data to identify problems and behavior</a:t>
            </a:r>
          </a:p>
          <a:p>
            <a:pPr marL="828918" lvl="1" indent="-342000"/>
            <a:r>
              <a:rPr lang="en-US" dirty="0">
                <a:latin typeface="Arial" panose="020B0604020202020204" pitchFamily="34" charset="0"/>
                <a:cs typeface="Arial" panose="020B0604020202020204" pitchFamily="34" charset="0"/>
              </a:rPr>
              <a:t>Real-time audit analysis</a:t>
            </a:r>
          </a:p>
          <a:p>
            <a:pPr marL="1228968" lvl="2" indent="-342000"/>
            <a:r>
              <a:rPr lang="en-US" dirty="0">
                <a:latin typeface="Arial" panose="020B0604020202020204" pitchFamily="34" charset="0"/>
                <a:cs typeface="Arial" panose="020B0604020202020204" pitchFamily="34" charset="0"/>
              </a:rPr>
              <a:t>Part of an intrusion detection function</a:t>
            </a:r>
          </a:p>
        </p:txBody>
      </p:sp>
    </p:spTree>
    <p:extLst>
      <p:ext uri="{BB962C8B-B14F-4D97-AF65-F5344CB8AC3E}">
        <p14:creationId xmlns:p14="http://schemas.microsoft.com/office/powerpoint/2010/main" val="16279924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87484"/>
            <a:ext cx="8277225" cy="590349"/>
          </a:xfrm>
        </p:spPr>
        <p:txBody>
          <a:bodyPr wrap="square" lIns="0" tIns="18000" rIns="0" bIns="18000" anchor="ctr" anchorCtr="0">
            <a:spAutoFit/>
          </a:bodyPr>
          <a:lstStyle/>
          <a:p>
            <a:r>
              <a:rPr lang="en-US" dirty="0"/>
              <a:t>Audit Review</a:t>
            </a:r>
          </a:p>
        </p:txBody>
      </p:sp>
      <p:sp>
        <p:nvSpPr>
          <p:cNvPr id="3" name="Content Placeholder 2"/>
          <p:cNvSpPr>
            <a:spLocks noGrp="1"/>
          </p:cNvSpPr>
          <p:nvPr>
            <p:ph sz="quarter" idx="13"/>
          </p:nvPr>
        </p:nvSpPr>
        <p:spPr>
          <a:xfrm>
            <a:off x="457199" y="927290"/>
            <a:ext cx="8277225" cy="3898947"/>
          </a:xfrm>
        </p:spPr>
        <p:txBody>
          <a:bodyPr wrap="square" lIns="0" tIns="18000" rIns="0" bIns="18000" anchor="ctr" anchorCtr="0">
            <a:spAutoFit/>
          </a:bodyPr>
          <a:lstStyle/>
          <a:p>
            <a:pPr marL="342000" indent="-342000">
              <a:spcBef>
                <a:spcPts val="600"/>
              </a:spcBef>
            </a:pPr>
            <a:r>
              <a:rPr lang="en-US" dirty="0">
                <a:latin typeface="Arial" panose="020B0604020202020204" pitchFamily="34" charset="0"/>
                <a:cs typeface="Arial" panose="020B0604020202020204" pitchFamily="34" charset="0"/>
              </a:rPr>
              <a:t>Audit review capability provides administrator with information from selected audit records</a:t>
            </a:r>
          </a:p>
          <a:p>
            <a:pPr marL="828918" lvl="1" indent="-342000"/>
            <a:r>
              <a:rPr lang="en-US" dirty="0">
                <a:latin typeface="Arial" panose="020B0604020202020204" pitchFamily="34" charset="0"/>
                <a:cs typeface="Arial" panose="020B0604020202020204" pitchFamily="34" charset="0"/>
              </a:rPr>
              <a:t>Actions of one or more users</a:t>
            </a:r>
          </a:p>
          <a:p>
            <a:pPr marL="828918" lvl="1" indent="-342000"/>
            <a:r>
              <a:rPr lang="en-US" dirty="0">
                <a:latin typeface="Arial" panose="020B0604020202020204" pitchFamily="34" charset="0"/>
                <a:cs typeface="Arial" panose="020B0604020202020204" pitchFamily="34" charset="0"/>
              </a:rPr>
              <a:t>Actions on a specific object or resource</a:t>
            </a:r>
          </a:p>
          <a:p>
            <a:pPr marL="828918" lvl="1" indent="-342000"/>
            <a:r>
              <a:rPr lang="en-US" dirty="0">
                <a:latin typeface="Arial" panose="020B0604020202020204" pitchFamily="34" charset="0"/>
                <a:cs typeface="Arial" panose="020B0604020202020204" pitchFamily="34" charset="0"/>
              </a:rPr>
              <a:t>All or a specified set of audited exceptions</a:t>
            </a:r>
          </a:p>
          <a:p>
            <a:pPr marL="828918" lvl="1" indent="-342000"/>
            <a:r>
              <a:rPr lang="en-US" dirty="0">
                <a:latin typeface="Arial" panose="020B0604020202020204" pitchFamily="34" charset="0"/>
                <a:cs typeface="Arial" panose="020B0604020202020204" pitchFamily="34" charset="0"/>
              </a:rPr>
              <a:t>Actions on a specific system/security attribute</a:t>
            </a:r>
          </a:p>
          <a:p>
            <a:pPr marL="342000" indent="-342000">
              <a:spcBef>
                <a:spcPts val="600"/>
              </a:spcBef>
            </a:pPr>
            <a:r>
              <a:rPr lang="en-US" dirty="0">
                <a:latin typeface="Arial" panose="020B0604020202020204" pitchFamily="34" charset="0"/>
                <a:cs typeface="Arial" panose="020B0604020202020204" pitchFamily="34" charset="0"/>
              </a:rPr>
              <a:t>May be filtered by time/source/frequency</a:t>
            </a:r>
          </a:p>
          <a:p>
            <a:pPr marL="342000" indent="-342000">
              <a:spcBef>
                <a:spcPts val="600"/>
              </a:spcBef>
            </a:pPr>
            <a:r>
              <a:rPr lang="en-US" dirty="0">
                <a:latin typeface="Arial" panose="020B0604020202020204" pitchFamily="34" charset="0"/>
                <a:cs typeface="Arial" panose="020B0604020202020204" pitchFamily="34" charset="0"/>
              </a:rPr>
              <a:t>Used to provide system activity baseline</a:t>
            </a:r>
          </a:p>
          <a:p>
            <a:pPr marL="342000" indent="-342000">
              <a:spcBef>
                <a:spcPts val="600"/>
              </a:spcBef>
            </a:pPr>
            <a:r>
              <a:rPr lang="en-US" dirty="0">
                <a:latin typeface="Arial" panose="020B0604020202020204" pitchFamily="34" charset="0"/>
                <a:cs typeface="Arial" panose="020B0604020202020204" pitchFamily="34" charset="0"/>
              </a:rPr>
              <a:t>Level of security related activity</a:t>
            </a:r>
          </a:p>
        </p:txBody>
      </p:sp>
    </p:spTree>
    <p:extLst>
      <p:ext uri="{BB962C8B-B14F-4D97-AF65-F5344CB8AC3E}">
        <p14:creationId xmlns:p14="http://schemas.microsoft.com/office/powerpoint/2010/main" val="2744876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195703"/>
            <a:ext cx="8229600" cy="590349"/>
          </a:xfrm>
        </p:spPr>
        <p:txBody>
          <a:bodyPr lIns="0" tIns="18000" rIns="0" bIns="18000" anchor="ctr" anchorCtr="0">
            <a:spAutoFit/>
          </a:bodyPr>
          <a:lstStyle/>
          <a:p>
            <a:r>
              <a:rPr lang="en-US" dirty="0"/>
              <a:t>Figure 18.1</a:t>
            </a:r>
          </a:p>
        </p:txBody>
      </p:sp>
      <p:sp>
        <p:nvSpPr>
          <p:cNvPr id="4" name="Content Placeholder 3">
            <a:extLst>
              <a:ext uri="{FF2B5EF4-FFF2-40B4-BE49-F238E27FC236}">
                <a16:creationId xmlns:a16="http://schemas.microsoft.com/office/drawing/2014/main" id="{1402914B-D78A-85B3-3777-DB65181A1A03}"/>
              </a:ext>
            </a:extLst>
          </p:cNvPr>
          <p:cNvSpPr>
            <a:spLocks noGrp="1"/>
          </p:cNvSpPr>
          <p:nvPr>
            <p:ph sz="quarter" idx="13"/>
          </p:nvPr>
        </p:nvSpPr>
        <p:spPr>
          <a:xfrm>
            <a:off x="457200" y="939360"/>
            <a:ext cx="8229600" cy="405683"/>
          </a:xfrm>
        </p:spPr>
        <p:txBody>
          <a:bodyPr lIns="0" tIns="18000" rIns="0" bIns="18000" anchor="ctr" anchorCtr="0">
            <a:spAutoFit/>
          </a:bodyPr>
          <a:lstStyle/>
          <a:p>
            <a:pPr marL="432" indent="0">
              <a:buNone/>
            </a:pPr>
            <a:r>
              <a:rPr lang="en-US" sz="2400" dirty="0">
                <a:latin typeface="Arial" panose="020B0604020202020204" pitchFamily="34" charset="0"/>
                <a:cs typeface="Arial" panose="020B0604020202020204" pitchFamily="34" charset="0"/>
              </a:rPr>
              <a:t>Security Audit and Alarms Model (X.816)</a:t>
            </a:r>
            <a:endParaRPr lang="en-US" dirty="0">
              <a:latin typeface="Arial" panose="020B0604020202020204" pitchFamily="34" charset="0"/>
              <a:cs typeface="Arial" panose="020B0604020202020204" pitchFamily="34" charset="0"/>
            </a:endParaRPr>
          </a:p>
        </p:txBody>
      </p:sp>
      <p:pic>
        <p:nvPicPr>
          <p:cNvPr id="7" name="Picture 6" descr="The figure illustrates a diagram that represents the audits and alarms model.&#10;Long description is available in notes, press F6.">
            <a:extLst>
              <a:ext uri="{FF2B5EF4-FFF2-40B4-BE49-F238E27FC236}">
                <a16:creationId xmlns:a16="http://schemas.microsoft.com/office/drawing/2014/main" id="{4D8E52D8-DA3F-846B-C9F9-F5C51A64A5D1}"/>
              </a:ext>
            </a:extLst>
          </p:cNvPr>
          <p:cNvPicPr>
            <a:picLocks noChangeAspect="1"/>
          </p:cNvPicPr>
          <p:nvPr/>
        </p:nvPicPr>
        <p:blipFill>
          <a:blip r:embed="rId3"/>
          <a:stretch>
            <a:fillRect/>
          </a:stretch>
        </p:blipFill>
        <p:spPr>
          <a:xfrm>
            <a:off x="1820728" y="1446795"/>
            <a:ext cx="5502544" cy="4890686"/>
          </a:xfrm>
          <a:prstGeom prst="rect">
            <a:avLst/>
          </a:prstGeom>
        </p:spPr>
      </p:pic>
      <p:sp>
        <p:nvSpPr>
          <p:cNvPr id="2" name="TextBox 2">
            <a:extLst>
              <a:ext uri="{FF2B5EF4-FFF2-40B4-BE49-F238E27FC236}">
                <a16:creationId xmlns:a16="http://schemas.microsoft.com/office/drawing/2014/main" id="{8CD315D5-DC61-C379-E2B7-299A08635553}"/>
              </a:ext>
            </a:extLst>
          </p:cNvPr>
          <p:cNvSpPr txBox="1">
            <a:spLocks noChangeArrowheads="1"/>
          </p:cNvSpPr>
          <p:nvPr/>
        </p:nvSpPr>
        <p:spPr bwMode="auto">
          <a:xfrm>
            <a:off x="5557090" y="2831073"/>
            <a:ext cx="1700212" cy="2762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2400">
                <a:solidFill>
                  <a:srgbClr val="FFFFFF"/>
                </a:solidFill>
                <a:latin typeface="Century Gothic" panose="020B0502020202020204" pitchFamily="34" charset="0"/>
                <a:ea typeface="ＭＳ Ｐゴシック" panose="020B0600070205080204" pitchFamily="34" charset="-128"/>
              </a:defRPr>
            </a:lvl1pPr>
            <a:lvl2pPr marL="742950" indent="-285750">
              <a:spcBef>
                <a:spcPct val="20000"/>
              </a:spcBef>
              <a:buFont typeface="Courier New" panose="02070309020205020404" pitchFamily="49" charset="0"/>
              <a:buChar char="o"/>
              <a:defRPr sz="1600">
                <a:solidFill>
                  <a:srgbClr val="FFFFFF"/>
                </a:solidFill>
                <a:latin typeface="Century Gothic" panose="020B0502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3pPr>
            <a:lvl4pPr marL="1600200" indent="-228600">
              <a:spcBef>
                <a:spcPct val="20000"/>
              </a:spcBef>
              <a:buFont typeface="Courier New" panose="02070309020205020404" pitchFamily="49" charset="0"/>
              <a:buChar char="o"/>
              <a:defRPr sz="1600">
                <a:solidFill>
                  <a:srgbClr val="FFFFFF"/>
                </a:solidFill>
                <a:latin typeface="Century Gothic" panose="020B0502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9pPr>
          </a:lstStyle>
          <a:p>
            <a:pPr eaLnBrk="1" hangingPunct="1">
              <a:spcBef>
                <a:spcPct val="0"/>
              </a:spcBef>
              <a:buFontTx/>
              <a:buNone/>
            </a:pPr>
            <a:r>
              <a:rPr lang="en-US" altLang="en-US" sz="1200" dirty="0">
                <a:solidFill>
                  <a:schemeClr val="tx1"/>
                </a:solidFill>
                <a:latin typeface="Arial" panose="020B0604020202020204" pitchFamily="34" charset="0"/>
              </a:rPr>
              <a:t>Searches for patterns</a:t>
            </a:r>
          </a:p>
        </p:txBody>
      </p:sp>
      <p:sp>
        <p:nvSpPr>
          <p:cNvPr id="3" name="TextBox 2">
            <a:extLst>
              <a:ext uri="{FF2B5EF4-FFF2-40B4-BE49-F238E27FC236}">
                <a16:creationId xmlns:a16="http://schemas.microsoft.com/office/drawing/2014/main" id="{AA08EB99-040D-14ED-67CE-4BCEF5C12CF8}"/>
              </a:ext>
            </a:extLst>
          </p:cNvPr>
          <p:cNvSpPr txBox="1"/>
          <p:nvPr/>
        </p:nvSpPr>
        <p:spPr>
          <a:xfrm>
            <a:off x="3047820" y="1721639"/>
            <a:ext cx="1147763" cy="253916"/>
          </a:xfrm>
          <a:prstGeom prst="rect">
            <a:avLst/>
          </a:prstGeom>
          <a:noFill/>
        </p:spPr>
        <p:txBody>
          <a:bodyPr wrap="square" rtlCol="0">
            <a:spAutoFit/>
          </a:bodyPr>
          <a:lstStyle/>
          <a:p>
            <a:r>
              <a:rPr lang="en-US" sz="1050" dirty="0">
                <a:solidFill>
                  <a:schemeClr val="tx1"/>
                </a:solidFill>
                <a:latin typeface="Times New Roman" panose="02020603050405020304" pitchFamily="18" charset="0"/>
                <a:cs typeface="Times New Roman" panose="02020603050405020304" pitchFamily="18" charset="0"/>
              </a:rPr>
              <a:t>(for some events)</a:t>
            </a:r>
          </a:p>
        </p:txBody>
      </p:sp>
      <p:sp>
        <p:nvSpPr>
          <p:cNvPr id="5" name="TextBox 2">
            <a:extLst>
              <a:ext uri="{FF2B5EF4-FFF2-40B4-BE49-F238E27FC236}">
                <a16:creationId xmlns:a16="http://schemas.microsoft.com/office/drawing/2014/main" id="{4EBF81FA-A4AD-FC76-0E87-405D560B5156}"/>
              </a:ext>
            </a:extLst>
          </p:cNvPr>
          <p:cNvSpPr txBox="1">
            <a:spLocks noChangeArrowheads="1"/>
          </p:cNvSpPr>
          <p:nvPr/>
        </p:nvSpPr>
        <p:spPr bwMode="auto">
          <a:xfrm>
            <a:off x="3996484" y="3615913"/>
            <a:ext cx="1625600" cy="2762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2400">
                <a:solidFill>
                  <a:srgbClr val="FFFFFF"/>
                </a:solidFill>
                <a:latin typeface="Century Gothic" panose="020B0502020202020204" pitchFamily="34" charset="0"/>
                <a:ea typeface="ＭＳ Ｐゴシック" panose="020B0600070205080204" pitchFamily="34" charset="-128"/>
              </a:defRPr>
            </a:lvl1pPr>
            <a:lvl2pPr marL="742950" indent="-285750">
              <a:spcBef>
                <a:spcPct val="20000"/>
              </a:spcBef>
              <a:buFont typeface="Courier New" panose="02070309020205020404" pitchFamily="49" charset="0"/>
              <a:buChar char="o"/>
              <a:defRPr sz="1600">
                <a:solidFill>
                  <a:srgbClr val="FFFFFF"/>
                </a:solidFill>
                <a:latin typeface="Century Gothic" panose="020B0502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3pPr>
            <a:lvl4pPr marL="1600200" indent="-228600">
              <a:spcBef>
                <a:spcPct val="20000"/>
              </a:spcBef>
              <a:buFont typeface="Courier New" panose="02070309020205020404" pitchFamily="49" charset="0"/>
              <a:buChar char="o"/>
              <a:defRPr sz="1600">
                <a:solidFill>
                  <a:srgbClr val="FFFFFF"/>
                </a:solidFill>
                <a:latin typeface="Century Gothic" panose="020B0502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9pPr>
          </a:lstStyle>
          <a:p>
            <a:pPr eaLnBrk="1" hangingPunct="1">
              <a:spcBef>
                <a:spcPct val="0"/>
              </a:spcBef>
              <a:buFontTx/>
              <a:buNone/>
            </a:pPr>
            <a:r>
              <a:rPr lang="en-US" altLang="en-US" sz="1200" dirty="0">
                <a:solidFill>
                  <a:schemeClr val="tx1"/>
                </a:solidFill>
                <a:latin typeface="Arial" panose="020B0604020202020204" pitchFamily="34" charset="0"/>
              </a:rPr>
              <a:t>App or user analysis</a:t>
            </a:r>
          </a:p>
        </p:txBody>
      </p:sp>
      <p:sp>
        <p:nvSpPr>
          <p:cNvPr id="9" name="TextBox 2">
            <a:extLst>
              <a:ext uri="{FF2B5EF4-FFF2-40B4-BE49-F238E27FC236}">
                <a16:creationId xmlns:a16="http://schemas.microsoft.com/office/drawing/2014/main" id="{273EF6F5-D9D5-F012-FE22-B9621040AAE1}"/>
              </a:ext>
            </a:extLst>
          </p:cNvPr>
          <p:cNvSpPr txBox="1">
            <a:spLocks noChangeArrowheads="1"/>
          </p:cNvSpPr>
          <p:nvPr/>
        </p:nvSpPr>
        <p:spPr bwMode="auto">
          <a:xfrm>
            <a:off x="1899749" y="5411548"/>
            <a:ext cx="1148071" cy="276999"/>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2400">
                <a:solidFill>
                  <a:srgbClr val="FFFFFF"/>
                </a:solidFill>
                <a:latin typeface="Century Gothic" panose="020B0502020202020204" pitchFamily="34" charset="0"/>
                <a:ea typeface="ＭＳ Ｐゴシック" panose="020B0600070205080204" pitchFamily="34" charset="-128"/>
              </a:defRPr>
            </a:lvl1pPr>
            <a:lvl2pPr marL="742950" indent="-285750">
              <a:spcBef>
                <a:spcPct val="20000"/>
              </a:spcBef>
              <a:buFont typeface="Courier New" panose="02070309020205020404" pitchFamily="49" charset="0"/>
              <a:buChar char="o"/>
              <a:defRPr sz="1600">
                <a:solidFill>
                  <a:srgbClr val="FFFFFF"/>
                </a:solidFill>
                <a:latin typeface="Century Gothic" panose="020B0502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3pPr>
            <a:lvl4pPr marL="1600200" indent="-228600">
              <a:spcBef>
                <a:spcPct val="20000"/>
              </a:spcBef>
              <a:buFont typeface="Courier New" panose="02070309020205020404" pitchFamily="49" charset="0"/>
              <a:buChar char="o"/>
              <a:defRPr sz="1600">
                <a:solidFill>
                  <a:srgbClr val="FFFFFF"/>
                </a:solidFill>
                <a:latin typeface="Century Gothic" panose="020B0502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9pPr>
          </a:lstStyle>
          <a:p>
            <a:pPr eaLnBrk="1" hangingPunct="1">
              <a:spcBef>
                <a:spcPct val="0"/>
              </a:spcBef>
              <a:buFontTx/>
              <a:buNone/>
            </a:pPr>
            <a:r>
              <a:rPr lang="en-US" altLang="en-US" sz="1200" dirty="0">
                <a:solidFill>
                  <a:schemeClr val="tx1"/>
                </a:solidFill>
                <a:latin typeface="Arial" panose="020B0604020202020204" pitchFamily="34" charset="0"/>
              </a:rPr>
              <a:t>See next slide</a:t>
            </a:r>
          </a:p>
        </p:txBody>
      </p:sp>
      <p:sp>
        <p:nvSpPr>
          <p:cNvPr id="10" name="TextBox 1">
            <a:extLst>
              <a:ext uri="{FF2B5EF4-FFF2-40B4-BE49-F238E27FC236}">
                <a16:creationId xmlns:a16="http://schemas.microsoft.com/office/drawing/2014/main" id="{2CBE890F-926E-5522-1CFE-79D5260BC24B}"/>
              </a:ext>
            </a:extLst>
          </p:cNvPr>
          <p:cNvSpPr txBox="1">
            <a:spLocks noChangeArrowheads="1"/>
          </p:cNvSpPr>
          <p:nvPr/>
        </p:nvSpPr>
        <p:spPr bwMode="auto">
          <a:xfrm>
            <a:off x="2148022" y="6027433"/>
            <a:ext cx="4024178" cy="307777"/>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bg1"/>
                </a:solidFill>
                <a:hlinkClick r:id="rId4"/>
              </a:rPr>
              <a:t>https://www.itu.int/rec/T-REC-X.816-199511-I/en</a:t>
            </a:r>
            <a:endParaRPr lang="en-US" altLang="en-US">
              <a:solidFill>
                <a:schemeClr val="bg1"/>
              </a:solidFill>
            </a:endParaRPr>
          </a:p>
        </p:txBody>
      </p:sp>
      <p:sp>
        <p:nvSpPr>
          <p:cNvPr id="11" name="TextBox 2">
            <a:extLst>
              <a:ext uri="{FF2B5EF4-FFF2-40B4-BE49-F238E27FC236}">
                <a16:creationId xmlns:a16="http://schemas.microsoft.com/office/drawing/2014/main" id="{851C12D2-6B5E-8E89-3DEB-31BE2E8963D3}"/>
              </a:ext>
            </a:extLst>
          </p:cNvPr>
          <p:cNvSpPr txBox="1">
            <a:spLocks noChangeArrowheads="1"/>
          </p:cNvSpPr>
          <p:nvPr/>
        </p:nvSpPr>
        <p:spPr bwMode="auto">
          <a:xfrm>
            <a:off x="3301036" y="4167342"/>
            <a:ext cx="338554"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2400">
                <a:solidFill>
                  <a:srgbClr val="FFFFFF"/>
                </a:solidFill>
                <a:latin typeface="Century Gothic" panose="020B0502020202020204" pitchFamily="34" charset="0"/>
                <a:ea typeface="ＭＳ Ｐゴシック" panose="020B0600070205080204" pitchFamily="34" charset="-128"/>
              </a:defRPr>
            </a:lvl1pPr>
            <a:lvl2pPr marL="742950" indent="-285750">
              <a:spcBef>
                <a:spcPct val="20000"/>
              </a:spcBef>
              <a:buFont typeface="Courier New" panose="02070309020205020404" pitchFamily="49" charset="0"/>
              <a:buChar char="o"/>
              <a:defRPr sz="1600">
                <a:solidFill>
                  <a:srgbClr val="FFFFFF"/>
                </a:solidFill>
                <a:latin typeface="Century Gothic" panose="020B0502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3pPr>
            <a:lvl4pPr marL="1600200" indent="-228600">
              <a:spcBef>
                <a:spcPct val="20000"/>
              </a:spcBef>
              <a:buFont typeface="Courier New" panose="02070309020205020404" pitchFamily="49" charset="0"/>
              <a:buChar char="o"/>
              <a:defRPr sz="1600">
                <a:solidFill>
                  <a:srgbClr val="FFFFFF"/>
                </a:solidFill>
                <a:latin typeface="Century Gothic" panose="020B0502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9pPr>
          </a:lstStyle>
          <a:p>
            <a:pPr eaLnBrk="1" hangingPunct="1">
              <a:spcBef>
                <a:spcPct val="0"/>
              </a:spcBef>
              <a:buFontTx/>
              <a:buNone/>
            </a:pPr>
            <a:r>
              <a:rPr lang="en-US" altLang="en-US" sz="1200" dirty="0">
                <a:solidFill>
                  <a:schemeClr val="tx1"/>
                </a:solidFill>
                <a:latin typeface="Arial" panose="020B0604020202020204" pitchFamily="34" charset="0"/>
              </a:rPr>
              <a:t>UI</a:t>
            </a:r>
          </a:p>
        </p:txBody>
      </p:sp>
      <p:sp>
        <p:nvSpPr>
          <p:cNvPr id="12" name="TextBox 11">
            <a:extLst>
              <a:ext uri="{FF2B5EF4-FFF2-40B4-BE49-F238E27FC236}">
                <a16:creationId xmlns:a16="http://schemas.microsoft.com/office/drawing/2014/main" id="{BB9A1F41-02C8-0161-0EC8-554B8069D137}"/>
              </a:ext>
            </a:extLst>
          </p:cNvPr>
          <p:cNvSpPr txBox="1"/>
          <p:nvPr/>
        </p:nvSpPr>
        <p:spPr>
          <a:xfrm>
            <a:off x="7884368" y="6181416"/>
            <a:ext cx="671979" cy="369332"/>
          </a:xfrm>
          <a:prstGeom prst="rect">
            <a:avLst/>
          </a:prstGeom>
          <a:noFill/>
        </p:spPr>
        <p:txBody>
          <a:bodyPr wrap="none" rtlCol="0">
            <a:spAutoFit/>
          </a:bodyPr>
          <a:lstStyle/>
          <a:p>
            <a:r>
              <a:rPr lang="en-US" dirty="0"/>
              <a:t>SJW</a:t>
            </a:r>
          </a:p>
        </p:txBody>
      </p:sp>
    </p:spTree>
    <p:extLst>
      <p:ext uri="{BB962C8B-B14F-4D97-AF65-F5344CB8AC3E}">
        <p14:creationId xmlns:p14="http://schemas.microsoft.com/office/powerpoint/2010/main" val="13489589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7484"/>
            <a:ext cx="8277224" cy="590349"/>
          </a:xfrm>
        </p:spPr>
        <p:txBody>
          <a:bodyPr wrap="square" lIns="0" tIns="18000" rIns="0" bIns="18000" anchor="ctr" anchorCtr="0">
            <a:spAutoFit/>
          </a:bodyPr>
          <a:lstStyle/>
          <a:p>
            <a:r>
              <a:rPr lang="en-US" dirty="0"/>
              <a:t>Approaches to Data Analysis</a:t>
            </a:r>
          </a:p>
        </p:txBody>
      </p:sp>
      <p:sp>
        <p:nvSpPr>
          <p:cNvPr id="4" name="Content Placeholder 3"/>
          <p:cNvSpPr>
            <a:spLocks noGrp="1"/>
          </p:cNvSpPr>
          <p:nvPr>
            <p:ph sz="quarter" idx="13"/>
          </p:nvPr>
        </p:nvSpPr>
        <p:spPr>
          <a:xfrm>
            <a:off x="457199" y="915924"/>
            <a:ext cx="8277225" cy="4791499"/>
          </a:xfrm>
        </p:spPr>
        <p:txBody>
          <a:bodyPr wrap="square" lIns="0" tIns="18000" rIns="0" bIns="18000" anchor="ctr" anchorCtr="0">
            <a:spAutoFit/>
          </a:bodyPr>
          <a:lstStyle/>
          <a:p>
            <a:pPr marL="342000" indent="-342000">
              <a:spcBef>
                <a:spcPts val="600"/>
              </a:spcBef>
            </a:pPr>
            <a:r>
              <a:rPr lang="en-US" dirty="0">
                <a:latin typeface="Arial" panose="020B0604020202020204" pitchFamily="34" charset="0"/>
                <a:cs typeface="Arial" panose="020B0604020202020204" pitchFamily="34" charset="0"/>
              </a:rPr>
              <a:t>Basic alerting</a:t>
            </a:r>
          </a:p>
          <a:p>
            <a:pPr marL="828918" lvl="1" indent="-342000"/>
            <a:r>
              <a:rPr lang="en-US" dirty="0">
                <a:latin typeface="Arial" panose="020B0604020202020204" pitchFamily="34" charset="0"/>
                <a:cs typeface="Arial" panose="020B0604020202020204" pitchFamily="34" charset="0"/>
              </a:rPr>
              <a:t>Indicate interesting type of event has occurred</a:t>
            </a:r>
          </a:p>
          <a:p>
            <a:pPr marL="342000" indent="-342000">
              <a:spcBef>
                <a:spcPts val="600"/>
              </a:spcBef>
            </a:pPr>
            <a:r>
              <a:rPr lang="en-US" dirty="0">
                <a:latin typeface="Arial" panose="020B0604020202020204" pitchFamily="34" charset="0"/>
                <a:cs typeface="Arial" panose="020B0604020202020204" pitchFamily="34" charset="0"/>
              </a:rPr>
              <a:t>Baselining</a:t>
            </a:r>
          </a:p>
          <a:p>
            <a:pPr marL="828918" lvl="1" indent="-342000"/>
            <a:r>
              <a:rPr lang="en-US" dirty="0">
                <a:latin typeface="Arial" panose="020B0604020202020204" pitchFamily="34" charset="0"/>
                <a:cs typeface="Arial" panose="020B0604020202020204" pitchFamily="34" charset="0"/>
              </a:rPr>
              <a:t>Define normal versus unusual events/patterns</a:t>
            </a:r>
          </a:p>
          <a:p>
            <a:pPr marL="828918" lvl="1" indent="-342000"/>
            <a:r>
              <a:rPr lang="en-US" dirty="0">
                <a:latin typeface="Arial" panose="020B0604020202020204" pitchFamily="34" charset="0"/>
                <a:cs typeface="Arial" panose="020B0604020202020204" pitchFamily="34" charset="0"/>
              </a:rPr>
              <a:t>Compare with new data to detect changes</a:t>
            </a:r>
          </a:p>
          <a:p>
            <a:pPr marL="828918" lvl="1" indent="-342000"/>
            <a:r>
              <a:rPr lang="en-US" dirty="0">
                <a:latin typeface="Arial" panose="020B0604020202020204" pitchFamily="34" charset="0"/>
                <a:cs typeface="Arial" panose="020B0604020202020204" pitchFamily="34" charset="0"/>
              </a:rPr>
              <a:t>Thresholding is the identification of data that exceed a particular baseline value</a:t>
            </a:r>
          </a:p>
          <a:p>
            <a:pPr marL="342000" indent="-342000">
              <a:spcBef>
                <a:spcPts val="600"/>
              </a:spcBef>
            </a:pPr>
            <a:r>
              <a:rPr lang="en-US" dirty="0">
                <a:latin typeface="Arial" panose="020B0604020202020204" pitchFamily="34" charset="0"/>
                <a:cs typeface="Arial" panose="020B0604020202020204" pitchFamily="34" charset="0"/>
              </a:rPr>
              <a:t>Windowing</a:t>
            </a:r>
          </a:p>
          <a:p>
            <a:pPr marL="828918" lvl="1" indent="-342000"/>
            <a:r>
              <a:rPr lang="en-US" dirty="0">
                <a:latin typeface="Arial" panose="020B0604020202020204" pitchFamily="34" charset="0"/>
                <a:cs typeface="Arial" panose="020B0604020202020204" pitchFamily="34" charset="0"/>
              </a:rPr>
              <a:t>Detection of events within a given set of parameters</a:t>
            </a:r>
          </a:p>
          <a:p>
            <a:pPr marL="342000" indent="-342000">
              <a:spcBef>
                <a:spcPts val="600"/>
              </a:spcBef>
            </a:pPr>
            <a:r>
              <a:rPr lang="en-US" dirty="0">
                <a:latin typeface="Arial" panose="020B0604020202020204" pitchFamily="34" charset="0"/>
                <a:cs typeface="Arial" panose="020B0604020202020204" pitchFamily="34" charset="0"/>
              </a:rPr>
              <a:t>Correlation</a:t>
            </a:r>
          </a:p>
          <a:p>
            <a:pPr marL="828918" lvl="1" indent="-342000"/>
            <a:r>
              <a:rPr lang="en-US" dirty="0">
                <a:latin typeface="Arial" panose="020B0604020202020204" pitchFamily="34" charset="0"/>
                <a:cs typeface="Arial" panose="020B0604020202020204" pitchFamily="34" charset="0"/>
              </a:rPr>
              <a:t>Seeks relationships among events</a:t>
            </a:r>
          </a:p>
        </p:txBody>
      </p:sp>
    </p:spTree>
    <p:extLst>
      <p:ext uri="{BB962C8B-B14F-4D97-AF65-F5344CB8AC3E}">
        <p14:creationId xmlns:p14="http://schemas.microsoft.com/office/powerpoint/2010/main" val="36795249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a:extLst>
              <a:ext uri="{FF2B5EF4-FFF2-40B4-BE49-F238E27FC236}">
                <a16:creationId xmlns:a16="http://schemas.microsoft.com/office/drawing/2014/main" id="{3A164CE1-C171-4176-A4BF-A7AB02A2D8D2}"/>
              </a:ext>
            </a:extLst>
          </p:cNvPr>
          <p:cNvSpPr>
            <a:spLocks noGrp="1" noChangeArrowheads="1"/>
          </p:cNvSpPr>
          <p:nvPr>
            <p:ph idx="1"/>
          </p:nvPr>
        </p:nvSpPr>
        <p:spPr>
          <a:xfrm>
            <a:off x="457200" y="1066800"/>
            <a:ext cx="8229600" cy="5376530"/>
          </a:xfrm>
        </p:spPr>
        <p:txBody>
          <a:bodyPr rtlCol="0">
            <a:normAutofit lnSpcReduction="10000"/>
          </a:bodyPr>
          <a:lstStyle/>
          <a:p>
            <a:pPr indent="-342000" eaLnBrk="1" fontAlgn="auto" hangingPunct="1">
              <a:lnSpc>
                <a:spcPct val="120000"/>
              </a:lnSpc>
              <a:spcBef>
                <a:spcPts val="600"/>
              </a:spcBef>
              <a:defRPr/>
            </a:pPr>
            <a:r>
              <a:rPr lang="en-US" sz="2400" dirty="0">
                <a:latin typeface="Arial" panose="020B0604020202020204" pitchFamily="34" charset="0"/>
                <a:cs typeface="Arial" panose="020B0604020202020204" pitchFamily="34" charset="0"/>
              </a:rPr>
              <a:t>Volume of audit data means manual analysis and </a:t>
            </a:r>
            <a:r>
              <a:rPr lang="en-US" sz="2400" dirty="0" err="1">
                <a:latin typeface="Arial" panose="020B0604020202020204" pitchFamily="34" charset="0"/>
                <a:cs typeface="Arial" panose="020B0604020202020204" pitchFamily="34" charset="0"/>
              </a:rPr>
              <a:t>baselining</a:t>
            </a:r>
            <a:r>
              <a:rPr lang="en-US" sz="2400" dirty="0">
                <a:latin typeface="Arial" panose="020B0604020202020204" pitchFamily="34" charset="0"/>
                <a:cs typeface="Arial" panose="020B0604020202020204" pitchFamily="34" charset="0"/>
              </a:rPr>
              <a:t> is impractical</a:t>
            </a:r>
          </a:p>
          <a:p>
            <a:pPr indent="-342000" eaLnBrk="1" fontAlgn="auto" hangingPunct="1">
              <a:lnSpc>
                <a:spcPct val="120000"/>
              </a:lnSpc>
              <a:spcBef>
                <a:spcPts val="600"/>
              </a:spcBef>
              <a:defRPr/>
            </a:pPr>
            <a:r>
              <a:rPr lang="en-US" sz="2400" dirty="0">
                <a:latin typeface="Arial" panose="020B0604020202020204" pitchFamily="34" charset="0"/>
                <a:cs typeface="Arial" panose="020B0604020202020204" pitchFamily="34" charset="0"/>
              </a:rPr>
              <a:t>Need a Security Information and Event Management (SIEM) system</a:t>
            </a:r>
          </a:p>
          <a:p>
            <a:pPr lvl="1" indent="-342000" eaLnBrk="1" fontAlgn="auto" hangingPunct="1">
              <a:lnSpc>
                <a:spcPct val="120000"/>
              </a:lnSpc>
              <a:defRPr/>
            </a:pPr>
            <a:r>
              <a:rPr lang="en-US" sz="2400" dirty="0">
                <a:latin typeface="Arial" panose="020B0604020202020204" pitchFamily="34" charset="0"/>
                <a:cs typeface="Arial" panose="020B0604020202020204" pitchFamily="34" charset="0"/>
              </a:rPr>
              <a:t>A centralized logging and analysis package</a:t>
            </a:r>
          </a:p>
          <a:p>
            <a:pPr lvl="1" indent="-342000" eaLnBrk="1" fontAlgn="auto" hangingPunct="1">
              <a:lnSpc>
                <a:spcPct val="120000"/>
              </a:lnSpc>
              <a:defRPr/>
            </a:pPr>
            <a:r>
              <a:rPr lang="en-US" sz="2400" dirty="0">
                <a:latin typeface="Arial" panose="020B0604020202020204" pitchFamily="34" charset="0"/>
                <a:cs typeface="Arial" panose="020B0604020202020204" pitchFamily="34" charset="0"/>
              </a:rPr>
              <a:t>Agentless or agent-based</a:t>
            </a:r>
          </a:p>
          <a:p>
            <a:pPr lvl="1" indent="-342000" eaLnBrk="1" fontAlgn="auto" hangingPunct="1">
              <a:lnSpc>
                <a:spcPct val="120000"/>
              </a:lnSpc>
              <a:defRPr/>
            </a:pPr>
            <a:r>
              <a:rPr lang="en-US" sz="2400" dirty="0">
                <a:latin typeface="Arial" panose="020B0604020202020204" pitchFamily="34" charset="0"/>
                <a:cs typeface="Arial" panose="020B0604020202020204" pitchFamily="34" charset="0"/>
              </a:rPr>
              <a:t>Normalizes a variety of log formats</a:t>
            </a:r>
          </a:p>
          <a:p>
            <a:pPr lvl="1" indent="-342000" eaLnBrk="1" fontAlgn="auto" hangingPunct="1">
              <a:lnSpc>
                <a:spcPct val="120000"/>
              </a:lnSpc>
              <a:defRPr/>
            </a:pPr>
            <a:r>
              <a:rPr lang="en-US" sz="2400" dirty="0">
                <a:latin typeface="Arial" panose="020B0604020202020204" pitchFamily="34" charset="0"/>
                <a:cs typeface="Arial" panose="020B0604020202020204" pitchFamily="34" charset="0"/>
              </a:rPr>
              <a:t>Analyzes combined data</a:t>
            </a:r>
          </a:p>
          <a:p>
            <a:pPr lvl="1" indent="-342000" eaLnBrk="1" fontAlgn="auto" hangingPunct="1">
              <a:lnSpc>
                <a:spcPct val="120000"/>
              </a:lnSpc>
              <a:defRPr/>
            </a:pPr>
            <a:r>
              <a:rPr lang="en-US" sz="2400" dirty="0">
                <a:latin typeface="Arial" panose="020B0604020202020204" pitchFamily="34" charset="0"/>
                <a:cs typeface="Arial" panose="020B0604020202020204" pitchFamily="34" charset="0"/>
              </a:rPr>
              <a:t>Correlates events among the log entries</a:t>
            </a:r>
          </a:p>
          <a:p>
            <a:pPr lvl="1" indent="-342000" eaLnBrk="1" fontAlgn="auto" hangingPunct="1">
              <a:lnSpc>
                <a:spcPct val="120000"/>
              </a:lnSpc>
              <a:defRPr/>
            </a:pPr>
            <a:r>
              <a:rPr lang="en-US" sz="2400" dirty="0">
                <a:latin typeface="Arial" panose="020B0604020202020204" pitchFamily="34" charset="0"/>
                <a:cs typeface="Arial" panose="020B0604020202020204" pitchFamily="34" charset="0"/>
              </a:rPr>
              <a:t>Identifies and prioritizes significant events</a:t>
            </a:r>
          </a:p>
          <a:p>
            <a:pPr lvl="1" indent="-342000" eaLnBrk="1" fontAlgn="auto" hangingPunct="1">
              <a:lnSpc>
                <a:spcPct val="120000"/>
              </a:lnSpc>
              <a:defRPr/>
            </a:pPr>
            <a:r>
              <a:rPr lang="en-US" sz="2400" dirty="0">
                <a:latin typeface="Arial" panose="020B0604020202020204" pitchFamily="34" charset="0"/>
                <a:cs typeface="Arial" panose="020B0604020202020204" pitchFamily="34" charset="0"/>
              </a:rPr>
              <a:t>Can initiate responses</a:t>
            </a:r>
          </a:p>
        </p:txBody>
      </p:sp>
      <p:sp>
        <p:nvSpPr>
          <p:cNvPr id="4" name="Title 1">
            <a:extLst>
              <a:ext uri="{FF2B5EF4-FFF2-40B4-BE49-F238E27FC236}">
                <a16:creationId xmlns:a16="http://schemas.microsoft.com/office/drawing/2014/main" id="{5F473F04-1491-7285-F07F-B45BCA8A6B5F}"/>
              </a:ext>
            </a:extLst>
          </p:cNvPr>
          <p:cNvSpPr>
            <a:spLocks noGrp="1"/>
          </p:cNvSpPr>
          <p:nvPr>
            <p:ph type="title"/>
          </p:nvPr>
        </p:nvSpPr>
        <p:spPr>
          <a:xfrm>
            <a:off x="457200" y="187484"/>
            <a:ext cx="8277224" cy="590349"/>
          </a:xfrm>
          <a:noFill/>
          <a:ln>
            <a:noFill/>
          </a:ln>
        </p:spPr>
        <p:txBody>
          <a:bodyPr wrap="square" lIns="0" tIns="18000" rIns="0" bIns="18000" anchor="ctr" anchorCtr="0">
            <a:spAutoFit/>
          </a:bodyPr>
          <a:lstStyle/>
          <a:p>
            <a:r>
              <a:rPr lang="en-US" sz="3600" dirty="0">
                <a:latin typeface="+mj-lt"/>
              </a:rPr>
              <a:t>Integrated Approaches</a:t>
            </a:r>
          </a:p>
        </p:txBody>
      </p:sp>
      <p:sp>
        <p:nvSpPr>
          <p:cNvPr id="5" name="TextBox 4">
            <a:extLst>
              <a:ext uri="{FF2B5EF4-FFF2-40B4-BE49-F238E27FC236}">
                <a16:creationId xmlns:a16="http://schemas.microsoft.com/office/drawing/2014/main" id="{1F63E423-6B38-67F6-8F6F-7C36D11D86C5}"/>
              </a:ext>
            </a:extLst>
          </p:cNvPr>
          <p:cNvSpPr txBox="1"/>
          <p:nvPr/>
        </p:nvSpPr>
        <p:spPr>
          <a:xfrm>
            <a:off x="7884368" y="6192049"/>
            <a:ext cx="671979" cy="369332"/>
          </a:xfrm>
          <a:prstGeom prst="rect">
            <a:avLst/>
          </a:prstGeom>
          <a:noFill/>
        </p:spPr>
        <p:txBody>
          <a:bodyPr wrap="none" rtlCol="0">
            <a:spAutoFit/>
          </a:bodyPr>
          <a:lstStyle/>
          <a:p>
            <a:r>
              <a:rPr lang="en-US" dirty="0"/>
              <a:t>SJW</a:t>
            </a: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87484"/>
            <a:ext cx="8277225" cy="590349"/>
          </a:xfrm>
        </p:spPr>
        <p:txBody>
          <a:bodyPr wrap="square" lIns="0" tIns="18000" rIns="0" bIns="18000" anchor="ctr" anchorCtr="0">
            <a:spAutoFit/>
          </a:bodyPr>
          <a:lstStyle/>
          <a:p>
            <a:r>
              <a:rPr lang="en-US" dirty="0"/>
              <a:t>S</a:t>
            </a:r>
            <a:r>
              <a:rPr lang="en-US" sz="100" dirty="0"/>
              <a:t> </a:t>
            </a:r>
            <a:r>
              <a:rPr lang="en-US" dirty="0"/>
              <a:t>I</a:t>
            </a:r>
            <a:r>
              <a:rPr lang="en-US" sz="100" dirty="0"/>
              <a:t> </a:t>
            </a:r>
            <a:r>
              <a:rPr lang="en-US" dirty="0"/>
              <a:t>E</a:t>
            </a:r>
            <a:r>
              <a:rPr lang="en-US" sz="100" dirty="0"/>
              <a:t> </a:t>
            </a:r>
            <a:r>
              <a:rPr lang="en-US" dirty="0"/>
              <a:t>M Systems</a:t>
            </a:r>
          </a:p>
        </p:txBody>
      </p:sp>
      <p:sp>
        <p:nvSpPr>
          <p:cNvPr id="3" name="Content Placeholder 2"/>
          <p:cNvSpPr>
            <a:spLocks noGrp="1"/>
          </p:cNvSpPr>
          <p:nvPr>
            <p:ph sz="quarter" idx="13"/>
          </p:nvPr>
        </p:nvSpPr>
        <p:spPr>
          <a:xfrm>
            <a:off x="457199" y="959698"/>
            <a:ext cx="8277225" cy="5114665"/>
          </a:xfrm>
        </p:spPr>
        <p:txBody>
          <a:bodyPr wrap="square" lIns="0" tIns="18000" rIns="0" bIns="18000" anchor="ctr" anchorCtr="0">
            <a:spAutoFit/>
          </a:bodyPr>
          <a:lstStyle/>
          <a:p>
            <a:pPr marL="342000" indent="-342000">
              <a:spcBef>
                <a:spcPts val="600"/>
              </a:spcBef>
            </a:pPr>
            <a:r>
              <a:rPr lang="en-US" sz="2000" dirty="0">
                <a:latin typeface="Arial" panose="020B0604020202020204" pitchFamily="34" charset="0"/>
                <a:cs typeface="Arial" panose="020B0604020202020204" pitchFamily="34" charset="0"/>
              </a:rPr>
              <a:t>Software is a centralized logging software package similar to, but much more complex than, syslog</a:t>
            </a:r>
          </a:p>
          <a:p>
            <a:pPr marL="342000" indent="-342000">
              <a:spcBef>
                <a:spcPts val="600"/>
              </a:spcBef>
            </a:pPr>
            <a:r>
              <a:rPr lang="en-US" sz="2000" dirty="0">
                <a:latin typeface="Arial" panose="020B0604020202020204" pitchFamily="34" charset="0"/>
                <a:cs typeface="Arial" panose="020B0604020202020204" pitchFamily="34" charset="0"/>
              </a:rPr>
              <a:t>Provide a centralized, uniform audit trail storage facility and a suite of audit data analysis programs</a:t>
            </a:r>
          </a:p>
          <a:p>
            <a:pPr marL="342000" indent="-342000">
              <a:spcBef>
                <a:spcPts val="600"/>
              </a:spcBef>
            </a:pPr>
            <a:r>
              <a:rPr lang="en-US" sz="2000" dirty="0">
                <a:latin typeface="Arial" panose="020B0604020202020204" pitchFamily="34" charset="0"/>
                <a:cs typeface="Arial" panose="020B0604020202020204" pitchFamily="34" charset="0"/>
              </a:rPr>
              <a:t>There are two general configuration approaches:</a:t>
            </a:r>
          </a:p>
          <a:p>
            <a:pPr marL="828918" lvl="1" indent="-342000"/>
            <a:r>
              <a:rPr lang="en-US" sz="2000" dirty="0">
                <a:latin typeface="Arial" panose="020B0604020202020204" pitchFamily="34" charset="0"/>
                <a:cs typeface="Arial" panose="020B0604020202020204" pitchFamily="34" charset="0"/>
              </a:rPr>
              <a:t>Agentless</a:t>
            </a:r>
          </a:p>
          <a:p>
            <a:pPr marL="1228968" lvl="2" indent="-342000"/>
            <a:r>
              <a:rPr lang="en-US" sz="2000" spc="-280" dirty="0">
                <a:latin typeface="Arial" panose="020B0604020202020204" pitchFamily="34" charset="0"/>
                <a:cs typeface="Arial" panose="020B0604020202020204" pitchFamily="34" charset="0"/>
              </a:rPr>
              <a:t>S I E </a:t>
            </a:r>
            <a:r>
              <a:rPr lang="en-US" sz="2000" dirty="0">
                <a:latin typeface="Arial" panose="020B0604020202020204" pitchFamily="34" charset="0"/>
                <a:cs typeface="Arial" panose="020B0604020202020204" pitchFamily="34" charset="0"/>
              </a:rPr>
              <a:t>M server receives data from the individual log generating hosts without needing to have any special software installed on those hosts</a:t>
            </a:r>
          </a:p>
          <a:p>
            <a:pPr marL="828918" lvl="1" indent="-342000"/>
            <a:r>
              <a:rPr lang="en-US" sz="2000" dirty="0">
                <a:latin typeface="Arial" panose="020B0604020202020204" pitchFamily="34" charset="0"/>
                <a:cs typeface="Arial" panose="020B0604020202020204" pitchFamily="34" charset="0"/>
              </a:rPr>
              <a:t>Agent-based</a:t>
            </a:r>
          </a:p>
          <a:p>
            <a:pPr marL="1228968" lvl="2" indent="-342000"/>
            <a:r>
              <a:rPr lang="en-US" sz="2000" dirty="0">
                <a:latin typeface="Arial" panose="020B0604020202020204" pitchFamily="34" charset="0"/>
                <a:cs typeface="Arial" panose="020B0604020202020204" pitchFamily="34" charset="0"/>
              </a:rPr>
              <a:t>An agent program is installed on the log generating host to perform event filtering and aggregation and log normalization for a particular type of log, then transmit the normalized log data to a </a:t>
            </a:r>
            <a:r>
              <a:rPr lang="en-US" sz="2000" spc="-280" dirty="0">
                <a:latin typeface="Arial" panose="020B0604020202020204" pitchFamily="34" charset="0"/>
                <a:cs typeface="Arial" panose="020B0604020202020204" pitchFamily="34" charset="0"/>
              </a:rPr>
              <a:t>S I E </a:t>
            </a:r>
            <a:r>
              <a:rPr lang="en-US" sz="2000" dirty="0">
                <a:latin typeface="Arial" panose="020B0604020202020204" pitchFamily="34" charset="0"/>
                <a:cs typeface="Arial" panose="020B0604020202020204" pitchFamily="34" charset="0"/>
              </a:rPr>
              <a:t>M server, usually on a real-time or near-real-time basis for analysis and storage</a:t>
            </a:r>
          </a:p>
        </p:txBody>
      </p:sp>
    </p:spTree>
    <p:extLst>
      <p:ext uri="{BB962C8B-B14F-4D97-AF65-F5344CB8AC3E}">
        <p14:creationId xmlns:p14="http://schemas.microsoft.com/office/powerpoint/2010/main" val="4952844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87484"/>
            <a:ext cx="8277225" cy="590349"/>
          </a:xfrm>
        </p:spPr>
        <p:txBody>
          <a:bodyPr wrap="square" lIns="0" tIns="18000" rIns="0" bIns="18000" anchor="ctr" anchorCtr="0">
            <a:spAutoFit/>
          </a:bodyPr>
          <a:lstStyle/>
          <a:p>
            <a:r>
              <a:rPr lang="en-US" dirty="0"/>
              <a:t>S</a:t>
            </a:r>
            <a:r>
              <a:rPr lang="en-US" sz="100" dirty="0"/>
              <a:t> </a:t>
            </a:r>
            <a:r>
              <a:rPr lang="en-US" dirty="0"/>
              <a:t>I</a:t>
            </a:r>
            <a:r>
              <a:rPr lang="en-US" sz="100" dirty="0"/>
              <a:t> </a:t>
            </a:r>
            <a:r>
              <a:rPr lang="en-US" dirty="0"/>
              <a:t>E</a:t>
            </a:r>
            <a:r>
              <a:rPr lang="en-US" sz="100" dirty="0"/>
              <a:t> </a:t>
            </a:r>
            <a:r>
              <a:rPr lang="en-US" dirty="0"/>
              <a:t>M Software</a:t>
            </a:r>
          </a:p>
        </p:txBody>
      </p:sp>
      <p:sp>
        <p:nvSpPr>
          <p:cNvPr id="3" name="Content Placeholder 2"/>
          <p:cNvSpPr>
            <a:spLocks noGrp="1"/>
          </p:cNvSpPr>
          <p:nvPr>
            <p:ph sz="quarter" idx="13"/>
          </p:nvPr>
        </p:nvSpPr>
        <p:spPr>
          <a:xfrm>
            <a:off x="457200" y="924167"/>
            <a:ext cx="8277224" cy="5068498"/>
          </a:xfrm>
        </p:spPr>
        <p:txBody>
          <a:bodyPr wrap="square" lIns="0" tIns="18000" rIns="0" bIns="18000" anchor="ctr" anchorCtr="0">
            <a:spAutoFit/>
          </a:bodyPr>
          <a:lstStyle/>
          <a:p>
            <a:pPr marL="342000" indent="-342000">
              <a:spcBef>
                <a:spcPts val="600"/>
              </a:spcBef>
            </a:pPr>
            <a:r>
              <a:rPr lang="en-US" spc="-300" dirty="0">
                <a:latin typeface="Arial" panose="020B0604020202020204" pitchFamily="34" charset="0"/>
                <a:cs typeface="Arial" panose="020B0604020202020204" pitchFamily="34" charset="0"/>
              </a:rPr>
              <a:t>S I E </a:t>
            </a:r>
            <a:r>
              <a:rPr lang="en-US" dirty="0">
                <a:latin typeface="Arial" panose="020B0604020202020204" pitchFamily="34" charset="0"/>
                <a:cs typeface="Arial" panose="020B0604020202020204" pitchFamily="34" charset="0"/>
              </a:rPr>
              <a:t>M software is able to recognize a variety of log formats, including those from a variety of </a:t>
            </a:r>
            <a:r>
              <a:rPr lang="en-US" spc="-300" dirty="0">
                <a:latin typeface="Arial" panose="020B0604020202020204" pitchFamily="34" charset="0"/>
                <a:cs typeface="Arial" panose="020B0604020202020204" pitchFamily="34" charset="0"/>
              </a:rPr>
              <a:t>O S </a:t>
            </a:r>
            <a:r>
              <a:rPr lang="en-US" dirty="0">
                <a:latin typeface="Arial" panose="020B0604020202020204" pitchFamily="34" charset="0"/>
                <a:cs typeface="Arial" panose="020B0604020202020204" pitchFamily="34" charset="0"/>
              </a:rPr>
              <a:t>s, security software, application servers, and even physical security control devices, such as badge readers</a:t>
            </a:r>
          </a:p>
          <a:p>
            <a:pPr marL="342000" indent="-342000">
              <a:spcBef>
                <a:spcPts val="600"/>
              </a:spcBef>
            </a:pPr>
            <a:r>
              <a:rPr lang="en-US" dirty="0">
                <a:latin typeface="Arial" panose="020B0604020202020204" pitchFamily="34" charset="0"/>
                <a:cs typeface="Arial" panose="020B0604020202020204" pitchFamily="34" charset="0"/>
              </a:rPr>
              <a:t>Software normalizes these various log entries, so the same format is used for the same data item in all entries</a:t>
            </a:r>
          </a:p>
          <a:p>
            <a:pPr marL="342000" indent="-342000">
              <a:spcBef>
                <a:spcPts val="600"/>
              </a:spcBef>
            </a:pPr>
            <a:r>
              <a:rPr lang="en-US" dirty="0">
                <a:latin typeface="Arial" panose="020B0604020202020204" pitchFamily="34" charset="0"/>
                <a:cs typeface="Arial" panose="020B0604020202020204" pitchFamily="34" charset="0"/>
              </a:rPr>
              <a:t>Software can delete fields in log entries that are not needed for the security function and log entries that are not relevant</a:t>
            </a:r>
          </a:p>
          <a:p>
            <a:pPr marL="342000" indent="-342000">
              <a:spcBef>
                <a:spcPts val="600"/>
              </a:spcBef>
            </a:pPr>
            <a:r>
              <a:rPr lang="en-US" spc="-300" dirty="0">
                <a:latin typeface="Arial" panose="020B0604020202020204" pitchFamily="34" charset="0"/>
                <a:cs typeface="Arial" panose="020B0604020202020204" pitchFamily="34" charset="0"/>
              </a:rPr>
              <a:t>S I E </a:t>
            </a:r>
            <a:r>
              <a:rPr lang="en-US" dirty="0">
                <a:latin typeface="Arial" panose="020B0604020202020204" pitchFamily="34" charset="0"/>
                <a:cs typeface="Arial" panose="020B0604020202020204" pitchFamily="34" charset="0"/>
              </a:rPr>
              <a:t>M server analyzes the combined data from the multiple log sources, correlates events among the log entries, identifies and prioritizes significant events, and initiates responses to events if desired</a:t>
            </a:r>
          </a:p>
        </p:txBody>
      </p:sp>
    </p:spTree>
    <p:extLst>
      <p:ext uri="{BB962C8B-B14F-4D97-AF65-F5344CB8AC3E}">
        <p14:creationId xmlns:p14="http://schemas.microsoft.com/office/powerpoint/2010/main" val="30792369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Content Placeholder 2">
            <a:extLst>
              <a:ext uri="{FF2B5EF4-FFF2-40B4-BE49-F238E27FC236}">
                <a16:creationId xmlns:a16="http://schemas.microsoft.com/office/drawing/2014/main" id="{F4EDA1E5-C359-4ED0-8958-4024C6AECEB2}"/>
              </a:ext>
            </a:extLst>
          </p:cNvPr>
          <p:cNvSpPr>
            <a:spLocks noGrp="1"/>
          </p:cNvSpPr>
          <p:nvPr>
            <p:ph idx="1"/>
          </p:nvPr>
        </p:nvSpPr>
        <p:spPr>
          <a:xfrm>
            <a:off x="457199" y="972879"/>
            <a:ext cx="8229600" cy="4407195"/>
          </a:xfrm>
        </p:spPr>
        <p:txBody>
          <a:bodyPr/>
          <a:lstStyle/>
          <a:p>
            <a:pPr indent="-342000">
              <a:spcBef>
                <a:spcPts val="600"/>
              </a:spcBef>
            </a:pPr>
            <a:r>
              <a:rPr lang="en-US" sz="2000" dirty="0"/>
              <a:t>SIEM aggregates and analyzes log data from various sources, while </a:t>
            </a:r>
            <a:r>
              <a:rPr lang="en-US" sz="2000" b="1" dirty="0"/>
              <a:t>threat intelligence platforms</a:t>
            </a:r>
            <a:r>
              <a:rPr lang="en-US" sz="2000" dirty="0"/>
              <a:t> (TIPs) provide insights into emerging threats and attack patterns. By combining these, organizations can improve their ability to detect, investigate, and respond to threats more effectively. </a:t>
            </a:r>
          </a:p>
          <a:p>
            <a:pPr indent="-342000" eaLnBrk="1" hangingPunct="1">
              <a:spcBef>
                <a:spcPts val="600"/>
              </a:spcBef>
            </a:pPr>
            <a:r>
              <a:rPr lang="en-US" altLang="en-US" sz="1800" dirty="0">
                <a:latin typeface="Arial" panose="020B0604020202020204" pitchFamily="34" charset="0"/>
                <a:cs typeface="Arial" panose="020B0604020202020204" pitchFamily="34" charset="0"/>
              </a:rPr>
              <a:t>Example: MITRE ATT&amp;CK® (Adversarial Tactics, Techniques, and Common Knowledge (</a:t>
            </a:r>
            <a:r>
              <a:rPr lang="en-US" altLang="en-US" sz="1800"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ATT&amp;CK</a:t>
            </a:r>
            <a:r>
              <a:rPr lang="en-US" altLang="en-US" sz="1800" dirty="0">
                <a:latin typeface="Arial" panose="020B0604020202020204" pitchFamily="34" charset="0"/>
                <a:cs typeface="Arial" panose="020B0604020202020204" pitchFamily="34" charset="0"/>
              </a:rPr>
              <a:t>)</a:t>
            </a:r>
          </a:p>
          <a:p>
            <a:pPr lvl="1" indent="-342000"/>
            <a:r>
              <a:rPr lang="en-US" altLang="en-US" sz="1800" dirty="0">
                <a:latin typeface="Arial" panose="020B0604020202020204" pitchFamily="34" charset="0"/>
                <a:cs typeface="Arial" panose="020B0604020202020204" pitchFamily="34" charset="0"/>
              </a:rPr>
              <a:t>A curated knowledge base of adversary tactics and techniques based on real-world observations and a model of cyber adversary behavior, reflecting the various phases of an adversary's attack lifecycle and the platforms they are known to target</a:t>
            </a:r>
          </a:p>
          <a:p>
            <a:pPr lvl="1" indent="-342000"/>
            <a:r>
              <a:rPr lang="en-US" altLang="en-US" sz="1800" dirty="0">
                <a:latin typeface="Arial" panose="020B0604020202020204" pitchFamily="34" charset="0"/>
                <a:cs typeface="Arial" panose="020B0604020202020204" pitchFamily="34" charset="0"/>
              </a:rPr>
              <a:t>The knowledge base is a foundation for the development of specific threat models and methodologies</a:t>
            </a:r>
          </a:p>
        </p:txBody>
      </p:sp>
      <p:sp>
        <p:nvSpPr>
          <p:cNvPr id="5" name="Title 1">
            <a:extLst>
              <a:ext uri="{FF2B5EF4-FFF2-40B4-BE49-F238E27FC236}">
                <a16:creationId xmlns:a16="http://schemas.microsoft.com/office/drawing/2014/main" id="{2C9AB1F9-2C37-4A26-203F-DD56B25F8F3A}"/>
              </a:ext>
            </a:extLst>
          </p:cNvPr>
          <p:cNvSpPr>
            <a:spLocks noGrp="1"/>
          </p:cNvSpPr>
          <p:nvPr>
            <p:ph type="title"/>
          </p:nvPr>
        </p:nvSpPr>
        <p:spPr>
          <a:xfrm>
            <a:off x="457199" y="202872"/>
            <a:ext cx="8277225" cy="559572"/>
          </a:xfrm>
          <a:noFill/>
          <a:ln>
            <a:noFill/>
          </a:ln>
        </p:spPr>
        <p:txBody>
          <a:bodyPr wrap="square" lIns="0" tIns="18000" rIns="0" bIns="18000" anchor="ctr" anchorCtr="0">
            <a:spAutoFit/>
          </a:bodyPr>
          <a:lstStyle/>
          <a:p>
            <a:r>
              <a:rPr lang="en-US" sz="3600" dirty="0">
                <a:latin typeface="+mj-lt"/>
              </a:rPr>
              <a:t>Knowledge Base</a:t>
            </a:r>
          </a:p>
        </p:txBody>
      </p:sp>
      <p:sp>
        <p:nvSpPr>
          <p:cNvPr id="6" name="TextBox 5">
            <a:extLst>
              <a:ext uri="{FF2B5EF4-FFF2-40B4-BE49-F238E27FC236}">
                <a16:creationId xmlns:a16="http://schemas.microsoft.com/office/drawing/2014/main" id="{3A700282-80FE-2B38-410F-72E655B84A5B}"/>
              </a:ext>
            </a:extLst>
          </p:cNvPr>
          <p:cNvSpPr txBox="1"/>
          <p:nvPr/>
        </p:nvSpPr>
        <p:spPr>
          <a:xfrm>
            <a:off x="7884368" y="6192049"/>
            <a:ext cx="671979" cy="369332"/>
          </a:xfrm>
          <a:prstGeom prst="rect">
            <a:avLst/>
          </a:prstGeom>
          <a:noFill/>
        </p:spPr>
        <p:txBody>
          <a:bodyPr wrap="none" rtlCol="0">
            <a:spAutoFit/>
          </a:bodyPr>
          <a:lstStyle/>
          <a:p>
            <a:r>
              <a:rPr lang="en-US" dirty="0"/>
              <a:t>SJW</a:t>
            </a:r>
          </a:p>
        </p:txBody>
      </p:sp>
    </p:spTree>
    <p:extLst>
      <p:ext uri="{BB962C8B-B14F-4D97-AF65-F5344CB8AC3E}">
        <p14:creationId xmlns:p14="http://schemas.microsoft.com/office/powerpoint/2010/main" val="2382502417"/>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87484"/>
            <a:ext cx="8277225" cy="590349"/>
          </a:xfrm>
        </p:spPr>
        <p:txBody>
          <a:bodyPr wrap="square" lIns="0" tIns="18000" rIns="0" bIns="18000" anchor="ctr" anchorCtr="0">
            <a:spAutoFit/>
          </a:bodyPr>
          <a:lstStyle/>
          <a:p>
            <a:r>
              <a:rPr lang="en-US" dirty="0"/>
              <a:t>Summary</a:t>
            </a:r>
          </a:p>
        </p:txBody>
      </p:sp>
      <p:sp>
        <p:nvSpPr>
          <p:cNvPr id="4" name="Content Placeholder 3"/>
          <p:cNvSpPr>
            <a:spLocks noGrp="1"/>
          </p:cNvSpPr>
          <p:nvPr>
            <p:ph sz="quarter" idx="13"/>
          </p:nvPr>
        </p:nvSpPr>
        <p:spPr>
          <a:xfrm>
            <a:off x="457200" y="970148"/>
            <a:ext cx="3946358" cy="4422168"/>
          </a:xfrm>
        </p:spPr>
        <p:txBody>
          <a:bodyPr wrap="square" lIns="0" tIns="18000" rIns="0" bIns="18000" anchor="ctr" anchorCtr="0">
            <a:spAutoFit/>
          </a:bodyPr>
          <a:lstStyle/>
          <a:p>
            <a:pPr marL="342000" indent="-342000">
              <a:spcBef>
                <a:spcPts val="600"/>
              </a:spcBef>
            </a:pPr>
            <a:r>
              <a:rPr lang="en-US" sz="2000" dirty="0">
                <a:latin typeface="Arial" panose="020B0604020202020204" pitchFamily="34" charset="0"/>
                <a:cs typeface="Arial" panose="020B0604020202020204" pitchFamily="34" charset="0"/>
              </a:rPr>
              <a:t>Security auditing architecture</a:t>
            </a:r>
          </a:p>
          <a:p>
            <a:pPr marL="828918" lvl="1" indent="-342000"/>
            <a:r>
              <a:rPr lang="en-US" sz="2000" dirty="0">
                <a:latin typeface="Arial" panose="020B0604020202020204" pitchFamily="34" charset="0"/>
                <a:cs typeface="Arial" panose="020B0604020202020204" pitchFamily="34" charset="0"/>
              </a:rPr>
              <a:t>Security audit and alarms model</a:t>
            </a:r>
          </a:p>
          <a:p>
            <a:pPr marL="828918" lvl="1" indent="-342000"/>
            <a:r>
              <a:rPr lang="en-US" sz="2000" dirty="0">
                <a:latin typeface="Arial" panose="020B0604020202020204" pitchFamily="34" charset="0"/>
                <a:cs typeface="Arial" panose="020B0604020202020204" pitchFamily="34" charset="0"/>
              </a:rPr>
              <a:t>Security auditing functions</a:t>
            </a:r>
          </a:p>
          <a:p>
            <a:pPr marL="828918" lvl="1" indent="-342000"/>
            <a:r>
              <a:rPr lang="en-US" sz="2000" dirty="0">
                <a:latin typeface="Arial" panose="020B0604020202020204" pitchFamily="34" charset="0"/>
                <a:cs typeface="Arial" panose="020B0604020202020204" pitchFamily="34" charset="0"/>
              </a:rPr>
              <a:t>Requirements</a:t>
            </a:r>
          </a:p>
          <a:p>
            <a:pPr marL="828918" lvl="1" indent="-342000"/>
            <a:r>
              <a:rPr lang="en-US" sz="2000" dirty="0">
                <a:latin typeface="Arial" panose="020B0604020202020204" pitchFamily="34" charset="0"/>
                <a:cs typeface="Arial" panose="020B0604020202020204" pitchFamily="34" charset="0"/>
              </a:rPr>
              <a:t>Implementation guidelines</a:t>
            </a:r>
          </a:p>
          <a:p>
            <a:pPr marL="342000" indent="-342000">
              <a:spcBef>
                <a:spcPts val="600"/>
              </a:spcBef>
            </a:pPr>
            <a:r>
              <a:rPr lang="en-US" sz="2000" dirty="0">
                <a:latin typeface="Arial" panose="020B0604020202020204" pitchFamily="34" charset="0"/>
                <a:cs typeface="Arial" panose="020B0604020202020204" pitchFamily="34" charset="0"/>
              </a:rPr>
              <a:t>Security audit trail</a:t>
            </a:r>
          </a:p>
          <a:p>
            <a:pPr marL="828918" lvl="1" indent="-342000"/>
            <a:r>
              <a:rPr lang="en-US" sz="2000" dirty="0">
                <a:latin typeface="Arial" panose="020B0604020202020204" pitchFamily="34" charset="0"/>
                <a:cs typeface="Arial" panose="020B0604020202020204" pitchFamily="34" charset="0"/>
              </a:rPr>
              <a:t>What to collect</a:t>
            </a:r>
          </a:p>
          <a:p>
            <a:pPr marL="828918" lvl="1" indent="-342000"/>
            <a:r>
              <a:rPr lang="en-US" sz="2000" dirty="0">
                <a:latin typeface="Arial" panose="020B0604020202020204" pitchFamily="34" charset="0"/>
                <a:cs typeface="Arial" panose="020B0604020202020204" pitchFamily="34" charset="0"/>
              </a:rPr>
              <a:t>Protecting audit trail data</a:t>
            </a:r>
          </a:p>
          <a:p>
            <a:pPr marL="342000" indent="-342000">
              <a:spcBef>
                <a:spcPts val="600"/>
              </a:spcBef>
            </a:pPr>
            <a:r>
              <a:rPr lang="en-US" sz="2000" dirty="0">
                <a:latin typeface="Arial" panose="020B0604020202020204" pitchFamily="34" charset="0"/>
                <a:cs typeface="Arial" panose="020B0604020202020204" pitchFamily="34" charset="0"/>
              </a:rPr>
              <a:t>Security information and event management</a:t>
            </a:r>
          </a:p>
          <a:p>
            <a:pPr marL="828918" lvl="1" indent="-342000"/>
            <a:r>
              <a:rPr lang="en-US" sz="2000" spc="-280" dirty="0">
                <a:latin typeface="Arial" panose="020B0604020202020204" pitchFamily="34" charset="0"/>
                <a:cs typeface="Arial" panose="020B0604020202020204" pitchFamily="34" charset="0"/>
              </a:rPr>
              <a:t>S I E </a:t>
            </a:r>
            <a:r>
              <a:rPr lang="en-US" sz="2000" dirty="0">
                <a:latin typeface="Arial" panose="020B0604020202020204" pitchFamily="34" charset="0"/>
                <a:cs typeface="Arial" panose="020B0604020202020204" pitchFamily="34" charset="0"/>
              </a:rPr>
              <a:t>M systems</a:t>
            </a:r>
          </a:p>
        </p:txBody>
      </p:sp>
      <p:sp>
        <p:nvSpPr>
          <p:cNvPr id="5" name="Content Placeholder 4"/>
          <p:cNvSpPr>
            <a:spLocks noGrp="1"/>
          </p:cNvSpPr>
          <p:nvPr>
            <p:ph sz="quarter" idx="14"/>
          </p:nvPr>
        </p:nvSpPr>
        <p:spPr>
          <a:xfrm>
            <a:off x="4565539" y="973094"/>
            <a:ext cx="4168240" cy="4114391"/>
          </a:xfrm>
        </p:spPr>
        <p:txBody>
          <a:bodyPr lIns="0" tIns="18000" rIns="0" bIns="18000" anchor="ctr" anchorCtr="0">
            <a:spAutoFit/>
          </a:bodyPr>
          <a:lstStyle/>
          <a:p>
            <a:pPr marL="342000" indent="-342000">
              <a:spcBef>
                <a:spcPts val="600"/>
              </a:spcBef>
            </a:pPr>
            <a:r>
              <a:rPr lang="en-US" sz="2000" dirty="0">
                <a:latin typeface="Arial" panose="020B0604020202020204" pitchFamily="34" charset="0"/>
                <a:cs typeface="Arial" panose="020B0604020202020204" pitchFamily="34" charset="0"/>
              </a:rPr>
              <a:t>Implementing the logging function</a:t>
            </a:r>
          </a:p>
          <a:p>
            <a:pPr marL="828918" lvl="1" indent="-342000"/>
            <a:r>
              <a:rPr lang="en-US" sz="2000" dirty="0">
                <a:latin typeface="Arial" panose="020B0604020202020204" pitchFamily="34" charset="0"/>
                <a:cs typeface="Arial" panose="020B0604020202020204" pitchFamily="34" charset="0"/>
              </a:rPr>
              <a:t>Logging at the system level</a:t>
            </a:r>
          </a:p>
          <a:p>
            <a:pPr marL="828918" lvl="1" indent="-342000"/>
            <a:r>
              <a:rPr lang="en-US" sz="2000" dirty="0">
                <a:latin typeface="Arial" panose="020B0604020202020204" pitchFamily="34" charset="0"/>
                <a:cs typeface="Arial" panose="020B0604020202020204" pitchFamily="34" charset="0"/>
              </a:rPr>
              <a:t>Logging at the application level</a:t>
            </a:r>
          </a:p>
          <a:p>
            <a:pPr marL="828918" lvl="1" indent="-342000"/>
            <a:r>
              <a:rPr lang="en-US" sz="2000" dirty="0">
                <a:latin typeface="Arial" panose="020B0604020202020204" pitchFamily="34" charset="0"/>
                <a:cs typeface="Arial" panose="020B0604020202020204" pitchFamily="34" charset="0"/>
              </a:rPr>
              <a:t>Interposable libraries</a:t>
            </a:r>
          </a:p>
          <a:p>
            <a:pPr marL="828918" lvl="1" indent="-342000"/>
            <a:r>
              <a:rPr lang="en-US" sz="2000" dirty="0">
                <a:latin typeface="Arial" panose="020B0604020202020204" pitchFamily="34" charset="0"/>
                <a:cs typeface="Arial" panose="020B0604020202020204" pitchFamily="34" charset="0"/>
              </a:rPr>
              <a:t>Dynamic binary rewriting</a:t>
            </a:r>
          </a:p>
          <a:p>
            <a:pPr marL="342000" indent="-342000">
              <a:spcBef>
                <a:spcPts val="600"/>
              </a:spcBef>
            </a:pPr>
            <a:r>
              <a:rPr lang="en-US" sz="2000" dirty="0">
                <a:latin typeface="Arial" panose="020B0604020202020204" pitchFamily="34" charset="0"/>
                <a:cs typeface="Arial" panose="020B0604020202020204" pitchFamily="34" charset="0"/>
              </a:rPr>
              <a:t>Audit trail analysis</a:t>
            </a:r>
          </a:p>
          <a:p>
            <a:pPr marL="828918" lvl="1" indent="-342000"/>
            <a:r>
              <a:rPr lang="en-US" sz="2000" dirty="0">
                <a:latin typeface="Arial" panose="020B0604020202020204" pitchFamily="34" charset="0"/>
                <a:cs typeface="Arial" panose="020B0604020202020204" pitchFamily="34" charset="0"/>
              </a:rPr>
              <a:t>Preparation</a:t>
            </a:r>
          </a:p>
          <a:p>
            <a:pPr marL="828918" lvl="1" indent="-342000"/>
            <a:r>
              <a:rPr lang="en-US" sz="2000" dirty="0">
                <a:latin typeface="Arial" panose="020B0604020202020204" pitchFamily="34" charset="0"/>
                <a:cs typeface="Arial" panose="020B0604020202020204" pitchFamily="34" charset="0"/>
              </a:rPr>
              <a:t>Timing </a:t>
            </a:r>
          </a:p>
          <a:p>
            <a:pPr marL="828918" lvl="1" indent="-342000"/>
            <a:r>
              <a:rPr lang="en-US" sz="2000" dirty="0">
                <a:latin typeface="Arial" panose="020B0604020202020204" pitchFamily="34" charset="0"/>
                <a:cs typeface="Arial" panose="020B0604020202020204" pitchFamily="34" charset="0"/>
              </a:rPr>
              <a:t>Audit review</a:t>
            </a:r>
          </a:p>
          <a:p>
            <a:pPr marL="828918" lvl="1" indent="-342000"/>
            <a:r>
              <a:rPr lang="en-US" sz="2000" dirty="0">
                <a:latin typeface="Arial" panose="020B0604020202020204" pitchFamily="34" charset="0"/>
                <a:cs typeface="Arial" panose="020B0604020202020204" pitchFamily="34" charset="0"/>
              </a:rPr>
              <a:t>Approaches to data analysis</a:t>
            </a:r>
          </a:p>
        </p:txBody>
      </p:sp>
    </p:spTree>
    <p:extLst>
      <p:ext uri="{BB962C8B-B14F-4D97-AF65-F5344CB8AC3E}">
        <p14:creationId xmlns:p14="http://schemas.microsoft.com/office/powerpoint/2010/main" val="1482179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a:xfrm>
            <a:off x="457199" y="192108"/>
            <a:ext cx="8277225" cy="590349"/>
          </a:xfrm>
        </p:spPr>
        <p:txBody>
          <a:bodyPr wrap="square" lIns="0" tIns="18000" rIns="0" bIns="18000" anchor="ctr" anchorCtr="0">
            <a:spAutoFit/>
          </a:bodyPr>
          <a:lstStyle/>
          <a:p>
            <a:r>
              <a:rPr lang="en-US" dirty="0"/>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4786"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834663" y="1852246"/>
            <a:ext cx="6858001" cy="2854836"/>
          </a:xfrm>
          <a:ln/>
        </p:spPr>
        <p:style>
          <a:lnRef idx="2">
            <a:schemeClr val="dk1"/>
          </a:lnRef>
          <a:fillRef idx="1">
            <a:schemeClr val="lt1"/>
          </a:fillRef>
          <a:effectRef idx="0">
            <a:schemeClr val="dk1"/>
          </a:effectRef>
          <a:fontRef idx="minor">
            <a:schemeClr val="dk1"/>
          </a:fontRef>
        </p:style>
        <p:txBody>
          <a:bodyPr lIns="0" tIns="182880" rIns="182880" bIns="182880" anchor="t" anchorCtr="0">
            <a:spAutoFit/>
          </a:bodyP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199" y="195703"/>
            <a:ext cx="8277225" cy="590349"/>
          </a:xfrm>
        </p:spPr>
        <p:txBody>
          <a:bodyPr wrap="square" lIns="0" tIns="18000" rIns="0" bIns="18000" anchor="ctr" anchorCtr="0">
            <a:spAutoFit/>
          </a:bodyPr>
          <a:lstStyle/>
          <a:p>
            <a:r>
              <a:rPr lang="en-US" dirty="0"/>
              <a:t>Figure 18.2</a:t>
            </a:r>
          </a:p>
        </p:txBody>
      </p:sp>
      <p:sp>
        <p:nvSpPr>
          <p:cNvPr id="4" name="Content Placeholder 3">
            <a:extLst>
              <a:ext uri="{FF2B5EF4-FFF2-40B4-BE49-F238E27FC236}">
                <a16:creationId xmlns:a16="http://schemas.microsoft.com/office/drawing/2014/main" id="{B57DB5A2-ADA3-15D9-7A99-079E16E5C3C2}"/>
              </a:ext>
            </a:extLst>
          </p:cNvPr>
          <p:cNvSpPr>
            <a:spLocks noGrp="1"/>
          </p:cNvSpPr>
          <p:nvPr>
            <p:ph sz="quarter" idx="13"/>
          </p:nvPr>
        </p:nvSpPr>
        <p:spPr>
          <a:xfrm>
            <a:off x="457199" y="939362"/>
            <a:ext cx="8277225" cy="405683"/>
          </a:xfrm>
        </p:spPr>
        <p:txBody>
          <a:bodyPr wrap="square" lIns="0" tIns="18000" rIns="0" bIns="18000" anchor="ctr" anchorCtr="0">
            <a:spAutoFit/>
          </a:bodyPr>
          <a:lstStyle/>
          <a:p>
            <a:pPr marL="432" indent="0">
              <a:buNone/>
            </a:pPr>
            <a:r>
              <a:rPr lang="en-US" sz="2400" dirty="0">
                <a:latin typeface="Arial" panose="020B0604020202020204" pitchFamily="34" charset="0"/>
                <a:cs typeface="Arial" panose="020B0604020202020204" pitchFamily="34" charset="0"/>
              </a:rPr>
              <a:t>Distributed Audit Trail Model (X.816)</a:t>
            </a:r>
            <a:endParaRPr lang="en-US" dirty="0">
              <a:latin typeface="Arial" panose="020B0604020202020204" pitchFamily="34" charset="0"/>
              <a:cs typeface="Arial" panose="020B0604020202020204" pitchFamily="34" charset="0"/>
            </a:endParaRPr>
          </a:p>
        </p:txBody>
      </p:sp>
      <p:pic>
        <p:nvPicPr>
          <p:cNvPr id="7" name="Picture 6" descr="The figure illustrates the block diagram of distributed audit trail model (X.816).&#10;Long description is available in notes, press F6.">
            <a:extLst>
              <a:ext uri="{FF2B5EF4-FFF2-40B4-BE49-F238E27FC236}">
                <a16:creationId xmlns:a16="http://schemas.microsoft.com/office/drawing/2014/main" id="{60AC60E9-BAE5-F715-6A0D-EC090FA915CA}"/>
              </a:ext>
            </a:extLst>
          </p:cNvPr>
          <p:cNvPicPr>
            <a:picLocks noChangeAspect="1"/>
          </p:cNvPicPr>
          <p:nvPr/>
        </p:nvPicPr>
        <p:blipFill>
          <a:blip r:embed="rId3"/>
          <a:stretch>
            <a:fillRect/>
          </a:stretch>
        </p:blipFill>
        <p:spPr>
          <a:xfrm>
            <a:off x="518706" y="1560804"/>
            <a:ext cx="8130338" cy="3736392"/>
          </a:xfrm>
          <a:prstGeom prst="rect">
            <a:avLst/>
          </a:prstGeom>
        </p:spPr>
      </p:pic>
      <p:sp>
        <p:nvSpPr>
          <p:cNvPr id="2" name="TextBox 2">
            <a:extLst>
              <a:ext uri="{FF2B5EF4-FFF2-40B4-BE49-F238E27FC236}">
                <a16:creationId xmlns:a16="http://schemas.microsoft.com/office/drawing/2014/main" id="{0E5F60D2-AA6F-C89D-BAC0-24989890AAE1}"/>
              </a:ext>
            </a:extLst>
          </p:cNvPr>
          <p:cNvSpPr txBox="1">
            <a:spLocks noChangeArrowheads="1"/>
          </p:cNvSpPr>
          <p:nvPr/>
        </p:nvSpPr>
        <p:spPr bwMode="auto">
          <a:xfrm>
            <a:off x="518706" y="5374842"/>
            <a:ext cx="1479550" cy="2762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2400">
                <a:solidFill>
                  <a:srgbClr val="FFFFFF"/>
                </a:solidFill>
                <a:latin typeface="Century Gothic" panose="020B0502020202020204" pitchFamily="34" charset="0"/>
                <a:ea typeface="ＭＳ Ｐゴシック" panose="020B0600070205080204" pitchFamily="34" charset="-128"/>
              </a:defRPr>
            </a:lvl1pPr>
            <a:lvl2pPr marL="742950" indent="-285750">
              <a:spcBef>
                <a:spcPct val="20000"/>
              </a:spcBef>
              <a:buFont typeface="Courier New" panose="02070309020205020404" pitchFamily="49" charset="0"/>
              <a:buChar char="o"/>
              <a:defRPr sz="1600">
                <a:solidFill>
                  <a:srgbClr val="FFFFFF"/>
                </a:solidFill>
                <a:latin typeface="Century Gothic" panose="020B0502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3pPr>
            <a:lvl4pPr marL="1600200" indent="-228600">
              <a:spcBef>
                <a:spcPct val="20000"/>
              </a:spcBef>
              <a:buFont typeface="Courier New" panose="02070309020205020404" pitchFamily="49" charset="0"/>
              <a:buChar char="o"/>
              <a:defRPr sz="1600">
                <a:solidFill>
                  <a:srgbClr val="FFFFFF"/>
                </a:solidFill>
                <a:latin typeface="Century Gothic" panose="020B0502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9pPr>
          </a:lstStyle>
          <a:p>
            <a:pPr eaLnBrk="1" hangingPunct="1">
              <a:spcBef>
                <a:spcPct val="0"/>
              </a:spcBef>
              <a:buFontTx/>
              <a:buNone/>
            </a:pPr>
            <a:r>
              <a:rPr lang="en-US" altLang="en-US" sz="1200">
                <a:solidFill>
                  <a:schemeClr val="tx1"/>
                </a:solidFill>
                <a:latin typeface="Arial" panose="020B0604020202020204" pitchFamily="34" charset="0"/>
              </a:rPr>
              <a:t>See previous slide</a:t>
            </a:r>
          </a:p>
        </p:txBody>
      </p:sp>
      <p:sp>
        <p:nvSpPr>
          <p:cNvPr id="3" name="TextBox 1">
            <a:extLst>
              <a:ext uri="{FF2B5EF4-FFF2-40B4-BE49-F238E27FC236}">
                <a16:creationId xmlns:a16="http://schemas.microsoft.com/office/drawing/2014/main" id="{B3BCFF8D-273D-72E4-37E1-30030D5045DD}"/>
              </a:ext>
            </a:extLst>
          </p:cNvPr>
          <p:cNvSpPr txBox="1">
            <a:spLocks noChangeArrowheads="1"/>
          </p:cNvSpPr>
          <p:nvPr/>
        </p:nvSpPr>
        <p:spPr bwMode="auto">
          <a:xfrm>
            <a:off x="2125850" y="4852554"/>
            <a:ext cx="1727200" cy="6604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dirty="0"/>
              <a:t>Transfers parts, or the whole, of a distributed security audit trail</a:t>
            </a:r>
          </a:p>
        </p:txBody>
      </p:sp>
      <p:sp>
        <p:nvSpPr>
          <p:cNvPr id="5" name="TextBox 1">
            <a:extLst>
              <a:ext uri="{FF2B5EF4-FFF2-40B4-BE49-F238E27FC236}">
                <a16:creationId xmlns:a16="http://schemas.microsoft.com/office/drawing/2014/main" id="{0EF4A78B-6B39-3E4B-8364-7282E89C99F6}"/>
              </a:ext>
            </a:extLst>
          </p:cNvPr>
          <p:cNvSpPr txBox="1">
            <a:spLocks noChangeArrowheads="1"/>
          </p:cNvSpPr>
          <p:nvPr/>
        </p:nvSpPr>
        <p:spPr bwMode="auto">
          <a:xfrm>
            <a:off x="7736852" y="4238796"/>
            <a:ext cx="912192" cy="46166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dirty="0"/>
              <a:t>Combined audit trail</a:t>
            </a:r>
          </a:p>
        </p:txBody>
      </p:sp>
      <p:sp>
        <p:nvSpPr>
          <p:cNvPr id="8" name="TextBox 7">
            <a:extLst>
              <a:ext uri="{FF2B5EF4-FFF2-40B4-BE49-F238E27FC236}">
                <a16:creationId xmlns:a16="http://schemas.microsoft.com/office/drawing/2014/main" id="{69807BEA-662D-5B42-C77B-C7D8994FF790}"/>
              </a:ext>
            </a:extLst>
          </p:cNvPr>
          <p:cNvSpPr txBox="1"/>
          <p:nvPr/>
        </p:nvSpPr>
        <p:spPr>
          <a:xfrm>
            <a:off x="7884368" y="6181416"/>
            <a:ext cx="671979" cy="369332"/>
          </a:xfrm>
          <a:prstGeom prst="rect">
            <a:avLst/>
          </a:prstGeom>
          <a:noFill/>
        </p:spPr>
        <p:txBody>
          <a:bodyPr wrap="none" rtlCol="0">
            <a:spAutoFit/>
          </a:bodyPr>
          <a:lstStyle/>
          <a:p>
            <a:r>
              <a:rPr lang="en-US" dirty="0"/>
              <a:t>SJW</a:t>
            </a:r>
          </a:p>
        </p:txBody>
      </p:sp>
    </p:spTree>
    <p:extLst>
      <p:ext uri="{BB962C8B-B14F-4D97-AF65-F5344CB8AC3E}">
        <p14:creationId xmlns:p14="http://schemas.microsoft.com/office/powerpoint/2010/main" val="4092937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C5C523B-EC9B-48D2-9F2E-8D590F819918}"/>
              </a:ext>
            </a:extLst>
          </p:cNvPr>
          <p:cNvSpPr>
            <a:spLocks noGrp="1"/>
          </p:cNvSpPr>
          <p:nvPr>
            <p:ph type="title"/>
          </p:nvPr>
        </p:nvSpPr>
        <p:spPr>
          <a:xfrm>
            <a:off x="457199" y="195704"/>
            <a:ext cx="8277225" cy="590349"/>
          </a:xfrm>
        </p:spPr>
        <p:txBody>
          <a:bodyPr wrap="square" lIns="0" tIns="18000" rIns="0" bIns="18000" anchor="ctr" anchorCtr="0">
            <a:spAutoFit/>
          </a:bodyPr>
          <a:lstStyle/>
          <a:p>
            <a:r>
              <a:rPr lang="en-US" dirty="0"/>
              <a:t>Figure 18.3</a:t>
            </a:r>
          </a:p>
        </p:txBody>
      </p:sp>
      <p:sp>
        <p:nvSpPr>
          <p:cNvPr id="4" name="Content Placeholder 3">
            <a:extLst>
              <a:ext uri="{FF2B5EF4-FFF2-40B4-BE49-F238E27FC236}">
                <a16:creationId xmlns:a16="http://schemas.microsoft.com/office/drawing/2014/main" id="{C76F5B98-DB50-4227-792A-C6ACC5A7FA11}"/>
              </a:ext>
            </a:extLst>
          </p:cNvPr>
          <p:cNvSpPr>
            <a:spLocks noGrp="1"/>
          </p:cNvSpPr>
          <p:nvPr>
            <p:ph sz="quarter" idx="13"/>
          </p:nvPr>
        </p:nvSpPr>
        <p:spPr>
          <a:xfrm>
            <a:off x="457199" y="939362"/>
            <a:ext cx="8277225" cy="405683"/>
          </a:xfrm>
        </p:spPr>
        <p:txBody>
          <a:bodyPr wrap="square" lIns="0" tIns="18000" rIns="0" bIns="18000" anchor="ctr" anchorCtr="0">
            <a:spAutoFit/>
          </a:bodyPr>
          <a:lstStyle/>
          <a:p>
            <a:pPr marL="432" indent="0">
              <a:buNone/>
            </a:pPr>
            <a:r>
              <a:rPr lang="en-US" sz="2400" dirty="0">
                <a:latin typeface="Arial" panose="020B0604020202020204" pitchFamily="34" charset="0"/>
                <a:cs typeface="Arial" panose="020B0604020202020204" pitchFamily="34" charset="0"/>
              </a:rPr>
              <a:t>Common Criteria Security Audit Class Decomposition</a:t>
            </a:r>
            <a:endParaRPr lang="en-US" dirty="0">
              <a:latin typeface="Arial" panose="020B0604020202020204" pitchFamily="34" charset="0"/>
              <a:cs typeface="Arial" panose="020B0604020202020204" pitchFamily="34" charset="0"/>
            </a:endParaRPr>
          </a:p>
        </p:txBody>
      </p:sp>
      <p:pic>
        <p:nvPicPr>
          <p:cNvPr id="6" name="Picture 5" descr="The figure illustrates the tree diagram of common criteria security audit class decomposition.&#10;Long description is available in notes, press F6.">
            <a:extLst>
              <a:ext uri="{FF2B5EF4-FFF2-40B4-BE49-F238E27FC236}">
                <a16:creationId xmlns:a16="http://schemas.microsoft.com/office/drawing/2014/main" id="{8325D7D1-C9D8-12D1-F401-05609EE6EBA8}"/>
              </a:ext>
            </a:extLst>
          </p:cNvPr>
          <p:cNvPicPr>
            <a:picLocks noChangeAspect="1"/>
          </p:cNvPicPr>
          <p:nvPr/>
        </p:nvPicPr>
        <p:blipFill>
          <a:blip r:embed="rId3"/>
          <a:stretch>
            <a:fillRect/>
          </a:stretch>
        </p:blipFill>
        <p:spPr>
          <a:xfrm>
            <a:off x="2359622" y="1461923"/>
            <a:ext cx="4424756" cy="4884173"/>
          </a:xfrm>
          <a:prstGeom prst="rect">
            <a:avLst/>
          </a:prstGeom>
        </p:spPr>
      </p:pic>
      <p:sp>
        <p:nvSpPr>
          <p:cNvPr id="2" name="TextBox 2">
            <a:extLst>
              <a:ext uri="{FF2B5EF4-FFF2-40B4-BE49-F238E27FC236}">
                <a16:creationId xmlns:a16="http://schemas.microsoft.com/office/drawing/2014/main" id="{F436F4A6-BB4D-352C-3B11-4759DCB7221E}"/>
              </a:ext>
            </a:extLst>
          </p:cNvPr>
          <p:cNvSpPr txBox="1">
            <a:spLocks noChangeArrowheads="1"/>
          </p:cNvSpPr>
          <p:nvPr/>
        </p:nvSpPr>
        <p:spPr bwMode="auto">
          <a:xfrm>
            <a:off x="2590707" y="4460922"/>
            <a:ext cx="1655762" cy="33813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2400">
                <a:solidFill>
                  <a:srgbClr val="FFFFFF"/>
                </a:solidFill>
                <a:latin typeface="Century Gothic" panose="020B0502020202020204" pitchFamily="34" charset="0"/>
                <a:ea typeface="ＭＳ Ｐゴシック" panose="020B0600070205080204" pitchFamily="34" charset="-128"/>
              </a:defRPr>
            </a:lvl1pPr>
            <a:lvl2pPr marL="742950" indent="-285750">
              <a:spcBef>
                <a:spcPct val="20000"/>
              </a:spcBef>
              <a:buFont typeface="Courier New" panose="02070309020205020404" pitchFamily="49" charset="0"/>
              <a:buChar char="o"/>
              <a:defRPr sz="1600">
                <a:solidFill>
                  <a:srgbClr val="FFFFFF"/>
                </a:solidFill>
                <a:latin typeface="Century Gothic" panose="020B0502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3pPr>
            <a:lvl4pPr marL="1600200" indent="-228600">
              <a:spcBef>
                <a:spcPct val="20000"/>
              </a:spcBef>
              <a:buFont typeface="Courier New" panose="02070309020205020404" pitchFamily="49" charset="0"/>
              <a:buChar char="o"/>
              <a:defRPr sz="1600">
                <a:solidFill>
                  <a:srgbClr val="FFFFFF"/>
                </a:solidFill>
                <a:latin typeface="Century Gothic" panose="020B0502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1600">
                <a:solidFill>
                  <a:srgbClr val="FFFFFF"/>
                </a:solidFill>
                <a:latin typeface="Century Gothic" panose="020B0502020202020204" pitchFamily="34" charset="0"/>
                <a:ea typeface="ＭＳ Ｐゴシック" panose="020B0600070205080204" pitchFamily="34" charset="-128"/>
              </a:defRPr>
            </a:lvl9pPr>
          </a:lstStyle>
          <a:p>
            <a:pPr eaLnBrk="1" hangingPunct="1">
              <a:spcBef>
                <a:spcPct val="0"/>
              </a:spcBef>
              <a:buFontTx/>
              <a:buNone/>
            </a:pPr>
            <a:r>
              <a:rPr lang="en-US" altLang="en-US" sz="800" dirty="0">
                <a:solidFill>
                  <a:schemeClr val="tx1"/>
                </a:solidFill>
                <a:latin typeface="Arial" panose="020B0604020202020204" pitchFamily="34" charset="0"/>
              </a:rPr>
              <a:t>Automated analysis (anomaly detection and heuristics</a:t>
            </a:r>
          </a:p>
        </p:txBody>
      </p:sp>
      <p:sp>
        <p:nvSpPr>
          <p:cNvPr id="3" name="TextBox 2">
            <a:extLst>
              <a:ext uri="{FF2B5EF4-FFF2-40B4-BE49-F238E27FC236}">
                <a16:creationId xmlns:a16="http://schemas.microsoft.com/office/drawing/2014/main" id="{62FDF9A1-55BC-B986-DAD1-44EF8CB61F8A}"/>
              </a:ext>
            </a:extLst>
          </p:cNvPr>
          <p:cNvSpPr txBox="1"/>
          <p:nvPr/>
        </p:nvSpPr>
        <p:spPr>
          <a:xfrm>
            <a:off x="7884368" y="6181416"/>
            <a:ext cx="671979" cy="369332"/>
          </a:xfrm>
          <a:prstGeom prst="rect">
            <a:avLst/>
          </a:prstGeom>
          <a:noFill/>
        </p:spPr>
        <p:txBody>
          <a:bodyPr wrap="none" rtlCol="0">
            <a:spAutoFit/>
          </a:bodyPr>
          <a:lstStyle/>
          <a:p>
            <a:r>
              <a:rPr lang="en-US" dirty="0"/>
              <a:t>SJW</a:t>
            </a:r>
          </a:p>
        </p:txBody>
      </p:sp>
    </p:spTree>
    <p:extLst>
      <p:ext uri="{BB962C8B-B14F-4D97-AF65-F5344CB8AC3E}">
        <p14:creationId xmlns:p14="http://schemas.microsoft.com/office/powerpoint/2010/main" val="1747194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95703"/>
            <a:ext cx="8277225" cy="590349"/>
          </a:xfrm>
        </p:spPr>
        <p:txBody>
          <a:bodyPr wrap="square" lIns="0" tIns="18000" rIns="0" bIns="18000" anchor="ctr" anchorCtr="0">
            <a:spAutoFit/>
          </a:bodyPr>
          <a:lstStyle/>
          <a:p>
            <a:r>
              <a:rPr lang="en-US" dirty="0"/>
              <a:t>Event Definition</a:t>
            </a:r>
          </a:p>
        </p:txBody>
      </p:sp>
      <p:sp>
        <p:nvSpPr>
          <p:cNvPr id="4" name="Content Placeholder 3"/>
          <p:cNvSpPr>
            <a:spLocks noGrp="1"/>
          </p:cNvSpPr>
          <p:nvPr>
            <p:ph sz="quarter" idx="13"/>
          </p:nvPr>
        </p:nvSpPr>
        <p:spPr>
          <a:xfrm>
            <a:off x="457199" y="920290"/>
            <a:ext cx="8277225" cy="5237775"/>
          </a:xfrm>
        </p:spPr>
        <p:txBody>
          <a:bodyPr wrap="square" lIns="0" tIns="18000" rIns="0" bIns="18000" anchor="ctr" anchorCtr="0">
            <a:spAutoFit/>
          </a:bodyPr>
          <a:lstStyle/>
          <a:p>
            <a:pPr marL="342000" indent="-342000">
              <a:spcBef>
                <a:spcPts val="600"/>
              </a:spcBef>
            </a:pPr>
            <a:r>
              <a:rPr lang="en-US" dirty="0">
                <a:latin typeface="Arial" panose="020B0604020202020204" pitchFamily="34" charset="0"/>
                <a:cs typeface="Arial" panose="020B0604020202020204" pitchFamily="34" charset="0"/>
              </a:rPr>
              <a:t>Must define the set of events that are subject to audit</a:t>
            </a:r>
          </a:p>
          <a:p>
            <a:pPr marL="342000" indent="-342000">
              <a:spcBef>
                <a:spcPts val="600"/>
              </a:spcBef>
            </a:pPr>
            <a:r>
              <a:rPr lang="en-US" b="1" dirty="0">
                <a:latin typeface="Arial" panose="020B0604020202020204" pitchFamily="34" charset="0"/>
                <a:cs typeface="Arial" panose="020B0604020202020204" pitchFamily="34" charset="0"/>
              </a:rPr>
              <a:t>Common criteria suggests:</a:t>
            </a:r>
          </a:p>
          <a:p>
            <a:pPr marL="829818" lvl="1" indent="-342900"/>
            <a:r>
              <a:rPr lang="en-US" dirty="0">
                <a:latin typeface="Arial" panose="020B0604020202020204" pitchFamily="34" charset="0"/>
                <a:cs typeface="Arial" panose="020B0604020202020204" pitchFamily="34" charset="0"/>
              </a:rPr>
              <a:t>Introduction of objects</a:t>
            </a:r>
          </a:p>
          <a:p>
            <a:pPr marL="829818" lvl="1" indent="-342900"/>
            <a:r>
              <a:rPr lang="en-US" dirty="0">
                <a:latin typeface="Arial" panose="020B0604020202020204" pitchFamily="34" charset="0"/>
                <a:cs typeface="Arial" panose="020B0604020202020204" pitchFamily="34" charset="0"/>
              </a:rPr>
              <a:t>Deletion of objects</a:t>
            </a:r>
          </a:p>
          <a:p>
            <a:pPr marL="829818" lvl="1" indent="-342900"/>
            <a:r>
              <a:rPr lang="en-US" dirty="0">
                <a:latin typeface="Arial" panose="020B0604020202020204" pitchFamily="34" charset="0"/>
                <a:cs typeface="Arial" panose="020B0604020202020204" pitchFamily="34" charset="0"/>
              </a:rPr>
              <a:t>Distribution or revocation of access rights or capabilities</a:t>
            </a:r>
          </a:p>
          <a:p>
            <a:pPr marL="829818" lvl="1" indent="-342900"/>
            <a:r>
              <a:rPr lang="en-US" dirty="0">
                <a:latin typeface="Arial" panose="020B0604020202020204" pitchFamily="34" charset="0"/>
                <a:cs typeface="Arial" panose="020B0604020202020204" pitchFamily="34" charset="0"/>
              </a:rPr>
              <a:t>Changes to subject or object security attributes</a:t>
            </a:r>
          </a:p>
          <a:p>
            <a:pPr marL="829818" lvl="1" indent="-342900"/>
            <a:r>
              <a:rPr lang="en-US" dirty="0">
                <a:latin typeface="Arial" panose="020B0604020202020204" pitchFamily="34" charset="0"/>
                <a:cs typeface="Arial" panose="020B0604020202020204" pitchFamily="34" charset="0"/>
              </a:rPr>
              <a:t>Policy checks performed by the security software</a:t>
            </a:r>
          </a:p>
          <a:p>
            <a:pPr marL="829818" lvl="1" indent="-342900"/>
            <a:r>
              <a:rPr lang="en-US" dirty="0">
                <a:latin typeface="Arial" panose="020B0604020202020204" pitchFamily="34" charset="0"/>
                <a:cs typeface="Arial" panose="020B0604020202020204" pitchFamily="34" charset="0"/>
              </a:rPr>
              <a:t>Use of access rights to bypass a policy check</a:t>
            </a:r>
          </a:p>
          <a:p>
            <a:pPr marL="829818" lvl="1" indent="-342900"/>
            <a:r>
              <a:rPr lang="en-US" dirty="0">
                <a:latin typeface="Arial" panose="020B0604020202020204" pitchFamily="34" charset="0"/>
                <a:cs typeface="Arial" panose="020B0604020202020204" pitchFamily="34" charset="0"/>
              </a:rPr>
              <a:t>Use of identification and authentication functions</a:t>
            </a:r>
          </a:p>
          <a:p>
            <a:pPr marL="829818" lvl="1" indent="-342900"/>
            <a:r>
              <a:rPr lang="en-US" dirty="0">
                <a:latin typeface="Arial" panose="020B0604020202020204" pitchFamily="34" charset="0"/>
                <a:cs typeface="Arial" panose="020B0604020202020204" pitchFamily="34" charset="0"/>
              </a:rPr>
              <a:t>Security-related actions taken by an operator/user</a:t>
            </a:r>
          </a:p>
          <a:p>
            <a:pPr marL="829818" lvl="1" indent="-342900"/>
            <a:r>
              <a:rPr lang="en-US" dirty="0">
                <a:latin typeface="Arial" panose="020B0604020202020204" pitchFamily="34" charset="0"/>
                <a:cs typeface="Arial" panose="020B0604020202020204" pitchFamily="34" charset="0"/>
              </a:rPr>
              <a:t>Import/export of data from/to removable media</a:t>
            </a:r>
          </a:p>
        </p:txBody>
      </p:sp>
    </p:spTree>
    <p:extLst>
      <p:ext uri="{BB962C8B-B14F-4D97-AF65-F5344CB8AC3E}">
        <p14:creationId xmlns:p14="http://schemas.microsoft.com/office/powerpoint/2010/main" val="289842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95705"/>
            <a:ext cx="8277225" cy="590349"/>
          </a:xfrm>
        </p:spPr>
        <p:txBody>
          <a:bodyPr wrap="square" lIns="0" tIns="18000" rIns="0" bIns="18000" anchor="ctr" anchorCtr="0">
            <a:spAutoFit/>
          </a:bodyPr>
          <a:lstStyle/>
          <a:p>
            <a:r>
              <a:rPr lang="en-US" dirty="0"/>
              <a:t>Event Detection</a:t>
            </a:r>
          </a:p>
        </p:txBody>
      </p:sp>
      <p:sp>
        <p:nvSpPr>
          <p:cNvPr id="3" name="Content Placeholder 2"/>
          <p:cNvSpPr>
            <a:spLocks noGrp="1"/>
          </p:cNvSpPr>
          <p:nvPr>
            <p:ph sz="quarter" idx="13"/>
          </p:nvPr>
        </p:nvSpPr>
        <p:spPr>
          <a:xfrm>
            <a:off x="457199" y="945875"/>
            <a:ext cx="8277225" cy="4822277"/>
          </a:xfrm>
        </p:spPr>
        <p:txBody>
          <a:bodyPr wrap="square" lIns="0" tIns="18000" rIns="0" bIns="18000" anchor="ctr" anchorCtr="0">
            <a:spAutoFit/>
          </a:bodyPr>
          <a:lstStyle/>
          <a:p>
            <a:pPr marL="342000" indent="-342000">
              <a:spcBef>
                <a:spcPts val="600"/>
              </a:spcBef>
            </a:pPr>
            <a:r>
              <a:rPr lang="en-US" sz="2200" dirty="0">
                <a:latin typeface="Arial" panose="020B0604020202020204" pitchFamily="34" charset="0"/>
                <a:cs typeface="Arial" panose="020B0604020202020204" pitchFamily="34" charset="0"/>
              </a:rPr>
              <a:t>Appropriate hooks (next slide) must be available in the application and system software to enable event detection</a:t>
            </a:r>
          </a:p>
          <a:p>
            <a:pPr marL="342000" indent="-342000">
              <a:spcBef>
                <a:spcPts val="600"/>
              </a:spcBef>
            </a:pPr>
            <a:r>
              <a:rPr lang="en-US" sz="2200" dirty="0">
                <a:latin typeface="Arial" panose="020B0604020202020204" pitchFamily="34" charset="0"/>
                <a:cs typeface="Arial" panose="020B0604020202020204" pitchFamily="34" charset="0"/>
              </a:rPr>
              <a:t>Monitoring software needs to be added to the system and to appropriate places to capture relevant activity</a:t>
            </a:r>
          </a:p>
          <a:p>
            <a:pPr marL="342000" indent="-342000">
              <a:spcBef>
                <a:spcPts val="600"/>
              </a:spcBef>
            </a:pPr>
            <a:r>
              <a:rPr lang="en-US" sz="2200" dirty="0">
                <a:latin typeface="Arial" panose="020B0604020202020204" pitchFamily="34" charset="0"/>
                <a:cs typeface="Arial" panose="020B0604020202020204" pitchFamily="34" charset="0"/>
              </a:rPr>
              <a:t>An event recording function is needed, which includes the need to provide for a secure storage resistant to tampering or deletion</a:t>
            </a:r>
          </a:p>
          <a:p>
            <a:pPr marL="342000" indent="-342000">
              <a:spcBef>
                <a:spcPts val="600"/>
              </a:spcBef>
            </a:pPr>
            <a:r>
              <a:rPr lang="en-US" sz="2200" dirty="0">
                <a:latin typeface="Arial" panose="020B0604020202020204" pitchFamily="34" charset="0"/>
                <a:cs typeface="Arial" panose="020B0604020202020204" pitchFamily="34" charset="0"/>
              </a:rPr>
              <a:t>Event and audit trail analysis software, tools, and interfaces may be used to analyze collected data as well as for investigating data trends and anomalies</a:t>
            </a:r>
          </a:p>
          <a:p>
            <a:pPr marL="342000" indent="-342000">
              <a:spcBef>
                <a:spcPts val="600"/>
              </a:spcBef>
            </a:pPr>
            <a:r>
              <a:rPr lang="en-US" sz="2200" dirty="0">
                <a:latin typeface="Arial" panose="020B0604020202020204" pitchFamily="34" charset="0"/>
                <a:cs typeface="Arial" panose="020B0604020202020204" pitchFamily="34" charset="0"/>
              </a:rPr>
              <a:t>There is an additional requirement for the security of the auditing function</a:t>
            </a:r>
          </a:p>
          <a:p>
            <a:pPr marL="342000" indent="-342000">
              <a:spcBef>
                <a:spcPts val="600"/>
              </a:spcBef>
            </a:pPr>
            <a:r>
              <a:rPr lang="en-US" sz="2200" dirty="0">
                <a:latin typeface="Arial" panose="020B0604020202020204" pitchFamily="34" charset="0"/>
                <a:cs typeface="Arial" panose="020B0604020202020204" pitchFamily="34" charset="0"/>
              </a:rPr>
              <a:t>Auditing system should have a minimal effect on functionality</a:t>
            </a:r>
          </a:p>
        </p:txBody>
      </p:sp>
      <p:sp>
        <p:nvSpPr>
          <p:cNvPr id="6" name="TextBox 5">
            <a:extLst>
              <a:ext uri="{FF2B5EF4-FFF2-40B4-BE49-F238E27FC236}">
                <a16:creationId xmlns:a16="http://schemas.microsoft.com/office/drawing/2014/main" id="{FBE59DF4-FA46-F2C2-D749-585007BD6CFC}"/>
              </a:ext>
            </a:extLst>
          </p:cNvPr>
          <p:cNvSpPr txBox="1"/>
          <p:nvPr/>
        </p:nvSpPr>
        <p:spPr>
          <a:xfrm>
            <a:off x="7884368" y="6181416"/>
            <a:ext cx="671979" cy="369332"/>
          </a:xfrm>
          <a:prstGeom prst="rect">
            <a:avLst/>
          </a:prstGeom>
          <a:noFill/>
        </p:spPr>
        <p:txBody>
          <a:bodyPr wrap="none" rtlCol="0">
            <a:spAutoFit/>
          </a:bodyPr>
          <a:lstStyle/>
          <a:p>
            <a:r>
              <a:rPr lang="en-US" dirty="0"/>
              <a:t>SJW</a:t>
            </a:r>
          </a:p>
        </p:txBody>
      </p:sp>
    </p:spTree>
    <p:extLst>
      <p:ext uri="{BB962C8B-B14F-4D97-AF65-F5344CB8AC3E}">
        <p14:creationId xmlns:p14="http://schemas.microsoft.com/office/powerpoint/2010/main" val="2588450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DC7F14-B019-487E-9A9E-7B45E8396345}"/>
              </a:ext>
            </a:extLst>
          </p:cNvPr>
          <p:cNvSpPr>
            <a:spLocks noGrp="1"/>
          </p:cNvSpPr>
          <p:nvPr>
            <p:ph idx="1"/>
          </p:nvPr>
        </p:nvSpPr>
        <p:spPr>
          <a:xfrm>
            <a:off x="457200" y="1600200"/>
            <a:ext cx="2602632" cy="4525963"/>
          </a:xfrm>
        </p:spPr>
        <p:txBody>
          <a:bodyPr/>
          <a:lstStyle/>
          <a:p>
            <a:pPr marL="0" indent="0">
              <a:buNone/>
            </a:pPr>
            <a:r>
              <a:rPr lang="en-US" dirty="0"/>
              <a:t>Code</a:t>
            </a:r>
          </a:p>
          <a:p>
            <a:pPr marL="0" indent="0">
              <a:buNone/>
            </a:pPr>
            <a:r>
              <a:rPr lang="en-US" b="1" dirty="0"/>
              <a:t>…</a:t>
            </a:r>
          </a:p>
          <a:p>
            <a:pPr marL="0" indent="0">
              <a:buNone/>
            </a:pPr>
            <a:r>
              <a:rPr lang="en-US" b="1" dirty="0"/>
              <a:t>…</a:t>
            </a:r>
          </a:p>
          <a:p>
            <a:pPr marL="0" indent="0">
              <a:buNone/>
            </a:pPr>
            <a:r>
              <a:rPr lang="en-US" dirty="0"/>
              <a:t>Exit to hook</a:t>
            </a:r>
          </a:p>
          <a:p>
            <a:pPr marL="0" indent="0">
              <a:buNone/>
            </a:pPr>
            <a:r>
              <a:rPr lang="en-US" b="1" dirty="0"/>
              <a:t>…</a:t>
            </a:r>
            <a:endParaRPr lang="en-US" dirty="0"/>
          </a:p>
          <a:p>
            <a:pPr marL="0" indent="0">
              <a:buNone/>
            </a:pPr>
            <a:r>
              <a:rPr lang="en-US" b="1" dirty="0"/>
              <a:t>…</a:t>
            </a:r>
          </a:p>
          <a:p>
            <a:pPr marL="0" indent="0">
              <a:buNone/>
            </a:pPr>
            <a:r>
              <a:rPr lang="en-US" b="1" dirty="0"/>
              <a:t>...</a:t>
            </a:r>
          </a:p>
          <a:p>
            <a:pPr marL="0" indent="0">
              <a:buNone/>
            </a:pPr>
            <a:r>
              <a:rPr lang="en-US" dirty="0"/>
              <a:t>Exit to hook</a:t>
            </a:r>
          </a:p>
          <a:p>
            <a:pPr marL="0" indent="0">
              <a:buNone/>
            </a:pPr>
            <a:r>
              <a:rPr lang="en-US" b="1" dirty="0"/>
              <a:t>…</a:t>
            </a:r>
          </a:p>
          <a:p>
            <a:pPr marL="0" indent="0">
              <a:buNone/>
            </a:pPr>
            <a:r>
              <a:rPr lang="en-US" b="1" dirty="0"/>
              <a:t>...</a:t>
            </a:r>
          </a:p>
          <a:p>
            <a:pPr marL="0" indent="0">
              <a:buNone/>
            </a:pPr>
            <a:endParaRPr lang="en-US" dirty="0"/>
          </a:p>
        </p:txBody>
      </p:sp>
      <p:sp>
        <p:nvSpPr>
          <p:cNvPr id="4" name="Content Placeholder 2">
            <a:extLst>
              <a:ext uri="{FF2B5EF4-FFF2-40B4-BE49-F238E27FC236}">
                <a16:creationId xmlns:a16="http://schemas.microsoft.com/office/drawing/2014/main" id="{CCF00E58-9AFD-4A47-AA98-525AB9A9D728}"/>
              </a:ext>
            </a:extLst>
          </p:cNvPr>
          <p:cNvSpPr txBox="1">
            <a:spLocks/>
          </p:cNvSpPr>
          <p:nvPr/>
        </p:nvSpPr>
        <p:spPr bwMode="auto">
          <a:xfrm>
            <a:off x="3635896" y="2708920"/>
            <a:ext cx="4018601" cy="103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2400" kern="1200">
                <a:solidFill>
                  <a:srgbClr val="FFFFFF"/>
                </a:solidFill>
                <a:latin typeface="+mj-lt"/>
                <a:ea typeface="ＭＳ Ｐゴシック" pitchFamily="34" charset="-128"/>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kern="1200">
                <a:solidFill>
                  <a:srgbClr val="FFFFFF"/>
                </a:solidFill>
                <a:latin typeface="+mj-lt"/>
                <a:ea typeface="ＭＳ Ｐゴシック" pitchFamily="34" charset="-128"/>
                <a:cs typeface="+mn-cs"/>
              </a:defRPr>
            </a:lvl2pPr>
            <a:lvl3pPr marL="1143000" indent="-228600" algn="l" rtl="0" eaLnBrk="0" fontAlgn="base" hangingPunct="0">
              <a:spcBef>
                <a:spcPct val="20000"/>
              </a:spcBef>
              <a:spcAft>
                <a:spcPct val="0"/>
              </a:spcAft>
              <a:buFont typeface="Arial" panose="020B0604020202020204" pitchFamily="34" charset="0"/>
              <a:buChar char="•"/>
              <a:defRPr sz="1600" kern="1200">
                <a:solidFill>
                  <a:srgbClr val="FFFFFF"/>
                </a:solidFill>
                <a:latin typeface="+mj-lt"/>
                <a:ea typeface="ＭＳ Ｐゴシック" pitchFamily="34" charset="-128"/>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kern="1200">
                <a:solidFill>
                  <a:srgbClr val="FFFFFF"/>
                </a:solidFill>
                <a:latin typeface="+mj-lt"/>
                <a:ea typeface="ＭＳ Ｐゴシック" pitchFamily="34" charset="-128"/>
                <a:cs typeface="+mn-cs"/>
              </a:defRPr>
            </a:lvl4pPr>
            <a:lvl5pPr marL="2057400" indent="-228600" algn="l" rtl="0" eaLnBrk="0" fontAlgn="base" hangingPunct="0">
              <a:spcBef>
                <a:spcPct val="20000"/>
              </a:spcBef>
              <a:spcAft>
                <a:spcPct val="0"/>
              </a:spcAft>
              <a:buFont typeface="Arial" panose="020B0604020202020204" pitchFamily="34" charset="0"/>
              <a:buChar char="•"/>
              <a:defRPr sz="1600" kern="1200">
                <a:solidFill>
                  <a:srgbClr val="FFFFFF"/>
                </a:solidFill>
                <a:latin typeface="+mj-lt"/>
                <a:ea typeface="ＭＳ Ｐゴシック" pitchFamily="34" charset="-128"/>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None/>
            </a:pPr>
            <a:r>
              <a:rPr lang="en-US" dirty="0">
                <a:solidFill>
                  <a:schemeClr val="tx1"/>
                </a:solidFill>
              </a:rPr>
              <a:t>Create audit record…</a:t>
            </a:r>
          </a:p>
          <a:p>
            <a:pPr marL="0" indent="0">
              <a:buNone/>
            </a:pPr>
            <a:r>
              <a:rPr lang="en-US" dirty="0">
                <a:solidFill>
                  <a:schemeClr val="tx1"/>
                </a:solidFill>
              </a:rPr>
              <a:t>Return</a:t>
            </a:r>
          </a:p>
        </p:txBody>
      </p:sp>
      <p:sp>
        <p:nvSpPr>
          <p:cNvPr id="5" name="Content Placeholder 2">
            <a:extLst>
              <a:ext uri="{FF2B5EF4-FFF2-40B4-BE49-F238E27FC236}">
                <a16:creationId xmlns:a16="http://schemas.microsoft.com/office/drawing/2014/main" id="{6B3AA5CB-71B1-4022-BE60-71B1A5A5C3A2}"/>
              </a:ext>
            </a:extLst>
          </p:cNvPr>
          <p:cNvSpPr txBox="1">
            <a:spLocks/>
          </p:cNvSpPr>
          <p:nvPr/>
        </p:nvSpPr>
        <p:spPr bwMode="auto">
          <a:xfrm>
            <a:off x="3635895" y="4595174"/>
            <a:ext cx="4248473" cy="518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2400" kern="1200">
                <a:solidFill>
                  <a:srgbClr val="FFFFFF"/>
                </a:solidFill>
                <a:latin typeface="+mj-lt"/>
                <a:ea typeface="ＭＳ Ｐゴシック" pitchFamily="34" charset="-128"/>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kern="1200">
                <a:solidFill>
                  <a:srgbClr val="FFFFFF"/>
                </a:solidFill>
                <a:latin typeface="+mj-lt"/>
                <a:ea typeface="ＭＳ Ｐゴシック" pitchFamily="34" charset="-128"/>
                <a:cs typeface="+mn-cs"/>
              </a:defRPr>
            </a:lvl2pPr>
            <a:lvl3pPr marL="1143000" indent="-228600" algn="l" rtl="0" eaLnBrk="0" fontAlgn="base" hangingPunct="0">
              <a:spcBef>
                <a:spcPct val="20000"/>
              </a:spcBef>
              <a:spcAft>
                <a:spcPct val="0"/>
              </a:spcAft>
              <a:buFont typeface="Arial" panose="020B0604020202020204" pitchFamily="34" charset="0"/>
              <a:buChar char="•"/>
              <a:defRPr sz="1600" kern="1200">
                <a:solidFill>
                  <a:srgbClr val="FFFFFF"/>
                </a:solidFill>
                <a:latin typeface="+mj-lt"/>
                <a:ea typeface="ＭＳ Ｐゴシック" pitchFamily="34" charset="-128"/>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kern="1200">
                <a:solidFill>
                  <a:srgbClr val="FFFFFF"/>
                </a:solidFill>
                <a:latin typeface="+mj-lt"/>
                <a:ea typeface="ＭＳ Ｐゴシック" pitchFamily="34" charset="-128"/>
                <a:cs typeface="+mn-cs"/>
              </a:defRPr>
            </a:lvl4pPr>
            <a:lvl5pPr marL="2057400" indent="-228600" algn="l" rtl="0" eaLnBrk="0" fontAlgn="base" hangingPunct="0">
              <a:spcBef>
                <a:spcPct val="20000"/>
              </a:spcBef>
              <a:spcAft>
                <a:spcPct val="0"/>
              </a:spcAft>
              <a:buFont typeface="Arial" panose="020B0604020202020204" pitchFamily="34" charset="0"/>
              <a:buChar char="•"/>
              <a:defRPr sz="1600" kern="1200">
                <a:solidFill>
                  <a:srgbClr val="FFFFFF"/>
                </a:solidFill>
                <a:latin typeface="+mj-lt"/>
                <a:ea typeface="ＭＳ Ｐゴシック" pitchFamily="34" charset="-128"/>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None/>
            </a:pPr>
            <a:r>
              <a:rPr lang="en-US" dirty="0">
                <a:solidFill>
                  <a:schemeClr val="tx1"/>
                </a:solidFill>
              </a:rPr>
              <a:t>Return (no record needed)</a:t>
            </a:r>
          </a:p>
        </p:txBody>
      </p:sp>
      <p:cxnSp>
        <p:nvCxnSpPr>
          <p:cNvPr id="7" name="Straight Arrow Connector 6">
            <a:extLst>
              <a:ext uri="{FF2B5EF4-FFF2-40B4-BE49-F238E27FC236}">
                <a16:creationId xmlns:a16="http://schemas.microsoft.com/office/drawing/2014/main" id="{BBB521E5-4AE6-4985-8693-718AED2FB107}"/>
              </a:ext>
            </a:extLst>
          </p:cNvPr>
          <p:cNvCxnSpPr/>
          <p:nvPr/>
        </p:nvCxnSpPr>
        <p:spPr>
          <a:xfrm flipV="1">
            <a:off x="2411760" y="2924944"/>
            <a:ext cx="1224135" cy="144016"/>
          </a:xfrm>
          <a:prstGeom prst="straightConnector1">
            <a:avLst/>
          </a:prstGeom>
          <a:ln w="19050">
            <a:solidFill>
              <a:schemeClr val="tx1">
                <a:lumMod val="9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53FD826-CD00-4317-AA1D-8B1DC0823086}"/>
              </a:ext>
            </a:extLst>
          </p:cNvPr>
          <p:cNvCxnSpPr>
            <a:cxnSpLocks/>
          </p:cNvCxnSpPr>
          <p:nvPr/>
        </p:nvCxnSpPr>
        <p:spPr>
          <a:xfrm flipH="1" flipV="1">
            <a:off x="2411760" y="3303476"/>
            <a:ext cx="1169043" cy="92676"/>
          </a:xfrm>
          <a:prstGeom prst="straightConnector1">
            <a:avLst/>
          </a:prstGeom>
          <a:ln w="19050">
            <a:solidFill>
              <a:schemeClr val="tx1">
                <a:lumMod val="9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700F55E-541E-4C82-A1E7-54F95FC3686E}"/>
              </a:ext>
            </a:extLst>
          </p:cNvPr>
          <p:cNvCxnSpPr>
            <a:cxnSpLocks/>
          </p:cNvCxnSpPr>
          <p:nvPr/>
        </p:nvCxnSpPr>
        <p:spPr>
          <a:xfrm flipV="1">
            <a:off x="2411760" y="4828134"/>
            <a:ext cx="1169043" cy="26218"/>
          </a:xfrm>
          <a:prstGeom prst="straightConnector1">
            <a:avLst/>
          </a:prstGeom>
          <a:ln w="19050">
            <a:solidFill>
              <a:schemeClr val="tx1">
                <a:lumMod val="9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B003D99-7594-425B-B88B-2139B62F77C6}"/>
              </a:ext>
            </a:extLst>
          </p:cNvPr>
          <p:cNvCxnSpPr>
            <a:cxnSpLocks/>
          </p:cNvCxnSpPr>
          <p:nvPr/>
        </p:nvCxnSpPr>
        <p:spPr>
          <a:xfrm flipH="1">
            <a:off x="2411760" y="4996352"/>
            <a:ext cx="1169043" cy="0"/>
          </a:xfrm>
          <a:prstGeom prst="straightConnector1">
            <a:avLst/>
          </a:prstGeom>
          <a:ln w="19050">
            <a:solidFill>
              <a:schemeClr val="tx1">
                <a:lumMod val="9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7B7EBAB-29E1-A2CD-E9EF-653CF8E3BEDD}"/>
              </a:ext>
            </a:extLst>
          </p:cNvPr>
          <p:cNvSpPr txBox="1"/>
          <p:nvPr/>
        </p:nvSpPr>
        <p:spPr>
          <a:xfrm>
            <a:off x="7884368" y="6181416"/>
            <a:ext cx="671979" cy="369332"/>
          </a:xfrm>
          <a:prstGeom prst="rect">
            <a:avLst/>
          </a:prstGeom>
          <a:noFill/>
        </p:spPr>
        <p:txBody>
          <a:bodyPr wrap="none" rtlCol="0">
            <a:spAutoFit/>
          </a:bodyPr>
          <a:lstStyle/>
          <a:p>
            <a:r>
              <a:rPr lang="en-US" dirty="0"/>
              <a:t>SJW</a:t>
            </a:r>
          </a:p>
        </p:txBody>
      </p:sp>
      <p:sp>
        <p:nvSpPr>
          <p:cNvPr id="12" name="Title 1">
            <a:extLst>
              <a:ext uri="{FF2B5EF4-FFF2-40B4-BE49-F238E27FC236}">
                <a16:creationId xmlns:a16="http://schemas.microsoft.com/office/drawing/2014/main" id="{98A4EF04-BA34-8B5A-399E-691DC6E5A235}"/>
              </a:ext>
            </a:extLst>
          </p:cNvPr>
          <p:cNvSpPr>
            <a:spLocks noGrp="1"/>
          </p:cNvSpPr>
          <p:nvPr>
            <p:ph type="title"/>
          </p:nvPr>
        </p:nvSpPr>
        <p:spPr>
          <a:xfrm>
            <a:off x="457199" y="195705"/>
            <a:ext cx="8277225" cy="590349"/>
          </a:xfrm>
        </p:spPr>
        <p:txBody>
          <a:bodyPr wrap="square" lIns="0" tIns="18000" rIns="0" bIns="18000" anchor="ctr" anchorCtr="0">
            <a:spAutoFit/>
          </a:bodyPr>
          <a:lstStyle/>
          <a:p>
            <a:r>
              <a:rPr lang="en-US" sz="3600" dirty="0"/>
              <a:t>How Hook is Used</a:t>
            </a:r>
          </a:p>
        </p:txBody>
      </p:sp>
    </p:spTree>
    <p:extLst>
      <p:ext uri="{BB962C8B-B14F-4D97-AF65-F5344CB8AC3E}">
        <p14:creationId xmlns:p14="http://schemas.microsoft.com/office/powerpoint/2010/main" val="491262030"/>
      </p:ext>
    </p:extLst>
  </p:cSld>
  <p:clrMapOvr>
    <a:masterClrMapping/>
  </p:clrMapOvr>
  <p:transition spd="slow"/>
</p:sld>
</file>

<file path=ppt/theme/theme1.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7c1bd8dc-4e40-424f-a15f-9ffcd522197f">
      <UserInfo>
        <DisplayName/>
        <AccountId xsi:nil="true"/>
        <AccountType/>
      </UserInfo>
    </SharedWithUsers>
    <MediaLengthInSeconds xmlns="6125ffc9-2c56-435e-8267-1393444907b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6D90B95B22DD945BDFF45EB84A5E21C" ma:contentTypeVersion="12" ma:contentTypeDescription="Create a new document." ma:contentTypeScope="" ma:versionID="9ee3781bcb6633d132c89161492bb118">
  <xsd:schema xmlns:xsd="http://www.w3.org/2001/XMLSchema" xmlns:xs="http://www.w3.org/2001/XMLSchema" xmlns:p="http://schemas.microsoft.com/office/2006/metadata/properties" xmlns:ns2="7c1bd8dc-4e40-424f-a15f-9ffcd522197f" xmlns:ns3="6125ffc9-2c56-435e-8267-1393444907b2" targetNamespace="http://schemas.microsoft.com/office/2006/metadata/properties" ma:root="true" ma:fieldsID="d3e430f46b92204fb5a3381a429c4dbe" ns2:_="" ns3:_="">
    <xsd:import namespace="7c1bd8dc-4e40-424f-a15f-9ffcd522197f"/>
    <xsd:import namespace="6125ffc9-2c56-435e-8267-1393444907b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1bd8dc-4e40-424f-a15f-9ffcd522197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125ffc9-2c56-435e-8267-1393444907b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E85BE1-E6A4-45B4-BA6D-BA1918E1F055}">
  <ds:schemaRefs>
    <ds:schemaRef ds:uri="http://schemas.microsoft.com/sharepoint/v3/contenttype/forms"/>
  </ds:schemaRefs>
</ds:datastoreItem>
</file>

<file path=customXml/itemProps2.xml><?xml version="1.0" encoding="utf-8"?>
<ds:datastoreItem xmlns:ds="http://schemas.openxmlformats.org/officeDocument/2006/customXml" ds:itemID="{C09D7A2F-3276-4EAD-91E2-99CC54CCA572}">
  <ds:schemaRefs>
    <ds:schemaRef ds:uri="http://purl.org/dc/terms/"/>
    <ds:schemaRef ds:uri="http://schemas.microsoft.com/office/2006/documentManagement/types"/>
    <ds:schemaRef ds:uri="http://schemas.microsoft.com/office/2006/metadata/properties"/>
    <ds:schemaRef ds:uri="http://schemas.microsoft.com/office/infopath/2007/PartnerControls"/>
    <ds:schemaRef ds:uri="http://www.w3.org/XML/1998/namespace"/>
    <ds:schemaRef ds:uri="http://purl.org/dc/elements/1.1/"/>
    <ds:schemaRef ds:uri="http://schemas.openxmlformats.org/package/2006/metadata/core-properties"/>
    <ds:schemaRef ds:uri="7c1bd8dc-4e40-424f-a15f-9ffcd522197f"/>
    <ds:schemaRef ds:uri="6125ffc9-2c56-435e-8267-1393444907b2"/>
    <ds:schemaRef ds:uri="http://purl.org/dc/dcmitype/"/>
  </ds:schemaRefs>
</ds:datastoreItem>
</file>

<file path=customXml/itemProps3.xml><?xml version="1.0" encoding="utf-8"?>
<ds:datastoreItem xmlns:ds="http://schemas.openxmlformats.org/officeDocument/2006/customXml" ds:itemID="{5C76FEA5-06B5-432A-B792-561E539A0C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1bd8dc-4e40-424f-a15f-9ffcd522197f"/>
    <ds:schemaRef ds:uri="6125ffc9-2c56-435e-8267-1393444907b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148845</TotalTime>
  <Words>17782</Words>
  <Application>Microsoft Office PowerPoint</Application>
  <PresentationFormat>On-screen Show (4:3)</PresentationFormat>
  <Paragraphs>945</Paragraphs>
  <Slides>46</Slides>
  <Notes>46</Notes>
  <HiddenSlides>5</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46</vt:i4>
      </vt:variant>
    </vt:vector>
  </HeadingPairs>
  <TitlesOfParts>
    <vt:vector size="54" baseType="lpstr">
      <vt:lpstr>Wingdings</vt:lpstr>
      <vt:lpstr>Noto Sans Symbols</vt:lpstr>
      <vt:lpstr>Arial</vt:lpstr>
      <vt:lpstr>Times New Roman</vt:lpstr>
      <vt:lpstr>Courier New</vt:lpstr>
      <vt:lpstr>Verdana</vt:lpstr>
      <vt:lpstr>USHE</vt:lpstr>
      <vt:lpstr>USHE_slide options</vt:lpstr>
      <vt:lpstr>Computer Security: Principles and Practice</vt:lpstr>
      <vt:lpstr>Table 18.1</vt:lpstr>
      <vt:lpstr>Event Detection</vt:lpstr>
      <vt:lpstr>Figure 18.1</vt:lpstr>
      <vt:lpstr>Figure 18.2</vt:lpstr>
      <vt:lpstr>Figure 18.3</vt:lpstr>
      <vt:lpstr>Event Definition</vt:lpstr>
      <vt:lpstr>Event Detection</vt:lpstr>
      <vt:lpstr>How Hook is Used</vt:lpstr>
      <vt:lpstr>Implementation Guidelines</vt:lpstr>
      <vt:lpstr>What to Collect</vt:lpstr>
      <vt:lpstr>Table 18.2 (1 of 2)</vt:lpstr>
      <vt:lpstr>Table 18.2 (2 of 2)</vt:lpstr>
      <vt:lpstr>Table 18.3</vt:lpstr>
      <vt:lpstr>Figure 18.4</vt:lpstr>
      <vt:lpstr>Physical Access Audit Trails</vt:lpstr>
      <vt:lpstr>Protecting Audit Trail Data</vt:lpstr>
      <vt:lpstr>Implementing Logging</vt:lpstr>
      <vt:lpstr>Windows Event Log</vt:lpstr>
      <vt:lpstr>Table 18.4 (1 of 2)</vt:lpstr>
      <vt:lpstr>Table 18.4 (2 of 2)</vt:lpstr>
      <vt:lpstr>Figure 18.5</vt:lpstr>
      <vt:lpstr>Windows Event Categories</vt:lpstr>
      <vt:lpstr>UNIX Syslog</vt:lpstr>
      <vt:lpstr>Syslog Service</vt:lpstr>
      <vt:lpstr>Syslog Protocol</vt:lpstr>
      <vt:lpstr>Figure 18.6</vt:lpstr>
      <vt:lpstr>Table 18.5 (1 of 2)</vt:lpstr>
      <vt:lpstr>Table 18.5 (2 of 2)</vt:lpstr>
      <vt:lpstr>Logging at Application Level</vt:lpstr>
      <vt:lpstr>Interposable Libraries</vt:lpstr>
      <vt:lpstr>Figure 18.7</vt:lpstr>
      <vt:lpstr>Figure 18.8</vt:lpstr>
      <vt:lpstr>Dynamic Binary Rewriting</vt:lpstr>
      <vt:lpstr>Figure 18.9</vt:lpstr>
      <vt:lpstr>Audit Trail Analysis (1 of 2) </vt:lpstr>
      <vt:lpstr>Audit Trail Analysis (2 of 2)</vt:lpstr>
      <vt:lpstr>Types of Audit Trail Analysis</vt:lpstr>
      <vt:lpstr>Audit Review</vt:lpstr>
      <vt:lpstr>Approaches to Data Analysis</vt:lpstr>
      <vt:lpstr>Integrated Approaches</vt:lpstr>
      <vt:lpstr>S I E M Systems</vt:lpstr>
      <vt:lpstr>S I E M Software</vt:lpstr>
      <vt:lpstr>Knowledge Base</vt:lpstr>
      <vt:lpstr>Summary</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Fifth Edition, Chapter 18</dc:title>
  <dc:subject>Engineering and Computer Science</dc:subject>
  <dc:creator>Stallings and Brown</dc:creator>
  <cp:keywords>Computer Security</cp:keywords>
  <dc:description>Additional information may be found in the Notes Pane of each slide by pressing F6.</dc:description>
  <cp:lastModifiedBy>Yuka Kameda</cp:lastModifiedBy>
  <cp:revision>1071</cp:revision>
  <dcterms:modified xsi:type="dcterms:W3CDTF">2025-05-13T19:40:55Z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0x01010086D90B95B22DD945BDFF45EB84A5E21C</vt:lpwstr>
  </property>
  <property fmtid="{D5CDD505-2E9C-101B-9397-08002B2CF9AE}" pid="3" name="Order">
    <vt:r8>6372100</vt:r8>
  </property>
  <property fmtid="{D5CDD505-2E9C-101B-9397-08002B2CF9AE}" pid="4" name="_ExtendedDescription">
    <vt:lpwstr/>
  </property>
  <property fmtid="{D5CDD505-2E9C-101B-9397-08002B2CF9AE}" pid="5" name="TriggerFlowInfo">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ies>
</file>