
<file path=[Content_Types].xml><?xml version="1.0" encoding="utf-8"?>
<Types xmlns="http://schemas.openxmlformats.org/package/2006/content-types">
  <Default Extension="docx" ContentType="application/vnd.openxmlformats-officedocument.wordprocessingml.documen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30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3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50"/>
  </p:notesMasterIdLst>
  <p:sldIdLst>
    <p:sldId id="411" r:id="rId2"/>
    <p:sldId id="412" r:id="rId3"/>
    <p:sldId id="400" r:id="rId4"/>
    <p:sldId id="359" r:id="rId5"/>
    <p:sldId id="414" r:id="rId6"/>
    <p:sldId id="401" r:id="rId7"/>
    <p:sldId id="364" r:id="rId8"/>
    <p:sldId id="415" r:id="rId9"/>
    <p:sldId id="416" r:id="rId10"/>
    <p:sldId id="417" r:id="rId11"/>
    <p:sldId id="418" r:id="rId12"/>
    <p:sldId id="419" r:id="rId13"/>
    <p:sldId id="423" r:id="rId14"/>
    <p:sldId id="365" r:id="rId15"/>
    <p:sldId id="366" r:id="rId16"/>
    <p:sldId id="367" r:id="rId17"/>
    <p:sldId id="407" r:id="rId18"/>
    <p:sldId id="368" r:id="rId19"/>
    <p:sldId id="420" r:id="rId20"/>
    <p:sldId id="370" r:id="rId21"/>
    <p:sldId id="371" r:id="rId22"/>
    <p:sldId id="372" r:id="rId23"/>
    <p:sldId id="373" r:id="rId24"/>
    <p:sldId id="402" r:id="rId25"/>
    <p:sldId id="374" r:id="rId26"/>
    <p:sldId id="376" r:id="rId27"/>
    <p:sldId id="403" r:id="rId28"/>
    <p:sldId id="404" r:id="rId29"/>
    <p:sldId id="405" r:id="rId30"/>
    <p:sldId id="378" r:id="rId31"/>
    <p:sldId id="421" r:id="rId32"/>
    <p:sldId id="379" r:id="rId33"/>
    <p:sldId id="380" r:id="rId34"/>
    <p:sldId id="381" r:id="rId35"/>
    <p:sldId id="406" r:id="rId36"/>
    <p:sldId id="382" r:id="rId37"/>
    <p:sldId id="383" r:id="rId38"/>
    <p:sldId id="422" r:id="rId39"/>
    <p:sldId id="408" r:id="rId40"/>
    <p:sldId id="409" r:id="rId41"/>
    <p:sldId id="386" r:id="rId42"/>
    <p:sldId id="410" r:id="rId43"/>
    <p:sldId id="389" r:id="rId44"/>
    <p:sldId id="390" r:id="rId45"/>
    <p:sldId id="391" r:id="rId46"/>
    <p:sldId id="392" r:id="rId47"/>
    <p:sldId id="393" r:id="rId48"/>
    <p:sldId id="413" r:id="rId49"/>
  </p:sldIdLst>
  <p:sldSz cx="9144000" cy="6858000" type="screen4x3"/>
  <p:notesSz cx="6858000" cy="9144000"/>
  <p:custDataLst>
    <p:tags r:id="rId51"/>
  </p:custDataLst>
  <p:defaultTextStyle>
    <a:defPPr>
      <a:defRPr lang="en-A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10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10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0A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70" autoAdjust="0"/>
    <p:restoredTop sz="69951" autoAdjust="0"/>
  </p:normalViewPr>
  <p:slideViewPr>
    <p:cSldViewPr>
      <p:cViewPr varScale="1">
        <p:scale>
          <a:sx n="52" d="100"/>
          <a:sy n="52" d="100"/>
        </p:scale>
        <p:origin x="1852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88"/>
    </p:cViewPr>
  </p:sorterViewPr>
  <p:notesViewPr>
    <p:cSldViewPr>
      <p:cViewPr varScale="1">
        <p:scale>
          <a:sx n="125" d="100"/>
          <a:sy n="125" d="100"/>
        </p:scale>
        <p:origin x="-2856" y="-10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s.edu/student-files/presentations/LVReverseShell.pdf" TargetMode="External"/><Relationship Id="rId1" Type="http://schemas.openxmlformats.org/officeDocument/2006/relationships/hyperlink" Target="http://packetstormsecurity.com/" TargetMode="External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sans.edu/student-files/presentations/LVReverseShell.pdf" TargetMode="External"/><Relationship Id="rId1" Type="http://schemas.openxmlformats.org/officeDocument/2006/relationships/hyperlink" Target="http://packetstormsecurity.com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4281671-55DA-424B-A202-D35E05CCDA29}" type="doc">
      <dgm:prSet loTypeId="urn:microsoft.com/office/officeart/2005/8/layout/arrow4" loCatId="relationship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18FC8C6-6D0D-8D42-84DC-0609BE92D8E8}">
      <dgm:prSet/>
      <dgm:spPr/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Execution of code chosen by attacker</a:t>
          </a:r>
        </a:p>
      </dgm:t>
    </dgm:pt>
    <dgm:pt modelId="{64C44398-5768-774B-A52D-29C9F52F4094}">
      <dgm:prSet/>
      <dgm:spPr/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Memory access violations</a:t>
          </a:r>
        </a:p>
      </dgm:t>
    </dgm:pt>
    <dgm:pt modelId="{D330467E-310F-334E-9132-B235A85FF81E}">
      <dgm:prSet/>
      <dgm:spPr/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Unexpected transfer of control</a:t>
          </a:r>
        </a:p>
      </dgm:t>
    </dgm:pt>
    <dgm:pt modelId="{460C503E-9CB9-D646-8889-A33342E1C4ED}">
      <dgm:prSet/>
      <dgm:spPr/>
      <dgm:t>
        <a:bodyPr/>
        <a:lstStyle/>
        <a:p>
          <a:r>
            <a:rPr lang="en-US" sz="2200" b="1" dirty="0">
              <a:solidFill>
                <a:schemeClr val="bg1"/>
              </a:solidFill>
            </a:rPr>
            <a:t>Corruption of program data</a:t>
          </a:r>
        </a:p>
      </dgm:t>
    </dgm:pt>
    <dgm:pt modelId="{C4A9EC72-11A8-FD44-AF7E-BEA6EFE66B14}" type="sibTrans" cxnId="{B030638C-6241-244A-B022-C36577DC6B20}">
      <dgm:prSet/>
      <dgm:spPr/>
      <dgm:t>
        <a:bodyPr/>
        <a:lstStyle/>
        <a:p>
          <a:endParaRPr lang="en-US"/>
        </a:p>
      </dgm:t>
    </dgm:pt>
    <dgm:pt modelId="{FAC1E775-43A2-1B47-90FF-74549CB1D0C5}" type="parTrans" cxnId="{B030638C-6241-244A-B022-C36577DC6B20}">
      <dgm:prSet/>
      <dgm:spPr/>
      <dgm:t>
        <a:bodyPr/>
        <a:lstStyle/>
        <a:p>
          <a:endParaRPr lang="en-US"/>
        </a:p>
      </dgm:t>
    </dgm:pt>
    <dgm:pt modelId="{02C44827-B7DE-DC47-B12D-71D4B26965BE}" type="sibTrans" cxnId="{CACF1BCA-3B5A-DC41-952F-44566A245D03}">
      <dgm:prSet/>
      <dgm:spPr/>
      <dgm:t>
        <a:bodyPr/>
        <a:lstStyle/>
        <a:p>
          <a:endParaRPr lang="en-US"/>
        </a:p>
      </dgm:t>
    </dgm:pt>
    <dgm:pt modelId="{077304AF-D2F7-F54D-9816-92E7951992AA}" type="parTrans" cxnId="{CACF1BCA-3B5A-DC41-952F-44566A245D03}">
      <dgm:prSet/>
      <dgm:spPr/>
      <dgm:t>
        <a:bodyPr/>
        <a:lstStyle/>
        <a:p>
          <a:endParaRPr lang="en-US"/>
        </a:p>
      </dgm:t>
    </dgm:pt>
    <dgm:pt modelId="{158DE0DB-773B-D94A-89BE-6CC7EC4D1D19}" type="sibTrans" cxnId="{BB953E71-E176-B642-8223-7A532AB4D9C3}">
      <dgm:prSet/>
      <dgm:spPr/>
      <dgm:t>
        <a:bodyPr/>
        <a:lstStyle/>
        <a:p>
          <a:endParaRPr lang="en-US"/>
        </a:p>
      </dgm:t>
    </dgm:pt>
    <dgm:pt modelId="{0D53CA49-614B-6D44-B68B-139578905001}" type="parTrans" cxnId="{BB953E71-E176-B642-8223-7A532AB4D9C3}">
      <dgm:prSet/>
      <dgm:spPr/>
      <dgm:t>
        <a:bodyPr/>
        <a:lstStyle/>
        <a:p>
          <a:endParaRPr lang="en-US"/>
        </a:p>
      </dgm:t>
    </dgm:pt>
    <dgm:pt modelId="{4DE2C567-1196-454B-A572-FE927620D71D}" type="sibTrans" cxnId="{08FD5E89-7646-7749-8675-3A16D7950E77}">
      <dgm:prSet/>
      <dgm:spPr/>
      <dgm:t>
        <a:bodyPr/>
        <a:lstStyle/>
        <a:p>
          <a:endParaRPr lang="en-US"/>
        </a:p>
      </dgm:t>
    </dgm:pt>
    <dgm:pt modelId="{99F499C5-299F-7E4C-B557-86494F7C54FF}" type="parTrans" cxnId="{08FD5E89-7646-7749-8675-3A16D7950E77}">
      <dgm:prSet/>
      <dgm:spPr/>
      <dgm:t>
        <a:bodyPr/>
        <a:lstStyle/>
        <a:p>
          <a:endParaRPr lang="en-US"/>
        </a:p>
      </dgm:t>
    </dgm:pt>
    <dgm:pt modelId="{2FCD5CC2-991E-4444-95F8-69883EC83D52}">
      <dgm:prSet phldrT="[Text]" custT="1"/>
      <dgm:spPr/>
      <dgm:t>
        <a:bodyPr/>
        <a:lstStyle/>
        <a:p>
          <a:r>
            <a:rPr lang="en-US" sz="2400" b="1" dirty="0">
              <a:solidFill>
                <a:schemeClr val="bg1"/>
              </a:solidFill>
            </a:rPr>
            <a:t>Consequences:</a:t>
          </a:r>
        </a:p>
      </dgm:t>
    </dgm:pt>
    <dgm:pt modelId="{D1B113CB-B2C7-8347-8ABC-7C1BA06CCAB6}" type="sibTrans" cxnId="{1A6EAA0A-4706-0846-A402-606D649CE25D}">
      <dgm:prSet/>
      <dgm:spPr/>
      <dgm:t>
        <a:bodyPr/>
        <a:lstStyle/>
        <a:p>
          <a:endParaRPr lang="en-US"/>
        </a:p>
      </dgm:t>
    </dgm:pt>
    <dgm:pt modelId="{98941333-0275-4644-ADCC-07770A7B4BF8}" type="parTrans" cxnId="{1A6EAA0A-4706-0846-A402-606D649CE25D}">
      <dgm:prSet/>
      <dgm:spPr/>
      <dgm:t>
        <a:bodyPr/>
        <a:lstStyle/>
        <a:p>
          <a:endParaRPr lang="en-US"/>
        </a:p>
      </dgm:t>
    </dgm:pt>
    <dgm:pt modelId="{4118C69E-E8C8-B447-8AB1-B36A1C9DF70E}" type="pres">
      <dgm:prSet presAssocID="{94281671-55DA-424B-A202-D35E05CCDA29}" presName="compositeShape" presStyleCnt="0">
        <dgm:presLayoutVars>
          <dgm:chMax val="2"/>
          <dgm:dir/>
          <dgm:resizeHandles val="exact"/>
        </dgm:presLayoutVars>
      </dgm:prSet>
      <dgm:spPr/>
    </dgm:pt>
    <dgm:pt modelId="{5E1667B5-0A91-4444-B7DA-8CAA8E1CF0D8}" type="pres">
      <dgm:prSet presAssocID="{2FCD5CC2-991E-4444-95F8-69883EC83D52}" presName="upArrow" presStyleLbl="node1" presStyleIdx="0" presStyleCnt="1" custFlipVert="1" custFlipHor="1" custScaleX="302276" custScaleY="100000" custLinFactNeighborX="37658" custLinFactNeighborY="-658"/>
      <dgm:spPr>
        <a:solidFill>
          <a:schemeClr val="tx1"/>
        </a:solidFill>
        <a:ln w="28575">
          <a:solidFill>
            <a:schemeClr val="accent1"/>
          </a:solidFill>
        </a:ln>
      </dgm:spPr>
    </dgm:pt>
    <dgm:pt modelId="{BE780F3E-3E2D-1640-A624-4C45984A93A2}" type="pres">
      <dgm:prSet presAssocID="{2FCD5CC2-991E-4444-95F8-69883EC83D52}" presName="upArrowText" presStyleLbl="revTx" presStyleIdx="0" presStyleCnt="1" custScaleX="103538" custScaleY="90769" custLinFactNeighborX="-57767" custLinFactNeighborY="-4615">
        <dgm:presLayoutVars>
          <dgm:chMax val="0"/>
          <dgm:bulletEnabled val="1"/>
        </dgm:presLayoutVars>
      </dgm:prSet>
      <dgm:spPr/>
    </dgm:pt>
  </dgm:ptLst>
  <dgm:cxnLst>
    <dgm:cxn modelId="{1A6EAA0A-4706-0846-A402-606D649CE25D}" srcId="{94281671-55DA-424B-A202-D35E05CCDA29}" destId="{2FCD5CC2-991E-4444-95F8-69883EC83D52}" srcOrd="0" destOrd="0" parTransId="{98941333-0275-4644-ADCC-07770A7B4BF8}" sibTransId="{D1B113CB-B2C7-8347-8ABC-7C1BA06CCAB6}"/>
    <dgm:cxn modelId="{6A22A613-C0B2-384F-A28F-E9C48DD20D93}" type="presOf" srcId="{2FCD5CC2-991E-4444-95F8-69883EC83D52}" destId="{BE780F3E-3E2D-1640-A624-4C45984A93A2}" srcOrd="0" destOrd="0" presId="urn:microsoft.com/office/officeart/2005/8/layout/arrow4"/>
    <dgm:cxn modelId="{F5E74260-DE35-104E-93B8-356E156D839A}" type="presOf" srcId="{518FC8C6-6D0D-8D42-84DC-0609BE92D8E8}" destId="{BE780F3E-3E2D-1640-A624-4C45984A93A2}" srcOrd="0" destOrd="4" presId="urn:microsoft.com/office/officeart/2005/8/layout/arrow4"/>
    <dgm:cxn modelId="{BB953E71-E176-B642-8223-7A532AB4D9C3}" srcId="{2FCD5CC2-991E-4444-95F8-69883EC83D52}" destId="{D330467E-310F-334E-9132-B235A85FF81E}" srcOrd="1" destOrd="0" parTransId="{0D53CA49-614B-6D44-B68B-139578905001}" sibTransId="{158DE0DB-773B-D94A-89BE-6CC7EC4D1D19}"/>
    <dgm:cxn modelId="{08FD5E89-7646-7749-8675-3A16D7950E77}" srcId="{2FCD5CC2-991E-4444-95F8-69883EC83D52}" destId="{460C503E-9CB9-D646-8889-A33342E1C4ED}" srcOrd="0" destOrd="0" parTransId="{99F499C5-299F-7E4C-B557-86494F7C54FF}" sibTransId="{4DE2C567-1196-454B-A572-FE927620D71D}"/>
    <dgm:cxn modelId="{C1D8618C-2A24-164E-AF3E-1F13FABFF218}" type="presOf" srcId="{94281671-55DA-424B-A202-D35E05CCDA29}" destId="{4118C69E-E8C8-B447-8AB1-B36A1C9DF70E}" srcOrd="0" destOrd="0" presId="urn:microsoft.com/office/officeart/2005/8/layout/arrow4"/>
    <dgm:cxn modelId="{B030638C-6241-244A-B022-C36577DC6B20}" srcId="{2FCD5CC2-991E-4444-95F8-69883EC83D52}" destId="{518FC8C6-6D0D-8D42-84DC-0609BE92D8E8}" srcOrd="3" destOrd="0" parTransId="{FAC1E775-43A2-1B47-90FF-74549CB1D0C5}" sibTransId="{C4A9EC72-11A8-FD44-AF7E-BEA6EFE66B14}"/>
    <dgm:cxn modelId="{CACF1BCA-3B5A-DC41-952F-44566A245D03}" srcId="{2FCD5CC2-991E-4444-95F8-69883EC83D52}" destId="{64C44398-5768-774B-A52D-29C9F52F4094}" srcOrd="2" destOrd="0" parTransId="{077304AF-D2F7-F54D-9816-92E7951992AA}" sibTransId="{02C44827-B7DE-DC47-B12D-71D4B26965BE}"/>
    <dgm:cxn modelId="{E264C5D8-82AC-CE4B-AFD7-E054EA4378D3}" type="presOf" srcId="{D330467E-310F-334E-9132-B235A85FF81E}" destId="{BE780F3E-3E2D-1640-A624-4C45984A93A2}" srcOrd="0" destOrd="2" presId="urn:microsoft.com/office/officeart/2005/8/layout/arrow4"/>
    <dgm:cxn modelId="{7889FDE5-9833-6B4D-84C1-12AE261DDEB9}" type="presOf" srcId="{460C503E-9CB9-D646-8889-A33342E1C4ED}" destId="{BE780F3E-3E2D-1640-A624-4C45984A93A2}" srcOrd="0" destOrd="1" presId="urn:microsoft.com/office/officeart/2005/8/layout/arrow4"/>
    <dgm:cxn modelId="{B1CDBEF9-E0F8-4449-B6D9-BAEC4D45EA2F}" type="presOf" srcId="{64C44398-5768-774B-A52D-29C9F52F4094}" destId="{BE780F3E-3E2D-1640-A624-4C45984A93A2}" srcOrd="0" destOrd="3" presId="urn:microsoft.com/office/officeart/2005/8/layout/arrow4"/>
    <dgm:cxn modelId="{5A4B46B3-461F-8845-B750-84A4E86D1A4F}" type="presParOf" srcId="{4118C69E-E8C8-B447-8AB1-B36A1C9DF70E}" destId="{5E1667B5-0A91-4444-B7DA-8CAA8E1CF0D8}" srcOrd="0" destOrd="0" presId="urn:microsoft.com/office/officeart/2005/8/layout/arrow4"/>
    <dgm:cxn modelId="{71C97ADC-7CB7-594F-A147-6D5BC019734E}" type="presParOf" srcId="{4118C69E-E8C8-B447-8AB1-B36A1C9DF70E}" destId="{BE780F3E-3E2D-1640-A624-4C45984A93A2}" srcOrd="1" destOrd="0" presId="urn:microsoft.com/office/officeart/2005/8/layout/arrow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DCA4F7A-66F2-2546-8F31-929CBC0E9D0D}" type="doc">
      <dgm:prSet loTypeId="urn:microsoft.com/office/officeart/2005/8/layout/process3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261F3A9-C990-7741-9276-682F59D6F3FC}">
      <dgm:prSet phldrT="[Text]"/>
      <dgm:spPr>
        <a:solidFill>
          <a:schemeClr val="accent2"/>
        </a:solidFill>
      </dgm:spPr>
      <dgm:t>
        <a:bodyPr/>
        <a:lstStyle/>
        <a:p>
          <a:r>
            <a:rPr lang="en-US" b="1" i="0" dirty="0">
              <a:solidFill>
                <a:srgbClr val="000000"/>
              </a:solidFill>
              <a:latin typeface="+mj-lt"/>
            </a:rPr>
            <a:t>Modern high-level languages (Java, Python) have a strong notion of type and valid operations</a:t>
          </a:r>
        </a:p>
      </dgm:t>
    </dgm:pt>
    <dgm:pt modelId="{5ABCB9AA-7050-A440-BD0D-F48C92D5F651}" type="parTrans" cxnId="{74B78F2E-BFDB-0E43-8C83-3F6BF4A89BBA}">
      <dgm:prSet/>
      <dgm:spPr/>
      <dgm:t>
        <a:bodyPr/>
        <a:lstStyle/>
        <a:p>
          <a:endParaRPr lang="en-US"/>
        </a:p>
      </dgm:t>
    </dgm:pt>
    <dgm:pt modelId="{50675C70-074C-0C47-BE6E-0FFB82BD1AA7}" type="sibTrans" cxnId="{74B78F2E-BFDB-0E43-8C83-3F6BF4A89BBA}">
      <dgm:prSet/>
      <dgm:spPr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</dgm:spPr>
      <dgm:t>
        <a:bodyPr/>
        <a:lstStyle/>
        <a:p>
          <a:endParaRPr lang="en-US" dirty="0">
            <a:solidFill>
              <a:schemeClr val="accent6">
                <a:lumMod val="60000"/>
                <a:lumOff val="40000"/>
              </a:schemeClr>
            </a:solidFill>
          </a:endParaRPr>
        </a:p>
      </dgm:t>
    </dgm:pt>
    <dgm:pt modelId="{283309A8-2F9D-E24D-A140-61087B4DE478}">
      <dgm:prSet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+mj-lt"/>
            </a:rPr>
            <a:t>Not vulnerable to buffer overflows</a:t>
          </a:r>
        </a:p>
      </dgm:t>
    </dgm:pt>
    <dgm:pt modelId="{AEC8CBEF-89A6-AF46-A528-F940723F43A8}" type="parTrans" cxnId="{CC1B61CA-6D45-6549-895E-06A3AE23A2B5}">
      <dgm:prSet/>
      <dgm:spPr/>
      <dgm:t>
        <a:bodyPr/>
        <a:lstStyle/>
        <a:p>
          <a:endParaRPr lang="en-US"/>
        </a:p>
      </dgm:t>
    </dgm:pt>
    <dgm:pt modelId="{785E1BD3-857B-7046-A608-D8799BD38753}" type="sibTrans" cxnId="{CC1B61CA-6D45-6549-895E-06A3AE23A2B5}">
      <dgm:prSet/>
      <dgm:spPr/>
      <dgm:t>
        <a:bodyPr/>
        <a:lstStyle/>
        <a:p>
          <a:endParaRPr lang="en-US"/>
        </a:p>
      </dgm:t>
    </dgm:pt>
    <dgm:pt modelId="{A40A5C20-7874-4D42-8FBF-03F6C17FEA0E}">
      <dgm:prSet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+mj-lt"/>
            </a:rPr>
            <a:t>Does incur overhead, some limits on use</a:t>
          </a:r>
        </a:p>
      </dgm:t>
    </dgm:pt>
    <dgm:pt modelId="{4FD386A7-C2EE-BD4A-8766-0AFFC356292F}" type="parTrans" cxnId="{214E0760-3072-F840-A9CD-025B6C6F92CC}">
      <dgm:prSet/>
      <dgm:spPr/>
      <dgm:t>
        <a:bodyPr/>
        <a:lstStyle/>
        <a:p>
          <a:endParaRPr lang="en-US"/>
        </a:p>
      </dgm:t>
    </dgm:pt>
    <dgm:pt modelId="{8FA38491-DD76-784B-AAEB-D8C757A749BB}" type="sibTrans" cxnId="{214E0760-3072-F840-A9CD-025B6C6F92CC}">
      <dgm:prSet/>
      <dgm:spPr/>
      <dgm:t>
        <a:bodyPr/>
        <a:lstStyle/>
        <a:p>
          <a:endParaRPr lang="en-US"/>
        </a:p>
      </dgm:t>
    </dgm:pt>
    <dgm:pt modelId="{589FFEDB-74A5-A042-93D2-FE60D842BA72}">
      <dgm:prSet/>
      <dgm:spPr>
        <a:solidFill>
          <a:schemeClr val="accent2"/>
        </a:solidFill>
      </dgm:spPr>
      <dgm:t>
        <a:bodyPr/>
        <a:lstStyle/>
        <a:p>
          <a:r>
            <a:rPr lang="en-US" b="1" i="0" dirty="0">
              <a:solidFill>
                <a:srgbClr val="000000"/>
              </a:solidFill>
              <a:latin typeface="+mj-lt"/>
            </a:rPr>
            <a:t>C and related languages (C++) have high-level control structures, but allow direct access to memory</a:t>
          </a:r>
        </a:p>
      </dgm:t>
    </dgm:pt>
    <dgm:pt modelId="{A79B0172-68AD-AC4D-81E9-0FC4AFA87F1F}" type="parTrans" cxnId="{2FFBBAF0-017C-EA44-BB90-76C6B4CE5093}">
      <dgm:prSet/>
      <dgm:spPr/>
      <dgm:t>
        <a:bodyPr/>
        <a:lstStyle/>
        <a:p>
          <a:endParaRPr lang="en-US"/>
        </a:p>
      </dgm:t>
    </dgm:pt>
    <dgm:pt modelId="{616EF3C3-EFA0-FD43-8DA9-B033FDAEAADF}" type="sibTrans" cxnId="{2FFBBAF0-017C-EA44-BB90-76C6B4CE5093}">
      <dgm:prSet/>
      <dgm:spPr/>
      <dgm:t>
        <a:bodyPr/>
        <a:lstStyle/>
        <a:p>
          <a:endParaRPr lang="en-US"/>
        </a:p>
      </dgm:t>
    </dgm:pt>
    <dgm:pt modelId="{910438EC-FFAE-3344-8C02-D48F40D3D728}">
      <dgm:prSet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+mj-lt"/>
            </a:rPr>
            <a:t>Hence are vulnerable to buffer overflow</a:t>
          </a:r>
        </a:p>
      </dgm:t>
    </dgm:pt>
    <dgm:pt modelId="{EAE88D27-1554-9C49-8BB4-6585FC6B94B7}" type="parTrans" cxnId="{6E9E77E4-4BC2-E34C-A6AC-88CC77379783}">
      <dgm:prSet/>
      <dgm:spPr/>
      <dgm:t>
        <a:bodyPr/>
        <a:lstStyle/>
        <a:p>
          <a:endParaRPr lang="en-US"/>
        </a:p>
      </dgm:t>
    </dgm:pt>
    <dgm:pt modelId="{6722906A-CB3E-094C-9617-864C5C1EA94A}" type="sibTrans" cxnId="{6E9E77E4-4BC2-E34C-A6AC-88CC77379783}">
      <dgm:prSet/>
      <dgm:spPr/>
      <dgm:t>
        <a:bodyPr/>
        <a:lstStyle/>
        <a:p>
          <a:endParaRPr lang="en-US"/>
        </a:p>
      </dgm:t>
    </dgm:pt>
    <dgm:pt modelId="{201A57E2-76AF-FE41-ADC1-1010724CC2B6}">
      <dgm:prSet/>
      <dgm:spPr/>
      <dgm:t>
        <a:bodyPr/>
        <a:lstStyle/>
        <a:p>
          <a:r>
            <a:rPr lang="en-US" b="1" dirty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</a:p>
      </dgm:t>
    </dgm:pt>
    <dgm:pt modelId="{892463A7-4E85-A141-A530-74B3982C251B}" type="parTrans" cxnId="{AC4BB324-11B0-B448-B347-5C34D29391B0}">
      <dgm:prSet/>
      <dgm:spPr/>
      <dgm:t>
        <a:bodyPr/>
        <a:lstStyle/>
        <a:p>
          <a:endParaRPr lang="en-US"/>
        </a:p>
      </dgm:t>
    </dgm:pt>
    <dgm:pt modelId="{ABCBDE55-20D1-0449-A68A-2F5D66B55FEF}" type="sibTrans" cxnId="{AC4BB324-11B0-B448-B347-5C34D29391B0}">
      <dgm:prSet/>
      <dgm:spPr/>
      <dgm:t>
        <a:bodyPr/>
        <a:lstStyle/>
        <a:p>
          <a:endParaRPr lang="en-US"/>
        </a:p>
      </dgm:t>
    </dgm:pt>
    <dgm:pt modelId="{107022A5-A8A3-FA4A-AEE6-7C8C2A4929B7}" type="pres">
      <dgm:prSet presAssocID="{ADCA4F7A-66F2-2546-8F31-929CBC0E9D0D}" presName="linearFlow" presStyleCnt="0">
        <dgm:presLayoutVars>
          <dgm:dir/>
          <dgm:animLvl val="lvl"/>
          <dgm:resizeHandles val="exact"/>
        </dgm:presLayoutVars>
      </dgm:prSet>
      <dgm:spPr/>
    </dgm:pt>
    <dgm:pt modelId="{1C8B6517-695C-1A4B-A93D-3447D3303E50}" type="pres">
      <dgm:prSet presAssocID="{D261F3A9-C990-7741-9276-682F59D6F3FC}" presName="composite" presStyleCnt="0"/>
      <dgm:spPr/>
    </dgm:pt>
    <dgm:pt modelId="{5D202678-3D94-FF48-8F55-B9130E637EB8}" type="pres">
      <dgm:prSet presAssocID="{D261F3A9-C990-7741-9276-682F59D6F3FC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93A7DF30-7002-0744-A918-04E6C4CD1AC0}" type="pres">
      <dgm:prSet presAssocID="{D261F3A9-C990-7741-9276-682F59D6F3FC}" presName="parSh" presStyleLbl="node1" presStyleIdx="0" presStyleCnt="2"/>
      <dgm:spPr/>
    </dgm:pt>
    <dgm:pt modelId="{DEDCC343-7F71-AF45-8E8B-AFFE47DA6411}" type="pres">
      <dgm:prSet presAssocID="{D261F3A9-C990-7741-9276-682F59D6F3FC}" presName="desTx" presStyleLbl="fgAcc1" presStyleIdx="0" presStyleCnt="2">
        <dgm:presLayoutVars>
          <dgm:bulletEnabled val="1"/>
        </dgm:presLayoutVars>
      </dgm:prSet>
      <dgm:spPr/>
    </dgm:pt>
    <dgm:pt modelId="{44CAD89F-F137-D547-AC47-809BF7E3E74B}" type="pres">
      <dgm:prSet presAssocID="{50675C70-074C-0C47-BE6E-0FFB82BD1AA7}" presName="sibTrans" presStyleLbl="sibTrans2D1" presStyleIdx="0" presStyleCnt="1"/>
      <dgm:spPr/>
    </dgm:pt>
    <dgm:pt modelId="{CB0B892D-A617-D040-BCE1-FF17D3CEFBDF}" type="pres">
      <dgm:prSet presAssocID="{50675C70-074C-0C47-BE6E-0FFB82BD1AA7}" presName="connTx" presStyleLbl="sibTrans2D1" presStyleIdx="0" presStyleCnt="1"/>
      <dgm:spPr/>
    </dgm:pt>
    <dgm:pt modelId="{729EB327-847C-D94D-955B-A650B84330E3}" type="pres">
      <dgm:prSet presAssocID="{589FFEDB-74A5-A042-93D2-FE60D842BA72}" presName="composite" presStyleCnt="0"/>
      <dgm:spPr/>
    </dgm:pt>
    <dgm:pt modelId="{2E7E50DE-DC36-5243-ACC5-4CBF39E0CBD1}" type="pres">
      <dgm:prSet presAssocID="{589FFEDB-74A5-A042-93D2-FE60D842BA72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D11C1A6-F203-1543-93C5-44DE2BCC5225}" type="pres">
      <dgm:prSet presAssocID="{589FFEDB-74A5-A042-93D2-FE60D842BA72}" presName="parSh" presStyleLbl="node1" presStyleIdx="1" presStyleCnt="2"/>
      <dgm:spPr/>
    </dgm:pt>
    <dgm:pt modelId="{4EE3BE4E-9B2A-9545-B3D8-A78722753856}" type="pres">
      <dgm:prSet presAssocID="{589FFEDB-74A5-A042-93D2-FE60D842BA72}" presName="desTx" presStyleLbl="fgAcc1" presStyleIdx="1" presStyleCnt="2">
        <dgm:presLayoutVars>
          <dgm:bulletEnabled val="1"/>
        </dgm:presLayoutVars>
      </dgm:prSet>
      <dgm:spPr/>
    </dgm:pt>
  </dgm:ptLst>
  <dgm:cxnLst>
    <dgm:cxn modelId="{1FFD5700-5B74-704F-AB6D-B4E56F422E83}" type="presOf" srcId="{50675C70-074C-0C47-BE6E-0FFB82BD1AA7}" destId="{44CAD89F-F137-D547-AC47-809BF7E3E74B}" srcOrd="0" destOrd="0" presId="urn:microsoft.com/office/officeart/2005/8/layout/process3"/>
    <dgm:cxn modelId="{AC4BB324-11B0-B448-B347-5C34D29391B0}" srcId="{589FFEDB-74A5-A042-93D2-FE60D842BA72}" destId="{201A57E2-76AF-FE41-ADC1-1010724CC2B6}" srcOrd="1" destOrd="0" parTransId="{892463A7-4E85-A141-A530-74B3982C251B}" sibTransId="{ABCBDE55-20D1-0449-A68A-2F5D66B55FEF}"/>
    <dgm:cxn modelId="{80AE582E-A9CC-364A-961E-49B7CC665571}" type="presOf" srcId="{D261F3A9-C990-7741-9276-682F59D6F3FC}" destId="{5D202678-3D94-FF48-8F55-B9130E637EB8}" srcOrd="0" destOrd="0" presId="urn:microsoft.com/office/officeart/2005/8/layout/process3"/>
    <dgm:cxn modelId="{74B78F2E-BFDB-0E43-8C83-3F6BF4A89BBA}" srcId="{ADCA4F7A-66F2-2546-8F31-929CBC0E9D0D}" destId="{D261F3A9-C990-7741-9276-682F59D6F3FC}" srcOrd="0" destOrd="0" parTransId="{5ABCB9AA-7050-A440-BD0D-F48C92D5F651}" sibTransId="{50675C70-074C-0C47-BE6E-0FFB82BD1AA7}"/>
    <dgm:cxn modelId="{C0CFFE2E-510A-B840-9652-5D7E9179D310}" type="presOf" srcId="{283309A8-2F9D-E24D-A140-61087B4DE478}" destId="{DEDCC343-7F71-AF45-8E8B-AFFE47DA6411}" srcOrd="0" destOrd="0" presId="urn:microsoft.com/office/officeart/2005/8/layout/process3"/>
    <dgm:cxn modelId="{7F312737-927B-7048-AB0C-68F08119DEBA}" type="presOf" srcId="{910438EC-FFAE-3344-8C02-D48F40D3D728}" destId="{4EE3BE4E-9B2A-9545-B3D8-A78722753856}" srcOrd="0" destOrd="0" presId="urn:microsoft.com/office/officeart/2005/8/layout/process3"/>
    <dgm:cxn modelId="{779DCA5B-C7A8-2D43-9C6C-F38B1AAF8FF5}" type="presOf" srcId="{589FFEDB-74A5-A042-93D2-FE60D842BA72}" destId="{2E7E50DE-DC36-5243-ACC5-4CBF39E0CBD1}" srcOrd="0" destOrd="0" presId="urn:microsoft.com/office/officeart/2005/8/layout/process3"/>
    <dgm:cxn modelId="{214E0760-3072-F840-A9CD-025B6C6F92CC}" srcId="{D261F3A9-C990-7741-9276-682F59D6F3FC}" destId="{A40A5C20-7874-4D42-8FBF-03F6C17FEA0E}" srcOrd="1" destOrd="0" parTransId="{4FD386A7-C2EE-BD4A-8766-0AFFC356292F}" sibTransId="{8FA38491-DD76-784B-AAEB-D8C757A749BB}"/>
    <dgm:cxn modelId="{ECF4FE4F-BBF7-3944-BFE3-E9D09DDCD0FE}" type="presOf" srcId="{50675C70-074C-0C47-BE6E-0FFB82BD1AA7}" destId="{CB0B892D-A617-D040-BCE1-FF17D3CEFBDF}" srcOrd="1" destOrd="0" presId="urn:microsoft.com/office/officeart/2005/8/layout/process3"/>
    <dgm:cxn modelId="{5D9C968E-8CC7-D947-9CCE-339774BA0C41}" type="presOf" srcId="{201A57E2-76AF-FE41-ADC1-1010724CC2B6}" destId="{4EE3BE4E-9B2A-9545-B3D8-A78722753856}" srcOrd="0" destOrd="1" presId="urn:microsoft.com/office/officeart/2005/8/layout/process3"/>
    <dgm:cxn modelId="{8A593BA3-4834-0D45-B800-5E45C1F28C04}" type="presOf" srcId="{D261F3A9-C990-7741-9276-682F59D6F3FC}" destId="{93A7DF30-7002-0744-A918-04E6C4CD1AC0}" srcOrd="1" destOrd="0" presId="urn:microsoft.com/office/officeart/2005/8/layout/process3"/>
    <dgm:cxn modelId="{097A71BF-6B3A-974A-A8B9-8126D9F6B2A7}" type="presOf" srcId="{ADCA4F7A-66F2-2546-8F31-929CBC0E9D0D}" destId="{107022A5-A8A3-FA4A-AEE6-7C8C2A4929B7}" srcOrd="0" destOrd="0" presId="urn:microsoft.com/office/officeart/2005/8/layout/process3"/>
    <dgm:cxn modelId="{CC1B61CA-6D45-6549-895E-06A3AE23A2B5}" srcId="{D261F3A9-C990-7741-9276-682F59D6F3FC}" destId="{283309A8-2F9D-E24D-A140-61087B4DE478}" srcOrd="0" destOrd="0" parTransId="{AEC8CBEF-89A6-AF46-A528-F940723F43A8}" sibTransId="{785E1BD3-857B-7046-A608-D8799BD38753}"/>
    <dgm:cxn modelId="{4AC018D3-0476-E748-90E5-F28CB55CFE3D}" type="presOf" srcId="{589FFEDB-74A5-A042-93D2-FE60D842BA72}" destId="{3D11C1A6-F203-1543-93C5-44DE2BCC5225}" srcOrd="1" destOrd="0" presId="urn:microsoft.com/office/officeart/2005/8/layout/process3"/>
    <dgm:cxn modelId="{6E9E77E4-4BC2-E34C-A6AC-88CC77379783}" srcId="{589FFEDB-74A5-A042-93D2-FE60D842BA72}" destId="{910438EC-FFAE-3344-8C02-D48F40D3D728}" srcOrd="0" destOrd="0" parTransId="{EAE88D27-1554-9C49-8BB4-6585FC6B94B7}" sibTransId="{6722906A-CB3E-094C-9617-864C5C1EA94A}"/>
    <dgm:cxn modelId="{2FFBBAF0-017C-EA44-BB90-76C6B4CE5093}" srcId="{ADCA4F7A-66F2-2546-8F31-929CBC0E9D0D}" destId="{589FFEDB-74A5-A042-93D2-FE60D842BA72}" srcOrd="1" destOrd="0" parTransId="{A79B0172-68AD-AC4D-81E9-0FC4AFA87F1F}" sibTransId="{616EF3C3-EFA0-FD43-8DA9-B033FDAEAADF}"/>
    <dgm:cxn modelId="{37792CF1-D668-6E4F-BF7C-139290FB9680}" type="presOf" srcId="{A40A5C20-7874-4D42-8FBF-03F6C17FEA0E}" destId="{DEDCC343-7F71-AF45-8E8B-AFFE47DA6411}" srcOrd="0" destOrd="1" presId="urn:microsoft.com/office/officeart/2005/8/layout/process3"/>
    <dgm:cxn modelId="{2B122AFD-C2C3-4543-A5F4-F457010B2A54}" type="presParOf" srcId="{107022A5-A8A3-FA4A-AEE6-7C8C2A4929B7}" destId="{1C8B6517-695C-1A4B-A93D-3447D3303E50}" srcOrd="0" destOrd="0" presId="urn:microsoft.com/office/officeart/2005/8/layout/process3"/>
    <dgm:cxn modelId="{CDEFC654-D9CA-3D4E-9BD1-468609917E2D}" type="presParOf" srcId="{1C8B6517-695C-1A4B-A93D-3447D3303E50}" destId="{5D202678-3D94-FF48-8F55-B9130E637EB8}" srcOrd="0" destOrd="0" presId="urn:microsoft.com/office/officeart/2005/8/layout/process3"/>
    <dgm:cxn modelId="{48A825F5-6DD4-B74B-B0B9-4E5E177212AD}" type="presParOf" srcId="{1C8B6517-695C-1A4B-A93D-3447D3303E50}" destId="{93A7DF30-7002-0744-A918-04E6C4CD1AC0}" srcOrd="1" destOrd="0" presId="urn:microsoft.com/office/officeart/2005/8/layout/process3"/>
    <dgm:cxn modelId="{968983DB-E18D-A045-A9F6-E8E35AAAA122}" type="presParOf" srcId="{1C8B6517-695C-1A4B-A93D-3447D3303E50}" destId="{DEDCC343-7F71-AF45-8E8B-AFFE47DA6411}" srcOrd="2" destOrd="0" presId="urn:microsoft.com/office/officeart/2005/8/layout/process3"/>
    <dgm:cxn modelId="{427B2304-9B56-8F40-858E-AB396061FD1E}" type="presParOf" srcId="{107022A5-A8A3-FA4A-AEE6-7C8C2A4929B7}" destId="{44CAD89F-F137-D547-AC47-809BF7E3E74B}" srcOrd="1" destOrd="0" presId="urn:microsoft.com/office/officeart/2005/8/layout/process3"/>
    <dgm:cxn modelId="{B75BE1FD-CCA4-3243-9DEA-4E0B2E107CAE}" type="presParOf" srcId="{44CAD89F-F137-D547-AC47-809BF7E3E74B}" destId="{CB0B892D-A617-D040-BCE1-FF17D3CEFBDF}" srcOrd="0" destOrd="0" presId="urn:microsoft.com/office/officeart/2005/8/layout/process3"/>
    <dgm:cxn modelId="{AE7301C4-E7DD-E844-A58D-1FDA3C3392F9}" type="presParOf" srcId="{107022A5-A8A3-FA4A-AEE6-7C8C2A4929B7}" destId="{729EB327-847C-D94D-955B-A650B84330E3}" srcOrd="2" destOrd="0" presId="urn:microsoft.com/office/officeart/2005/8/layout/process3"/>
    <dgm:cxn modelId="{B60465FF-56B7-FB4F-BFF3-43728DACD263}" type="presParOf" srcId="{729EB327-847C-D94D-955B-A650B84330E3}" destId="{2E7E50DE-DC36-5243-ACC5-4CBF39E0CBD1}" srcOrd="0" destOrd="0" presId="urn:microsoft.com/office/officeart/2005/8/layout/process3"/>
    <dgm:cxn modelId="{4251CF80-0503-BA47-9761-D087C2183720}" type="presParOf" srcId="{729EB327-847C-D94D-955B-A650B84330E3}" destId="{3D11C1A6-F203-1543-93C5-44DE2BCC5225}" srcOrd="1" destOrd="0" presId="urn:microsoft.com/office/officeart/2005/8/layout/process3"/>
    <dgm:cxn modelId="{A043DEB1-E167-0C4F-A4E8-E84576A90915}" type="presParOf" srcId="{729EB327-847C-D94D-955B-A650B84330E3}" destId="{4EE3BE4E-9B2A-9545-B3D8-A78722753856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58E62D0-4B79-7F4F-A4EF-A4A7504A647C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A863639-BF18-5C44-A229-54C65036B10D}">
      <dgm:prSet phldrT="[Text]"/>
      <dgm:spPr>
        <a:solidFill>
          <a:schemeClr val="tx1"/>
        </a:solidFill>
      </dgm:spPr>
      <dgm:t>
        <a:bodyPr/>
        <a:lstStyle/>
        <a:p>
          <a:r>
            <a:rPr lang="en-US" dirty="0"/>
            <a:t>Target program can be:</a:t>
          </a:r>
        </a:p>
      </dgm:t>
    </dgm:pt>
    <dgm:pt modelId="{6F02D187-CBAA-2A4F-83BC-2F7E86C17220}" type="parTrans" cxnId="{4DD9BD5E-1807-AA4B-963F-5D08CB9CAF51}">
      <dgm:prSet/>
      <dgm:spPr/>
      <dgm:t>
        <a:bodyPr/>
        <a:lstStyle/>
        <a:p>
          <a:endParaRPr lang="en-US"/>
        </a:p>
      </dgm:t>
    </dgm:pt>
    <dgm:pt modelId="{906859F9-F88D-A543-A41B-88933F8007F6}" type="sibTrans" cxnId="{4DD9BD5E-1807-AA4B-963F-5D08CB9CAF51}">
      <dgm:prSet/>
      <dgm:spPr/>
      <dgm:t>
        <a:bodyPr/>
        <a:lstStyle/>
        <a:p>
          <a:endParaRPr lang="en-US"/>
        </a:p>
      </dgm:t>
    </dgm:pt>
    <dgm:pt modelId="{8A8F915A-C6CD-7A47-913F-2905BF1FB7D6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A trusted system utility</a:t>
          </a:r>
        </a:p>
      </dgm:t>
    </dgm:pt>
    <dgm:pt modelId="{E3B06C59-CE98-EC49-9079-D6BE89D61B29}" type="parTrans" cxnId="{869B3EAB-60AF-6F49-AC95-C9BAFC6F580B}">
      <dgm:prSet/>
      <dgm:spPr/>
      <dgm:t>
        <a:bodyPr/>
        <a:lstStyle/>
        <a:p>
          <a:endParaRPr lang="en-US"/>
        </a:p>
      </dgm:t>
    </dgm:pt>
    <dgm:pt modelId="{83121081-D899-9849-BF12-4B69BB8C4693}" type="sibTrans" cxnId="{869B3EAB-60AF-6F49-AC95-C9BAFC6F580B}">
      <dgm:prSet/>
      <dgm:spPr/>
      <dgm:t>
        <a:bodyPr/>
        <a:lstStyle/>
        <a:p>
          <a:endParaRPr lang="en-US"/>
        </a:p>
      </dgm:t>
    </dgm:pt>
    <dgm:pt modelId="{20EE795D-3CA0-004B-9C48-E4A4E61B7BEB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Network service daemon</a:t>
          </a:r>
        </a:p>
      </dgm:t>
    </dgm:pt>
    <dgm:pt modelId="{4010DB18-1D0A-044E-B99E-EB4B42997715}" type="parTrans" cxnId="{10089F99-CC82-1641-9C6D-5078E7941E1F}">
      <dgm:prSet/>
      <dgm:spPr/>
      <dgm:t>
        <a:bodyPr/>
        <a:lstStyle/>
        <a:p>
          <a:endParaRPr lang="en-US"/>
        </a:p>
      </dgm:t>
    </dgm:pt>
    <dgm:pt modelId="{FBBEA109-4067-6F48-9D67-694D6CA0DC23}" type="sibTrans" cxnId="{10089F99-CC82-1641-9C6D-5078E7941E1F}">
      <dgm:prSet/>
      <dgm:spPr/>
      <dgm:t>
        <a:bodyPr/>
        <a:lstStyle/>
        <a:p>
          <a:endParaRPr lang="en-US"/>
        </a:p>
      </dgm:t>
    </dgm:pt>
    <dgm:pt modelId="{3C119C4E-3624-D046-9C54-AE1171599BF3}">
      <dgm:prSet/>
      <dgm:spPr/>
      <dgm:t>
        <a:bodyPr/>
        <a:lstStyle/>
        <a:p>
          <a:r>
            <a:rPr lang="en-US" b="0" dirty="0">
              <a:solidFill>
                <a:schemeClr val="bg1"/>
              </a:solidFill>
            </a:rPr>
            <a:t>Commonly used library code (JPEG image processor)</a:t>
          </a:r>
        </a:p>
      </dgm:t>
    </dgm:pt>
    <dgm:pt modelId="{65D586AD-D404-6241-BE9F-D7DA13A625CC}" type="parTrans" cxnId="{4F1DE57B-1E2F-C245-9D7E-CBD69D067713}">
      <dgm:prSet/>
      <dgm:spPr/>
      <dgm:t>
        <a:bodyPr/>
        <a:lstStyle/>
        <a:p>
          <a:endParaRPr lang="en-US"/>
        </a:p>
      </dgm:t>
    </dgm:pt>
    <dgm:pt modelId="{ECEBE1E8-EC7C-2746-800A-697CBF5CC826}" type="sibTrans" cxnId="{4F1DE57B-1E2F-C245-9D7E-CBD69D067713}">
      <dgm:prSet/>
      <dgm:spPr/>
      <dgm:t>
        <a:bodyPr/>
        <a:lstStyle/>
        <a:p>
          <a:endParaRPr lang="en-US"/>
        </a:p>
      </dgm:t>
    </dgm:pt>
    <dgm:pt modelId="{19AB866E-5AA2-8C43-8408-7B6262F2B4DD}" type="pres">
      <dgm:prSet presAssocID="{458E62D0-4B79-7F4F-A4EF-A4A7504A647C}" presName="theList" presStyleCnt="0">
        <dgm:presLayoutVars>
          <dgm:dir/>
          <dgm:animLvl val="lvl"/>
          <dgm:resizeHandles val="exact"/>
        </dgm:presLayoutVars>
      </dgm:prSet>
      <dgm:spPr/>
    </dgm:pt>
    <dgm:pt modelId="{7D1F92E6-19E4-4142-9587-3D3BE3ACFC9B}" type="pres">
      <dgm:prSet presAssocID="{8A863639-BF18-5C44-A229-54C65036B10D}" presName="compNode" presStyleCnt="0"/>
      <dgm:spPr/>
    </dgm:pt>
    <dgm:pt modelId="{E666182B-8B2B-124F-BB33-90E2D0F4E2EB}" type="pres">
      <dgm:prSet presAssocID="{8A863639-BF18-5C44-A229-54C65036B10D}" presName="aNode" presStyleLbl="bgShp" presStyleIdx="0" presStyleCnt="1"/>
      <dgm:spPr/>
    </dgm:pt>
    <dgm:pt modelId="{7699ED27-7550-DF4B-9E1F-8B2B458C2E5C}" type="pres">
      <dgm:prSet presAssocID="{8A863639-BF18-5C44-A229-54C65036B10D}" presName="textNode" presStyleLbl="bgShp" presStyleIdx="0" presStyleCnt="1"/>
      <dgm:spPr/>
    </dgm:pt>
    <dgm:pt modelId="{701398BF-0745-884F-A64F-B8CB2265F5B0}" type="pres">
      <dgm:prSet presAssocID="{8A863639-BF18-5C44-A229-54C65036B10D}" presName="compChildNode" presStyleCnt="0"/>
      <dgm:spPr/>
    </dgm:pt>
    <dgm:pt modelId="{9A280761-133D-7E45-9F35-6143FBECA56C}" type="pres">
      <dgm:prSet presAssocID="{8A863639-BF18-5C44-A229-54C65036B10D}" presName="theInnerList" presStyleCnt="0"/>
      <dgm:spPr/>
    </dgm:pt>
    <dgm:pt modelId="{82C84238-C2CC-C040-9698-43296D9A29A3}" type="pres">
      <dgm:prSet presAssocID="{8A8F915A-C6CD-7A47-913F-2905BF1FB7D6}" presName="childNode" presStyleLbl="node1" presStyleIdx="0" presStyleCnt="3">
        <dgm:presLayoutVars>
          <dgm:bulletEnabled val="1"/>
        </dgm:presLayoutVars>
      </dgm:prSet>
      <dgm:spPr/>
    </dgm:pt>
    <dgm:pt modelId="{3862273E-83F8-394B-BC45-B9AD7BE4545E}" type="pres">
      <dgm:prSet presAssocID="{8A8F915A-C6CD-7A47-913F-2905BF1FB7D6}" presName="aSpace2" presStyleCnt="0"/>
      <dgm:spPr/>
    </dgm:pt>
    <dgm:pt modelId="{2BD2039C-D71F-EA43-A1C9-1960B7FCE462}" type="pres">
      <dgm:prSet presAssocID="{20EE795D-3CA0-004B-9C48-E4A4E61B7BEB}" presName="childNode" presStyleLbl="node1" presStyleIdx="1" presStyleCnt="3">
        <dgm:presLayoutVars>
          <dgm:bulletEnabled val="1"/>
        </dgm:presLayoutVars>
      </dgm:prSet>
      <dgm:spPr/>
    </dgm:pt>
    <dgm:pt modelId="{2E6FCF84-3E0F-854E-95F2-6897FEB4A08C}" type="pres">
      <dgm:prSet presAssocID="{20EE795D-3CA0-004B-9C48-E4A4E61B7BEB}" presName="aSpace2" presStyleCnt="0"/>
      <dgm:spPr/>
    </dgm:pt>
    <dgm:pt modelId="{651A87E7-F593-4949-995E-AF3C1DB0521D}" type="pres">
      <dgm:prSet presAssocID="{3C119C4E-3624-D046-9C54-AE1171599BF3}" presName="childNode" presStyleLbl="node1" presStyleIdx="2" presStyleCnt="3">
        <dgm:presLayoutVars>
          <dgm:bulletEnabled val="1"/>
        </dgm:presLayoutVars>
      </dgm:prSet>
      <dgm:spPr/>
    </dgm:pt>
  </dgm:ptLst>
  <dgm:cxnLst>
    <dgm:cxn modelId="{FE73D208-67C2-6E4E-BD79-AEF9AB5964F1}" type="presOf" srcId="{458E62D0-4B79-7F4F-A4EF-A4A7504A647C}" destId="{19AB866E-5AA2-8C43-8408-7B6262F2B4DD}" srcOrd="0" destOrd="0" presId="urn:microsoft.com/office/officeart/2005/8/layout/lProcess2"/>
    <dgm:cxn modelId="{4DD9BD5E-1807-AA4B-963F-5D08CB9CAF51}" srcId="{458E62D0-4B79-7F4F-A4EF-A4A7504A647C}" destId="{8A863639-BF18-5C44-A229-54C65036B10D}" srcOrd="0" destOrd="0" parTransId="{6F02D187-CBAA-2A4F-83BC-2F7E86C17220}" sibTransId="{906859F9-F88D-A543-A41B-88933F8007F6}"/>
    <dgm:cxn modelId="{27266073-6880-5148-84C9-106DF583DBA6}" type="presOf" srcId="{8A863639-BF18-5C44-A229-54C65036B10D}" destId="{E666182B-8B2B-124F-BB33-90E2D0F4E2EB}" srcOrd="0" destOrd="0" presId="urn:microsoft.com/office/officeart/2005/8/layout/lProcess2"/>
    <dgm:cxn modelId="{4F1DE57B-1E2F-C245-9D7E-CBD69D067713}" srcId="{8A863639-BF18-5C44-A229-54C65036B10D}" destId="{3C119C4E-3624-D046-9C54-AE1171599BF3}" srcOrd="2" destOrd="0" parTransId="{65D586AD-D404-6241-BE9F-D7DA13A625CC}" sibTransId="{ECEBE1E8-EC7C-2746-800A-697CBF5CC826}"/>
    <dgm:cxn modelId="{10089F99-CC82-1641-9C6D-5078E7941E1F}" srcId="{8A863639-BF18-5C44-A229-54C65036B10D}" destId="{20EE795D-3CA0-004B-9C48-E4A4E61B7BEB}" srcOrd="1" destOrd="0" parTransId="{4010DB18-1D0A-044E-B99E-EB4B42997715}" sibTransId="{FBBEA109-4067-6F48-9D67-694D6CA0DC23}"/>
    <dgm:cxn modelId="{17ED80A2-B549-E44F-9546-08B8D466425B}" type="presOf" srcId="{8A863639-BF18-5C44-A229-54C65036B10D}" destId="{7699ED27-7550-DF4B-9E1F-8B2B458C2E5C}" srcOrd="1" destOrd="0" presId="urn:microsoft.com/office/officeart/2005/8/layout/lProcess2"/>
    <dgm:cxn modelId="{869B3EAB-60AF-6F49-AC95-C9BAFC6F580B}" srcId="{8A863639-BF18-5C44-A229-54C65036B10D}" destId="{8A8F915A-C6CD-7A47-913F-2905BF1FB7D6}" srcOrd="0" destOrd="0" parTransId="{E3B06C59-CE98-EC49-9079-D6BE89D61B29}" sibTransId="{83121081-D899-9849-BF12-4B69BB8C4693}"/>
    <dgm:cxn modelId="{D5870BC8-35F6-334B-80AF-C0CFB9A9ED2B}" type="presOf" srcId="{20EE795D-3CA0-004B-9C48-E4A4E61B7BEB}" destId="{2BD2039C-D71F-EA43-A1C9-1960B7FCE462}" srcOrd="0" destOrd="0" presId="urn:microsoft.com/office/officeart/2005/8/layout/lProcess2"/>
    <dgm:cxn modelId="{108760DD-35F0-F443-B1F2-55F71579020C}" type="presOf" srcId="{8A8F915A-C6CD-7A47-913F-2905BF1FB7D6}" destId="{82C84238-C2CC-C040-9698-43296D9A29A3}" srcOrd="0" destOrd="0" presId="urn:microsoft.com/office/officeart/2005/8/layout/lProcess2"/>
    <dgm:cxn modelId="{ED5501E7-D356-FD4D-9467-335093EECE7B}" type="presOf" srcId="{3C119C4E-3624-D046-9C54-AE1171599BF3}" destId="{651A87E7-F593-4949-995E-AF3C1DB0521D}" srcOrd="0" destOrd="0" presId="urn:microsoft.com/office/officeart/2005/8/layout/lProcess2"/>
    <dgm:cxn modelId="{4F60C773-D997-8847-AE5E-075669E57D1D}" type="presParOf" srcId="{19AB866E-5AA2-8C43-8408-7B6262F2B4DD}" destId="{7D1F92E6-19E4-4142-9587-3D3BE3ACFC9B}" srcOrd="0" destOrd="0" presId="urn:microsoft.com/office/officeart/2005/8/layout/lProcess2"/>
    <dgm:cxn modelId="{A8DDB37B-3005-9C4F-B65D-1C38E417A63E}" type="presParOf" srcId="{7D1F92E6-19E4-4142-9587-3D3BE3ACFC9B}" destId="{E666182B-8B2B-124F-BB33-90E2D0F4E2EB}" srcOrd="0" destOrd="0" presId="urn:microsoft.com/office/officeart/2005/8/layout/lProcess2"/>
    <dgm:cxn modelId="{4A0BEFA3-2A7A-D34C-9A89-DEFEEC12A28B}" type="presParOf" srcId="{7D1F92E6-19E4-4142-9587-3D3BE3ACFC9B}" destId="{7699ED27-7550-DF4B-9E1F-8B2B458C2E5C}" srcOrd="1" destOrd="0" presId="urn:microsoft.com/office/officeart/2005/8/layout/lProcess2"/>
    <dgm:cxn modelId="{59DA95E4-4123-AE4B-9D08-4D546CCBC2BA}" type="presParOf" srcId="{7D1F92E6-19E4-4142-9587-3D3BE3ACFC9B}" destId="{701398BF-0745-884F-A64F-B8CB2265F5B0}" srcOrd="2" destOrd="0" presId="urn:microsoft.com/office/officeart/2005/8/layout/lProcess2"/>
    <dgm:cxn modelId="{3EB953ED-7E38-4F4A-AF80-7C6DC1BF28C7}" type="presParOf" srcId="{701398BF-0745-884F-A64F-B8CB2265F5B0}" destId="{9A280761-133D-7E45-9F35-6143FBECA56C}" srcOrd="0" destOrd="0" presId="urn:microsoft.com/office/officeart/2005/8/layout/lProcess2"/>
    <dgm:cxn modelId="{0273BA3A-2EB0-5A40-A624-0187A5D1FE73}" type="presParOf" srcId="{9A280761-133D-7E45-9F35-6143FBECA56C}" destId="{82C84238-C2CC-C040-9698-43296D9A29A3}" srcOrd="0" destOrd="0" presId="urn:microsoft.com/office/officeart/2005/8/layout/lProcess2"/>
    <dgm:cxn modelId="{81244A04-FCFB-CC43-9FAA-2FC183B82CE0}" type="presParOf" srcId="{9A280761-133D-7E45-9F35-6143FBECA56C}" destId="{3862273E-83F8-394B-BC45-B9AD7BE4545E}" srcOrd="1" destOrd="0" presId="urn:microsoft.com/office/officeart/2005/8/layout/lProcess2"/>
    <dgm:cxn modelId="{73670584-2706-5243-9A61-40E7F717326A}" type="presParOf" srcId="{9A280761-133D-7E45-9F35-6143FBECA56C}" destId="{2BD2039C-D71F-EA43-A1C9-1960B7FCE462}" srcOrd="2" destOrd="0" presId="urn:microsoft.com/office/officeart/2005/8/layout/lProcess2"/>
    <dgm:cxn modelId="{BD2A502C-EF9D-924B-909A-37250E98232C}" type="presParOf" srcId="{9A280761-133D-7E45-9F35-6143FBECA56C}" destId="{2E6FCF84-3E0F-854E-95F2-6897FEB4A08C}" srcOrd="3" destOrd="0" presId="urn:microsoft.com/office/officeart/2005/8/layout/lProcess2"/>
    <dgm:cxn modelId="{E4D0FBD6-9472-8841-AA54-0E6D89D2AF44}" type="presParOf" srcId="{9A280761-133D-7E45-9F35-6143FBECA56C}" destId="{651A87E7-F593-4949-995E-AF3C1DB0521D}" srcOrd="4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6C8B0D9-B2DE-A24A-B81C-9C368B9BE880}" type="doc">
      <dgm:prSet loTypeId="urn:microsoft.com/office/officeart/2005/8/layout/lProcess2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5A684F8-DB51-7040-995B-E0199F4BDDC7}">
      <dgm:prSet phldrT="[Text]"/>
      <dgm:spPr>
        <a:solidFill>
          <a:schemeClr val="tx1"/>
        </a:solidFill>
      </dgm:spPr>
      <dgm:t>
        <a:bodyPr/>
        <a:lstStyle/>
        <a:p>
          <a:r>
            <a:rPr lang="en-US" b="0" dirty="0" err="1">
              <a:solidFill>
                <a:srgbClr val="000000"/>
              </a:solidFill>
            </a:rPr>
            <a:t>Shellcode</a:t>
          </a:r>
          <a:r>
            <a:rPr lang="en-US" b="0" dirty="0">
              <a:solidFill>
                <a:srgbClr val="000000"/>
              </a:solidFill>
            </a:rPr>
            <a:t> functions (</a:t>
          </a:r>
          <a:r>
            <a:rPr lang="en-US" b="0" dirty="0">
              <a:solidFill>
                <a:srgbClr val="000000"/>
              </a:solidFill>
              <a:hlinkClick xmlns:r="http://schemas.openxmlformats.org/officeDocument/2006/relationships" r:id="rId1"/>
            </a:rPr>
            <a:t>Packet Storm</a:t>
          </a:r>
          <a:r>
            <a:rPr lang="en-US" b="0" dirty="0">
              <a:solidFill>
                <a:srgbClr val="000000"/>
              </a:solidFill>
            </a:rPr>
            <a:t>)</a:t>
          </a:r>
        </a:p>
      </dgm:t>
    </dgm:pt>
    <dgm:pt modelId="{1693D2B8-A0F9-0344-845E-073381D760A2}" type="parTrans" cxnId="{622D0180-62BF-EB41-AE7F-7B4D5D3A28C5}">
      <dgm:prSet/>
      <dgm:spPr/>
      <dgm:t>
        <a:bodyPr/>
        <a:lstStyle/>
        <a:p>
          <a:endParaRPr lang="en-US"/>
        </a:p>
      </dgm:t>
    </dgm:pt>
    <dgm:pt modelId="{1BDCE7D1-D436-994F-BF90-774114A1C67F}" type="sibTrans" cxnId="{622D0180-62BF-EB41-AE7F-7B4D5D3A28C5}">
      <dgm:prSet/>
      <dgm:spPr/>
      <dgm:t>
        <a:bodyPr/>
        <a:lstStyle/>
        <a:p>
          <a:endParaRPr lang="en-US"/>
        </a:p>
      </dgm:t>
    </dgm:pt>
    <dgm:pt modelId="{62FC16C3-2906-FF4A-B51F-1487840BDE15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Set up listener service on victim which launces remote shell when connected to</a:t>
          </a:r>
        </a:p>
      </dgm:t>
    </dgm:pt>
    <dgm:pt modelId="{77D4C3C1-0B91-CB43-85D4-2545CF8059FD}" type="parTrans" cxnId="{F7DD65DE-CB40-CD4D-A3DD-F1EE24FC4C8B}">
      <dgm:prSet/>
      <dgm:spPr/>
      <dgm:t>
        <a:bodyPr/>
        <a:lstStyle/>
        <a:p>
          <a:endParaRPr lang="en-US"/>
        </a:p>
      </dgm:t>
    </dgm:pt>
    <dgm:pt modelId="{94F84321-82C4-6E48-9805-EE0D04AB22EF}" type="sibTrans" cxnId="{F7DD65DE-CB40-CD4D-A3DD-F1EE24FC4C8B}">
      <dgm:prSet/>
      <dgm:spPr/>
      <dgm:t>
        <a:bodyPr/>
        <a:lstStyle/>
        <a:p>
          <a:endParaRPr lang="en-US"/>
        </a:p>
      </dgm:t>
    </dgm:pt>
    <dgm:pt modelId="{78E6C7D7-B71A-A446-8099-F1FCACD0D1E7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Create a </a:t>
          </a:r>
          <a:r>
            <a:rPr lang="en-US" b="1" dirty="0">
              <a:solidFill>
                <a:srgbClr val="000000"/>
              </a:solidFill>
              <a:hlinkClick xmlns:r="http://schemas.openxmlformats.org/officeDocument/2006/relationships" r:id="rId2"/>
            </a:rPr>
            <a:t>reverse shell</a:t>
          </a:r>
          <a:r>
            <a:rPr lang="en-US" b="1" dirty="0">
              <a:solidFill>
                <a:srgbClr val="000000"/>
              </a:solidFill>
            </a:rPr>
            <a:t> that connects back to the hacker</a:t>
          </a:r>
        </a:p>
      </dgm:t>
    </dgm:pt>
    <dgm:pt modelId="{4AC1CCFD-F2C2-7749-92DE-2E68E29B835B}" type="parTrans" cxnId="{F22ABBC2-F636-6741-874D-1338F136DD69}">
      <dgm:prSet/>
      <dgm:spPr/>
      <dgm:t>
        <a:bodyPr/>
        <a:lstStyle/>
        <a:p>
          <a:endParaRPr lang="en-US"/>
        </a:p>
      </dgm:t>
    </dgm:pt>
    <dgm:pt modelId="{1B8C5A09-E0ED-EB4A-9159-AF8BEA109513}" type="sibTrans" cxnId="{F22ABBC2-F636-6741-874D-1338F136DD69}">
      <dgm:prSet/>
      <dgm:spPr/>
      <dgm:t>
        <a:bodyPr/>
        <a:lstStyle/>
        <a:p>
          <a:endParaRPr lang="en-US"/>
        </a:p>
      </dgm:t>
    </dgm:pt>
    <dgm:pt modelId="{F1FEFA79-890C-6D4F-8BD3-A3CD8F216B45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Use local exploits that establish a shell</a:t>
          </a:r>
        </a:p>
      </dgm:t>
    </dgm:pt>
    <dgm:pt modelId="{9C1B0361-11E8-6442-812A-4B6430FFBF84}" type="parTrans" cxnId="{FD27B3AE-A4EE-8B4B-9324-9D78CB242066}">
      <dgm:prSet/>
      <dgm:spPr/>
      <dgm:t>
        <a:bodyPr/>
        <a:lstStyle/>
        <a:p>
          <a:endParaRPr lang="en-US"/>
        </a:p>
      </dgm:t>
    </dgm:pt>
    <dgm:pt modelId="{8F244202-66F0-7C4C-AD74-8F0E994D56C4}" type="sibTrans" cxnId="{FD27B3AE-A4EE-8B4B-9324-9D78CB242066}">
      <dgm:prSet/>
      <dgm:spPr/>
      <dgm:t>
        <a:bodyPr/>
        <a:lstStyle/>
        <a:p>
          <a:endParaRPr lang="en-US"/>
        </a:p>
      </dgm:t>
    </dgm:pt>
    <dgm:pt modelId="{B3E1DE26-DD67-8B46-B452-08471F659E4C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Flush firewall rules (</a:t>
          </a:r>
          <a:r>
            <a:rPr lang="en-US" b="1" dirty="0" err="1">
              <a:solidFill>
                <a:srgbClr val="000000"/>
              </a:solidFill>
            </a:rPr>
            <a:t>IPTables</a:t>
          </a:r>
          <a:r>
            <a:rPr lang="en-US" b="1" dirty="0">
              <a:solidFill>
                <a:srgbClr val="000000"/>
              </a:solidFill>
            </a:rPr>
            <a:t>) that currently block other attacks</a:t>
          </a:r>
        </a:p>
      </dgm:t>
    </dgm:pt>
    <dgm:pt modelId="{8CE5BB18-1FDE-544B-881C-25DC7CB05FFD}" type="parTrans" cxnId="{3856D84D-1FA1-E940-8B18-EED92D371D96}">
      <dgm:prSet/>
      <dgm:spPr/>
      <dgm:t>
        <a:bodyPr/>
        <a:lstStyle/>
        <a:p>
          <a:endParaRPr lang="en-US"/>
        </a:p>
      </dgm:t>
    </dgm:pt>
    <dgm:pt modelId="{7B379662-67F6-3540-BC98-537233C2404A}" type="sibTrans" cxnId="{3856D84D-1FA1-E940-8B18-EED92D371D96}">
      <dgm:prSet/>
      <dgm:spPr/>
      <dgm:t>
        <a:bodyPr/>
        <a:lstStyle/>
        <a:p>
          <a:endParaRPr lang="en-US"/>
        </a:p>
      </dgm:t>
    </dgm:pt>
    <dgm:pt modelId="{39F8B5E5-0E51-194D-80AC-C58D28C7B058}">
      <dgm:prSet/>
      <dgm:spPr>
        <a:solidFill>
          <a:schemeClr val="accent2"/>
        </a:solidFill>
      </dgm:spPr>
      <dgm:t>
        <a:bodyPr/>
        <a:lstStyle/>
        <a:p>
          <a:r>
            <a:rPr lang="en-US" b="1" dirty="0">
              <a:solidFill>
                <a:srgbClr val="000000"/>
              </a:solidFill>
            </a:rPr>
            <a:t>Break out of a </a:t>
          </a:r>
          <a:r>
            <a:rPr lang="en-US" b="1" dirty="0" err="1">
              <a:solidFill>
                <a:srgbClr val="000000"/>
              </a:solidFill>
            </a:rPr>
            <a:t>chroot</a:t>
          </a:r>
          <a:r>
            <a:rPr lang="en-US" b="1" dirty="0">
              <a:solidFill>
                <a:srgbClr val="000000"/>
              </a:solidFill>
            </a:rPr>
            <a:t> (restricted execution) environment, giving full access to the system</a:t>
          </a:r>
        </a:p>
      </dgm:t>
    </dgm:pt>
    <dgm:pt modelId="{36D2E9CB-4E3A-8B4A-B6BC-E9F5A602E98B}" type="parTrans" cxnId="{E053A2A4-A250-AF43-A647-246718C62526}">
      <dgm:prSet/>
      <dgm:spPr/>
      <dgm:t>
        <a:bodyPr/>
        <a:lstStyle/>
        <a:p>
          <a:endParaRPr lang="en-US"/>
        </a:p>
      </dgm:t>
    </dgm:pt>
    <dgm:pt modelId="{9D894D7F-768C-3B43-BC55-12C26D8B1077}" type="sibTrans" cxnId="{E053A2A4-A250-AF43-A647-246718C62526}">
      <dgm:prSet/>
      <dgm:spPr/>
      <dgm:t>
        <a:bodyPr/>
        <a:lstStyle/>
        <a:p>
          <a:endParaRPr lang="en-US"/>
        </a:p>
      </dgm:t>
    </dgm:pt>
    <dgm:pt modelId="{358428C7-B077-B94F-849E-45E6A022B290}" type="pres">
      <dgm:prSet presAssocID="{76C8B0D9-B2DE-A24A-B81C-9C368B9BE880}" presName="theList" presStyleCnt="0">
        <dgm:presLayoutVars>
          <dgm:dir/>
          <dgm:animLvl val="lvl"/>
          <dgm:resizeHandles val="exact"/>
        </dgm:presLayoutVars>
      </dgm:prSet>
      <dgm:spPr/>
    </dgm:pt>
    <dgm:pt modelId="{B0EC0576-F942-9D4F-BE68-EEB0D2D54596}" type="pres">
      <dgm:prSet presAssocID="{45A684F8-DB51-7040-995B-E0199F4BDDC7}" presName="compNode" presStyleCnt="0"/>
      <dgm:spPr/>
    </dgm:pt>
    <dgm:pt modelId="{4A3AA9D3-AE32-1C46-BCF8-ACCB353F80F6}" type="pres">
      <dgm:prSet presAssocID="{45A684F8-DB51-7040-995B-E0199F4BDDC7}" presName="aNode" presStyleLbl="bgShp" presStyleIdx="0" presStyleCnt="1"/>
      <dgm:spPr/>
    </dgm:pt>
    <dgm:pt modelId="{AC4777EB-BC69-8A4F-B918-61BC56EF6729}" type="pres">
      <dgm:prSet presAssocID="{45A684F8-DB51-7040-995B-E0199F4BDDC7}" presName="textNode" presStyleLbl="bgShp" presStyleIdx="0" presStyleCnt="1"/>
      <dgm:spPr/>
    </dgm:pt>
    <dgm:pt modelId="{4C462BF1-5986-4C4E-8483-488FB7A51318}" type="pres">
      <dgm:prSet presAssocID="{45A684F8-DB51-7040-995B-E0199F4BDDC7}" presName="compChildNode" presStyleCnt="0"/>
      <dgm:spPr/>
    </dgm:pt>
    <dgm:pt modelId="{1EBEB948-4A10-6B44-A912-41F20C368832}" type="pres">
      <dgm:prSet presAssocID="{45A684F8-DB51-7040-995B-E0199F4BDDC7}" presName="theInnerList" presStyleCnt="0"/>
      <dgm:spPr/>
    </dgm:pt>
    <dgm:pt modelId="{7FDCD2E6-09C2-454D-AB20-BD70E5B13EFB}" type="pres">
      <dgm:prSet presAssocID="{62FC16C3-2906-FF4A-B51F-1487840BDE15}" presName="childNode" presStyleLbl="node1" presStyleIdx="0" presStyleCnt="5" custScaleX="111842">
        <dgm:presLayoutVars>
          <dgm:bulletEnabled val="1"/>
        </dgm:presLayoutVars>
      </dgm:prSet>
      <dgm:spPr/>
    </dgm:pt>
    <dgm:pt modelId="{87945A6C-EC9A-8045-82E4-ADFEAB66BEDB}" type="pres">
      <dgm:prSet presAssocID="{62FC16C3-2906-FF4A-B51F-1487840BDE15}" presName="aSpace2" presStyleCnt="0"/>
      <dgm:spPr/>
    </dgm:pt>
    <dgm:pt modelId="{95ED0358-8773-E841-9252-1BC704EDE27D}" type="pres">
      <dgm:prSet presAssocID="{78E6C7D7-B71A-A446-8099-F1FCACD0D1E7}" presName="childNode" presStyleLbl="node1" presStyleIdx="1" presStyleCnt="5" custScaleX="111842">
        <dgm:presLayoutVars>
          <dgm:bulletEnabled val="1"/>
        </dgm:presLayoutVars>
      </dgm:prSet>
      <dgm:spPr/>
    </dgm:pt>
    <dgm:pt modelId="{2EF5DD4A-6724-414F-8B38-B89E6826DE11}" type="pres">
      <dgm:prSet presAssocID="{78E6C7D7-B71A-A446-8099-F1FCACD0D1E7}" presName="aSpace2" presStyleCnt="0"/>
      <dgm:spPr/>
    </dgm:pt>
    <dgm:pt modelId="{D9DCE8AC-7881-874F-A451-3D1BE0A24AFF}" type="pres">
      <dgm:prSet presAssocID="{F1FEFA79-890C-6D4F-8BD3-A3CD8F216B45}" presName="childNode" presStyleLbl="node1" presStyleIdx="2" presStyleCnt="5" custScaleX="111842">
        <dgm:presLayoutVars>
          <dgm:bulletEnabled val="1"/>
        </dgm:presLayoutVars>
      </dgm:prSet>
      <dgm:spPr/>
    </dgm:pt>
    <dgm:pt modelId="{850E212C-1759-3D44-812C-5D0033E56EC3}" type="pres">
      <dgm:prSet presAssocID="{F1FEFA79-890C-6D4F-8BD3-A3CD8F216B45}" presName="aSpace2" presStyleCnt="0"/>
      <dgm:spPr/>
    </dgm:pt>
    <dgm:pt modelId="{5A8A09A2-E57B-F74F-9C8B-D81D58670AAA}" type="pres">
      <dgm:prSet presAssocID="{B3E1DE26-DD67-8B46-B452-08471F659E4C}" presName="childNode" presStyleLbl="node1" presStyleIdx="3" presStyleCnt="5" custScaleX="111842">
        <dgm:presLayoutVars>
          <dgm:bulletEnabled val="1"/>
        </dgm:presLayoutVars>
      </dgm:prSet>
      <dgm:spPr/>
    </dgm:pt>
    <dgm:pt modelId="{33CDA6FD-8BAC-BA43-B9BB-EBB6A1E8872E}" type="pres">
      <dgm:prSet presAssocID="{B3E1DE26-DD67-8B46-B452-08471F659E4C}" presName="aSpace2" presStyleCnt="0"/>
      <dgm:spPr/>
    </dgm:pt>
    <dgm:pt modelId="{37638292-49D8-724E-95AE-EC1F35799921}" type="pres">
      <dgm:prSet presAssocID="{39F8B5E5-0E51-194D-80AC-C58D28C7B058}" presName="childNode" presStyleLbl="node1" presStyleIdx="4" presStyleCnt="5" custScaleX="111842">
        <dgm:presLayoutVars>
          <dgm:bulletEnabled val="1"/>
        </dgm:presLayoutVars>
      </dgm:prSet>
      <dgm:spPr/>
    </dgm:pt>
  </dgm:ptLst>
  <dgm:cxnLst>
    <dgm:cxn modelId="{3856D84D-1FA1-E940-8B18-EED92D371D96}" srcId="{45A684F8-DB51-7040-995B-E0199F4BDDC7}" destId="{B3E1DE26-DD67-8B46-B452-08471F659E4C}" srcOrd="3" destOrd="0" parTransId="{8CE5BB18-1FDE-544B-881C-25DC7CB05FFD}" sibTransId="{7B379662-67F6-3540-BC98-537233C2404A}"/>
    <dgm:cxn modelId="{622D0180-62BF-EB41-AE7F-7B4D5D3A28C5}" srcId="{76C8B0D9-B2DE-A24A-B81C-9C368B9BE880}" destId="{45A684F8-DB51-7040-995B-E0199F4BDDC7}" srcOrd="0" destOrd="0" parTransId="{1693D2B8-A0F9-0344-845E-073381D760A2}" sibTransId="{1BDCE7D1-D436-994F-BF90-774114A1C67F}"/>
    <dgm:cxn modelId="{A601E18E-63C1-2444-A994-AF896ECCFB2B}" type="presOf" srcId="{39F8B5E5-0E51-194D-80AC-C58D28C7B058}" destId="{37638292-49D8-724E-95AE-EC1F35799921}" srcOrd="0" destOrd="0" presId="urn:microsoft.com/office/officeart/2005/8/layout/lProcess2"/>
    <dgm:cxn modelId="{07BE9296-F07C-9F4E-9DA3-10862D11CEAF}" type="presOf" srcId="{B3E1DE26-DD67-8B46-B452-08471F659E4C}" destId="{5A8A09A2-E57B-F74F-9C8B-D81D58670AAA}" srcOrd="0" destOrd="0" presId="urn:microsoft.com/office/officeart/2005/8/layout/lProcess2"/>
    <dgm:cxn modelId="{E053A2A4-A250-AF43-A647-246718C62526}" srcId="{45A684F8-DB51-7040-995B-E0199F4BDDC7}" destId="{39F8B5E5-0E51-194D-80AC-C58D28C7B058}" srcOrd="4" destOrd="0" parTransId="{36D2E9CB-4E3A-8B4A-B6BC-E9F5A602E98B}" sibTransId="{9D894D7F-768C-3B43-BC55-12C26D8B1077}"/>
    <dgm:cxn modelId="{739F2EA9-4E03-954C-998F-ED03A7E2BC55}" type="presOf" srcId="{F1FEFA79-890C-6D4F-8BD3-A3CD8F216B45}" destId="{D9DCE8AC-7881-874F-A451-3D1BE0A24AFF}" srcOrd="0" destOrd="0" presId="urn:microsoft.com/office/officeart/2005/8/layout/lProcess2"/>
    <dgm:cxn modelId="{FD27B3AE-A4EE-8B4B-9324-9D78CB242066}" srcId="{45A684F8-DB51-7040-995B-E0199F4BDDC7}" destId="{F1FEFA79-890C-6D4F-8BD3-A3CD8F216B45}" srcOrd="2" destOrd="0" parTransId="{9C1B0361-11E8-6442-812A-4B6430FFBF84}" sibTransId="{8F244202-66F0-7C4C-AD74-8F0E994D56C4}"/>
    <dgm:cxn modelId="{CB3C2EB6-D013-B346-8008-7D1287249EA2}" type="presOf" srcId="{76C8B0D9-B2DE-A24A-B81C-9C368B9BE880}" destId="{358428C7-B077-B94F-849E-45E6A022B290}" srcOrd="0" destOrd="0" presId="urn:microsoft.com/office/officeart/2005/8/layout/lProcess2"/>
    <dgm:cxn modelId="{A54E17BA-813A-2840-9616-09097AA0C159}" type="presOf" srcId="{78E6C7D7-B71A-A446-8099-F1FCACD0D1E7}" destId="{95ED0358-8773-E841-9252-1BC704EDE27D}" srcOrd="0" destOrd="0" presId="urn:microsoft.com/office/officeart/2005/8/layout/lProcess2"/>
    <dgm:cxn modelId="{F22ABBC2-F636-6741-874D-1338F136DD69}" srcId="{45A684F8-DB51-7040-995B-E0199F4BDDC7}" destId="{78E6C7D7-B71A-A446-8099-F1FCACD0D1E7}" srcOrd="1" destOrd="0" parTransId="{4AC1CCFD-F2C2-7749-92DE-2E68E29B835B}" sibTransId="{1B8C5A09-E0ED-EB4A-9159-AF8BEA109513}"/>
    <dgm:cxn modelId="{3D13AFD1-7792-3048-9028-D9F31A32F41E}" type="presOf" srcId="{45A684F8-DB51-7040-995B-E0199F4BDDC7}" destId="{AC4777EB-BC69-8A4F-B918-61BC56EF6729}" srcOrd="1" destOrd="0" presId="urn:microsoft.com/office/officeart/2005/8/layout/lProcess2"/>
    <dgm:cxn modelId="{2CEE48D8-C83A-AE49-8923-74991CB61211}" type="presOf" srcId="{62FC16C3-2906-FF4A-B51F-1487840BDE15}" destId="{7FDCD2E6-09C2-454D-AB20-BD70E5B13EFB}" srcOrd="0" destOrd="0" presId="urn:microsoft.com/office/officeart/2005/8/layout/lProcess2"/>
    <dgm:cxn modelId="{F7DD65DE-CB40-CD4D-A3DD-F1EE24FC4C8B}" srcId="{45A684F8-DB51-7040-995B-E0199F4BDDC7}" destId="{62FC16C3-2906-FF4A-B51F-1487840BDE15}" srcOrd="0" destOrd="0" parTransId="{77D4C3C1-0B91-CB43-85D4-2545CF8059FD}" sibTransId="{94F84321-82C4-6E48-9805-EE0D04AB22EF}"/>
    <dgm:cxn modelId="{65B2FCF6-1FE6-7A4F-9C38-B82D9DEFD6FB}" type="presOf" srcId="{45A684F8-DB51-7040-995B-E0199F4BDDC7}" destId="{4A3AA9D3-AE32-1C46-BCF8-ACCB353F80F6}" srcOrd="0" destOrd="0" presId="urn:microsoft.com/office/officeart/2005/8/layout/lProcess2"/>
    <dgm:cxn modelId="{F345B018-BF25-6348-8982-7A6084909F1C}" type="presParOf" srcId="{358428C7-B077-B94F-849E-45E6A022B290}" destId="{B0EC0576-F942-9D4F-BE68-EEB0D2D54596}" srcOrd="0" destOrd="0" presId="urn:microsoft.com/office/officeart/2005/8/layout/lProcess2"/>
    <dgm:cxn modelId="{6CAACEA8-1D02-634D-9142-B3D91B106470}" type="presParOf" srcId="{B0EC0576-F942-9D4F-BE68-EEB0D2D54596}" destId="{4A3AA9D3-AE32-1C46-BCF8-ACCB353F80F6}" srcOrd="0" destOrd="0" presId="urn:microsoft.com/office/officeart/2005/8/layout/lProcess2"/>
    <dgm:cxn modelId="{982982AA-3636-D24C-9998-46B1D6A4D81A}" type="presParOf" srcId="{B0EC0576-F942-9D4F-BE68-EEB0D2D54596}" destId="{AC4777EB-BC69-8A4F-B918-61BC56EF6729}" srcOrd="1" destOrd="0" presId="urn:microsoft.com/office/officeart/2005/8/layout/lProcess2"/>
    <dgm:cxn modelId="{71BFECCE-99B2-9347-BBB0-63976FC34775}" type="presParOf" srcId="{B0EC0576-F942-9D4F-BE68-EEB0D2D54596}" destId="{4C462BF1-5986-4C4E-8483-488FB7A51318}" srcOrd="2" destOrd="0" presId="urn:microsoft.com/office/officeart/2005/8/layout/lProcess2"/>
    <dgm:cxn modelId="{592FEB1B-3ED9-4048-A81F-E0656168A94F}" type="presParOf" srcId="{4C462BF1-5986-4C4E-8483-488FB7A51318}" destId="{1EBEB948-4A10-6B44-A912-41F20C368832}" srcOrd="0" destOrd="0" presId="urn:microsoft.com/office/officeart/2005/8/layout/lProcess2"/>
    <dgm:cxn modelId="{902C41F9-1ACA-584B-99A2-193AF20960DE}" type="presParOf" srcId="{1EBEB948-4A10-6B44-A912-41F20C368832}" destId="{7FDCD2E6-09C2-454D-AB20-BD70E5B13EFB}" srcOrd="0" destOrd="0" presId="urn:microsoft.com/office/officeart/2005/8/layout/lProcess2"/>
    <dgm:cxn modelId="{460DFEB9-DAD0-204B-B97E-582B9DFCA6C5}" type="presParOf" srcId="{1EBEB948-4A10-6B44-A912-41F20C368832}" destId="{87945A6C-EC9A-8045-82E4-ADFEAB66BEDB}" srcOrd="1" destOrd="0" presId="urn:microsoft.com/office/officeart/2005/8/layout/lProcess2"/>
    <dgm:cxn modelId="{3F6FE7FA-068C-7447-B52E-935C91981D8A}" type="presParOf" srcId="{1EBEB948-4A10-6B44-A912-41F20C368832}" destId="{95ED0358-8773-E841-9252-1BC704EDE27D}" srcOrd="2" destOrd="0" presId="urn:microsoft.com/office/officeart/2005/8/layout/lProcess2"/>
    <dgm:cxn modelId="{AAF572FD-5ED4-C941-AA50-0AE579E24551}" type="presParOf" srcId="{1EBEB948-4A10-6B44-A912-41F20C368832}" destId="{2EF5DD4A-6724-414F-8B38-B89E6826DE11}" srcOrd="3" destOrd="0" presId="urn:microsoft.com/office/officeart/2005/8/layout/lProcess2"/>
    <dgm:cxn modelId="{65D3BB49-C6AC-4B43-9383-0E887FA08126}" type="presParOf" srcId="{1EBEB948-4A10-6B44-A912-41F20C368832}" destId="{D9DCE8AC-7881-874F-A451-3D1BE0A24AFF}" srcOrd="4" destOrd="0" presId="urn:microsoft.com/office/officeart/2005/8/layout/lProcess2"/>
    <dgm:cxn modelId="{00042FD0-79A4-E446-A2D0-9E7673016588}" type="presParOf" srcId="{1EBEB948-4A10-6B44-A912-41F20C368832}" destId="{850E212C-1759-3D44-812C-5D0033E56EC3}" srcOrd="5" destOrd="0" presId="urn:microsoft.com/office/officeart/2005/8/layout/lProcess2"/>
    <dgm:cxn modelId="{FA0559C2-4B2E-0648-BA08-E7B31BCE7815}" type="presParOf" srcId="{1EBEB948-4A10-6B44-A912-41F20C368832}" destId="{5A8A09A2-E57B-F74F-9C8B-D81D58670AAA}" srcOrd="6" destOrd="0" presId="urn:microsoft.com/office/officeart/2005/8/layout/lProcess2"/>
    <dgm:cxn modelId="{DD3FC97C-53E5-E54D-8DBD-3C5FDB1145EC}" type="presParOf" srcId="{1EBEB948-4A10-6B44-A912-41F20C368832}" destId="{33CDA6FD-8BAC-BA43-B9BB-EBB6A1E8872E}" srcOrd="7" destOrd="0" presId="urn:microsoft.com/office/officeart/2005/8/layout/lProcess2"/>
    <dgm:cxn modelId="{0735CDF5-E02F-BB44-8FDB-6594C9CFC44D}" type="presParOf" srcId="{1EBEB948-4A10-6B44-A912-41F20C368832}" destId="{37638292-49D8-724E-95AE-EC1F35799921}" srcOrd="8" destOrd="0" presId="urn:microsoft.com/office/officeart/2005/8/layout/lProcess2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EA5897F-ECF5-EF45-BC89-5301B842401E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C520923-0C59-1847-BBAB-963138FB6693}">
      <dgm:prSet phldrT="[Text]"/>
      <dgm:spPr/>
      <dgm:t>
        <a:bodyPr/>
        <a:lstStyle/>
        <a:p>
          <a:r>
            <a:rPr lang="en-US" dirty="0"/>
            <a:t>Two broad defense approaches</a:t>
          </a:r>
        </a:p>
      </dgm:t>
    </dgm:pt>
    <dgm:pt modelId="{19C4BFEA-7931-AD4C-A3B0-7AB648F45E65}" type="parTrans" cxnId="{3DD5E4D9-CBA6-8A42-B818-42188BB72532}">
      <dgm:prSet/>
      <dgm:spPr/>
      <dgm:t>
        <a:bodyPr/>
        <a:lstStyle/>
        <a:p>
          <a:endParaRPr lang="en-US"/>
        </a:p>
      </dgm:t>
    </dgm:pt>
    <dgm:pt modelId="{9310DF77-70D4-2A47-B1BC-C11252C397E0}" type="sibTrans" cxnId="{3DD5E4D9-CBA6-8A42-B818-42188BB72532}">
      <dgm:prSet/>
      <dgm:spPr/>
      <dgm:t>
        <a:bodyPr/>
        <a:lstStyle/>
        <a:p>
          <a:endParaRPr lang="en-US"/>
        </a:p>
      </dgm:t>
    </dgm:pt>
    <dgm:pt modelId="{006C6A61-8FF8-5640-81D2-C3962AE48CE4}">
      <dgm:prSet/>
      <dgm:spPr/>
      <dgm:t>
        <a:bodyPr/>
        <a:lstStyle/>
        <a:p>
          <a:r>
            <a:rPr lang="en-US" dirty="0"/>
            <a:t>Compile-time</a:t>
          </a:r>
        </a:p>
      </dgm:t>
    </dgm:pt>
    <dgm:pt modelId="{8E911DD0-AF87-944E-BA72-56720A46C4E2}" type="parTrans" cxnId="{1DA295AA-44D8-704D-8383-0CA1E918B92C}">
      <dgm:prSet/>
      <dgm:spPr/>
      <dgm:t>
        <a:bodyPr/>
        <a:lstStyle/>
        <a:p>
          <a:endParaRPr lang="en-US"/>
        </a:p>
      </dgm:t>
    </dgm:pt>
    <dgm:pt modelId="{5B3AFE7F-5E3A-7C4A-A3AD-0BB217709D99}" type="sibTrans" cxnId="{1DA295AA-44D8-704D-8383-0CA1E918B92C}">
      <dgm:prSet/>
      <dgm:spPr/>
      <dgm:t>
        <a:bodyPr/>
        <a:lstStyle/>
        <a:p>
          <a:endParaRPr lang="en-US"/>
        </a:p>
      </dgm:t>
    </dgm:pt>
    <dgm:pt modelId="{712084A0-6D1A-4540-91A3-CBF6A8CBC6A0}">
      <dgm:prSet/>
      <dgm:spPr/>
      <dgm:t>
        <a:bodyPr/>
        <a:lstStyle/>
        <a:p>
          <a:r>
            <a:rPr lang="en-US" dirty="0"/>
            <a:t>Aim to harden  new programs to resist attacks</a:t>
          </a:r>
        </a:p>
      </dgm:t>
    </dgm:pt>
    <dgm:pt modelId="{DD0630A3-FCE6-1244-9D92-88EA9ADD58C2}" type="parTrans" cxnId="{83ECF8FD-EFA7-984E-974E-356BEFFC583F}">
      <dgm:prSet/>
      <dgm:spPr/>
      <dgm:t>
        <a:bodyPr/>
        <a:lstStyle/>
        <a:p>
          <a:endParaRPr lang="en-US"/>
        </a:p>
      </dgm:t>
    </dgm:pt>
    <dgm:pt modelId="{6549EC4F-CE7E-2341-B71A-87C40D6E06D0}" type="sibTrans" cxnId="{83ECF8FD-EFA7-984E-974E-356BEFFC583F}">
      <dgm:prSet/>
      <dgm:spPr/>
      <dgm:t>
        <a:bodyPr/>
        <a:lstStyle/>
        <a:p>
          <a:endParaRPr lang="en-US"/>
        </a:p>
      </dgm:t>
    </dgm:pt>
    <dgm:pt modelId="{1B91EF2F-5A61-764C-8445-C14457753EC0}">
      <dgm:prSet/>
      <dgm:spPr/>
      <dgm:t>
        <a:bodyPr/>
        <a:lstStyle/>
        <a:p>
          <a:r>
            <a:rPr lang="en-US" dirty="0"/>
            <a:t>Run-time</a:t>
          </a:r>
        </a:p>
      </dgm:t>
    </dgm:pt>
    <dgm:pt modelId="{F5685382-6EC5-B243-8E5C-0639F49E487C}" type="parTrans" cxnId="{9C1CAF04-E44B-334A-A525-82673F88FCE4}">
      <dgm:prSet/>
      <dgm:spPr/>
      <dgm:t>
        <a:bodyPr/>
        <a:lstStyle/>
        <a:p>
          <a:endParaRPr lang="en-US"/>
        </a:p>
      </dgm:t>
    </dgm:pt>
    <dgm:pt modelId="{3085616E-3CAC-CE4F-8119-F2FEA5CBEBAC}" type="sibTrans" cxnId="{9C1CAF04-E44B-334A-A525-82673F88FCE4}">
      <dgm:prSet/>
      <dgm:spPr/>
      <dgm:t>
        <a:bodyPr/>
        <a:lstStyle/>
        <a:p>
          <a:endParaRPr lang="en-US"/>
        </a:p>
      </dgm:t>
    </dgm:pt>
    <dgm:pt modelId="{A346722F-27B8-8943-9520-CD3D34D50EDB}">
      <dgm:prSet/>
      <dgm:spPr/>
      <dgm:t>
        <a:bodyPr/>
        <a:lstStyle/>
        <a:p>
          <a:r>
            <a:rPr lang="en-US" dirty="0"/>
            <a:t>Aim to detect and abort attacks in existing programs</a:t>
          </a:r>
        </a:p>
      </dgm:t>
    </dgm:pt>
    <dgm:pt modelId="{75E77425-AF3C-4242-8A46-522B687CAA74}" type="parTrans" cxnId="{FAAF017E-3FE4-B848-BEDD-B48015E8A80D}">
      <dgm:prSet/>
      <dgm:spPr/>
      <dgm:t>
        <a:bodyPr/>
        <a:lstStyle/>
        <a:p>
          <a:endParaRPr lang="en-US"/>
        </a:p>
      </dgm:t>
    </dgm:pt>
    <dgm:pt modelId="{BEDA65D8-8752-7540-B1FB-5E7B7A2EF1A1}" type="sibTrans" cxnId="{FAAF017E-3FE4-B848-BEDD-B48015E8A80D}">
      <dgm:prSet/>
      <dgm:spPr/>
      <dgm:t>
        <a:bodyPr/>
        <a:lstStyle/>
        <a:p>
          <a:endParaRPr lang="en-US"/>
        </a:p>
      </dgm:t>
    </dgm:pt>
    <dgm:pt modelId="{8E380C68-B05A-9B46-808F-9D589D352F81}" type="pres">
      <dgm:prSet presAssocID="{6EA5897F-ECF5-EF45-BC89-5301B842401E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6015735-1EEE-D34F-9DC8-07F3F67B3BA7}" type="pres">
      <dgm:prSet presAssocID="{8C520923-0C59-1847-BBAB-963138FB6693}" presName="hierRoot1" presStyleCnt="0"/>
      <dgm:spPr/>
    </dgm:pt>
    <dgm:pt modelId="{2310246E-B809-AB45-A35B-9F419A469021}" type="pres">
      <dgm:prSet presAssocID="{8C520923-0C59-1847-BBAB-963138FB6693}" presName="composite" presStyleCnt="0"/>
      <dgm:spPr/>
    </dgm:pt>
    <dgm:pt modelId="{85974B36-78EB-544B-A7A4-0880490EA7BA}" type="pres">
      <dgm:prSet presAssocID="{8C520923-0C59-1847-BBAB-963138FB6693}" presName="background" presStyleLbl="node0" presStyleIdx="0" presStyleCnt="1"/>
      <dgm:spPr/>
    </dgm:pt>
    <dgm:pt modelId="{162DC8CA-128C-1840-9D6A-04FEFE1F3368}" type="pres">
      <dgm:prSet presAssocID="{8C520923-0C59-1847-BBAB-963138FB6693}" presName="text" presStyleLbl="fgAcc0" presStyleIdx="0" presStyleCnt="1">
        <dgm:presLayoutVars>
          <dgm:chPref val="3"/>
        </dgm:presLayoutVars>
      </dgm:prSet>
      <dgm:spPr/>
    </dgm:pt>
    <dgm:pt modelId="{3A27400C-D753-9F40-8A5B-CAE9F53A7BFD}" type="pres">
      <dgm:prSet presAssocID="{8C520923-0C59-1847-BBAB-963138FB6693}" presName="hierChild2" presStyleCnt="0"/>
      <dgm:spPr/>
    </dgm:pt>
    <dgm:pt modelId="{3B260FC7-8E7B-8B45-AF18-3E51810E4DCB}" type="pres">
      <dgm:prSet presAssocID="{8E911DD0-AF87-944E-BA72-56720A46C4E2}" presName="Name10" presStyleLbl="parChTrans1D2" presStyleIdx="0" presStyleCnt="2"/>
      <dgm:spPr/>
    </dgm:pt>
    <dgm:pt modelId="{3BCCB71E-E07F-EC46-B196-8AB8BC07AE3A}" type="pres">
      <dgm:prSet presAssocID="{006C6A61-8FF8-5640-81D2-C3962AE48CE4}" presName="hierRoot2" presStyleCnt="0"/>
      <dgm:spPr/>
    </dgm:pt>
    <dgm:pt modelId="{118881B9-4236-264E-89CF-7F4FDDB0357F}" type="pres">
      <dgm:prSet presAssocID="{006C6A61-8FF8-5640-81D2-C3962AE48CE4}" presName="composite2" presStyleCnt="0"/>
      <dgm:spPr/>
    </dgm:pt>
    <dgm:pt modelId="{5F83DF40-0583-8948-A42E-CE85A0985A7A}" type="pres">
      <dgm:prSet presAssocID="{006C6A61-8FF8-5640-81D2-C3962AE48CE4}" presName="background2" presStyleLbl="node2" presStyleIdx="0" presStyleCnt="2"/>
      <dgm:spPr/>
    </dgm:pt>
    <dgm:pt modelId="{811D3CBF-DDCA-A94C-8E2F-E3A977197A95}" type="pres">
      <dgm:prSet presAssocID="{006C6A61-8FF8-5640-81D2-C3962AE48CE4}" presName="text2" presStyleLbl="fgAcc2" presStyleIdx="0" presStyleCnt="2">
        <dgm:presLayoutVars>
          <dgm:chPref val="3"/>
        </dgm:presLayoutVars>
      </dgm:prSet>
      <dgm:spPr/>
    </dgm:pt>
    <dgm:pt modelId="{0AE3D5E6-F339-064F-810A-6A12DD5E24A1}" type="pres">
      <dgm:prSet presAssocID="{006C6A61-8FF8-5640-81D2-C3962AE48CE4}" presName="hierChild3" presStyleCnt="0"/>
      <dgm:spPr/>
    </dgm:pt>
    <dgm:pt modelId="{0B421BAE-E946-B54C-B326-1E81D5992EAA}" type="pres">
      <dgm:prSet presAssocID="{DD0630A3-FCE6-1244-9D92-88EA9ADD58C2}" presName="Name17" presStyleLbl="parChTrans1D3" presStyleIdx="0" presStyleCnt="2"/>
      <dgm:spPr/>
    </dgm:pt>
    <dgm:pt modelId="{77F21B00-D182-C84A-A108-F3669ADDC2DF}" type="pres">
      <dgm:prSet presAssocID="{712084A0-6D1A-4540-91A3-CBF6A8CBC6A0}" presName="hierRoot3" presStyleCnt="0"/>
      <dgm:spPr/>
    </dgm:pt>
    <dgm:pt modelId="{4B1E5CDD-C703-0147-AC4A-21447DA5A413}" type="pres">
      <dgm:prSet presAssocID="{712084A0-6D1A-4540-91A3-CBF6A8CBC6A0}" presName="composite3" presStyleCnt="0"/>
      <dgm:spPr/>
    </dgm:pt>
    <dgm:pt modelId="{94B88FA9-4397-2142-AC86-85234501DD22}" type="pres">
      <dgm:prSet presAssocID="{712084A0-6D1A-4540-91A3-CBF6A8CBC6A0}" presName="background3" presStyleLbl="node3" presStyleIdx="0" presStyleCnt="2"/>
      <dgm:spPr/>
    </dgm:pt>
    <dgm:pt modelId="{175789AE-E0DB-FB4B-94B6-8EFFC22F14F1}" type="pres">
      <dgm:prSet presAssocID="{712084A0-6D1A-4540-91A3-CBF6A8CBC6A0}" presName="text3" presStyleLbl="fgAcc3" presStyleIdx="0" presStyleCnt="2">
        <dgm:presLayoutVars>
          <dgm:chPref val="3"/>
        </dgm:presLayoutVars>
      </dgm:prSet>
      <dgm:spPr/>
    </dgm:pt>
    <dgm:pt modelId="{515BE2F8-60E5-C24F-B8A7-3C3FA37C6FE6}" type="pres">
      <dgm:prSet presAssocID="{712084A0-6D1A-4540-91A3-CBF6A8CBC6A0}" presName="hierChild4" presStyleCnt="0"/>
      <dgm:spPr/>
    </dgm:pt>
    <dgm:pt modelId="{97F29C77-E05D-CF4D-A9ED-676C40DE7E78}" type="pres">
      <dgm:prSet presAssocID="{F5685382-6EC5-B243-8E5C-0639F49E487C}" presName="Name10" presStyleLbl="parChTrans1D2" presStyleIdx="1" presStyleCnt="2"/>
      <dgm:spPr/>
    </dgm:pt>
    <dgm:pt modelId="{CC52E8F3-68BE-224B-A699-639AD5CA5533}" type="pres">
      <dgm:prSet presAssocID="{1B91EF2F-5A61-764C-8445-C14457753EC0}" presName="hierRoot2" presStyleCnt="0"/>
      <dgm:spPr/>
    </dgm:pt>
    <dgm:pt modelId="{36A43E27-0402-974B-A5C0-08A5F19A3ED1}" type="pres">
      <dgm:prSet presAssocID="{1B91EF2F-5A61-764C-8445-C14457753EC0}" presName="composite2" presStyleCnt="0"/>
      <dgm:spPr/>
    </dgm:pt>
    <dgm:pt modelId="{A702120C-0708-5C4F-9EAB-7A4FF7DB78E5}" type="pres">
      <dgm:prSet presAssocID="{1B91EF2F-5A61-764C-8445-C14457753EC0}" presName="background2" presStyleLbl="node2" presStyleIdx="1" presStyleCnt="2"/>
      <dgm:spPr/>
    </dgm:pt>
    <dgm:pt modelId="{63E14DFF-FB1C-F841-8DC1-2F281FD7A6E9}" type="pres">
      <dgm:prSet presAssocID="{1B91EF2F-5A61-764C-8445-C14457753EC0}" presName="text2" presStyleLbl="fgAcc2" presStyleIdx="1" presStyleCnt="2">
        <dgm:presLayoutVars>
          <dgm:chPref val="3"/>
        </dgm:presLayoutVars>
      </dgm:prSet>
      <dgm:spPr/>
    </dgm:pt>
    <dgm:pt modelId="{C6EB7E45-10E9-EA4D-9E75-9E8612AE6E18}" type="pres">
      <dgm:prSet presAssocID="{1B91EF2F-5A61-764C-8445-C14457753EC0}" presName="hierChild3" presStyleCnt="0"/>
      <dgm:spPr/>
    </dgm:pt>
    <dgm:pt modelId="{3A246096-F971-0541-8F34-9CA947D7726E}" type="pres">
      <dgm:prSet presAssocID="{75E77425-AF3C-4242-8A46-522B687CAA74}" presName="Name17" presStyleLbl="parChTrans1D3" presStyleIdx="1" presStyleCnt="2"/>
      <dgm:spPr/>
    </dgm:pt>
    <dgm:pt modelId="{342A23BE-A31D-5C43-B922-68DDD37768F6}" type="pres">
      <dgm:prSet presAssocID="{A346722F-27B8-8943-9520-CD3D34D50EDB}" presName="hierRoot3" presStyleCnt="0"/>
      <dgm:spPr/>
    </dgm:pt>
    <dgm:pt modelId="{9311D72F-D173-614F-B5CB-5BEFA85B82DF}" type="pres">
      <dgm:prSet presAssocID="{A346722F-27B8-8943-9520-CD3D34D50EDB}" presName="composite3" presStyleCnt="0"/>
      <dgm:spPr/>
    </dgm:pt>
    <dgm:pt modelId="{6F78BCAE-E52A-1F4D-A1AA-C94774844DEB}" type="pres">
      <dgm:prSet presAssocID="{A346722F-27B8-8943-9520-CD3D34D50EDB}" presName="background3" presStyleLbl="node3" presStyleIdx="1" presStyleCnt="2"/>
      <dgm:spPr/>
    </dgm:pt>
    <dgm:pt modelId="{5980BE24-68C5-454F-AEDD-B0E480D55890}" type="pres">
      <dgm:prSet presAssocID="{A346722F-27B8-8943-9520-CD3D34D50EDB}" presName="text3" presStyleLbl="fgAcc3" presStyleIdx="1" presStyleCnt="2">
        <dgm:presLayoutVars>
          <dgm:chPref val="3"/>
        </dgm:presLayoutVars>
      </dgm:prSet>
      <dgm:spPr/>
    </dgm:pt>
    <dgm:pt modelId="{199E4D0D-B1A5-4740-B637-AC9903645E3F}" type="pres">
      <dgm:prSet presAssocID="{A346722F-27B8-8943-9520-CD3D34D50EDB}" presName="hierChild4" presStyleCnt="0"/>
      <dgm:spPr/>
    </dgm:pt>
  </dgm:ptLst>
  <dgm:cxnLst>
    <dgm:cxn modelId="{9C1CAF04-E44B-334A-A525-82673F88FCE4}" srcId="{8C520923-0C59-1847-BBAB-963138FB6693}" destId="{1B91EF2F-5A61-764C-8445-C14457753EC0}" srcOrd="1" destOrd="0" parTransId="{F5685382-6EC5-B243-8E5C-0639F49E487C}" sibTransId="{3085616E-3CAC-CE4F-8119-F2FEA5CBEBAC}"/>
    <dgm:cxn modelId="{13360D1A-08D9-6944-B02C-16C23536D606}" type="presOf" srcId="{8E911DD0-AF87-944E-BA72-56720A46C4E2}" destId="{3B260FC7-8E7B-8B45-AF18-3E51810E4DCB}" srcOrd="0" destOrd="0" presId="urn:microsoft.com/office/officeart/2005/8/layout/hierarchy1"/>
    <dgm:cxn modelId="{BF047044-D762-FF40-9F4D-B6472549E12F}" type="presOf" srcId="{75E77425-AF3C-4242-8A46-522B687CAA74}" destId="{3A246096-F971-0541-8F34-9CA947D7726E}" srcOrd="0" destOrd="0" presId="urn:microsoft.com/office/officeart/2005/8/layout/hierarchy1"/>
    <dgm:cxn modelId="{2552EE50-F1D4-2B4B-9DB1-2A830F5AE416}" type="presOf" srcId="{6EA5897F-ECF5-EF45-BC89-5301B842401E}" destId="{8E380C68-B05A-9B46-808F-9D589D352F81}" srcOrd="0" destOrd="0" presId="urn:microsoft.com/office/officeart/2005/8/layout/hierarchy1"/>
    <dgm:cxn modelId="{F34B557D-4F23-544A-B189-5CB0567EA5F7}" type="presOf" srcId="{1B91EF2F-5A61-764C-8445-C14457753EC0}" destId="{63E14DFF-FB1C-F841-8DC1-2F281FD7A6E9}" srcOrd="0" destOrd="0" presId="urn:microsoft.com/office/officeart/2005/8/layout/hierarchy1"/>
    <dgm:cxn modelId="{FAAF017E-3FE4-B848-BEDD-B48015E8A80D}" srcId="{1B91EF2F-5A61-764C-8445-C14457753EC0}" destId="{A346722F-27B8-8943-9520-CD3D34D50EDB}" srcOrd="0" destOrd="0" parTransId="{75E77425-AF3C-4242-8A46-522B687CAA74}" sibTransId="{BEDA65D8-8752-7540-B1FB-5E7B7A2EF1A1}"/>
    <dgm:cxn modelId="{79E7A68E-2705-5A44-B37C-FB62C110A07F}" type="presOf" srcId="{F5685382-6EC5-B243-8E5C-0639F49E487C}" destId="{97F29C77-E05D-CF4D-A9ED-676C40DE7E78}" srcOrd="0" destOrd="0" presId="urn:microsoft.com/office/officeart/2005/8/layout/hierarchy1"/>
    <dgm:cxn modelId="{1DA295AA-44D8-704D-8383-0CA1E918B92C}" srcId="{8C520923-0C59-1847-BBAB-963138FB6693}" destId="{006C6A61-8FF8-5640-81D2-C3962AE48CE4}" srcOrd="0" destOrd="0" parTransId="{8E911DD0-AF87-944E-BA72-56720A46C4E2}" sibTransId="{5B3AFE7F-5E3A-7C4A-A3AD-0BB217709D99}"/>
    <dgm:cxn modelId="{FCC699C0-E07C-7249-925E-DFDF9D9A39E9}" type="presOf" srcId="{A346722F-27B8-8943-9520-CD3D34D50EDB}" destId="{5980BE24-68C5-454F-AEDD-B0E480D55890}" srcOrd="0" destOrd="0" presId="urn:microsoft.com/office/officeart/2005/8/layout/hierarchy1"/>
    <dgm:cxn modelId="{DD6265C6-17CE-E54C-A767-5135FE04B18D}" type="presOf" srcId="{8C520923-0C59-1847-BBAB-963138FB6693}" destId="{162DC8CA-128C-1840-9D6A-04FEFE1F3368}" srcOrd="0" destOrd="0" presId="urn:microsoft.com/office/officeart/2005/8/layout/hierarchy1"/>
    <dgm:cxn modelId="{A6DDEDCC-07D4-FE49-8A13-5F53081747D2}" type="presOf" srcId="{DD0630A3-FCE6-1244-9D92-88EA9ADD58C2}" destId="{0B421BAE-E946-B54C-B326-1E81D5992EAA}" srcOrd="0" destOrd="0" presId="urn:microsoft.com/office/officeart/2005/8/layout/hierarchy1"/>
    <dgm:cxn modelId="{10A1A3D5-4B9B-9F42-8267-3BE1FEAC9AF5}" type="presOf" srcId="{006C6A61-8FF8-5640-81D2-C3962AE48CE4}" destId="{811D3CBF-DDCA-A94C-8E2F-E3A977197A95}" srcOrd="0" destOrd="0" presId="urn:microsoft.com/office/officeart/2005/8/layout/hierarchy1"/>
    <dgm:cxn modelId="{3DD5E4D9-CBA6-8A42-B818-42188BB72532}" srcId="{6EA5897F-ECF5-EF45-BC89-5301B842401E}" destId="{8C520923-0C59-1847-BBAB-963138FB6693}" srcOrd="0" destOrd="0" parTransId="{19C4BFEA-7931-AD4C-A3B0-7AB648F45E65}" sibTransId="{9310DF77-70D4-2A47-B1BC-C11252C397E0}"/>
    <dgm:cxn modelId="{32D80FFA-E16C-EF4E-B7A3-754E1E307415}" type="presOf" srcId="{712084A0-6D1A-4540-91A3-CBF6A8CBC6A0}" destId="{175789AE-E0DB-FB4B-94B6-8EFFC22F14F1}" srcOrd="0" destOrd="0" presId="urn:microsoft.com/office/officeart/2005/8/layout/hierarchy1"/>
    <dgm:cxn modelId="{83ECF8FD-EFA7-984E-974E-356BEFFC583F}" srcId="{006C6A61-8FF8-5640-81D2-C3962AE48CE4}" destId="{712084A0-6D1A-4540-91A3-CBF6A8CBC6A0}" srcOrd="0" destOrd="0" parTransId="{DD0630A3-FCE6-1244-9D92-88EA9ADD58C2}" sibTransId="{6549EC4F-CE7E-2341-B71A-87C40D6E06D0}"/>
    <dgm:cxn modelId="{2E9ED861-4805-844C-A8FE-6E79E5B73BEF}" type="presParOf" srcId="{8E380C68-B05A-9B46-808F-9D589D352F81}" destId="{46015735-1EEE-D34F-9DC8-07F3F67B3BA7}" srcOrd="0" destOrd="0" presId="urn:microsoft.com/office/officeart/2005/8/layout/hierarchy1"/>
    <dgm:cxn modelId="{E2FF6DEA-9B7F-A840-816F-6EF0DA2563B8}" type="presParOf" srcId="{46015735-1EEE-D34F-9DC8-07F3F67B3BA7}" destId="{2310246E-B809-AB45-A35B-9F419A469021}" srcOrd="0" destOrd="0" presId="urn:microsoft.com/office/officeart/2005/8/layout/hierarchy1"/>
    <dgm:cxn modelId="{62E3BB72-DBD3-5A4A-B195-8435EEE8866A}" type="presParOf" srcId="{2310246E-B809-AB45-A35B-9F419A469021}" destId="{85974B36-78EB-544B-A7A4-0880490EA7BA}" srcOrd="0" destOrd="0" presId="urn:microsoft.com/office/officeart/2005/8/layout/hierarchy1"/>
    <dgm:cxn modelId="{AF97AA32-9E69-2D44-BE09-16F900C94AA6}" type="presParOf" srcId="{2310246E-B809-AB45-A35B-9F419A469021}" destId="{162DC8CA-128C-1840-9D6A-04FEFE1F3368}" srcOrd="1" destOrd="0" presId="urn:microsoft.com/office/officeart/2005/8/layout/hierarchy1"/>
    <dgm:cxn modelId="{E8FECBD4-1203-2441-B076-101BD17BE160}" type="presParOf" srcId="{46015735-1EEE-D34F-9DC8-07F3F67B3BA7}" destId="{3A27400C-D753-9F40-8A5B-CAE9F53A7BFD}" srcOrd="1" destOrd="0" presId="urn:microsoft.com/office/officeart/2005/8/layout/hierarchy1"/>
    <dgm:cxn modelId="{61DE581C-EB85-B34E-8015-090845712B51}" type="presParOf" srcId="{3A27400C-D753-9F40-8A5B-CAE9F53A7BFD}" destId="{3B260FC7-8E7B-8B45-AF18-3E51810E4DCB}" srcOrd="0" destOrd="0" presId="urn:microsoft.com/office/officeart/2005/8/layout/hierarchy1"/>
    <dgm:cxn modelId="{61040550-FD2F-C642-A5A9-79FD5F90B5FB}" type="presParOf" srcId="{3A27400C-D753-9F40-8A5B-CAE9F53A7BFD}" destId="{3BCCB71E-E07F-EC46-B196-8AB8BC07AE3A}" srcOrd="1" destOrd="0" presId="urn:microsoft.com/office/officeart/2005/8/layout/hierarchy1"/>
    <dgm:cxn modelId="{BEB964D5-EAAD-4641-8F92-19622E5AD7A2}" type="presParOf" srcId="{3BCCB71E-E07F-EC46-B196-8AB8BC07AE3A}" destId="{118881B9-4236-264E-89CF-7F4FDDB0357F}" srcOrd="0" destOrd="0" presId="urn:microsoft.com/office/officeart/2005/8/layout/hierarchy1"/>
    <dgm:cxn modelId="{7B666585-A61B-E140-B724-65942FCE44A6}" type="presParOf" srcId="{118881B9-4236-264E-89CF-7F4FDDB0357F}" destId="{5F83DF40-0583-8948-A42E-CE85A0985A7A}" srcOrd="0" destOrd="0" presId="urn:microsoft.com/office/officeart/2005/8/layout/hierarchy1"/>
    <dgm:cxn modelId="{6FADAC99-C45B-5241-B22A-01F7ADFF6686}" type="presParOf" srcId="{118881B9-4236-264E-89CF-7F4FDDB0357F}" destId="{811D3CBF-DDCA-A94C-8E2F-E3A977197A95}" srcOrd="1" destOrd="0" presId="urn:microsoft.com/office/officeart/2005/8/layout/hierarchy1"/>
    <dgm:cxn modelId="{13B7E0A3-2639-7D4C-A530-597F7BD2BEA5}" type="presParOf" srcId="{3BCCB71E-E07F-EC46-B196-8AB8BC07AE3A}" destId="{0AE3D5E6-F339-064F-810A-6A12DD5E24A1}" srcOrd="1" destOrd="0" presId="urn:microsoft.com/office/officeart/2005/8/layout/hierarchy1"/>
    <dgm:cxn modelId="{EAC208EA-6402-494E-99D1-150420119233}" type="presParOf" srcId="{0AE3D5E6-F339-064F-810A-6A12DD5E24A1}" destId="{0B421BAE-E946-B54C-B326-1E81D5992EAA}" srcOrd="0" destOrd="0" presId="urn:microsoft.com/office/officeart/2005/8/layout/hierarchy1"/>
    <dgm:cxn modelId="{5A1C0330-0EE7-6B43-BD22-AFAF2B390F36}" type="presParOf" srcId="{0AE3D5E6-F339-064F-810A-6A12DD5E24A1}" destId="{77F21B00-D182-C84A-A108-F3669ADDC2DF}" srcOrd="1" destOrd="0" presId="urn:microsoft.com/office/officeart/2005/8/layout/hierarchy1"/>
    <dgm:cxn modelId="{75C92AAC-9302-A94D-98C1-06BAA4A5B5F5}" type="presParOf" srcId="{77F21B00-D182-C84A-A108-F3669ADDC2DF}" destId="{4B1E5CDD-C703-0147-AC4A-21447DA5A413}" srcOrd="0" destOrd="0" presId="urn:microsoft.com/office/officeart/2005/8/layout/hierarchy1"/>
    <dgm:cxn modelId="{4C3B58AB-3C7D-3548-A81A-DBB7FDBB8ADD}" type="presParOf" srcId="{4B1E5CDD-C703-0147-AC4A-21447DA5A413}" destId="{94B88FA9-4397-2142-AC86-85234501DD22}" srcOrd="0" destOrd="0" presId="urn:microsoft.com/office/officeart/2005/8/layout/hierarchy1"/>
    <dgm:cxn modelId="{9296AFAD-63D4-5945-8DF7-4E35C2944C2B}" type="presParOf" srcId="{4B1E5CDD-C703-0147-AC4A-21447DA5A413}" destId="{175789AE-E0DB-FB4B-94B6-8EFFC22F14F1}" srcOrd="1" destOrd="0" presId="urn:microsoft.com/office/officeart/2005/8/layout/hierarchy1"/>
    <dgm:cxn modelId="{2C436B35-D5F6-8B49-88C2-34AA4AAE1070}" type="presParOf" srcId="{77F21B00-D182-C84A-A108-F3669ADDC2DF}" destId="{515BE2F8-60E5-C24F-B8A7-3C3FA37C6FE6}" srcOrd="1" destOrd="0" presId="urn:microsoft.com/office/officeart/2005/8/layout/hierarchy1"/>
    <dgm:cxn modelId="{6BCA485B-3CE5-994E-BDC2-19F5C61639E3}" type="presParOf" srcId="{3A27400C-D753-9F40-8A5B-CAE9F53A7BFD}" destId="{97F29C77-E05D-CF4D-A9ED-676C40DE7E78}" srcOrd="2" destOrd="0" presId="urn:microsoft.com/office/officeart/2005/8/layout/hierarchy1"/>
    <dgm:cxn modelId="{5965F963-7CE8-DA4C-885D-AC0A7EF4E7B9}" type="presParOf" srcId="{3A27400C-D753-9F40-8A5B-CAE9F53A7BFD}" destId="{CC52E8F3-68BE-224B-A699-639AD5CA5533}" srcOrd="3" destOrd="0" presId="urn:microsoft.com/office/officeart/2005/8/layout/hierarchy1"/>
    <dgm:cxn modelId="{8BC032CA-054E-2A43-9F26-45911AC63258}" type="presParOf" srcId="{CC52E8F3-68BE-224B-A699-639AD5CA5533}" destId="{36A43E27-0402-974B-A5C0-08A5F19A3ED1}" srcOrd="0" destOrd="0" presId="urn:microsoft.com/office/officeart/2005/8/layout/hierarchy1"/>
    <dgm:cxn modelId="{57AF72FC-2520-9046-9300-CBF57629FB8D}" type="presParOf" srcId="{36A43E27-0402-974B-A5C0-08A5F19A3ED1}" destId="{A702120C-0708-5C4F-9EAB-7A4FF7DB78E5}" srcOrd="0" destOrd="0" presId="urn:microsoft.com/office/officeart/2005/8/layout/hierarchy1"/>
    <dgm:cxn modelId="{29080EE5-CFA7-FE4F-9366-7EA55159B6BC}" type="presParOf" srcId="{36A43E27-0402-974B-A5C0-08A5F19A3ED1}" destId="{63E14DFF-FB1C-F841-8DC1-2F281FD7A6E9}" srcOrd="1" destOrd="0" presId="urn:microsoft.com/office/officeart/2005/8/layout/hierarchy1"/>
    <dgm:cxn modelId="{A22E18BB-8072-1D41-BB6A-F5BEB887612D}" type="presParOf" srcId="{CC52E8F3-68BE-224B-A699-639AD5CA5533}" destId="{C6EB7E45-10E9-EA4D-9E75-9E8612AE6E18}" srcOrd="1" destOrd="0" presId="urn:microsoft.com/office/officeart/2005/8/layout/hierarchy1"/>
    <dgm:cxn modelId="{B4ACBF50-C4DA-BA4F-9D19-9E3F858C7AB2}" type="presParOf" srcId="{C6EB7E45-10E9-EA4D-9E75-9E8612AE6E18}" destId="{3A246096-F971-0541-8F34-9CA947D7726E}" srcOrd="0" destOrd="0" presId="urn:microsoft.com/office/officeart/2005/8/layout/hierarchy1"/>
    <dgm:cxn modelId="{78496AC0-EEBE-0043-94A9-202A4E4EA234}" type="presParOf" srcId="{C6EB7E45-10E9-EA4D-9E75-9E8612AE6E18}" destId="{342A23BE-A31D-5C43-B922-68DDD37768F6}" srcOrd="1" destOrd="0" presId="urn:microsoft.com/office/officeart/2005/8/layout/hierarchy1"/>
    <dgm:cxn modelId="{2AA90103-2627-A44C-81CD-BE4937C311C5}" type="presParOf" srcId="{342A23BE-A31D-5C43-B922-68DDD37768F6}" destId="{9311D72F-D173-614F-B5CB-5BEFA85B82DF}" srcOrd="0" destOrd="0" presId="urn:microsoft.com/office/officeart/2005/8/layout/hierarchy1"/>
    <dgm:cxn modelId="{3231144D-1150-D14E-8AE4-C42BB5C5029C}" type="presParOf" srcId="{9311D72F-D173-614F-B5CB-5BEFA85B82DF}" destId="{6F78BCAE-E52A-1F4D-A1AA-C94774844DEB}" srcOrd="0" destOrd="0" presId="urn:microsoft.com/office/officeart/2005/8/layout/hierarchy1"/>
    <dgm:cxn modelId="{4C3FD185-94E0-264A-AEEF-B8B4AFE860DE}" type="presParOf" srcId="{9311D72F-D173-614F-B5CB-5BEFA85B82DF}" destId="{5980BE24-68C5-454F-AEDD-B0E480D55890}" srcOrd="1" destOrd="0" presId="urn:microsoft.com/office/officeart/2005/8/layout/hierarchy1"/>
    <dgm:cxn modelId="{8CCB9FEE-B524-094B-B43B-91E727A3D34F}" type="presParOf" srcId="{342A23BE-A31D-5C43-B922-68DDD37768F6}" destId="{199E4D0D-B1A5-4740-B637-AC9903645E3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565CBA1-F702-3441-A98E-B3E06A755E6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32547D-55EC-6547-98BB-F93F99887B5D}">
      <dgm:prSet phldrT="[Text]" custT="1"/>
      <dgm:spPr>
        <a:solidFill>
          <a:schemeClr val="accent2"/>
        </a:solidFill>
        <a:ln>
          <a:noFill/>
        </a:ln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Disadvantages</a:t>
          </a:r>
        </a:p>
      </dgm:t>
    </dgm:pt>
    <dgm:pt modelId="{7ECC2219-3A36-CA48-AA00-A9A32414E3C5}" type="parTrans" cxnId="{12006D0B-C3FA-5047-9C42-8F833BDAAE06}">
      <dgm:prSet/>
      <dgm:spPr/>
      <dgm:t>
        <a:bodyPr/>
        <a:lstStyle/>
        <a:p>
          <a:endParaRPr lang="en-US"/>
        </a:p>
      </dgm:t>
    </dgm:pt>
    <dgm:pt modelId="{BE83CC59-A636-6A46-83B3-2BAC879F506B}" type="sibTrans" cxnId="{12006D0B-C3FA-5047-9C42-8F833BDAAE06}">
      <dgm:prSet/>
      <dgm:spPr/>
      <dgm:t>
        <a:bodyPr/>
        <a:lstStyle/>
        <a:p>
          <a:endParaRPr lang="en-US"/>
        </a:p>
      </dgm:t>
    </dgm:pt>
    <dgm:pt modelId="{AD7FCF63-4F42-4446-9DC3-286C147755B2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>
              <a:latin typeface="+mj-lt"/>
            </a:rPr>
            <a:t>Additional code must be executed at run time to impose checks</a:t>
          </a:r>
        </a:p>
      </dgm:t>
    </dgm:pt>
    <dgm:pt modelId="{F22FB8D3-3CEF-0342-90BC-546FEE7243E9}" type="parTrans" cxnId="{B46FE871-AAA1-F044-B29D-62AE9DEC50BA}">
      <dgm:prSet/>
      <dgm:spPr/>
      <dgm:t>
        <a:bodyPr/>
        <a:lstStyle/>
        <a:p>
          <a:endParaRPr lang="en-US"/>
        </a:p>
      </dgm:t>
    </dgm:pt>
    <dgm:pt modelId="{18675396-5647-B74E-82A2-23A1D52FBE03}" type="sibTrans" cxnId="{B46FE871-AAA1-F044-B29D-62AE9DEC50BA}">
      <dgm:prSet/>
      <dgm:spPr/>
      <dgm:t>
        <a:bodyPr/>
        <a:lstStyle/>
        <a:p>
          <a:endParaRPr lang="en-US"/>
        </a:p>
      </dgm:t>
    </dgm:pt>
    <dgm:pt modelId="{8907F5B8-025B-F24C-AB8E-3E9D5DA148CA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>
              <a:latin typeface="+mj-lt"/>
            </a:rPr>
            <a:t>Flexibility and safety comes at a cost in resource use</a:t>
          </a:r>
        </a:p>
      </dgm:t>
    </dgm:pt>
    <dgm:pt modelId="{5AABEC0D-9B36-F246-A644-B55001A134CD}" type="parTrans" cxnId="{E1BB9B7B-70FF-8D4F-BEE6-DD1D4EA1FB57}">
      <dgm:prSet/>
      <dgm:spPr/>
      <dgm:t>
        <a:bodyPr/>
        <a:lstStyle/>
        <a:p>
          <a:endParaRPr lang="en-US"/>
        </a:p>
      </dgm:t>
    </dgm:pt>
    <dgm:pt modelId="{1B07F8A6-D4CD-0A44-A2EB-7A4FD5C8FC36}" type="sibTrans" cxnId="{E1BB9B7B-70FF-8D4F-BEE6-DD1D4EA1FB57}">
      <dgm:prSet/>
      <dgm:spPr/>
      <dgm:t>
        <a:bodyPr/>
        <a:lstStyle/>
        <a:p>
          <a:endParaRPr lang="en-US"/>
        </a:p>
      </dgm:t>
    </dgm:pt>
    <dgm:pt modelId="{74DA30EF-C82F-D043-B1A9-AFF15BE9800B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>
              <a:latin typeface="+mj-lt"/>
            </a:rPr>
            <a:t>Distance from the underlying machine language and architecture means that access to some instructions and hardware resources is lost</a:t>
          </a:r>
        </a:p>
      </dgm:t>
    </dgm:pt>
    <dgm:pt modelId="{EB322BFF-B9A0-5B4C-B792-2CEA2372F944}" type="parTrans" cxnId="{6E6ADB83-7358-214A-9644-8CD31A3E46C8}">
      <dgm:prSet/>
      <dgm:spPr/>
      <dgm:t>
        <a:bodyPr/>
        <a:lstStyle/>
        <a:p>
          <a:endParaRPr lang="en-US"/>
        </a:p>
      </dgm:t>
    </dgm:pt>
    <dgm:pt modelId="{6B23FEB5-CD2B-2643-808E-676C6BC12D21}" type="sibTrans" cxnId="{6E6ADB83-7358-214A-9644-8CD31A3E46C8}">
      <dgm:prSet/>
      <dgm:spPr/>
      <dgm:t>
        <a:bodyPr/>
        <a:lstStyle/>
        <a:p>
          <a:endParaRPr lang="en-US"/>
        </a:p>
      </dgm:t>
    </dgm:pt>
    <dgm:pt modelId="{2FD6258B-184D-D449-84E8-1AC5FA4DCE58}">
      <dgm:prSet/>
      <dgm:spPr/>
      <dgm:t>
        <a:bodyPr/>
        <a:lstStyle/>
        <a:p>
          <a:pPr>
            <a:spcAft>
              <a:spcPts val="942"/>
            </a:spcAft>
          </a:pPr>
          <a:r>
            <a:rPr lang="en-US" dirty="0">
              <a:latin typeface="+mj-lt"/>
            </a:rPr>
            <a:t>Limits their usefulness in writing code, such as device drivers, that must interact with such resources</a:t>
          </a:r>
        </a:p>
      </dgm:t>
    </dgm:pt>
    <dgm:pt modelId="{4C08DEDA-EAE0-C448-A10F-9146838A3F58}" type="parTrans" cxnId="{BDB63F96-C51C-6D42-899A-3C29192026E1}">
      <dgm:prSet/>
      <dgm:spPr/>
      <dgm:t>
        <a:bodyPr/>
        <a:lstStyle/>
        <a:p>
          <a:endParaRPr lang="en-US"/>
        </a:p>
      </dgm:t>
    </dgm:pt>
    <dgm:pt modelId="{0FCD44B7-DD62-2D43-97EC-592B099C187E}" type="sibTrans" cxnId="{BDB63F96-C51C-6D42-899A-3C29192026E1}">
      <dgm:prSet/>
      <dgm:spPr/>
      <dgm:t>
        <a:bodyPr/>
        <a:lstStyle/>
        <a:p>
          <a:endParaRPr lang="en-US"/>
        </a:p>
      </dgm:t>
    </dgm:pt>
    <dgm:pt modelId="{ECE708D5-69F0-B346-A6D1-B645B1BD3E62}" type="pres">
      <dgm:prSet presAssocID="{1565CBA1-F702-3441-A98E-B3E06A755E69}" presName="Name0" presStyleCnt="0">
        <dgm:presLayoutVars>
          <dgm:dir/>
          <dgm:animLvl val="lvl"/>
          <dgm:resizeHandles val="exact"/>
        </dgm:presLayoutVars>
      </dgm:prSet>
      <dgm:spPr/>
    </dgm:pt>
    <dgm:pt modelId="{1FD79DD6-6951-B945-A3E6-0B0C9A291177}" type="pres">
      <dgm:prSet presAssocID="{C232547D-55EC-6547-98BB-F93F99887B5D}" presName="composite" presStyleCnt="0"/>
      <dgm:spPr/>
    </dgm:pt>
    <dgm:pt modelId="{2728FCC9-AE1D-384B-9A58-2E5D9C0DE65D}" type="pres">
      <dgm:prSet presAssocID="{C232547D-55EC-6547-98BB-F93F99887B5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3B4943DA-0858-8E4A-8A7D-48D06C3231A9}" type="pres">
      <dgm:prSet presAssocID="{C232547D-55EC-6547-98BB-F93F99887B5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2006D0B-C3FA-5047-9C42-8F833BDAAE06}" srcId="{1565CBA1-F702-3441-A98E-B3E06A755E69}" destId="{C232547D-55EC-6547-98BB-F93F99887B5D}" srcOrd="0" destOrd="0" parTransId="{7ECC2219-3A36-CA48-AA00-A9A32414E3C5}" sibTransId="{BE83CC59-A636-6A46-83B3-2BAC879F506B}"/>
    <dgm:cxn modelId="{B46FE871-AAA1-F044-B29D-62AE9DEC50BA}" srcId="{C232547D-55EC-6547-98BB-F93F99887B5D}" destId="{AD7FCF63-4F42-4446-9DC3-286C147755B2}" srcOrd="0" destOrd="0" parTransId="{F22FB8D3-3CEF-0342-90BC-546FEE7243E9}" sibTransId="{18675396-5647-B74E-82A2-23A1D52FBE03}"/>
    <dgm:cxn modelId="{ED03CD53-73B5-4A41-AF04-80FEDFEF9631}" type="presOf" srcId="{C232547D-55EC-6547-98BB-F93F99887B5D}" destId="{2728FCC9-AE1D-384B-9A58-2E5D9C0DE65D}" srcOrd="0" destOrd="0" presId="urn:microsoft.com/office/officeart/2005/8/layout/hList1"/>
    <dgm:cxn modelId="{1CD34655-08E0-5C49-90EC-9309FFADE59A}" type="presOf" srcId="{1565CBA1-F702-3441-A98E-B3E06A755E69}" destId="{ECE708D5-69F0-B346-A6D1-B645B1BD3E62}" srcOrd="0" destOrd="0" presId="urn:microsoft.com/office/officeart/2005/8/layout/hList1"/>
    <dgm:cxn modelId="{E1BB9B7B-70FF-8D4F-BEE6-DD1D4EA1FB57}" srcId="{C232547D-55EC-6547-98BB-F93F99887B5D}" destId="{8907F5B8-025B-F24C-AB8E-3E9D5DA148CA}" srcOrd="1" destOrd="0" parTransId="{5AABEC0D-9B36-F246-A644-B55001A134CD}" sibTransId="{1B07F8A6-D4CD-0A44-A2EB-7A4FD5C8FC36}"/>
    <dgm:cxn modelId="{6E6ADB83-7358-214A-9644-8CD31A3E46C8}" srcId="{C232547D-55EC-6547-98BB-F93F99887B5D}" destId="{74DA30EF-C82F-D043-B1A9-AFF15BE9800B}" srcOrd="2" destOrd="0" parTransId="{EB322BFF-B9A0-5B4C-B792-2CEA2372F944}" sibTransId="{6B23FEB5-CD2B-2643-808E-676C6BC12D21}"/>
    <dgm:cxn modelId="{BDB63F96-C51C-6D42-899A-3C29192026E1}" srcId="{C232547D-55EC-6547-98BB-F93F99887B5D}" destId="{2FD6258B-184D-D449-84E8-1AC5FA4DCE58}" srcOrd="3" destOrd="0" parTransId="{4C08DEDA-EAE0-C448-A10F-9146838A3F58}" sibTransId="{0FCD44B7-DD62-2D43-97EC-592B099C187E}"/>
    <dgm:cxn modelId="{B02006AC-117D-0441-A9D9-B69F6FC7B41A}" type="presOf" srcId="{2FD6258B-184D-D449-84E8-1AC5FA4DCE58}" destId="{3B4943DA-0858-8E4A-8A7D-48D06C3231A9}" srcOrd="0" destOrd="3" presId="urn:microsoft.com/office/officeart/2005/8/layout/hList1"/>
    <dgm:cxn modelId="{FAC1ACBA-6A73-354B-8B69-B0A9FB6E79E3}" type="presOf" srcId="{AD7FCF63-4F42-4446-9DC3-286C147755B2}" destId="{3B4943DA-0858-8E4A-8A7D-48D06C3231A9}" srcOrd="0" destOrd="0" presId="urn:microsoft.com/office/officeart/2005/8/layout/hList1"/>
    <dgm:cxn modelId="{42DFEEC1-A394-284A-B351-833F2738D307}" type="presOf" srcId="{8907F5B8-025B-F24C-AB8E-3E9D5DA148CA}" destId="{3B4943DA-0858-8E4A-8A7D-48D06C3231A9}" srcOrd="0" destOrd="1" presId="urn:microsoft.com/office/officeart/2005/8/layout/hList1"/>
    <dgm:cxn modelId="{2DF2EBD1-4F17-384C-825B-7DA8E2D4A409}" type="presOf" srcId="{74DA30EF-C82F-D043-B1A9-AFF15BE9800B}" destId="{3B4943DA-0858-8E4A-8A7D-48D06C3231A9}" srcOrd="0" destOrd="2" presId="urn:microsoft.com/office/officeart/2005/8/layout/hList1"/>
    <dgm:cxn modelId="{E23DE87B-CA59-AB4F-93A6-AC1C83BB72BE}" type="presParOf" srcId="{ECE708D5-69F0-B346-A6D1-B645B1BD3E62}" destId="{1FD79DD6-6951-B945-A3E6-0B0C9A291177}" srcOrd="0" destOrd="0" presId="urn:microsoft.com/office/officeart/2005/8/layout/hList1"/>
    <dgm:cxn modelId="{3257AC51-A26E-3D4B-A921-C2F963A2E97D}" type="presParOf" srcId="{1FD79DD6-6951-B945-A3E6-0B0C9A291177}" destId="{2728FCC9-AE1D-384B-9A58-2E5D9C0DE65D}" srcOrd="0" destOrd="0" presId="urn:microsoft.com/office/officeart/2005/8/layout/hList1"/>
    <dgm:cxn modelId="{78822FBD-F8A8-4842-BA4F-7DA48F03F095}" type="presParOf" srcId="{1FD79DD6-6951-B945-A3E6-0B0C9A291177}" destId="{3B4943DA-0858-8E4A-8A7D-48D06C3231A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DD05AF1-D8D6-3F45-8C73-37B6FD9AE3B5}" type="doc">
      <dgm:prSet loTypeId="urn:microsoft.com/office/officeart/2005/8/layout/chevron1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6C51052-8E6E-CA4E-BAC2-696B07C80FD7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Use virtual memory support to make some regions of memory non-executable</a:t>
          </a:r>
          <a:endParaRPr lang="en-US" dirty="0">
            <a:solidFill>
              <a:schemeClr val="tx1"/>
            </a:solidFill>
          </a:endParaRPr>
        </a:p>
      </dgm:t>
    </dgm:pt>
    <dgm:pt modelId="{9D5672FA-2E75-614D-8F0A-2AE7385BE321}" type="parTrans" cxnId="{CBC353A9-B635-F341-8E12-AEDF48D9C90E}">
      <dgm:prSet/>
      <dgm:spPr/>
      <dgm:t>
        <a:bodyPr/>
        <a:lstStyle/>
        <a:p>
          <a:endParaRPr lang="en-US"/>
        </a:p>
      </dgm:t>
    </dgm:pt>
    <dgm:pt modelId="{E37126A3-D71A-DC44-860F-B1EC072F96C3}" type="sibTrans" cxnId="{CBC353A9-B635-F341-8E12-AEDF48D9C90E}">
      <dgm:prSet/>
      <dgm:spPr/>
      <dgm:t>
        <a:bodyPr/>
        <a:lstStyle/>
        <a:p>
          <a:endParaRPr lang="en-US"/>
        </a:p>
      </dgm:t>
    </dgm:pt>
    <dgm:pt modelId="{00A3E3A4-2BF9-5B4C-90AE-398ECB3C205C}">
      <dgm:prSet/>
      <dgm:spPr/>
      <dgm:t>
        <a:bodyPr/>
        <a:lstStyle/>
        <a:p>
          <a:pPr rtl="0"/>
          <a:r>
            <a:rPr lang="en-US" b="1" dirty="0"/>
            <a:t>Requires support (NX bit) from memory management unit (MMU) and OS</a:t>
          </a:r>
          <a:endParaRPr lang="en-US" dirty="0"/>
        </a:p>
      </dgm:t>
    </dgm:pt>
    <dgm:pt modelId="{06F11B6C-1D61-3E45-B815-C2FF2F7C9E31}" type="parTrans" cxnId="{9C8CF0C7-2D4F-9B4F-AE3E-4529B7B2B6FA}">
      <dgm:prSet/>
      <dgm:spPr/>
      <dgm:t>
        <a:bodyPr/>
        <a:lstStyle/>
        <a:p>
          <a:endParaRPr lang="en-US"/>
        </a:p>
      </dgm:t>
    </dgm:pt>
    <dgm:pt modelId="{BC49A4BC-D467-1C47-AEC1-7012CADCD1C0}" type="sibTrans" cxnId="{9C8CF0C7-2D4F-9B4F-AE3E-4529B7B2B6FA}">
      <dgm:prSet/>
      <dgm:spPr/>
      <dgm:t>
        <a:bodyPr/>
        <a:lstStyle/>
        <a:p>
          <a:endParaRPr lang="en-US"/>
        </a:p>
      </dgm:t>
    </dgm:pt>
    <dgm:pt modelId="{0F934F85-0BB3-644B-B31F-5F7F5E04FA8F}">
      <dgm:prSet/>
      <dgm:spPr/>
      <dgm:t>
        <a:bodyPr/>
        <a:lstStyle/>
        <a:p>
          <a:pPr rtl="0"/>
          <a:r>
            <a:rPr lang="en-US" b="1" dirty="0"/>
            <a:t>Long existed on SPARC / Solaris, mainframe  systems</a:t>
          </a:r>
          <a:endParaRPr lang="en-US" dirty="0"/>
        </a:p>
      </dgm:t>
    </dgm:pt>
    <dgm:pt modelId="{F89D6869-738B-3547-855C-0BCAF2F6D0F0}" type="parTrans" cxnId="{A7B9469A-B1B0-B947-8969-5F53404A2209}">
      <dgm:prSet/>
      <dgm:spPr/>
      <dgm:t>
        <a:bodyPr/>
        <a:lstStyle/>
        <a:p>
          <a:endParaRPr lang="en-US"/>
        </a:p>
      </dgm:t>
    </dgm:pt>
    <dgm:pt modelId="{F4CEF687-EA3C-0D40-9357-B77826E0AF99}" type="sibTrans" cxnId="{A7B9469A-B1B0-B947-8969-5F53404A2209}">
      <dgm:prSet/>
      <dgm:spPr/>
      <dgm:t>
        <a:bodyPr/>
        <a:lstStyle/>
        <a:p>
          <a:endParaRPr lang="en-US"/>
        </a:p>
      </dgm:t>
    </dgm:pt>
    <dgm:pt modelId="{AC6700FE-784A-8545-877B-955F260419DE}">
      <dgm:prSet/>
      <dgm:spPr/>
      <dgm:t>
        <a:bodyPr/>
        <a:lstStyle/>
        <a:p>
          <a:pPr rtl="0"/>
          <a:r>
            <a:rPr lang="en-US" b="1" dirty="0"/>
            <a:t>Recent on x86 Linux/Unix/Windows systems</a:t>
          </a:r>
        </a:p>
      </dgm:t>
    </dgm:pt>
    <dgm:pt modelId="{03C28B85-82F1-FD45-A015-26496DA89D03}" type="parTrans" cxnId="{80E9987E-F25F-754F-AE0D-18811ED098F4}">
      <dgm:prSet/>
      <dgm:spPr/>
      <dgm:t>
        <a:bodyPr/>
        <a:lstStyle/>
        <a:p>
          <a:endParaRPr lang="en-US"/>
        </a:p>
      </dgm:t>
    </dgm:pt>
    <dgm:pt modelId="{ECF1AAB5-D7D9-EE4B-B58A-2E8D517C2D6A}" type="sibTrans" cxnId="{80E9987E-F25F-754F-AE0D-18811ED098F4}">
      <dgm:prSet/>
      <dgm:spPr/>
      <dgm:t>
        <a:bodyPr/>
        <a:lstStyle/>
        <a:p>
          <a:endParaRPr lang="en-US"/>
        </a:p>
      </dgm:t>
    </dgm:pt>
    <dgm:pt modelId="{4F8AA8A0-13BB-C849-98E7-DF032BEC1C37}">
      <dgm:prSet/>
      <dgm:spPr/>
      <dgm:t>
        <a:bodyPr/>
        <a:lstStyle/>
        <a:p>
          <a:pPr rtl="0"/>
          <a:r>
            <a:rPr lang="en-US" b="1" dirty="0">
              <a:solidFill>
                <a:schemeClr val="tx1"/>
              </a:solidFill>
            </a:rPr>
            <a:t>Issues</a:t>
          </a:r>
          <a:endParaRPr lang="en-US" dirty="0">
            <a:solidFill>
              <a:schemeClr val="tx1"/>
            </a:solidFill>
          </a:endParaRPr>
        </a:p>
      </dgm:t>
    </dgm:pt>
    <dgm:pt modelId="{4D07EC5E-0855-FC44-B4EA-FE4308908212}" type="parTrans" cxnId="{68604FB5-4C9D-6243-8461-C4291EA94E20}">
      <dgm:prSet/>
      <dgm:spPr/>
      <dgm:t>
        <a:bodyPr/>
        <a:lstStyle/>
        <a:p>
          <a:endParaRPr lang="en-US"/>
        </a:p>
      </dgm:t>
    </dgm:pt>
    <dgm:pt modelId="{0B03E5EF-AB1A-974F-A4EB-9404A235D990}" type="sibTrans" cxnId="{68604FB5-4C9D-6243-8461-C4291EA94E20}">
      <dgm:prSet/>
      <dgm:spPr/>
      <dgm:t>
        <a:bodyPr/>
        <a:lstStyle/>
        <a:p>
          <a:endParaRPr lang="en-US"/>
        </a:p>
      </dgm:t>
    </dgm:pt>
    <dgm:pt modelId="{BC8DA333-C418-5947-BB8B-7B7E8A1C5B91}">
      <dgm:prSet/>
      <dgm:spPr/>
      <dgm:t>
        <a:bodyPr/>
        <a:lstStyle/>
        <a:p>
          <a:pPr rtl="0"/>
          <a:r>
            <a:rPr lang="en-US" b="1" dirty="0"/>
            <a:t>Support for executable stack code</a:t>
          </a:r>
        </a:p>
      </dgm:t>
    </dgm:pt>
    <dgm:pt modelId="{54DEF8E7-2B2A-EA4C-8114-D19D1234695D}" type="parTrans" cxnId="{8834BB5F-B3FD-BC44-84ED-F67371E5593D}">
      <dgm:prSet/>
      <dgm:spPr/>
      <dgm:t>
        <a:bodyPr/>
        <a:lstStyle/>
        <a:p>
          <a:endParaRPr lang="en-US"/>
        </a:p>
      </dgm:t>
    </dgm:pt>
    <dgm:pt modelId="{3FED0A11-DD7D-034A-9889-BEB9C8E7FEF1}" type="sibTrans" cxnId="{8834BB5F-B3FD-BC44-84ED-F67371E5593D}">
      <dgm:prSet/>
      <dgm:spPr/>
      <dgm:t>
        <a:bodyPr/>
        <a:lstStyle/>
        <a:p>
          <a:endParaRPr lang="en-US"/>
        </a:p>
      </dgm:t>
    </dgm:pt>
    <dgm:pt modelId="{90CB9375-C196-8B40-A871-44742C3A95F9}">
      <dgm:prSet/>
      <dgm:spPr/>
      <dgm:t>
        <a:bodyPr/>
        <a:lstStyle/>
        <a:p>
          <a:pPr rtl="0"/>
          <a:r>
            <a:rPr lang="en-US" b="1" dirty="0"/>
            <a:t>Special provisions are needed</a:t>
          </a:r>
        </a:p>
      </dgm:t>
    </dgm:pt>
    <dgm:pt modelId="{93300A17-7F10-DD44-B8E5-CA032D4D559F}" type="parTrans" cxnId="{2D349911-382A-944A-AE3F-5840AC517A2C}">
      <dgm:prSet/>
      <dgm:spPr/>
      <dgm:t>
        <a:bodyPr/>
        <a:lstStyle/>
        <a:p>
          <a:endParaRPr lang="en-US"/>
        </a:p>
      </dgm:t>
    </dgm:pt>
    <dgm:pt modelId="{5F621B64-7F68-B245-9D95-EE51E66BE058}" type="sibTrans" cxnId="{2D349911-382A-944A-AE3F-5840AC517A2C}">
      <dgm:prSet/>
      <dgm:spPr/>
      <dgm:t>
        <a:bodyPr/>
        <a:lstStyle/>
        <a:p>
          <a:endParaRPr lang="en-US"/>
        </a:p>
      </dgm:t>
    </dgm:pt>
    <dgm:pt modelId="{8F00C0FB-CAE0-A247-9DDC-E6FB97DBB8EE}" type="pres">
      <dgm:prSet presAssocID="{DDD05AF1-D8D6-3F45-8C73-37B6FD9AE3B5}" presName="Name0" presStyleCnt="0">
        <dgm:presLayoutVars>
          <dgm:dir/>
          <dgm:animLvl val="lvl"/>
          <dgm:resizeHandles val="exact"/>
        </dgm:presLayoutVars>
      </dgm:prSet>
      <dgm:spPr/>
    </dgm:pt>
    <dgm:pt modelId="{896FD971-F309-CC45-8141-2DF763E2F430}" type="pres">
      <dgm:prSet presAssocID="{36C51052-8E6E-CA4E-BAC2-696B07C80FD7}" presName="composite" presStyleCnt="0"/>
      <dgm:spPr/>
    </dgm:pt>
    <dgm:pt modelId="{457B95C9-3927-B94E-8403-AB5EA84E54C8}" type="pres">
      <dgm:prSet presAssocID="{36C51052-8E6E-CA4E-BAC2-696B07C80FD7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306ACB49-B515-EA43-8C3C-90A5069DB647}" type="pres">
      <dgm:prSet presAssocID="{36C51052-8E6E-CA4E-BAC2-696B07C80FD7}" presName="desTx" presStyleLbl="revTx" presStyleIdx="0" presStyleCnt="2">
        <dgm:presLayoutVars>
          <dgm:bulletEnabled val="1"/>
        </dgm:presLayoutVars>
      </dgm:prSet>
      <dgm:spPr/>
    </dgm:pt>
    <dgm:pt modelId="{25E9B7DB-2DCD-9148-B49D-6DEF78608F78}" type="pres">
      <dgm:prSet presAssocID="{E37126A3-D71A-DC44-860F-B1EC072F96C3}" presName="space" presStyleCnt="0"/>
      <dgm:spPr/>
    </dgm:pt>
    <dgm:pt modelId="{DAA847CB-49D5-FC43-9A5C-EC15FA7E8223}" type="pres">
      <dgm:prSet presAssocID="{4F8AA8A0-13BB-C849-98E7-DF032BEC1C37}" presName="composite" presStyleCnt="0"/>
      <dgm:spPr/>
    </dgm:pt>
    <dgm:pt modelId="{2FEDC728-875F-4C4E-A497-AFC3B2BF7B1E}" type="pres">
      <dgm:prSet presAssocID="{4F8AA8A0-13BB-C849-98E7-DF032BEC1C37}" presName="parTx" presStyleLbl="node1" presStyleIdx="1" presStyleCnt="2">
        <dgm:presLayoutVars>
          <dgm:chMax val="0"/>
          <dgm:chPref val="0"/>
          <dgm:bulletEnabled val="1"/>
        </dgm:presLayoutVars>
      </dgm:prSet>
      <dgm:spPr/>
    </dgm:pt>
    <dgm:pt modelId="{53A86220-67A1-E542-B493-65F73FC1FCB1}" type="pres">
      <dgm:prSet presAssocID="{4F8AA8A0-13BB-C849-98E7-DF032BEC1C37}" presName="desTx" presStyleLbl="revTx" presStyleIdx="1" presStyleCnt="2">
        <dgm:presLayoutVars>
          <dgm:bulletEnabled val="1"/>
        </dgm:presLayoutVars>
      </dgm:prSet>
      <dgm:spPr/>
    </dgm:pt>
  </dgm:ptLst>
  <dgm:cxnLst>
    <dgm:cxn modelId="{2D349911-382A-944A-AE3F-5840AC517A2C}" srcId="{4F8AA8A0-13BB-C849-98E7-DF032BEC1C37}" destId="{90CB9375-C196-8B40-A871-44742C3A95F9}" srcOrd="1" destOrd="0" parTransId="{93300A17-7F10-DD44-B8E5-CA032D4D559F}" sibTransId="{5F621B64-7F68-B245-9D95-EE51E66BE058}"/>
    <dgm:cxn modelId="{8386E12D-0818-1848-8B52-0D02985AE629}" type="presOf" srcId="{AC6700FE-784A-8545-877B-955F260419DE}" destId="{306ACB49-B515-EA43-8C3C-90A5069DB647}" srcOrd="0" destOrd="2" presId="urn:microsoft.com/office/officeart/2005/8/layout/chevron1"/>
    <dgm:cxn modelId="{B2DFF837-4741-9742-8DFC-2333159899E1}" type="presOf" srcId="{4F8AA8A0-13BB-C849-98E7-DF032BEC1C37}" destId="{2FEDC728-875F-4C4E-A497-AFC3B2BF7B1E}" srcOrd="0" destOrd="0" presId="urn:microsoft.com/office/officeart/2005/8/layout/chevron1"/>
    <dgm:cxn modelId="{B5780E5F-4082-B54B-B698-C7A707DA568D}" type="presOf" srcId="{0F934F85-0BB3-644B-B31F-5F7F5E04FA8F}" destId="{306ACB49-B515-EA43-8C3C-90A5069DB647}" srcOrd="0" destOrd="1" presId="urn:microsoft.com/office/officeart/2005/8/layout/chevron1"/>
    <dgm:cxn modelId="{8834BB5F-B3FD-BC44-84ED-F67371E5593D}" srcId="{4F8AA8A0-13BB-C849-98E7-DF032BEC1C37}" destId="{BC8DA333-C418-5947-BB8B-7B7E8A1C5B91}" srcOrd="0" destOrd="0" parTransId="{54DEF8E7-2B2A-EA4C-8114-D19D1234695D}" sibTransId="{3FED0A11-DD7D-034A-9889-BEB9C8E7FEF1}"/>
    <dgm:cxn modelId="{0A6C176F-A959-1641-8BE9-0F94F0AF75C4}" type="presOf" srcId="{BC8DA333-C418-5947-BB8B-7B7E8A1C5B91}" destId="{53A86220-67A1-E542-B493-65F73FC1FCB1}" srcOrd="0" destOrd="0" presId="urn:microsoft.com/office/officeart/2005/8/layout/chevron1"/>
    <dgm:cxn modelId="{E9308355-9162-7E4D-B076-D95244C8F6AA}" type="presOf" srcId="{90CB9375-C196-8B40-A871-44742C3A95F9}" destId="{53A86220-67A1-E542-B493-65F73FC1FCB1}" srcOrd="0" destOrd="1" presId="urn:microsoft.com/office/officeart/2005/8/layout/chevron1"/>
    <dgm:cxn modelId="{80E9987E-F25F-754F-AE0D-18811ED098F4}" srcId="{36C51052-8E6E-CA4E-BAC2-696B07C80FD7}" destId="{AC6700FE-784A-8545-877B-955F260419DE}" srcOrd="2" destOrd="0" parTransId="{03C28B85-82F1-FD45-A015-26496DA89D03}" sibTransId="{ECF1AAB5-D7D9-EE4B-B58A-2E8D517C2D6A}"/>
    <dgm:cxn modelId="{09F19790-2518-D041-9018-FDEFF3657445}" type="presOf" srcId="{DDD05AF1-D8D6-3F45-8C73-37B6FD9AE3B5}" destId="{8F00C0FB-CAE0-A247-9DDC-E6FB97DBB8EE}" srcOrd="0" destOrd="0" presId="urn:microsoft.com/office/officeart/2005/8/layout/chevron1"/>
    <dgm:cxn modelId="{A7B9469A-B1B0-B947-8969-5F53404A2209}" srcId="{36C51052-8E6E-CA4E-BAC2-696B07C80FD7}" destId="{0F934F85-0BB3-644B-B31F-5F7F5E04FA8F}" srcOrd="1" destOrd="0" parTransId="{F89D6869-738B-3547-855C-0BCAF2F6D0F0}" sibTransId="{F4CEF687-EA3C-0D40-9357-B77826E0AF99}"/>
    <dgm:cxn modelId="{CBC353A9-B635-F341-8E12-AEDF48D9C90E}" srcId="{DDD05AF1-D8D6-3F45-8C73-37B6FD9AE3B5}" destId="{36C51052-8E6E-CA4E-BAC2-696B07C80FD7}" srcOrd="0" destOrd="0" parTransId="{9D5672FA-2E75-614D-8F0A-2AE7385BE321}" sibTransId="{E37126A3-D71A-DC44-860F-B1EC072F96C3}"/>
    <dgm:cxn modelId="{68604FB5-4C9D-6243-8461-C4291EA94E20}" srcId="{DDD05AF1-D8D6-3F45-8C73-37B6FD9AE3B5}" destId="{4F8AA8A0-13BB-C849-98E7-DF032BEC1C37}" srcOrd="1" destOrd="0" parTransId="{4D07EC5E-0855-FC44-B4EA-FE4308908212}" sibTransId="{0B03E5EF-AB1A-974F-A4EB-9404A235D990}"/>
    <dgm:cxn modelId="{9C8CF0C7-2D4F-9B4F-AE3E-4529B7B2B6FA}" srcId="{36C51052-8E6E-CA4E-BAC2-696B07C80FD7}" destId="{00A3E3A4-2BF9-5B4C-90AE-398ECB3C205C}" srcOrd="0" destOrd="0" parTransId="{06F11B6C-1D61-3E45-B815-C2FF2F7C9E31}" sibTransId="{BC49A4BC-D467-1C47-AEC1-7012CADCD1C0}"/>
    <dgm:cxn modelId="{EFA62FC8-5213-AD46-9A7A-C8A3B4932794}" type="presOf" srcId="{00A3E3A4-2BF9-5B4C-90AE-398ECB3C205C}" destId="{306ACB49-B515-EA43-8C3C-90A5069DB647}" srcOrd="0" destOrd="0" presId="urn:microsoft.com/office/officeart/2005/8/layout/chevron1"/>
    <dgm:cxn modelId="{616EF6FD-5DA4-664A-85E3-C70B98555125}" type="presOf" srcId="{36C51052-8E6E-CA4E-BAC2-696B07C80FD7}" destId="{457B95C9-3927-B94E-8403-AB5EA84E54C8}" srcOrd="0" destOrd="0" presId="urn:microsoft.com/office/officeart/2005/8/layout/chevron1"/>
    <dgm:cxn modelId="{5CFDC7AE-87C2-EC44-97F9-3DE2C5114B16}" type="presParOf" srcId="{8F00C0FB-CAE0-A247-9DDC-E6FB97DBB8EE}" destId="{896FD971-F309-CC45-8141-2DF763E2F430}" srcOrd="0" destOrd="0" presId="urn:microsoft.com/office/officeart/2005/8/layout/chevron1"/>
    <dgm:cxn modelId="{83716D2F-95A1-734E-B1E0-748FF50A9E58}" type="presParOf" srcId="{896FD971-F309-CC45-8141-2DF763E2F430}" destId="{457B95C9-3927-B94E-8403-AB5EA84E54C8}" srcOrd="0" destOrd="0" presId="urn:microsoft.com/office/officeart/2005/8/layout/chevron1"/>
    <dgm:cxn modelId="{268902FA-3DF3-0241-9E25-71E4CCD58673}" type="presParOf" srcId="{896FD971-F309-CC45-8141-2DF763E2F430}" destId="{306ACB49-B515-EA43-8C3C-90A5069DB647}" srcOrd="1" destOrd="0" presId="urn:microsoft.com/office/officeart/2005/8/layout/chevron1"/>
    <dgm:cxn modelId="{260A250A-4C14-6044-A190-E2E5E080FD17}" type="presParOf" srcId="{8F00C0FB-CAE0-A247-9DDC-E6FB97DBB8EE}" destId="{25E9B7DB-2DCD-9148-B49D-6DEF78608F78}" srcOrd="1" destOrd="0" presId="urn:microsoft.com/office/officeart/2005/8/layout/chevron1"/>
    <dgm:cxn modelId="{710EF7CD-5CAE-E240-B624-E874C8F66A54}" type="presParOf" srcId="{8F00C0FB-CAE0-A247-9DDC-E6FB97DBB8EE}" destId="{DAA847CB-49D5-FC43-9A5C-EC15FA7E8223}" srcOrd="2" destOrd="0" presId="urn:microsoft.com/office/officeart/2005/8/layout/chevron1"/>
    <dgm:cxn modelId="{2DE065F9-D7A1-6C44-AE4C-45210629B5CC}" type="presParOf" srcId="{DAA847CB-49D5-FC43-9A5C-EC15FA7E8223}" destId="{2FEDC728-875F-4C4E-A497-AFC3B2BF7B1E}" srcOrd="0" destOrd="0" presId="urn:microsoft.com/office/officeart/2005/8/layout/chevron1"/>
    <dgm:cxn modelId="{379D91CC-5071-E044-8A61-5676CC4021A0}" type="presParOf" srcId="{DAA847CB-49D5-FC43-9A5C-EC15FA7E8223}" destId="{53A86220-67A1-E542-B493-65F73FC1FCB1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8854C89-70F1-1649-AF26-CE53D4058894}" type="doc">
      <dgm:prSet loTypeId="urn:microsoft.com/office/officeart/2005/8/layout/hList6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6BB2D14-9938-434F-B373-05D496C3A933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Variant that overwrites buffer and saved frame pointer address</a:t>
          </a:r>
          <a:endParaRPr lang="en-US" dirty="0">
            <a:solidFill>
              <a:srgbClr val="000000"/>
            </a:solidFill>
          </a:endParaRPr>
        </a:p>
      </dgm:t>
    </dgm:pt>
    <dgm:pt modelId="{09EA226D-9C8B-1148-8D86-4BB4FA03EB11}" type="parTrans" cxnId="{6EA6E556-249A-864B-A6A2-441BDFF9B0D6}">
      <dgm:prSet/>
      <dgm:spPr/>
      <dgm:t>
        <a:bodyPr/>
        <a:lstStyle/>
        <a:p>
          <a:endParaRPr lang="en-US"/>
        </a:p>
      </dgm:t>
    </dgm:pt>
    <dgm:pt modelId="{119A7CAE-C407-8E49-A48F-5033D7899549}" type="sibTrans" cxnId="{6EA6E556-249A-864B-A6A2-441BDFF9B0D6}">
      <dgm:prSet/>
      <dgm:spPr/>
      <dgm:t>
        <a:bodyPr/>
        <a:lstStyle/>
        <a:p>
          <a:endParaRPr lang="en-US"/>
        </a:p>
      </dgm:t>
    </dgm:pt>
    <dgm:pt modelId="{F9C84F70-0AAC-BE46-8DB9-73F67127B172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Saved frame pointer value is changed to refer to a dummy stack frame</a:t>
          </a:r>
          <a:endParaRPr lang="en-US" dirty="0">
            <a:solidFill>
              <a:srgbClr val="000000"/>
            </a:solidFill>
          </a:endParaRPr>
        </a:p>
      </dgm:t>
    </dgm:pt>
    <dgm:pt modelId="{E77D92BF-89D3-3647-88F7-1188D7ACCFE6}" type="parTrans" cxnId="{0DE0FC00-BC58-4345-B5F5-CF6B6478A35B}">
      <dgm:prSet/>
      <dgm:spPr/>
      <dgm:t>
        <a:bodyPr/>
        <a:lstStyle/>
        <a:p>
          <a:endParaRPr lang="en-US"/>
        </a:p>
      </dgm:t>
    </dgm:pt>
    <dgm:pt modelId="{231C5E15-E687-244C-B2F5-9E080E6A8E84}" type="sibTrans" cxnId="{0DE0FC00-BC58-4345-B5F5-CF6B6478A35B}">
      <dgm:prSet/>
      <dgm:spPr/>
      <dgm:t>
        <a:bodyPr/>
        <a:lstStyle/>
        <a:p>
          <a:endParaRPr lang="en-US"/>
        </a:p>
      </dgm:t>
    </dgm:pt>
    <dgm:pt modelId="{AD59DC95-9DB6-2F4F-A65E-444B6B58315A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Current function returns to the replacement dummy frame</a:t>
          </a:r>
          <a:endParaRPr lang="en-US" dirty="0">
            <a:solidFill>
              <a:srgbClr val="000000"/>
            </a:solidFill>
          </a:endParaRPr>
        </a:p>
      </dgm:t>
    </dgm:pt>
    <dgm:pt modelId="{40571F81-4D34-5E4D-9740-970860CC606E}" type="parTrans" cxnId="{712BB3CD-F52E-2C4B-B6D7-A960E5948C49}">
      <dgm:prSet/>
      <dgm:spPr/>
      <dgm:t>
        <a:bodyPr/>
        <a:lstStyle/>
        <a:p>
          <a:endParaRPr lang="en-US"/>
        </a:p>
      </dgm:t>
    </dgm:pt>
    <dgm:pt modelId="{543F56E6-DC81-8B41-9791-E852B89F56B2}" type="sibTrans" cxnId="{712BB3CD-F52E-2C4B-B6D7-A960E5948C49}">
      <dgm:prSet/>
      <dgm:spPr/>
      <dgm:t>
        <a:bodyPr/>
        <a:lstStyle/>
        <a:p>
          <a:endParaRPr lang="en-US"/>
        </a:p>
      </dgm:t>
    </dgm:pt>
    <dgm:pt modelId="{92C9F152-7174-AE4C-AE48-DE4370EE8D51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Control is transferred to the shellcode in the overwritten buffer</a:t>
          </a:r>
          <a:endParaRPr lang="en-US" dirty="0">
            <a:solidFill>
              <a:srgbClr val="000000"/>
            </a:solidFill>
          </a:endParaRPr>
        </a:p>
      </dgm:t>
    </dgm:pt>
    <dgm:pt modelId="{900F9974-9CB6-E044-9CE9-6D675383DB0F}" type="parTrans" cxnId="{E9D03D8F-63AF-E245-A8B5-8CE03D4FF5A9}">
      <dgm:prSet/>
      <dgm:spPr/>
      <dgm:t>
        <a:bodyPr/>
        <a:lstStyle/>
        <a:p>
          <a:endParaRPr lang="en-US"/>
        </a:p>
      </dgm:t>
    </dgm:pt>
    <dgm:pt modelId="{A6AAA50C-9DAF-CE4A-BA43-4D954A82C470}" type="sibTrans" cxnId="{E9D03D8F-63AF-E245-A8B5-8CE03D4FF5A9}">
      <dgm:prSet/>
      <dgm:spPr/>
      <dgm:t>
        <a:bodyPr/>
        <a:lstStyle/>
        <a:p>
          <a:endParaRPr lang="en-US"/>
        </a:p>
      </dgm:t>
    </dgm:pt>
    <dgm:pt modelId="{3C82A3E6-C3A2-544E-9862-1A1F78CBB107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Off-by-one attacks</a:t>
          </a:r>
          <a:endParaRPr lang="en-US" dirty="0">
            <a:solidFill>
              <a:srgbClr val="000000"/>
            </a:solidFill>
          </a:endParaRPr>
        </a:p>
      </dgm:t>
    </dgm:pt>
    <dgm:pt modelId="{0567E3AC-4C65-3846-AAD3-4EFBEAB498FB}" type="parTrans" cxnId="{E089B5E3-A486-BC4B-BD93-C5E165F72C6A}">
      <dgm:prSet/>
      <dgm:spPr/>
      <dgm:t>
        <a:bodyPr/>
        <a:lstStyle/>
        <a:p>
          <a:endParaRPr lang="en-US"/>
        </a:p>
      </dgm:t>
    </dgm:pt>
    <dgm:pt modelId="{6036514A-31B6-7747-ABF9-CF8FC8A06272}" type="sibTrans" cxnId="{E089B5E3-A486-BC4B-BD93-C5E165F72C6A}">
      <dgm:prSet/>
      <dgm:spPr/>
      <dgm:t>
        <a:bodyPr/>
        <a:lstStyle/>
        <a:p>
          <a:endParaRPr lang="en-US"/>
        </a:p>
      </dgm:t>
    </dgm:pt>
    <dgm:pt modelId="{D6625A3B-3EF8-A047-B784-E03B0DFE7D8B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Coding error that allows one more byte to be copied than there is space available</a:t>
          </a:r>
        </a:p>
      </dgm:t>
    </dgm:pt>
    <dgm:pt modelId="{EFD917BE-B05E-DC4C-A7BE-1A0973F1AC95}" type="parTrans" cxnId="{F6999FE4-1F50-D54A-9334-0E06DE30ED5E}">
      <dgm:prSet/>
      <dgm:spPr/>
      <dgm:t>
        <a:bodyPr/>
        <a:lstStyle/>
        <a:p>
          <a:endParaRPr lang="en-US"/>
        </a:p>
      </dgm:t>
    </dgm:pt>
    <dgm:pt modelId="{DB791B14-3AB3-3C4D-BB95-01DE3B11A6B4}" type="sibTrans" cxnId="{F6999FE4-1F50-D54A-9334-0E06DE30ED5E}">
      <dgm:prSet/>
      <dgm:spPr/>
      <dgm:t>
        <a:bodyPr/>
        <a:lstStyle/>
        <a:p>
          <a:endParaRPr lang="en-US"/>
        </a:p>
      </dgm:t>
    </dgm:pt>
    <dgm:pt modelId="{CD190D0E-E47F-3D4E-A435-3464B45A7657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Defenses</a:t>
          </a:r>
          <a:endParaRPr lang="en-US" dirty="0">
            <a:solidFill>
              <a:srgbClr val="000000"/>
            </a:solidFill>
          </a:endParaRPr>
        </a:p>
      </dgm:t>
    </dgm:pt>
    <dgm:pt modelId="{EFC66570-D4A8-C746-BD9C-D0C5ED3004A1}" type="parTrans" cxnId="{83242718-8C54-934C-AF44-817F4240CA32}">
      <dgm:prSet/>
      <dgm:spPr/>
      <dgm:t>
        <a:bodyPr/>
        <a:lstStyle/>
        <a:p>
          <a:endParaRPr lang="en-US"/>
        </a:p>
      </dgm:t>
    </dgm:pt>
    <dgm:pt modelId="{AE0DBAE4-B625-7449-AAC7-59D703E395FB}" type="sibTrans" cxnId="{83242718-8C54-934C-AF44-817F4240CA32}">
      <dgm:prSet/>
      <dgm:spPr/>
      <dgm:t>
        <a:bodyPr/>
        <a:lstStyle/>
        <a:p>
          <a:endParaRPr lang="en-US"/>
        </a:p>
      </dgm:t>
    </dgm:pt>
    <dgm:pt modelId="{26E6264C-ABC1-BF45-AD03-4D55E40A315A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dirty="0">
            <a:solidFill>
              <a:srgbClr val="000000"/>
            </a:solidFill>
          </a:endParaRPr>
        </a:p>
      </dgm:t>
    </dgm:pt>
    <dgm:pt modelId="{39035027-5FCA-5640-B95C-8A30ACD27B03}" type="parTrans" cxnId="{503E1790-FC2F-4746-85E0-D4E6761FEBE2}">
      <dgm:prSet/>
      <dgm:spPr/>
      <dgm:t>
        <a:bodyPr/>
        <a:lstStyle/>
        <a:p>
          <a:endParaRPr lang="en-US"/>
        </a:p>
      </dgm:t>
    </dgm:pt>
    <dgm:pt modelId="{DF4CE04F-D0AD-6743-93DB-6A3D0C33D9E0}" type="sibTrans" cxnId="{503E1790-FC2F-4746-85E0-D4E6761FEBE2}">
      <dgm:prSet/>
      <dgm:spPr/>
      <dgm:t>
        <a:bodyPr/>
        <a:lstStyle/>
        <a:p>
          <a:endParaRPr lang="en-US"/>
        </a:p>
      </dgm:t>
    </dgm:pt>
    <dgm:pt modelId="{C8BE3DFF-0F69-264A-8F68-61C44C9DC355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Use non-executable stacks</a:t>
          </a:r>
          <a:endParaRPr lang="en-US" dirty="0">
            <a:solidFill>
              <a:srgbClr val="000000"/>
            </a:solidFill>
          </a:endParaRPr>
        </a:p>
      </dgm:t>
    </dgm:pt>
    <dgm:pt modelId="{A95BC336-27F9-F145-883F-F341AA4718D0}" type="parTrans" cxnId="{8472781F-831C-B446-9A77-1FE48CC2FEFA}">
      <dgm:prSet/>
      <dgm:spPr/>
      <dgm:t>
        <a:bodyPr/>
        <a:lstStyle/>
        <a:p>
          <a:endParaRPr lang="en-US"/>
        </a:p>
      </dgm:t>
    </dgm:pt>
    <dgm:pt modelId="{92959695-9B87-B94B-833E-AEF42D6E9EA4}" type="sibTrans" cxnId="{8472781F-831C-B446-9A77-1FE48CC2FEFA}">
      <dgm:prSet/>
      <dgm:spPr/>
      <dgm:t>
        <a:bodyPr/>
        <a:lstStyle/>
        <a:p>
          <a:endParaRPr lang="en-US"/>
        </a:p>
      </dgm:t>
    </dgm:pt>
    <dgm:pt modelId="{3C2C00EF-1179-5240-BFDE-006F37A7EC21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r>
            <a:rPr lang="en-US" b="1" dirty="0">
              <a:solidFill>
                <a:srgbClr val="000000"/>
              </a:solidFill>
            </a:rPr>
            <a:t>Randomization of the stack in memory and of system libraries</a:t>
          </a:r>
          <a:endParaRPr lang="en-US" dirty="0">
            <a:solidFill>
              <a:srgbClr val="000000"/>
            </a:solidFill>
          </a:endParaRPr>
        </a:p>
      </dgm:t>
    </dgm:pt>
    <dgm:pt modelId="{ECE0C576-2F88-1445-94AB-1C84EC4288E2}" type="parTrans" cxnId="{B4197471-45DF-D348-B0BD-FBD200E99A25}">
      <dgm:prSet/>
      <dgm:spPr/>
      <dgm:t>
        <a:bodyPr/>
        <a:lstStyle/>
        <a:p>
          <a:endParaRPr lang="en-US"/>
        </a:p>
      </dgm:t>
    </dgm:pt>
    <dgm:pt modelId="{2B151CC7-F1CE-BC46-8EC7-9B324A97AEB2}" type="sibTrans" cxnId="{B4197471-45DF-D348-B0BD-FBD200E99A25}">
      <dgm:prSet/>
      <dgm:spPr/>
      <dgm:t>
        <a:bodyPr/>
        <a:lstStyle/>
        <a:p>
          <a:endParaRPr lang="en-US"/>
        </a:p>
      </dgm:t>
    </dgm:pt>
    <dgm:pt modelId="{3072C0E4-BC38-5A4B-A8CF-5B2E05D84003}">
      <dgm:prSet/>
      <dgm:spPr>
        <a:solidFill>
          <a:schemeClr val="accent4"/>
        </a:solidFill>
        <a:ln>
          <a:solidFill>
            <a:schemeClr val="bg1"/>
          </a:solidFill>
        </a:ln>
      </dgm:spPr>
      <dgm:t>
        <a:bodyPr/>
        <a:lstStyle/>
        <a:p>
          <a:pPr rtl="0"/>
          <a:endParaRPr lang="en-US" b="1" dirty="0"/>
        </a:p>
      </dgm:t>
    </dgm:pt>
    <dgm:pt modelId="{D26CF849-75CE-9C4E-973C-D15BE1BC2861}" type="parTrans" cxnId="{CA7F5772-08C0-3244-BEFB-641CB638ED0F}">
      <dgm:prSet/>
      <dgm:spPr/>
      <dgm:t>
        <a:bodyPr/>
        <a:lstStyle/>
        <a:p>
          <a:endParaRPr lang="en-US"/>
        </a:p>
      </dgm:t>
    </dgm:pt>
    <dgm:pt modelId="{03939609-B6CD-2F43-86EF-E213CFDC59FF}" type="sibTrans" cxnId="{CA7F5772-08C0-3244-BEFB-641CB638ED0F}">
      <dgm:prSet/>
      <dgm:spPr/>
      <dgm:t>
        <a:bodyPr/>
        <a:lstStyle/>
        <a:p>
          <a:endParaRPr lang="en-US"/>
        </a:p>
      </dgm:t>
    </dgm:pt>
    <dgm:pt modelId="{4D5B7A5F-7DE9-9742-A0A9-6277A28D1553}" type="pres">
      <dgm:prSet presAssocID="{08854C89-70F1-1649-AF26-CE53D4058894}" presName="Name0" presStyleCnt="0">
        <dgm:presLayoutVars>
          <dgm:dir/>
          <dgm:resizeHandles val="exact"/>
        </dgm:presLayoutVars>
      </dgm:prSet>
      <dgm:spPr/>
    </dgm:pt>
    <dgm:pt modelId="{15756AF6-35BE-DB43-A01C-9676C4A77E46}" type="pres">
      <dgm:prSet presAssocID="{96BB2D14-9938-434F-B373-05D496C3A933}" presName="node" presStyleLbl="node1" presStyleIdx="0" presStyleCnt="3">
        <dgm:presLayoutVars>
          <dgm:bulletEnabled val="1"/>
        </dgm:presLayoutVars>
      </dgm:prSet>
      <dgm:spPr/>
    </dgm:pt>
    <dgm:pt modelId="{70FAAEDD-765C-2545-92A2-F1DBA68C7BD5}" type="pres">
      <dgm:prSet presAssocID="{119A7CAE-C407-8E49-A48F-5033D7899549}" presName="sibTrans" presStyleCnt="0"/>
      <dgm:spPr/>
    </dgm:pt>
    <dgm:pt modelId="{60387039-7D5F-DC44-A5F2-83DE1C7722A8}" type="pres">
      <dgm:prSet presAssocID="{3C82A3E6-C3A2-544E-9862-1A1F78CBB107}" presName="node" presStyleLbl="node1" presStyleIdx="1" presStyleCnt="3">
        <dgm:presLayoutVars>
          <dgm:bulletEnabled val="1"/>
        </dgm:presLayoutVars>
      </dgm:prSet>
      <dgm:spPr/>
    </dgm:pt>
    <dgm:pt modelId="{3EF4CBE1-1948-A946-B9CC-E5CBCC0A907B}" type="pres">
      <dgm:prSet presAssocID="{6036514A-31B6-7747-ABF9-CF8FC8A06272}" presName="sibTrans" presStyleCnt="0"/>
      <dgm:spPr/>
    </dgm:pt>
    <dgm:pt modelId="{6D409BBD-A8A5-634D-8D3C-AD53408C374F}" type="pres">
      <dgm:prSet presAssocID="{CD190D0E-E47F-3D4E-A435-3464B45A7657}" presName="node" presStyleLbl="node1" presStyleIdx="2" presStyleCnt="3">
        <dgm:presLayoutVars>
          <dgm:bulletEnabled val="1"/>
        </dgm:presLayoutVars>
      </dgm:prSet>
      <dgm:spPr/>
    </dgm:pt>
  </dgm:ptLst>
  <dgm:cxnLst>
    <dgm:cxn modelId="{0DE0FC00-BC58-4345-B5F5-CF6B6478A35B}" srcId="{96BB2D14-9938-434F-B373-05D496C3A933}" destId="{F9C84F70-0AAC-BE46-8DB9-73F67127B172}" srcOrd="0" destOrd="0" parTransId="{E77D92BF-89D3-3647-88F7-1188D7ACCFE6}" sibTransId="{231C5E15-E687-244C-B2F5-9E080E6A8E84}"/>
    <dgm:cxn modelId="{74DAF00E-4D35-384C-A531-7FC86C2615AC}" type="presOf" srcId="{96BB2D14-9938-434F-B373-05D496C3A933}" destId="{15756AF6-35BE-DB43-A01C-9676C4A77E46}" srcOrd="0" destOrd="0" presId="urn:microsoft.com/office/officeart/2005/8/layout/hList6"/>
    <dgm:cxn modelId="{91352318-1BEC-B94F-BC24-1F88C3E3DC31}" type="presOf" srcId="{08854C89-70F1-1649-AF26-CE53D4058894}" destId="{4D5B7A5F-7DE9-9742-A0A9-6277A28D1553}" srcOrd="0" destOrd="0" presId="urn:microsoft.com/office/officeart/2005/8/layout/hList6"/>
    <dgm:cxn modelId="{83242718-8C54-934C-AF44-817F4240CA32}" srcId="{08854C89-70F1-1649-AF26-CE53D4058894}" destId="{CD190D0E-E47F-3D4E-A435-3464B45A7657}" srcOrd="2" destOrd="0" parTransId="{EFC66570-D4A8-C746-BD9C-D0C5ED3004A1}" sibTransId="{AE0DBAE4-B625-7449-AAC7-59D703E395FB}"/>
    <dgm:cxn modelId="{8472781F-831C-B446-9A77-1FE48CC2FEFA}" srcId="{CD190D0E-E47F-3D4E-A435-3464B45A7657}" destId="{C8BE3DFF-0F69-264A-8F68-61C44C9DC355}" srcOrd="1" destOrd="0" parTransId="{A95BC336-27F9-F145-883F-F341AA4718D0}" sibTransId="{92959695-9B87-B94B-833E-AEF42D6E9EA4}"/>
    <dgm:cxn modelId="{C9676323-C346-D942-ABED-F1729B3EBCEA}" type="presOf" srcId="{C8BE3DFF-0F69-264A-8F68-61C44C9DC355}" destId="{6D409BBD-A8A5-634D-8D3C-AD53408C374F}" srcOrd="0" destOrd="2" presId="urn:microsoft.com/office/officeart/2005/8/layout/hList6"/>
    <dgm:cxn modelId="{BE760442-055E-7442-AD14-0403F76443A3}" type="presOf" srcId="{3C82A3E6-C3A2-544E-9862-1A1F78CBB107}" destId="{60387039-7D5F-DC44-A5F2-83DE1C7722A8}" srcOrd="0" destOrd="0" presId="urn:microsoft.com/office/officeart/2005/8/layout/hList6"/>
    <dgm:cxn modelId="{B4197471-45DF-D348-B0BD-FBD200E99A25}" srcId="{CD190D0E-E47F-3D4E-A435-3464B45A7657}" destId="{3C2C00EF-1179-5240-BFDE-006F37A7EC21}" srcOrd="2" destOrd="0" parTransId="{ECE0C576-2F88-1445-94AB-1C84EC4288E2}" sibTransId="{2B151CC7-F1CE-BC46-8EC7-9B324A97AEB2}"/>
    <dgm:cxn modelId="{3E846D52-56C4-3347-A5AF-7A99FDFF233A}" type="presOf" srcId="{26E6264C-ABC1-BF45-AD03-4D55E40A315A}" destId="{6D409BBD-A8A5-634D-8D3C-AD53408C374F}" srcOrd="0" destOrd="1" presId="urn:microsoft.com/office/officeart/2005/8/layout/hList6"/>
    <dgm:cxn modelId="{CA7F5772-08C0-3244-BEFB-641CB638ED0F}" srcId="{CD190D0E-E47F-3D4E-A435-3464B45A7657}" destId="{3072C0E4-BC38-5A4B-A8CF-5B2E05D84003}" srcOrd="3" destOrd="0" parTransId="{D26CF849-75CE-9C4E-973C-D15BE1BC2861}" sibTransId="{03939609-B6CD-2F43-86EF-E213CFDC59FF}"/>
    <dgm:cxn modelId="{9555FA53-06BF-A748-A342-0FCE30DA71D8}" type="presOf" srcId="{3C2C00EF-1179-5240-BFDE-006F37A7EC21}" destId="{6D409BBD-A8A5-634D-8D3C-AD53408C374F}" srcOrd="0" destOrd="3" presId="urn:microsoft.com/office/officeart/2005/8/layout/hList6"/>
    <dgm:cxn modelId="{6EA6E556-249A-864B-A6A2-441BDFF9B0D6}" srcId="{08854C89-70F1-1649-AF26-CE53D4058894}" destId="{96BB2D14-9938-434F-B373-05D496C3A933}" srcOrd="0" destOrd="0" parTransId="{09EA226D-9C8B-1148-8D86-4BB4FA03EB11}" sibTransId="{119A7CAE-C407-8E49-A48F-5033D7899549}"/>
    <dgm:cxn modelId="{7B32545A-9AFD-C447-8710-017486A0FD69}" type="presOf" srcId="{CD190D0E-E47F-3D4E-A435-3464B45A7657}" destId="{6D409BBD-A8A5-634D-8D3C-AD53408C374F}" srcOrd="0" destOrd="0" presId="urn:microsoft.com/office/officeart/2005/8/layout/hList6"/>
    <dgm:cxn modelId="{A3BEDB7A-B5DF-EE4D-AE79-3D0B5DC9B2F9}" type="presOf" srcId="{AD59DC95-9DB6-2F4F-A65E-444B6B58315A}" destId="{15756AF6-35BE-DB43-A01C-9676C4A77E46}" srcOrd="0" destOrd="2" presId="urn:microsoft.com/office/officeart/2005/8/layout/hList6"/>
    <dgm:cxn modelId="{E9D03D8F-63AF-E245-A8B5-8CE03D4FF5A9}" srcId="{96BB2D14-9938-434F-B373-05D496C3A933}" destId="{92C9F152-7174-AE4C-AE48-DE4370EE8D51}" srcOrd="2" destOrd="0" parTransId="{900F9974-9CB6-E044-9CE9-6D675383DB0F}" sibTransId="{A6AAA50C-9DAF-CE4A-BA43-4D954A82C470}"/>
    <dgm:cxn modelId="{503E1790-FC2F-4746-85E0-D4E6761FEBE2}" srcId="{CD190D0E-E47F-3D4E-A435-3464B45A7657}" destId="{26E6264C-ABC1-BF45-AD03-4D55E40A315A}" srcOrd="0" destOrd="0" parTransId="{39035027-5FCA-5640-B95C-8A30ACD27B03}" sibTransId="{DF4CE04F-D0AD-6743-93DB-6A3D0C33D9E0}"/>
    <dgm:cxn modelId="{E89DCA94-2F7B-2B43-ACD4-3E731AC9B622}" type="presOf" srcId="{D6625A3B-3EF8-A047-B784-E03B0DFE7D8B}" destId="{60387039-7D5F-DC44-A5F2-83DE1C7722A8}" srcOrd="0" destOrd="1" presId="urn:microsoft.com/office/officeart/2005/8/layout/hList6"/>
    <dgm:cxn modelId="{712BB3CD-F52E-2C4B-B6D7-A960E5948C49}" srcId="{96BB2D14-9938-434F-B373-05D496C3A933}" destId="{AD59DC95-9DB6-2F4F-A65E-444B6B58315A}" srcOrd="1" destOrd="0" parTransId="{40571F81-4D34-5E4D-9740-970860CC606E}" sibTransId="{543F56E6-DC81-8B41-9791-E852B89F56B2}"/>
    <dgm:cxn modelId="{93F029E3-834C-F048-8002-F4BFBD31132D}" type="presOf" srcId="{3072C0E4-BC38-5A4B-A8CF-5B2E05D84003}" destId="{6D409BBD-A8A5-634D-8D3C-AD53408C374F}" srcOrd="0" destOrd="4" presId="urn:microsoft.com/office/officeart/2005/8/layout/hList6"/>
    <dgm:cxn modelId="{8B8C35E3-A862-D64C-B74F-F408CA3A42DA}" type="presOf" srcId="{F9C84F70-0AAC-BE46-8DB9-73F67127B172}" destId="{15756AF6-35BE-DB43-A01C-9676C4A77E46}" srcOrd="0" destOrd="1" presId="urn:microsoft.com/office/officeart/2005/8/layout/hList6"/>
    <dgm:cxn modelId="{E089B5E3-A486-BC4B-BD93-C5E165F72C6A}" srcId="{08854C89-70F1-1649-AF26-CE53D4058894}" destId="{3C82A3E6-C3A2-544E-9862-1A1F78CBB107}" srcOrd="1" destOrd="0" parTransId="{0567E3AC-4C65-3846-AAD3-4EFBEAB498FB}" sibTransId="{6036514A-31B6-7747-ABF9-CF8FC8A06272}"/>
    <dgm:cxn modelId="{F6999FE4-1F50-D54A-9334-0E06DE30ED5E}" srcId="{3C82A3E6-C3A2-544E-9862-1A1F78CBB107}" destId="{D6625A3B-3EF8-A047-B784-E03B0DFE7D8B}" srcOrd="0" destOrd="0" parTransId="{EFD917BE-B05E-DC4C-A7BE-1A0973F1AC95}" sibTransId="{DB791B14-3AB3-3C4D-BB95-01DE3B11A6B4}"/>
    <dgm:cxn modelId="{0D8906EE-E931-F94B-9B19-81C9769E3209}" type="presOf" srcId="{92C9F152-7174-AE4C-AE48-DE4370EE8D51}" destId="{15756AF6-35BE-DB43-A01C-9676C4A77E46}" srcOrd="0" destOrd="3" presId="urn:microsoft.com/office/officeart/2005/8/layout/hList6"/>
    <dgm:cxn modelId="{B576CAF3-B5AF-4749-B014-488E443F7494}" type="presParOf" srcId="{4D5B7A5F-7DE9-9742-A0A9-6277A28D1553}" destId="{15756AF6-35BE-DB43-A01C-9676C4A77E46}" srcOrd="0" destOrd="0" presId="urn:microsoft.com/office/officeart/2005/8/layout/hList6"/>
    <dgm:cxn modelId="{F1F08DE1-2C5D-1444-B2A5-2DB472AA29DA}" type="presParOf" srcId="{4D5B7A5F-7DE9-9742-A0A9-6277A28D1553}" destId="{70FAAEDD-765C-2545-92A2-F1DBA68C7BD5}" srcOrd="1" destOrd="0" presId="urn:microsoft.com/office/officeart/2005/8/layout/hList6"/>
    <dgm:cxn modelId="{6C4EC81C-2D0A-0240-97E7-021DB0A3B41D}" type="presParOf" srcId="{4D5B7A5F-7DE9-9742-A0A9-6277A28D1553}" destId="{60387039-7D5F-DC44-A5F2-83DE1C7722A8}" srcOrd="2" destOrd="0" presId="urn:microsoft.com/office/officeart/2005/8/layout/hList6"/>
    <dgm:cxn modelId="{685F4775-FE64-A248-880E-531F5F155646}" type="presParOf" srcId="{4D5B7A5F-7DE9-9742-A0A9-6277A28D1553}" destId="{3EF4CBE1-1948-A946-B9CC-E5CBCC0A907B}" srcOrd="3" destOrd="0" presId="urn:microsoft.com/office/officeart/2005/8/layout/hList6"/>
    <dgm:cxn modelId="{DD411721-1367-FE46-9D14-A3D571396072}" type="presParOf" srcId="{4D5B7A5F-7DE9-9742-A0A9-6277A28D1553}" destId="{6D409BBD-A8A5-634D-8D3C-AD53408C374F}" srcOrd="4" destOrd="0" presId="urn:microsoft.com/office/officeart/2005/8/layout/hList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B7F83F8B-A058-4248-800D-7572104E53B9}" type="doc">
      <dgm:prSet loTypeId="urn:microsoft.com/office/officeart/2005/8/layout/h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AB8F07D-816E-7E49-A0F3-3CBA5CF559DD}">
      <dgm:prSet phldrT="[Text]"/>
      <dgm:spPr/>
      <dgm:t>
        <a:bodyPr/>
        <a:lstStyle/>
        <a:p>
          <a:r>
            <a:rPr lang="en-US" dirty="0">
              <a:solidFill>
                <a:schemeClr val="bg1"/>
              </a:solidFill>
            </a:rPr>
            <a:t>Defenses</a:t>
          </a:r>
        </a:p>
      </dgm:t>
    </dgm:pt>
    <dgm:pt modelId="{D2ECF362-FBDF-1B42-B18D-4EF3AA3E1610}" type="parTrans" cxnId="{155F34C6-8511-1649-A381-47590A2038C5}">
      <dgm:prSet/>
      <dgm:spPr/>
      <dgm:t>
        <a:bodyPr/>
        <a:lstStyle/>
        <a:p>
          <a:endParaRPr lang="en-US"/>
        </a:p>
      </dgm:t>
    </dgm:pt>
    <dgm:pt modelId="{13BCA127-95D3-B149-803F-AA157DB1B59F}" type="sibTrans" cxnId="{155F34C6-8511-1649-A381-47590A2038C5}">
      <dgm:prSet/>
      <dgm:spPr/>
      <dgm:t>
        <a:bodyPr/>
        <a:lstStyle/>
        <a:p>
          <a:endParaRPr lang="en-US"/>
        </a:p>
      </dgm:t>
    </dgm:pt>
    <dgm:pt modelId="{A5A7DA87-A46A-6847-878D-E1817C8E7A78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+mj-lt"/>
            </a:rPr>
            <a:t>Making the heap non-executable</a:t>
          </a:r>
        </a:p>
      </dgm:t>
    </dgm:pt>
    <dgm:pt modelId="{91744B4A-80DB-0D48-9595-BD78FDB05B90}" type="parTrans" cxnId="{2A87EF65-51D4-BC49-91E9-4274D77DCA48}">
      <dgm:prSet/>
      <dgm:spPr/>
      <dgm:t>
        <a:bodyPr/>
        <a:lstStyle/>
        <a:p>
          <a:endParaRPr lang="en-US"/>
        </a:p>
      </dgm:t>
    </dgm:pt>
    <dgm:pt modelId="{95DD5982-0DA4-2F4A-8E3F-67B2560F6294}" type="sibTrans" cxnId="{2A87EF65-51D4-BC49-91E9-4274D77DCA48}">
      <dgm:prSet/>
      <dgm:spPr/>
      <dgm:t>
        <a:bodyPr/>
        <a:lstStyle/>
        <a:p>
          <a:endParaRPr lang="en-US"/>
        </a:p>
      </dgm:t>
    </dgm:pt>
    <dgm:pt modelId="{FE5FF929-BF66-CF43-96D4-50BD23B4F6BD}">
      <dgm:prSet/>
      <dgm:spPr>
        <a:solidFill>
          <a:schemeClr val="tx1"/>
        </a:solidFill>
      </dgm:spPr>
      <dgm:t>
        <a:bodyPr/>
        <a:lstStyle/>
        <a:p>
          <a:r>
            <a:rPr lang="en-US" dirty="0">
              <a:latin typeface="+mj-lt"/>
            </a:rPr>
            <a:t>Randomizing the allocation of memory on the heap</a:t>
          </a:r>
        </a:p>
      </dgm:t>
    </dgm:pt>
    <dgm:pt modelId="{13FD1C1E-FC0E-9148-885D-213AF5214CA7}" type="parTrans" cxnId="{F2101F82-2D77-9D4C-9983-81BDF3376477}">
      <dgm:prSet/>
      <dgm:spPr/>
      <dgm:t>
        <a:bodyPr/>
        <a:lstStyle/>
        <a:p>
          <a:endParaRPr lang="en-US"/>
        </a:p>
      </dgm:t>
    </dgm:pt>
    <dgm:pt modelId="{0C27646F-958E-A64C-BC7E-371C68A04F0D}" type="sibTrans" cxnId="{F2101F82-2D77-9D4C-9983-81BDF3376477}">
      <dgm:prSet/>
      <dgm:spPr/>
      <dgm:t>
        <a:bodyPr/>
        <a:lstStyle/>
        <a:p>
          <a:endParaRPr lang="en-US"/>
        </a:p>
      </dgm:t>
    </dgm:pt>
    <dgm:pt modelId="{1B063E04-2328-6E4F-A5A1-A2401CCE59EA}" type="pres">
      <dgm:prSet presAssocID="{B7F83F8B-A058-4248-800D-7572104E53B9}" presName="Name0" presStyleCnt="0">
        <dgm:presLayoutVars>
          <dgm:dir/>
          <dgm:animLvl val="lvl"/>
          <dgm:resizeHandles val="exact"/>
        </dgm:presLayoutVars>
      </dgm:prSet>
      <dgm:spPr/>
    </dgm:pt>
    <dgm:pt modelId="{42234972-1EE4-3740-A77B-EFFFADBD67AC}" type="pres">
      <dgm:prSet presAssocID="{EAB8F07D-816E-7E49-A0F3-3CBA5CF559DD}" presName="composite" presStyleCnt="0"/>
      <dgm:spPr/>
    </dgm:pt>
    <dgm:pt modelId="{24B5AF9D-345E-C747-8680-F1D9A9DD25D3}" type="pres">
      <dgm:prSet presAssocID="{EAB8F07D-816E-7E49-A0F3-3CBA5CF559DD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74DB080-35F0-D143-8156-521B0CD25D3C}" type="pres">
      <dgm:prSet presAssocID="{EAB8F07D-816E-7E49-A0F3-3CBA5CF559DD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2A87EF65-51D4-BC49-91E9-4274D77DCA48}" srcId="{EAB8F07D-816E-7E49-A0F3-3CBA5CF559DD}" destId="{A5A7DA87-A46A-6847-878D-E1817C8E7A78}" srcOrd="0" destOrd="0" parTransId="{91744B4A-80DB-0D48-9595-BD78FDB05B90}" sibTransId="{95DD5982-0DA4-2F4A-8E3F-67B2560F6294}"/>
    <dgm:cxn modelId="{B7F65466-9F2D-3842-9616-237BC37340B1}" type="presOf" srcId="{A5A7DA87-A46A-6847-878D-E1817C8E7A78}" destId="{E74DB080-35F0-D143-8156-521B0CD25D3C}" srcOrd="0" destOrd="0" presId="urn:microsoft.com/office/officeart/2005/8/layout/hList1"/>
    <dgm:cxn modelId="{F2101F82-2D77-9D4C-9983-81BDF3376477}" srcId="{EAB8F07D-816E-7E49-A0F3-3CBA5CF559DD}" destId="{FE5FF929-BF66-CF43-96D4-50BD23B4F6BD}" srcOrd="1" destOrd="0" parTransId="{13FD1C1E-FC0E-9148-885D-213AF5214CA7}" sibTransId="{0C27646F-958E-A64C-BC7E-371C68A04F0D}"/>
    <dgm:cxn modelId="{E9263789-9C80-B44F-8EA5-065B5229B610}" type="presOf" srcId="{EAB8F07D-816E-7E49-A0F3-3CBA5CF559DD}" destId="{24B5AF9D-345E-C747-8680-F1D9A9DD25D3}" srcOrd="0" destOrd="0" presId="urn:microsoft.com/office/officeart/2005/8/layout/hList1"/>
    <dgm:cxn modelId="{08A28CC4-24AD-E045-889A-5B61231E4340}" type="presOf" srcId="{FE5FF929-BF66-CF43-96D4-50BD23B4F6BD}" destId="{E74DB080-35F0-D143-8156-521B0CD25D3C}" srcOrd="0" destOrd="1" presId="urn:microsoft.com/office/officeart/2005/8/layout/hList1"/>
    <dgm:cxn modelId="{155F34C6-8511-1649-A381-47590A2038C5}" srcId="{B7F83F8B-A058-4248-800D-7572104E53B9}" destId="{EAB8F07D-816E-7E49-A0F3-3CBA5CF559DD}" srcOrd="0" destOrd="0" parTransId="{D2ECF362-FBDF-1B42-B18D-4EF3AA3E1610}" sibTransId="{13BCA127-95D3-B149-803F-AA157DB1B59F}"/>
    <dgm:cxn modelId="{65E7A7DA-281D-2948-94A3-A49EE6A19F72}" type="presOf" srcId="{B7F83F8B-A058-4248-800D-7572104E53B9}" destId="{1B063E04-2328-6E4F-A5A1-A2401CCE59EA}" srcOrd="0" destOrd="0" presId="urn:microsoft.com/office/officeart/2005/8/layout/hList1"/>
    <dgm:cxn modelId="{55FB89B0-E93C-1745-A547-76511E6A66B4}" type="presParOf" srcId="{1B063E04-2328-6E4F-A5A1-A2401CCE59EA}" destId="{42234972-1EE4-3740-A77B-EFFFADBD67AC}" srcOrd="0" destOrd="0" presId="urn:microsoft.com/office/officeart/2005/8/layout/hList1"/>
    <dgm:cxn modelId="{1C8B2D85-1351-6E4D-BFA8-0B729B4C0CF7}" type="presParOf" srcId="{42234972-1EE4-3740-A77B-EFFFADBD67AC}" destId="{24B5AF9D-345E-C747-8680-F1D9A9DD25D3}" srcOrd="0" destOrd="0" presId="urn:microsoft.com/office/officeart/2005/8/layout/hList1"/>
    <dgm:cxn modelId="{C4831E64-F659-E344-AF4B-6CB7F7D7559A}" type="presParOf" srcId="{42234972-1EE4-3740-A77B-EFFFADBD67AC}" destId="{E74DB080-35F0-D143-8156-521B0CD25D3C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1667B5-0A91-4444-B7DA-8CAA8E1CF0D8}">
      <dsp:nvSpPr>
        <dsp:cNvPr id="0" name=""/>
        <dsp:cNvSpPr/>
      </dsp:nvSpPr>
      <dsp:spPr>
        <a:xfrm flipH="1" flipV="1">
          <a:off x="11918" y="0"/>
          <a:ext cx="4776106" cy="5013176"/>
        </a:xfrm>
        <a:prstGeom prst="upArrow">
          <a:avLst/>
        </a:prstGeom>
        <a:solidFill>
          <a:schemeClr val="tx1"/>
        </a:solidFill>
        <a:ln w="28575">
          <a:solidFill>
            <a:schemeClr val="accent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E780F3E-3E2D-1640-A624-4C45984A93A2}">
      <dsp:nvSpPr>
        <dsp:cNvPr id="0" name=""/>
        <dsp:cNvSpPr/>
      </dsp:nvSpPr>
      <dsp:spPr>
        <a:xfrm>
          <a:off x="1046053" y="25"/>
          <a:ext cx="2776158" cy="4550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0" rIns="170688" bIns="170688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 dirty="0">
              <a:solidFill>
                <a:schemeClr val="bg1"/>
              </a:solidFill>
            </a:rPr>
            <a:t>Consequences: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chemeClr val="bg1"/>
              </a:solidFill>
            </a:rPr>
            <a:t>Corruption of program data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chemeClr val="bg1"/>
              </a:solidFill>
            </a:rPr>
            <a:t>Unexpected transfer of control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chemeClr val="bg1"/>
              </a:solidFill>
            </a:rPr>
            <a:t>Memory access violations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>
              <a:solidFill>
                <a:schemeClr val="bg1"/>
              </a:solidFill>
            </a:rPr>
            <a:t>Execution of code chosen by attacker</a:t>
          </a:r>
        </a:p>
      </dsp:txBody>
      <dsp:txXfrm>
        <a:off x="1046053" y="25"/>
        <a:ext cx="2776158" cy="455040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A7DF30-7002-0744-A918-04E6C4CD1AC0}">
      <dsp:nvSpPr>
        <dsp:cNvPr id="0" name=""/>
        <dsp:cNvSpPr/>
      </dsp:nvSpPr>
      <dsp:spPr>
        <a:xfrm>
          <a:off x="3249" y="312022"/>
          <a:ext cx="2789587" cy="151347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rgbClr val="000000"/>
              </a:solidFill>
              <a:latin typeface="+mj-lt"/>
            </a:rPr>
            <a:t>Modern high-level languages (Java, Python) have a strong notion of type and valid operations</a:t>
          </a:r>
        </a:p>
      </dsp:txBody>
      <dsp:txXfrm>
        <a:off x="3249" y="312022"/>
        <a:ext cx="2789587" cy="1008985"/>
      </dsp:txXfrm>
    </dsp:sp>
    <dsp:sp modelId="{DEDCC343-7F71-AF45-8E8B-AFFE47DA6411}">
      <dsp:nvSpPr>
        <dsp:cNvPr id="0" name=""/>
        <dsp:cNvSpPr/>
      </dsp:nvSpPr>
      <dsp:spPr>
        <a:xfrm>
          <a:off x="574610" y="1321008"/>
          <a:ext cx="2789587" cy="1414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Not vulnerable to buffer overflows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Does incur overhead, some limits on use</a:t>
          </a:r>
        </a:p>
      </dsp:txBody>
      <dsp:txXfrm>
        <a:off x="616053" y="1362451"/>
        <a:ext cx="2706701" cy="1332082"/>
      </dsp:txXfrm>
    </dsp:sp>
    <dsp:sp modelId="{44CAD89F-F137-D547-AC47-809BF7E3E74B}">
      <dsp:nvSpPr>
        <dsp:cNvPr id="0" name=""/>
        <dsp:cNvSpPr/>
      </dsp:nvSpPr>
      <dsp:spPr>
        <a:xfrm>
          <a:off x="3215728" y="469252"/>
          <a:ext cx="896529" cy="694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60000"/>
            <a:lumOff val="40000"/>
          </a:schemeClr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solidFill>
              <a:schemeClr val="accent6">
                <a:lumMod val="60000"/>
                <a:lumOff val="40000"/>
              </a:schemeClr>
            </a:solidFill>
          </a:endParaRPr>
        </a:p>
      </dsp:txBody>
      <dsp:txXfrm>
        <a:off x="3215728" y="608157"/>
        <a:ext cx="688171" cy="416716"/>
      </dsp:txXfrm>
    </dsp:sp>
    <dsp:sp modelId="{3D11C1A6-F203-1543-93C5-44DE2BCC5225}">
      <dsp:nvSpPr>
        <dsp:cNvPr id="0" name=""/>
        <dsp:cNvSpPr/>
      </dsp:nvSpPr>
      <dsp:spPr>
        <a:xfrm>
          <a:off x="4484402" y="312022"/>
          <a:ext cx="2789587" cy="1513478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5715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 dirty="0">
              <a:solidFill>
                <a:srgbClr val="000000"/>
              </a:solidFill>
              <a:latin typeface="+mj-lt"/>
            </a:rPr>
            <a:t>C and related languages (C++) have high-level control structures, but allow direct access to memory</a:t>
          </a:r>
        </a:p>
      </dsp:txBody>
      <dsp:txXfrm>
        <a:off x="4484402" y="312022"/>
        <a:ext cx="2789587" cy="1008985"/>
      </dsp:txXfrm>
    </dsp:sp>
    <dsp:sp modelId="{4EE3BE4E-9B2A-9545-B3D8-A78722753856}">
      <dsp:nvSpPr>
        <dsp:cNvPr id="0" name=""/>
        <dsp:cNvSpPr/>
      </dsp:nvSpPr>
      <dsp:spPr>
        <a:xfrm>
          <a:off x="5055763" y="1321008"/>
          <a:ext cx="2789587" cy="141496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Hence are vulnerable to buffer overflow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 dirty="0">
              <a:solidFill>
                <a:srgbClr val="000000"/>
              </a:solidFill>
              <a:latin typeface="+mj-lt"/>
            </a:rPr>
            <a:t>Have a large legacy of widely used, unsafe, and hence vulnerable code</a:t>
          </a:r>
        </a:p>
      </dsp:txBody>
      <dsp:txXfrm>
        <a:off x="5097206" y="1362451"/>
        <a:ext cx="2706701" cy="133208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666182B-8B2B-124F-BB33-90E2D0F4E2EB}">
      <dsp:nvSpPr>
        <dsp:cNvPr id="0" name=""/>
        <dsp:cNvSpPr/>
      </dsp:nvSpPr>
      <dsp:spPr>
        <a:xfrm>
          <a:off x="0" y="0"/>
          <a:ext cx="3886200" cy="5257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ctr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 dirty="0"/>
            <a:t>Target program can be:</a:t>
          </a:r>
        </a:p>
      </dsp:txBody>
      <dsp:txXfrm>
        <a:off x="0" y="0"/>
        <a:ext cx="3886200" cy="1577340"/>
      </dsp:txXfrm>
    </dsp:sp>
    <dsp:sp modelId="{82C84238-C2CC-C040-9698-43296D9A29A3}">
      <dsp:nvSpPr>
        <dsp:cNvPr id="0" name=""/>
        <dsp:cNvSpPr/>
      </dsp:nvSpPr>
      <dsp:spPr>
        <a:xfrm>
          <a:off x="388619" y="1577789"/>
          <a:ext cx="3108960" cy="1032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</a:rPr>
            <a:t>A trusted system utility</a:t>
          </a:r>
        </a:p>
      </dsp:txBody>
      <dsp:txXfrm>
        <a:off x="418873" y="1608043"/>
        <a:ext cx="3048452" cy="972439"/>
      </dsp:txXfrm>
    </dsp:sp>
    <dsp:sp modelId="{2BD2039C-D71F-EA43-A1C9-1960B7FCE462}">
      <dsp:nvSpPr>
        <dsp:cNvPr id="0" name=""/>
        <dsp:cNvSpPr/>
      </dsp:nvSpPr>
      <dsp:spPr>
        <a:xfrm>
          <a:off x="388619" y="2769651"/>
          <a:ext cx="3108960" cy="1032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</a:rPr>
            <a:t>Network service daemon</a:t>
          </a:r>
        </a:p>
      </dsp:txBody>
      <dsp:txXfrm>
        <a:off x="418873" y="2799905"/>
        <a:ext cx="3048452" cy="972439"/>
      </dsp:txXfrm>
    </dsp:sp>
    <dsp:sp modelId="{651A87E7-F593-4949-995E-AF3C1DB0521D}">
      <dsp:nvSpPr>
        <dsp:cNvPr id="0" name=""/>
        <dsp:cNvSpPr/>
      </dsp:nvSpPr>
      <dsp:spPr>
        <a:xfrm>
          <a:off x="388619" y="3961513"/>
          <a:ext cx="3108960" cy="103294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8260" tIns="36195" rIns="48260" bIns="3619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kern="1200" dirty="0">
              <a:solidFill>
                <a:schemeClr val="bg1"/>
              </a:solidFill>
            </a:rPr>
            <a:t>Commonly used library code (JPEG image processor)</a:t>
          </a:r>
        </a:p>
      </dsp:txBody>
      <dsp:txXfrm>
        <a:off x="418873" y="3991767"/>
        <a:ext cx="3048452" cy="97243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AA9D3-AE32-1C46-BCF8-ACCB353F80F6}">
      <dsp:nvSpPr>
        <dsp:cNvPr id="0" name=""/>
        <dsp:cNvSpPr/>
      </dsp:nvSpPr>
      <dsp:spPr>
        <a:xfrm>
          <a:off x="0" y="0"/>
          <a:ext cx="4343400" cy="5257800"/>
        </a:xfrm>
        <a:prstGeom prst="roundRect">
          <a:avLst>
            <a:gd name="adj" fmla="val 10000"/>
          </a:avLst>
        </a:prstGeom>
        <a:solidFill>
          <a:schemeClr val="tx1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b="0" kern="1200" dirty="0" err="1">
              <a:solidFill>
                <a:srgbClr val="000000"/>
              </a:solidFill>
            </a:rPr>
            <a:t>Shellcode</a:t>
          </a:r>
          <a:r>
            <a:rPr lang="en-US" sz="3700" b="0" kern="1200" dirty="0">
              <a:solidFill>
                <a:srgbClr val="000000"/>
              </a:solidFill>
            </a:rPr>
            <a:t> functions (</a:t>
          </a:r>
          <a:r>
            <a:rPr lang="en-US" sz="3700" b="0" kern="1200" dirty="0">
              <a:solidFill>
                <a:srgbClr val="000000"/>
              </a:solidFill>
              <a:hlinkClick xmlns:r="http://schemas.openxmlformats.org/officeDocument/2006/relationships" r:id="rId1"/>
            </a:rPr>
            <a:t>Packet Storm</a:t>
          </a:r>
          <a:r>
            <a:rPr lang="en-US" sz="3700" b="0" kern="1200" dirty="0">
              <a:solidFill>
                <a:srgbClr val="000000"/>
              </a:solidFill>
            </a:rPr>
            <a:t>)</a:t>
          </a:r>
        </a:p>
      </dsp:txBody>
      <dsp:txXfrm>
        <a:off x="0" y="0"/>
        <a:ext cx="4343400" cy="1577340"/>
      </dsp:txXfrm>
    </dsp:sp>
    <dsp:sp modelId="{7FDCD2E6-09C2-454D-AB20-BD70E5B13EFB}">
      <dsp:nvSpPr>
        <dsp:cNvPr id="0" name=""/>
        <dsp:cNvSpPr/>
      </dsp:nvSpPr>
      <dsp:spPr>
        <a:xfrm>
          <a:off x="228601" y="1578334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Set up listener service on victim which launces remote shell when connected to</a:t>
          </a:r>
        </a:p>
      </dsp:txBody>
      <dsp:txXfrm>
        <a:off x="246416" y="1596149"/>
        <a:ext cx="3850566" cy="572624"/>
      </dsp:txXfrm>
    </dsp:sp>
    <dsp:sp modelId="{95ED0358-8773-E841-9252-1BC704EDE27D}">
      <dsp:nvSpPr>
        <dsp:cNvPr id="0" name=""/>
        <dsp:cNvSpPr/>
      </dsp:nvSpPr>
      <dsp:spPr>
        <a:xfrm>
          <a:off x="228601" y="2280166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Create a </a:t>
          </a:r>
          <a:r>
            <a:rPr lang="en-US" sz="1400" b="1" kern="1200" dirty="0">
              <a:solidFill>
                <a:srgbClr val="000000"/>
              </a:solidFill>
              <a:hlinkClick xmlns:r="http://schemas.openxmlformats.org/officeDocument/2006/relationships" r:id="rId2"/>
            </a:rPr>
            <a:t>reverse shell</a:t>
          </a:r>
          <a:r>
            <a:rPr lang="en-US" sz="1400" b="1" kern="1200" dirty="0">
              <a:solidFill>
                <a:srgbClr val="000000"/>
              </a:solidFill>
            </a:rPr>
            <a:t> that connects back to the hacker</a:t>
          </a:r>
        </a:p>
      </dsp:txBody>
      <dsp:txXfrm>
        <a:off x="246416" y="2297981"/>
        <a:ext cx="3850566" cy="572624"/>
      </dsp:txXfrm>
    </dsp:sp>
    <dsp:sp modelId="{D9DCE8AC-7881-874F-A451-3D1BE0A24AFF}">
      <dsp:nvSpPr>
        <dsp:cNvPr id="0" name=""/>
        <dsp:cNvSpPr/>
      </dsp:nvSpPr>
      <dsp:spPr>
        <a:xfrm>
          <a:off x="228601" y="2981997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Use local exploits that establish a shell</a:t>
          </a:r>
        </a:p>
      </dsp:txBody>
      <dsp:txXfrm>
        <a:off x="246416" y="2999812"/>
        <a:ext cx="3850566" cy="572624"/>
      </dsp:txXfrm>
    </dsp:sp>
    <dsp:sp modelId="{5A8A09A2-E57B-F74F-9C8B-D81D58670AAA}">
      <dsp:nvSpPr>
        <dsp:cNvPr id="0" name=""/>
        <dsp:cNvSpPr/>
      </dsp:nvSpPr>
      <dsp:spPr>
        <a:xfrm>
          <a:off x="228601" y="3683829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Flush firewall rules (</a:t>
          </a:r>
          <a:r>
            <a:rPr lang="en-US" sz="1400" b="1" kern="1200" dirty="0" err="1">
              <a:solidFill>
                <a:srgbClr val="000000"/>
              </a:solidFill>
            </a:rPr>
            <a:t>IPTables</a:t>
          </a:r>
          <a:r>
            <a:rPr lang="en-US" sz="1400" b="1" kern="1200" dirty="0">
              <a:solidFill>
                <a:srgbClr val="000000"/>
              </a:solidFill>
            </a:rPr>
            <a:t>) that currently block other attacks</a:t>
          </a:r>
        </a:p>
      </dsp:txBody>
      <dsp:txXfrm>
        <a:off x="246416" y="3701644"/>
        <a:ext cx="3850566" cy="572624"/>
      </dsp:txXfrm>
    </dsp:sp>
    <dsp:sp modelId="{37638292-49D8-724E-95AE-EC1F35799921}">
      <dsp:nvSpPr>
        <dsp:cNvPr id="0" name=""/>
        <dsp:cNvSpPr/>
      </dsp:nvSpPr>
      <dsp:spPr>
        <a:xfrm>
          <a:off x="228601" y="4385661"/>
          <a:ext cx="3886196" cy="608254"/>
        </a:xfrm>
        <a:prstGeom prst="roundRect">
          <a:avLst>
            <a:gd name="adj" fmla="val 10000"/>
          </a:avLst>
        </a:prstGeom>
        <a:solidFill>
          <a:schemeClr val="accent2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5560" tIns="26670" rIns="35560" bIns="2667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>
              <a:solidFill>
                <a:srgbClr val="000000"/>
              </a:solidFill>
            </a:rPr>
            <a:t>Break out of a </a:t>
          </a:r>
          <a:r>
            <a:rPr lang="en-US" sz="1400" b="1" kern="1200" dirty="0" err="1">
              <a:solidFill>
                <a:srgbClr val="000000"/>
              </a:solidFill>
            </a:rPr>
            <a:t>chroot</a:t>
          </a:r>
          <a:r>
            <a:rPr lang="en-US" sz="1400" b="1" kern="1200" dirty="0">
              <a:solidFill>
                <a:srgbClr val="000000"/>
              </a:solidFill>
            </a:rPr>
            <a:t> (restricted execution) environment, giving full access to the system</a:t>
          </a:r>
        </a:p>
      </dsp:txBody>
      <dsp:txXfrm>
        <a:off x="246416" y="4403476"/>
        <a:ext cx="3850566" cy="5726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46096-F971-0541-8F34-9CA947D7726E}">
      <dsp:nvSpPr>
        <dsp:cNvPr id="0" name=""/>
        <dsp:cNvSpPr/>
      </dsp:nvSpPr>
      <dsp:spPr>
        <a:xfrm>
          <a:off x="4242018" y="2844007"/>
          <a:ext cx="91440" cy="52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7F29C77-E05D-CF4D-A9ED-676C40DE7E78}">
      <dsp:nvSpPr>
        <dsp:cNvPr id="0" name=""/>
        <dsp:cNvSpPr/>
      </dsp:nvSpPr>
      <dsp:spPr>
        <a:xfrm>
          <a:off x="3175486" y="1158945"/>
          <a:ext cx="1112252" cy="52933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0723"/>
              </a:lnTo>
              <a:lnTo>
                <a:pt x="1112252" y="360723"/>
              </a:lnTo>
              <a:lnTo>
                <a:pt x="1112252" y="5293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B421BAE-E946-B54C-B326-1E81D5992EAA}">
      <dsp:nvSpPr>
        <dsp:cNvPr id="0" name=""/>
        <dsp:cNvSpPr/>
      </dsp:nvSpPr>
      <dsp:spPr>
        <a:xfrm>
          <a:off x="2017514" y="2844007"/>
          <a:ext cx="91440" cy="5293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29330"/>
              </a:lnTo>
            </a:path>
          </a:pathLst>
        </a:custGeom>
        <a:noFill/>
        <a:ln w="9525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260FC7-8E7B-8B45-AF18-3E51810E4DCB}">
      <dsp:nvSpPr>
        <dsp:cNvPr id="0" name=""/>
        <dsp:cNvSpPr/>
      </dsp:nvSpPr>
      <dsp:spPr>
        <a:xfrm>
          <a:off x="2063234" y="1158945"/>
          <a:ext cx="1112252" cy="529330"/>
        </a:xfrm>
        <a:custGeom>
          <a:avLst/>
          <a:gdLst/>
          <a:ahLst/>
          <a:cxnLst/>
          <a:rect l="0" t="0" r="0" b="0"/>
          <a:pathLst>
            <a:path>
              <a:moveTo>
                <a:pt x="1112252" y="0"/>
              </a:moveTo>
              <a:lnTo>
                <a:pt x="1112252" y="360723"/>
              </a:lnTo>
              <a:lnTo>
                <a:pt x="0" y="360723"/>
              </a:lnTo>
              <a:lnTo>
                <a:pt x="0" y="529330"/>
              </a:lnTo>
            </a:path>
          </a:pathLst>
        </a:custGeom>
        <a:noFill/>
        <a:ln w="9525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974B36-78EB-544B-A7A4-0880490EA7BA}">
      <dsp:nvSpPr>
        <dsp:cNvPr id="0" name=""/>
        <dsp:cNvSpPr/>
      </dsp:nvSpPr>
      <dsp:spPr>
        <a:xfrm>
          <a:off x="2265461" y="3214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62DC8CA-128C-1840-9D6A-04FEFE1F3368}">
      <dsp:nvSpPr>
        <dsp:cNvPr id="0" name=""/>
        <dsp:cNvSpPr/>
      </dsp:nvSpPr>
      <dsp:spPr>
        <a:xfrm>
          <a:off x="2467689" y="195330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Two broad defense approaches</a:t>
          </a:r>
        </a:p>
      </dsp:txBody>
      <dsp:txXfrm>
        <a:off x="2501539" y="229180"/>
        <a:ext cx="1752348" cy="1088031"/>
      </dsp:txXfrm>
    </dsp:sp>
    <dsp:sp modelId="{5F83DF40-0583-8948-A42E-CE85A0985A7A}">
      <dsp:nvSpPr>
        <dsp:cNvPr id="0" name=""/>
        <dsp:cNvSpPr/>
      </dsp:nvSpPr>
      <dsp:spPr>
        <a:xfrm>
          <a:off x="1153209" y="1688276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11D3CBF-DDCA-A94C-8E2F-E3A977197A95}">
      <dsp:nvSpPr>
        <dsp:cNvPr id="0" name=""/>
        <dsp:cNvSpPr/>
      </dsp:nvSpPr>
      <dsp:spPr>
        <a:xfrm>
          <a:off x="1355437" y="1880392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Compile-time</a:t>
          </a:r>
        </a:p>
      </dsp:txBody>
      <dsp:txXfrm>
        <a:off x="1389287" y="1914242"/>
        <a:ext cx="1752348" cy="1088031"/>
      </dsp:txXfrm>
    </dsp:sp>
    <dsp:sp modelId="{94B88FA9-4397-2142-AC86-85234501DD22}">
      <dsp:nvSpPr>
        <dsp:cNvPr id="0" name=""/>
        <dsp:cNvSpPr/>
      </dsp:nvSpPr>
      <dsp:spPr>
        <a:xfrm>
          <a:off x="1153209" y="3373338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5789AE-E0DB-FB4B-94B6-8EFFC22F14F1}">
      <dsp:nvSpPr>
        <dsp:cNvPr id="0" name=""/>
        <dsp:cNvSpPr/>
      </dsp:nvSpPr>
      <dsp:spPr>
        <a:xfrm>
          <a:off x="1355437" y="3565454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 to harden  new programs to resist attacks</a:t>
          </a:r>
        </a:p>
      </dsp:txBody>
      <dsp:txXfrm>
        <a:off x="1389287" y="3599304"/>
        <a:ext cx="1752348" cy="1088031"/>
      </dsp:txXfrm>
    </dsp:sp>
    <dsp:sp modelId="{A702120C-0708-5C4F-9EAB-7A4FF7DB78E5}">
      <dsp:nvSpPr>
        <dsp:cNvPr id="0" name=""/>
        <dsp:cNvSpPr/>
      </dsp:nvSpPr>
      <dsp:spPr>
        <a:xfrm>
          <a:off x="3377713" y="1688276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3E14DFF-FB1C-F841-8DC1-2F281FD7A6E9}">
      <dsp:nvSpPr>
        <dsp:cNvPr id="0" name=""/>
        <dsp:cNvSpPr/>
      </dsp:nvSpPr>
      <dsp:spPr>
        <a:xfrm>
          <a:off x="3579941" y="1880392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Run-time</a:t>
          </a:r>
        </a:p>
      </dsp:txBody>
      <dsp:txXfrm>
        <a:off x="3613791" y="1914242"/>
        <a:ext cx="1752348" cy="1088031"/>
      </dsp:txXfrm>
    </dsp:sp>
    <dsp:sp modelId="{6F78BCAE-E52A-1F4D-A1AA-C94774844DEB}">
      <dsp:nvSpPr>
        <dsp:cNvPr id="0" name=""/>
        <dsp:cNvSpPr/>
      </dsp:nvSpPr>
      <dsp:spPr>
        <a:xfrm>
          <a:off x="3377713" y="3373338"/>
          <a:ext cx="1820048" cy="115573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980BE24-68C5-454F-AEDD-B0E480D55890}">
      <dsp:nvSpPr>
        <dsp:cNvPr id="0" name=""/>
        <dsp:cNvSpPr/>
      </dsp:nvSpPr>
      <dsp:spPr>
        <a:xfrm>
          <a:off x="3579941" y="3565454"/>
          <a:ext cx="1820048" cy="115573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Aim to detect and abort attacks in existing programs</a:t>
          </a:r>
        </a:p>
      </dsp:txBody>
      <dsp:txXfrm>
        <a:off x="3613791" y="3599304"/>
        <a:ext cx="1752348" cy="108803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28FCC9-AE1D-384B-9A58-2E5D9C0DE65D}">
      <dsp:nvSpPr>
        <dsp:cNvPr id="0" name=""/>
        <dsp:cNvSpPr/>
      </dsp:nvSpPr>
      <dsp:spPr>
        <a:xfrm>
          <a:off x="0" y="15718"/>
          <a:ext cx="5410200" cy="672682"/>
        </a:xfrm>
        <a:prstGeom prst="rect">
          <a:avLst/>
        </a:prstGeom>
        <a:solidFill>
          <a:schemeClr val="accent2"/>
        </a:solidFill>
        <a:ln w="9525" cap="flat" cmpd="sng" algn="ctr">
          <a:noFill/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13792" rIns="199136" bIns="113792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Disadvantages</a:t>
          </a:r>
        </a:p>
      </dsp:txBody>
      <dsp:txXfrm>
        <a:off x="0" y="15718"/>
        <a:ext cx="5410200" cy="672682"/>
      </dsp:txXfrm>
    </dsp:sp>
    <dsp:sp modelId="{3B4943DA-0858-8E4A-8A7D-48D06C3231A9}">
      <dsp:nvSpPr>
        <dsp:cNvPr id="0" name=""/>
        <dsp:cNvSpPr/>
      </dsp:nvSpPr>
      <dsp:spPr>
        <a:xfrm>
          <a:off x="0" y="688401"/>
          <a:ext cx="5410200" cy="335987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6012" tIns="96012" rIns="128016" bIns="144018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"/>
          </a:pPr>
          <a:r>
            <a:rPr lang="en-US" sz="1800" kern="1200" dirty="0">
              <a:latin typeface="+mj-lt"/>
            </a:rPr>
            <a:t>Additional code must be executed at run time to impose checks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"/>
          </a:pPr>
          <a:r>
            <a:rPr lang="en-US" sz="1800" kern="1200" dirty="0">
              <a:latin typeface="+mj-lt"/>
            </a:rPr>
            <a:t>Flexibility and safety comes at a cost in resource use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"/>
          </a:pPr>
          <a:r>
            <a:rPr lang="en-US" sz="1800" kern="1200" dirty="0">
              <a:latin typeface="+mj-lt"/>
            </a:rPr>
            <a:t>Distance from the underlying machine language and architecture means that access to some instructions and hardware resources is lost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ts val="942"/>
            </a:spcAft>
            <a:buChar char="•"/>
          </a:pPr>
          <a:r>
            <a:rPr lang="en-US" sz="1800" kern="1200" dirty="0">
              <a:latin typeface="+mj-lt"/>
            </a:rPr>
            <a:t>Limits their usefulness in writing code, such as device drivers, that must interact with such resources</a:t>
          </a:r>
        </a:p>
      </dsp:txBody>
      <dsp:txXfrm>
        <a:off x="0" y="688401"/>
        <a:ext cx="5410200" cy="335987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B95C9-3927-B94E-8403-AB5EA84E54C8}">
      <dsp:nvSpPr>
        <dsp:cNvPr id="0" name=""/>
        <dsp:cNvSpPr/>
      </dsp:nvSpPr>
      <dsp:spPr>
        <a:xfrm>
          <a:off x="3522" y="276608"/>
          <a:ext cx="4219277" cy="12327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Use virtual memory support to make some regions of memory non-executable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619914" y="276608"/>
        <a:ext cx="2986493" cy="1232784"/>
      </dsp:txXfrm>
    </dsp:sp>
    <dsp:sp modelId="{306ACB49-B515-EA43-8C3C-90A5069DB647}">
      <dsp:nvSpPr>
        <dsp:cNvPr id="0" name=""/>
        <dsp:cNvSpPr/>
      </dsp:nvSpPr>
      <dsp:spPr>
        <a:xfrm>
          <a:off x="3522" y="1663491"/>
          <a:ext cx="3375421" cy="247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Requires support (NX bit) from memory management unit (MMU) and OS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Long existed on SPARC / Solaris, mainframe  systems</a:t>
          </a:r>
          <a:endParaRPr lang="en-US" sz="1900" kern="1200" dirty="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Recent on x86 Linux/Unix/Windows systems</a:t>
          </a:r>
        </a:p>
      </dsp:txBody>
      <dsp:txXfrm>
        <a:off x="3522" y="1663491"/>
        <a:ext cx="3375421" cy="2479500"/>
      </dsp:txXfrm>
    </dsp:sp>
    <dsp:sp modelId="{2FEDC728-875F-4C4E-A497-AFC3B2BF7B1E}">
      <dsp:nvSpPr>
        <dsp:cNvPr id="0" name=""/>
        <dsp:cNvSpPr/>
      </dsp:nvSpPr>
      <dsp:spPr>
        <a:xfrm>
          <a:off x="4006800" y="276608"/>
          <a:ext cx="4219277" cy="1232784"/>
        </a:xfrm>
        <a:prstGeom prst="chevron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>
              <a:solidFill>
                <a:schemeClr val="tx1"/>
              </a:solidFill>
            </a:rPr>
            <a:t>Issues</a:t>
          </a:r>
          <a:endParaRPr lang="en-US" sz="1900" kern="1200" dirty="0">
            <a:solidFill>
              <a:schemeClr val="tx1"/>
            </a:solidFill>
          </a:endParaRPr>
        </a:p>
      </dsp:txBody>
      <dsp:txXfrm>
        <a:off x="4623192" y="276608"/>
        <a:ext cx="2986493" cy="1232784"/>
      </dsp:txXfrm>
    </dsp:sp>
    <dsp:sp modelId="{53A86220-67A1-E542-B493-65F73FC1FCB1}">
      <dsp:nvSpPr>
        <dsp:cNvPr id="0" name=""/>
        <dsp:cNvSpPr/>
      </dsp:nvSpPr>
      <dsp:spPr>
        <a:xfrm>
          <a:off x="4006800" y="1663491"/>
          <a:ext cx="3375421" cy="24795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Support for executable stack code</a:t>
          </a: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b="1" kern="1200" dirty="0"/>
            <a:t>Special provisions are needed</a:t>
          </a:r>
        </a:p>
      </dsp:txBody>
      <dsp:txXfrm>
        <a:off x="4006800" y="1663491"/>
        <a:ext cx="3375421" cy="24795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756AF6-35BE-DB43-A01C-9676C4A77E46}">
      <dsp:nvSpPr>
        <dsp:cNvPr id="0" name=""/>
        <dsp:cNvSpPr/>
      </dsp:nvSpPr>
      <dsp:spPr>
        <a:xfrm rot="16200000">
          <a:off x="-1093328" y="1094333"/>
          <a:ext cx="4800600" cy="2611933"/>
        </a:xfrm>
        <a:prstGeom prst="flowChartManualOperation">
          <a:avLst/>
        </a:prstGeom>
        <a:solidFill>
          <a:schemeClr val="accent4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815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000000"/>
              </a:solidFill>
            </a:rPr>
            <a:t>Variant that overwrites buffer and saved frame pointer address</a:t>
          </a:r>
          <a:endParaRPr lang="en-US" sz="17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Saved frame pointer value is changed to refer to a dummy stack frame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Current function returns to the replacement dummy frame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Control is transferred to the shellcode in the overwritten buffer</a:t>
          </a:r>
          <a:endParaRPr lang="en-US" sz="1300" kern="1200" dirty="0">
            <a:solidFill>
              <a:srgbClr val="000000"/>
            </a:solidFill>
          </a:endParaRPr>
        </a:p>
      </dsp:txBody>
      <dsp:txXfrm rot="5400000">
        <a:off x="1005" y="960120"/>
        <a:ext cx="2611933" cy="2880360"/>
      </dsp:txXfrm>
    </dsp:sp>
    <dsp:sp modelId="{60387039-7D5F-DC44-A5F2-83DE1C7722A8}">
      <dsp:nvSpPr>
        <dsp:cNvPr id="0" name=""/>
        <dsp:cNvSpPr/>
      </dsp:nvSpPr>
      <dsp:spPr>
        <a:xfrm rot="16200000">
          <a:off x="1714499" y="1094333"/>
          <a:ext cx="4800600" cy="2611933"/>
        </a:xfrm>
        <a:prstGeom prst="flowChartManualOperation">
          <a:avLst/>
        </a:prstGeom>
        <a:solidFill>
          <a:schemeClr val="accent4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815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000000"/>
              </a:solidFill>
            </a:rPr>
            <a:t>Off-by-one attacks</a:t>
          </a:r>
          <a:endParaRPr lang="en-US" sz="17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Coding error that allows one more byte to be copied than there is space available</a:t>
          </a:r>
        </a:p>
      </dsp:txBody>
      <dsp:txXfrm rot="5400000">
        <a:off x="2808832" y="960120"/>
        <a:ext cx="2611933" cy="2880360"/>
      </dsp:txXfrm>
    </dsp:sp>
    <dsp:sp modelId="{6D409BBD-A8A5-634D-8D3C-AD53408C374F}">
      <dsp:nvSpPr>
        <dsp:cNvPr id="0" name=""/>
        <dsp:cNvSpPr/>
      </dsp:nvSpPr>
      <dsp:spPr>
        <a:xfrm rot="16200000">
          <a:off x="4522328" y="1094333"/>
          <a:ext cx="4800600" cy="2611933"/>
        </a:xfrm>
        <a:prstGeom prst="flowChartManualOperation">
          <a:avLst/>
        </a:prstGeom>
        <a:solidFill>
          <a:schemeClr val="accent4"/>
        </a:solidFill>
        <a:ln>
          <a:solidFill>
            <a:schemeClr val="bg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7950" tIns="0" rIns="110815" bIns="0" numCol="1" spcCol="1270" anchor="t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kern="1200" dirty="0">
              <a:solidFill>
                <a:srgbClr val="000000"/>
              </a:solidFill>
            </a:rPr>
            <a:t>Defenses</a:t>
          </a:r>
          <a:endParaRPr lang="en-US" sz="17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Any stack protection mechanisms to detect modifications to the stack frame or return address by function exit code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Use non-executable stacks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>
              <a:solidFill>
                <a:srgbClr val="000000"/>
              </a:solidFill>
            </a:rPr>
            <a:t>Randomization of the stack in memory and of system libraries</a:t>
          </a:r>
          <a:endParaRPr lang="en-US" sz="1300" kern="1200" dirty="0">
            <a:solidFill>
              <a:srgbClr val="000000"/>
            </a:solidFill>
          </a:endParaRPr>
        </a:p>
        <a:p>
          <a:pPr marL="114300" lvl="1" indent="-114300" algn="l" defTabSz="5778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300" b="1" kern="1200" dirty="0"/>
        </a:p>
      </dsp:txBody>
      <dsp:txXfrm rot="5400000">
        <a:off x="5616661" y="960120"/>
        <a:ext cx="2611933" cy="288036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B5AF9D-345E-C747-8680-F1D9A9DD25D3}">
      <dsp:nvSpPr>
        <dsp:cNvPr id="0" name=""/>
        <dsp:cNvSpPr/>
      </dsp:nvSpPr>
      <dsp:spPr>
        <a:xfrm>
          <a:off x="0" y="24607"/>
          <a:ext cx="6096000" cy="6336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1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56464" tIns="89408" rIns="156464" bIns="89408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>
              <a:solidFill>
                <a:schemeClr val="bg1"/>
              </a:solidFill>
            </a:rPr>
            <a:t>Defenses</a:t>
          </a:r>
        </a:p>
      </dsp:txBody>
      <dsp:txXfrm>
        <a:off x="0" y="24607"/>
        <a:ext cx="6096000" cy="633600"/>
      </dsp:txXfrm>
    </dsp:sp>
    <dsp:sp modelId="{E74DB080-35F0-D143-8156-521B0CD25D3C}">
      <dsp:nvSpPr>
        <dsp:cNvPr id="0" name=""/>
        <dsp:cNvSpPr/>
      </dsp:nvSpPr>
      <dsp:spPr>
        <a:xfrm>
          <a:off x="0" y="658207"/>
          <a:ext cx="6096000" cy="1298384"/>
        </a:xfrm>
        <a:prstGeom prst="rect">
          <a:avLst/>
        </a:prstGeom>
        <a:solidFill>
          <a:schemeClr val="tx1"/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348" tIns="117348" rIns="156464" bIns="176022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Making the heap non-executable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>
              <a:latin typeface="+mj-lt"/>
            </a:rPr>
            <a:t>Randomizing the allocation of memory on the heap</a:t>
          </a:r>
        </a:p>
      </dsp:txBody>
      <dsp:txXfrm>
        <a:off x="0" y="658207"/>
        <a:ext cx="6096000" cy="12983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4">
  <dgm:title val=""/>
  <dgm:desc val=""/>
  <dgm:catLst>
    <dgm:cat type="relationship" pri="8000"/>
    <dgm:cat type="process" pri="3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clrData>
  <dgm:layoutNode name="compositeShape">
    <dgm:varLst>
      <dgm:chMax val="2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hoose name="Name2">
          <dgm:if name="Name3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b" for="ch" forName="upArrowText" refType="h" fact="0.48"/>
              <dgm:constr type="l" for="ch" forName="upArrowText" refType="w" refFor="ch" refForName="upArrow" fact="1.03"/>
            </dgm:constrLst>
          </dgm:if>
          <dgm:else name="Name4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b" for="ch" forName="upArrow" refType="h" fact="0.48"/>
              <dgm:constr type="l" for="ch" forName="upArrow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b" for="ch" forName="upArrowText" refType="h" fact="0.48"/>
              <dgm:constr type="l" for="ch" forName="upArrowText" refType="w" refFor="ch" refForName="upArrow" fact="1.03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refFor="ch" refForName="downArrow" fact="0.3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 refType="w" refFor="ch" refForName="downArrow" fact="1.33"/>
            </dgm:constrLst>
          </dgm:else>
        </dgm:choose>
      </dgm:if>
      <dgm:else name="Name5">
        <dgm:choose name="Name6">
          <dgm:if name="Name7" axis="ch" ptType="node" func="cnt" op="lte" val="1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/>
              <dgm:constr type="t" for="ch" forName="upArrowText"/>
              <dgm:constr type="l" for="ch" forName="upArrowText" refType="w" fact="0.1"/>
            </dgm:constrLst>
          </dgm:if>
          <dgm:else name="Name8">
            <dgm:constrLst>
              <dgm:constr type="primFontSz" for="des" ptType="node" op="equ" val="65"/>
              <dgm:constr type="w" for="ch" forName="upArrow" refType="w" fact="0.33"/>
              <dgm:constr type="h" for="ch" forName="upArrow" refType="h" fact="0.48"/>
              <dgm:constr type="t" for="ch" forName="upArrow"/>
              <dgm:constr type="l" for="ch" forName="upArrow" refType="w" fact="0.67"/>
              <dgm:constr type="h" for="ch" forName="upArrow" refType="w" refFor="ch" refForName="upArrow" op="gte" fact="0.75"/>
              <dgm:constr type="w" for="ch" forName="upArrowText" refType="w" fact="0.56"/>
              <dgm:constr type="h" for="ch" forName="upArrowText" refType="h" fact="0.48"/>
              <dgm:constr type="t" for="ch" forName="upArrowText"/>
              <dgm:constr type="l" for="ch" forName="upArrowText" refType="w" fact="0.1"/>
              <dgm:constr type="w" for="ch" forName="downArrow" refType="w" fact="0.33"/>
              <dgm:constr type="h" for="ch" forName="downArrow" refType="h" fact="0.48"/>
              <dgm:constr type="t" for="ch" forName="downArrow" refType="h" fact="0.52"/>
              <dgm:constr type="l" for="ch" forName="downArrow" refType="w" fact="0.57"/>
              <dgm:constr type="h" for="ch" forName="downArrow" refType="w" refFor="ch" refForName="downArrow" op="gte" fact="0.75"/>
              <dgm:constr type="w" for="ch" forName="downArrowText" refType="w" fact="0.56"/>
              <dgm:constr type="h" for="ch" forName="downArrowText" refType="h" fact="0.48"/>
              <dgm:constr type="t" for="ch" forName="downArrowText" refType="h" fact="0.52"/>
              <dgm:constr type="l" for="ch" forName="downArrowText"/>
            </dgm:constrLst>
          </dgm:else>
        </dgm:choose>
      </dgm:else>
    </dgm:choose>
    <dgm:ruleLst/>
    <dgm:forEach name="Name9" axis="ch" ptType="node" cnt="1">
      <dgm:layoutNode name="upArrow" styleLbl="node1">
        <dgm:alg type="sp"/>
        <dgm:shape xmlns:r="http://schemas.openxmlformats.org/officeDocument/2006/relationships" type="upArrow" r:blip="">
          <dgm:adjLst/>
        </dgm:shape>
        <dgm:presOf/>
        <dgm:constrLst/>
        <dgm:ruleLst/>
      </dgm:layoutNode>
      <dgm:layoutNode name="upArrowText" styleLbl="revTx">
        <dgm:varLst>
          <dgm:chMax val="0"/>
          <dgm:bulletEnabled val="1"/>
        </dgm:varLst>
        <dgm:choose name="Name10">
          <dgm:if name="Name1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2">
            <dgm:choose name="Name13">
              <dgm:if name="Name14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15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  <dgm:forEach name="Name16" axis="ch" ptType="node" st="2" cnt="1">
      <dgm:layoutNode name="downArrow" styleLbl="node1">
        <dgm:alg type="sp"/>
        <dgm:shape xmlns:r="http://schemas.openxmlformats.org/officeDocument/2006/relationships" type="downArrow" r:blip="">
          <dgm:adjLst/>
        </dgm:shape>
        <dgm:presOf/>
        <dgm:constrLst/>
        <dgm:ruleLst/>
      </dgm:layoutNode>
      <dgm:layoutNode name="downArrowText" styleLbl="revTx">
        <dgm:varLst>
          <dgm:chMax val="0"/>
          <dgm:bulletEnabled val="1"/>
        </dgm:varLst>
        <dgm:choose name="Name17">
          <dgm:if name="Name18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19">
            <dgm:choose name="Name20">
              <dgm:if name="Name21" func="var" arg="dir" op="equ" val="norm">
                <dgm:alg type="tx">
                  <dgm:param type="parTxLTRAlign" val="l"/>
                  <dgm:param type="parTxRTLAlign" val="l"/>
                  <dgm:param type="txAnchorVertCh" val="mid"/>
                </dgm:alg>
              </dgm:if>
              <dgm:else name="Name22">
                <dgm:alg type="tx">
                  <dgm:param type="parTxLTRAlign" val="r"/>
                  <dgm:param type="parTxRTLAlign" val="r"/>
                  <dgm:param type="txAnchorVertCh" val="mid"/>
                </dgm:alg>
              </dgm:else>
            </dgm:choose>
          </dgm:else>
        </dgm:choose>
        <dgm:shape xmlns:r="http://schemas.openxmlformats.org/officeDocument/2006/relationships" type="rect" r:blip="">
          <dgm:adjLst/>
        </dgm:shape>
        <dgm:presOf axis="desOrSelf" ptType="node"/>
        <dgm:constrLst>
          <dgm:constr type="tMarg"/>
        </dgm:constrLst>
        <dgm:ruleLst>
          <dgm:rule type="primFontSz" val="5" fact="NaN" max="NaN"/>
        </dgm:ruleLst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Process2">
  <dgm:title val=""/>
  <dgm:desc val=""/>
  <dgm:catLst>
    <dgm:cat type="list" pri="10000"/>
    <dgm:cat type="relationship" pri="13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h"/>
      <dgm:constr type="w" for="ch" forName="aSpace" refType="w" fact="0.075"/>
      <dgm:constr type="h" for="des" forName="aSpace2" refType="h" fact="0.1"/>
      <dgm:constr type="primFontSz" for="des" forName="textNode" op="equ"/>
      <dgm:constr type="primFontSz" for="des" forName="childNode" op="equ"/>
    </dgm:constrLst>
    <dgm:ruleLst/>
    <dgm:forEach name="aNodeForEach" axis="ch" ptType="node">
      <dgm:layoutNode name="compNode">
        <dgm:alg type="composite"/>
        <dgm:shape xmlns:r="http://schemas.openxmlformats.org/officeDocument/2006/relationships" r:blip="">
          <dgm:adjLst/>
        </dgm:shape>
        <dgm:presOf/>
        <dgm:constrLst>
          <dgm:constr type="w" for="ch" forName="aNode" refType="w"/>
          <dgm:constr type="h" for="ch" forName="aNode" refType="h"/>
          <dgm:constr type="w" for="ch" forName="textNode" refType="w"/>
          <dgm:constr type="h" for="ch" forName="textNode" refType="h" fact="0.3"/>
          <dgm:constr type="ctrX" for="ch" forName="textNode" refType="w" fact="0.5"/>
          <dgm:constr type="w" for="ch" forName="compChildNode" refType="w" fact="0.8"/>
          <dgm:constr type="h" for="ch" forName="compChildNode" refType="h" fact="0.65"/>
          <dgm:constr type="t" for="ch" forName="compChildNode" refType="h" fact="0.3"/>
          <dgm:constr type="ctrX" for="ch" forName="compChildNode" refType="w" fact="0.5"/>
        </dgm:constrLst>
        <dgm:ruleLst/>
        <dgm:layoutNode name="aNode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/>
          <dgm:ruleLst/>
        </dgm:layoutNode>
        <dgm:layoutNode name="textNode" styleLbl="bgShp">
          <dgm:alg type="tx"/>
          <dgm:shape xmlns:r="http://schemas.openxmlformats.org/officeDocument/2006/relationships" type="rect" r:blip="" hideGeom="1">
            <dgm:adjLst>
              <dgm:adj idx="1" val="0.1"/>
            </dgm:adjLst>
          </dgm:shape>
          <dgm:presOf axis="self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compChild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des" forName="childNode" refType="w"/>
            <dgm:constr type="h" for="des" forName="childNode" refType="h"/>
          </dgm:constrLst>
          <dgm:ruleLst/>
          <dgm:layoutNode name="theInnerList">
            <dgm:alg type="lin"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childNodeForEach" axis="ch" ptType="node">
              <dgm:layoutNode name="childNode" styleLbl="node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desOrSelf" ptType="node"/>
                <dgm:constrLst>
                  <dgm:constr type="primFontSz" val="65"/>
                  <dgm:constr type="tMarg" refType="primFontSz" fact="0.15"/>
                  <dgm:constr type="bMarg" refType="primFontSz" fact="0.15"/>
                  <dgm:constr type="lMarg" refType="primFontSz" fact="0.2"/>
                  <dgm:constr type="rMarg" refType="primFontSz" fact="0.2"/>
                </dgm:constrLst>
                <dgm:ruleLst>
                  <dgm:rule type="primFontSz" val="5" fact="NaN" max="NaN"/>
                </dgm:ruleLst>
              </dgm:layoutNode>
              <dgm:choose name="Name3">
                <dgm:if name="Name4" axis="self" ptType="node" func="revPos" op="equ" val="1"/>
                <dgm:else name="Name5">
                  <dgm:layoutNode name="aSpace2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else>
              </dgm:choose>
            </dgm:forEach>
          </dgm:layoutNode>
        </dgm:layoutNode>
      </dgm:layoutNode>
      <dgm:choose name="Name6">
        <dgm:if name="Name7" axis="self" ptType="node" func="revPos" op="equ" val="1"/>
        <dgm:else name="Name8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6">
  <dgm:title val=""/>
  <dgm:desc val=""/>
  <dgm:catLst>
    <dgm:cat type="list" pri="18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ptType="node" refType="h"/>
      <dgm:constr type="w" for="ch" ptType="node" refType="w"/>
      <dgm:constr type="primFontSz" for="ch" ptType="node" op="equ"/>
      <dgm:constr type="w" for="ch" forName="sibTrans" refType="w" fact="0.075"/>
    </dgm:constrLst>
    <dgm:ruleLst/>
    <dgm:forEach name="nodesForEach" axis="ch" ptType="node">
      <dgm:layoutNode name="node">
        <dgm:varLst>
          <dgm:bulletEnabled val="1"/>
        </dgm:varLst>
        <dgm:alg type="tx"/>
        <dgm:choose name="Name4">
          <dgm:if name="Name5" func="var" arg="dir" op="equ" val="norm">
            <dgm:shape xmlns:r="http://schemas.openxmlformats.org/officeDocument/2006/relationships" rot="-90" type="flowChartManualOperation" r:blip="">
              <dgm:adjLst/>
            </dgm:shape>
          </dgm:if>
          <dgm:else name="Name6">
            <dgm:shape xmlns:r="http://schemas.openxmlformats.org/officeDocument/2006/relationships" rot="90" type="flowChartManualOperation" r:blip="">
              <dgm:adjLst/>
            </dgm:shape>
          </dgm:else>
        </dgm:choose>
        <dgm:presOf axis="desOrSelf" ptType="node"/>
        <dgm:constrLst>
          <dgm:constr type="primFontSz" val="65"/>
          <dgm:constr type="tMarg"/>
          <dgm:constr type="bMarg"/>
          <dgm:constr type="lMarg" refType="primFontSz" fact="0.5"/>
          <dgm:constr type="rMarg" refType="lMarg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AU"/>
          </a:p>
        </p:txBody>
      </p:sp>
      <p:sp>
        <p:nvSpPr>
          <p:cNvPr id="22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25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</a:p>
        </p:txBody>
      </p:sp>
      <p:sp>
        <p:nvSpPr>
          <p:cNvPr id="225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AU"/>
          </a:p>
        </p:txBody>
      </p:sp>
      <p:sp>
        <p:nvSpPr>
          <p:cNvPr id="225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0152C7E-10D1-F144-9A4D-C61469F04A52}" type="slidenum">
              <a:rPr lang="en-AU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202651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10" charset="0"/>
        <a:ea typeface="ＭＳ Ｐゴシック" pitchFamily="-110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latin typeface="Times New Roman" pitchFamily="-107" charset="0"/>
              </a:rPr>
              <a:t>Lecture slides prepared for “Computer Security: Principles and Practice”, 3/e, by William Stallings and </a:t>
            </a:r>
            <a:r>
              <a:rPr lang="en-US" dirty="0" err="1">
                <a:latin typeface="Times New Roman" pitchFamily="-107" charset="0"/>
              </a:rPr>
              <a:t>Lawrie</a:t>
            </a:r>
            <a:r>
              <a:rPr lang="en-US" dirty="0">
                <a:latin typeface="Times New Roman" pitchFamily="-107" charset="0"/>
              </a:rPr>
              <a:t> Brown, Chapter 10 “Buffer</a:t>
            </a:r>
            <a:r>
              <a:rPr lang="en-US" baseline="0" dirty="0">
                <a:latin typeface="Times New Roman" pitchFamily="-107" charset="0"/>
              </a:rPr>
              <a:t> Overflow</a:t>
            </a:r>
            <a:r>
              <a:rPr lang="en-US" dirty="0">
                <a:latin typeface="Times New Roman" pitchFamily="-107" charset="0"/>
              </a:rPr>
              <a:t>”.</a:t>
            </a:r>
            <a:endParaRPr lang="en-AU" dirty="0">
              <a:latin typeface="Times New Roman" pitchFamily="-107" charset="0"/>
            </a:endParaRPr>
          </a:p>
          <a:p>
            <a:endParaRPr lang="en-US" dirty="0">
              <a:latin typeface="Times New Roman" pitchFamily="-107" charset="0"/>
            </a:endParaRPr>
          </a:p>
          <a:p>
            <a:endParaRPr lang="en-US" dirty="0">
              <a:latin typeface="Times New Roman" pitchFamily="-107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1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31728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11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this type of attack has been known since it was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Unfortunately, due to both a legacy of buggy code in widely deployed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applications and continuing careless programming practices by programmers,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still a major source of concern to security practitioners. This chapter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how a buffer overflow occurs and what methods can be used to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detect its occurrence.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3404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12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4620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6B628E0-D728-CD40-95FE-6801C44D2703}" type="slidenum">
              <a:rPr lang="en-AU"/>
              <a:pPr/>
              <a:t>13</a:t>
            </a:fld>
            <a:endParaRPr lang="en-AU"/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basic operation of a buffer overflow, consider the C main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10.1a . This contains three variables (valid , str1, and str2), 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whose values will typically be saved in adjacent memory locations. The order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these will depend on the type of variable (local or global), the language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compiler used, and the target machine architecture. </a:t>
            </a:r>
            <a:endParaRPr lang="en-US" dirty="0">
              <a:latin typeface="Times" pitchFamily="-110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2A53FB-C3AC-0A4C-80F4-DF46B6146CCD}" type="slidenum">
              <a:rPr lang="en-AU"/>
              <a:pPr/>
              <a:t>14</a:t>
            </a:fld>
            <a:endParaRPr lang="en-AU" dirty="0"/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for the purpose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this example we will assume that they are saved in consecutive memory locations,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highest to lowest, as shown in Figure 10.2 .  This will typically be the case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variables in a C function on common processor architectures such as the Intel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Pentium family. The purpose of the code fragment is to call the function next_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tag(str1) to copy into str1 some expected tag value. Let’s assume this will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START. It then reads the next line from the standard input for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 C library gets() function and then compares the string read with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expected tag. If the next line did indeed contain just the string START, this comparison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succeed, and the variable VALID would be set to TRUE.  This case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shown in the first of the three example program runs in Figure 10.1b .  Any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tag would leave it with the value FALSE. Such a code fragment might be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parse some structured network protocol interaction or formatted text file.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problem with this code exists because the traditional C library gets()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include any checking on the amount of data copied. It will read the next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 of text from the program’s standard input up until the first newline  occurs and copy it into the supplied buffer followed by the NULL terminator used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 strings. If more than seven characters are present on the input line, when read in they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(along with the terminating NULL character) require more room than is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str2 buffer. Consequently, the extra characters will proceed to overwrite the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adjacent variable, str1 in this case. For example, if the input line contained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EVILINPUTVALUE, the result will be that str1 will be overwritten with the characters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TVALUE, and str2 will use not only the eight characters allocated to it but seven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str1 as well. This can be seen in the second example run in Figure 10.1b . The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resulted in corruption of a variable not directly used to save the input.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strings are not equal, valid also retains the value FALSE. Further, if 16 or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characters were input, additional memory locations would be overwritten.</a:t>
            </a:r>
            <a:endParaRPr lang="en-US" dirty="0">
              <a:latin typeface="Times" pitchFamily="-110" charset="0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6616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188A58A-2B5B-BC41-9105-AEFAD7F28AC4}" type="slidenum">
              <a:rPr lang="en-AU"/>
              <a:pPr/>
              <a:t>15</a:t>
            </a:fld>
            <a:endParaRPr lang="en-AU" dirty="0"/>
          </a:p>
        </p:txBody>
      </p:sp>
      <p:sp>
        <p:nvSpPr>
          <p:cNvPr id="216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6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exploit any type of buffer overflow, such as those we have illustrated here,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needs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To identify a buffer overflow vulnerability in some program that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triggered using externally sourced data under the attackers control, and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To understand how that buffer will be stored in the processes memory,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the potential for corrupting adjacent memory locations and potentially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altering the flow of execution of the program.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Identifying vulnerable programs may be done by inspection of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source, tracing the execution of programs as they process oversized input, or using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tools such as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fuzzing , which we discuss in Chapter 11 .2, to automatically identify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programs. What the attacker does with the resulting corruption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memory varies considerably, depending on what values are being overwritten.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will explore some of the alternatives in the following sections.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6334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76BA0B2-5A5E-544B-9468-96836C541B0C}" type="slidenum">
              <a:rPr lang="en-AU"/>
              <a:pPr/>
              <a:t>16</a:t>
            </a:fld>
            <a:endParaRPr lang="en-AU" dirty="0"/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exploring buffer overflows further, it is worth considering just how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 for their occurrence developed and why programs are not necessarily protected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such errors. To understand this, we need to briefly consider the history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programming languages and the fundamental operation of computer systems.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basic machine level, all of the data manipulated by machine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 by the computer processor are stored in either the processor’s registers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in memory. The data are simply arrays of bytes. Their interpretation is entirely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 by the function of the instructions accessing them. Some instructions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treat the bytes are representing integer values, others as addresses of data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instructions, and others as arrays of characters. There is nothing intrinsic in the registers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memory that indicates that some locations have an interpretation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others. Thus, the responsibility is placed on the assembly language programmer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ensure that the correct interpretation is placed on any saved data value.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assembly (and hence machine) language programs gives the greatest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resources of the computer system, but at the highest cost and responsibility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coding effort for the programmer.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the other end of the abstraction spectrum, modern high-level programming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like Java, ADA, Python, and many others have a very strong notion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variables and what constitutes permissible operations on them.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do not suffer from buffer overflows because they do not permit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data to be saved into a buffer than it has space for. The higher levels of abstraction,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safe usage features of these languages, mean programmers can focus more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solving the problem at hand and less on managing details of interactions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variables. But this flexibility and safety comes at a cost in resource use, both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 time, and in additional code that must executed at run time to impose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checks such as that on buffer limits. The distance from the underlying machine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architecture also means that access to some instructions and hardware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resources is lost. This limits their usefulness in writing code, such as device drivers,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must interact with such resources.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between these extremes are languages such as C and its derivatives,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many modern high-level control structures and data type abstractions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still provide the ability to access and manipulate memory data directly. The 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language was designed by Dennis Ritchie, at Bell Laboratories,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1970s. It was used very early to write the UNIX operating system and many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applications that run on it. Its continued success was due to its ability to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low-level machine resources while still having the expressiveness of high-level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data structures and because it was fairly easily ported to a wide range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processor architectures. It is worth noting that UNIX was one of the earliest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written in a high-level language. Up until then (and indeed in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cases for many years after), operating systems were typically written in assembly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language, which limited them to a specific processor architecture. Unfortunately,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ability to access low-level machine resources means that the language is susceptible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inappropriate use of memory contents. This was aggravated by the fact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common and widely used library functions, especially those relating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and processing of strings, failed to perform checks on the size of the buffers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used. Because these functions were common and widely used, and because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 and derivative operating systems like Linux are widely deployed, this means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is a large legacy body of code using these unsafe functions, which are thus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 We return to this issue when we discuss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countermeasures for managing buffer overflows.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40596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8A848DE-2947-634B-AF46-5D76327CB10E}" type="slidenum">
              <a:rPr lang="en-AU"/>
              <a:pPr/>
              <a:t>17</a:t>
            </a:fld>
            <a:endParaRPr lang="en-AU" dirty="0"/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stack buffer overflow occurs when the targeted buffer is located on the stack, usually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local variable in a function’s stack frame. This form of attack is also referred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stack smashing . Stack buffer overflow attacks have been exploited since first being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seen in the wild in the Morris Internet Worm in 1988. The exploits it used included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unchecked buffer overflow resulting from the use of the C gets() function in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daemon. The publication by Aleph One (Elias Levy) of details of the attack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to exploit it [LEVY96] hastened further use of this technique. As indicated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chapter introduction, stack buffer overflows are still being widely exploited,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new vulnerabilities continue to be discovered in widely deployed software.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better understand how buffer overflows work, we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take a brief digression into the mechanisms used by program functions to manage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local state on each call. When one function calls another, at the very least it needs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somewhere to save the return address so the called function can return control when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finishes. Aside from that, it also needs locations to save the parameters to be passed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called function and also possibly to save register values that it wishes to continue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when the called function returns. All of these data are usually saved on the stack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 structure known as a stack frame . The called function also needs locations to save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local variables, somewhere different for every call so that it is possible for a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call itself either directly or indirectly. This is known as a recursive function call. 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modern languages, including C, local variables are also stored in the function’s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frame. One further piece of information then needed is some means of chaining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frames together, so that as a function is exiting it can restore the stack frame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calling function before transferring control to the return address.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749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18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value, which now identifies the new stack frame location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[STAL13].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89827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CF6699-4049-BF4B-9581-C49A273207A8}" type="slidenum">
              <a:rPr lang="en-AU"/>
              <a:pPr/>
              <a:t>19</a:t>
            </a:fld>
            <a:endParaRPr lang="en-AU"/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10.3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such a stack frame structure. The general process of one function P calling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function Q can be summarized as follows. The calling function P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Pushes the parameters for the called function onto the stack (typically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 order of declaration)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Executes the call instruction to call the target function, which pushes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onto the stack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called function Q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3. Pushes the current frame pointer value (which points to the calling routine’s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 onto the stack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4. Sets the frame pointer to be the current stack pointer value, which now identifies the new stack frame location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called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5. Allocates space for local variables by moving the stack pointer down to leave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sufficient room for them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6. Runs the body of the called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7. As it exits it first sets the stack pointer back to the value of the frame pointer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(effectively discarding the space used by local variables)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8. Pops the old frame pointer value (restoring the link to the calling routine’s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frame)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9. Executes the return instruction which pops the saved address off the stack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control to the calling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the calling function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10. Pops the parameters for the called function off the stack (since they are no longer needed (SJW)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11. Continues execution with the instruction following the function call.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indicated before, the precise implementation of these steps is language,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compiler, and processor architecture dependent. However, something similar will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be found in most cases. Also, not specified here are steps involving saving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registers used by the calling or called functions. These generally happen either before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parameter pushing if done by the calling function, or after the allocation of space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local variables if done by the called function. In either case this does not affect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 of buffer overflows we discuss next. More detail on function call and return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mechanisms and the structure and use of stack frames may be found in [STAL13].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424998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AB45123-8C31-D648-A70E-4C24CA96A20A}" type="slidenum">
              <a:rPr lang="en-AU"/>
              <a:pPr/>
              <a:t>20</a:t>
            </a:fld>
            <a:endParaRPr lang="en-AU"/>
          </a:p>
        </p:txBody>
      </p:sp>
      <p:sp>
        <p:nvSpPr>
          <p:cNvPr id="224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preceding background, consider the effect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basic buffer overflow introduced in Section 10.1 . Because the local variables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placed below the saved frame pointer and return address, the possibility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exploiting a local buffer variable overflow vulnerability to overwrite the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one or both of these key function linkage values. Note that the local variables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allocated space in the stack frame in order of declaration, growing down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with the top of stack. Compiler optimization can potentially change this,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 the actual layout will need to be determined for any specific program of interest.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possibility of overwriting the saved frame pointer and return address forms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core of a stack overflow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this point, it is useful to step back and take a somewhat wider view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running program, and the placement of key regions such as the program code,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data, heap and stack. When a program is run, the operating system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creates a new process for it. The process is given its own virtual address space,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general structure as shown in Figure 10.4 . This consists of the contents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program file (including global data, relocation table, and actual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segments) near the bottom of this address space, space for the program heap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then grow upward from above the code, and room for the stack to grow down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near the middle (if room is reserved for kernel space in the upper half) or top.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frames we discussed are hence placed one below another in the stack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area, as the stack grows downward through memory. We return to discuss some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other components later. Further details on the layout of a processes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be found in [STAL14c].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61748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chapter we turn our attention specifically to buffer overflow attacks. This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type of attack is one of the most common attacks seen and results from careless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in applications. A look at the list of vulnerability advisories from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organizations such as CERT or SANS continue to include a significant number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 or heap overflow  exploits, including a number of serious, remotely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exploitable vulnerabilities. Similarly, several of the items in the CWE/SANS Top 25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Most Dangerous Software Errors list, Risky Resource Management category, are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 variants. These can result in exploits to both operating systems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common applications, and still comprise the majority of exploits in widely deployed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 toolkits [VEEN12]. Yet this type of attack has been known since it was first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</a:t>
            </a: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560DBF-F109-8946-ADF0-EE66B221E988}" type="slidenum">
              <a:rPr lang="en-AU" smtClean="0">
                <a:solidFill>
                  <a:srgbClr val="000000"/>
                </a:solidFill>
              </a:rPr>
              <a:pPr/>
              <a:t>2</a:t>
            </a:fld>
            <a:endParaRPr lang="en-AU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94188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E3B2E8-35E3-EC46-A5A8-665983D929A8}" type="slidenum">
              <a:rPr lang="en-AU"/>
              <a:pPr/>
              <a:t>21</a:t>
            </a:fld>
            <a:endParaRPr lang="en-AU"/>
          </a:p>
        </p:txBody>
      </p:sp>
      <p:sp>
        <p:nvSpPr>
          <p:cNvPr id="227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illustrate the operation of a classic stack overflow, consider the C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in Figure 10.5a . It contains a single local variable, the buffer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00234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909C550-570C-2546-A49D-3CFB709EED97}" type="slidenum">
              <a:rPr lang="en-AU"/>
              <a:pPr/>
              <a:t>22</a:t>
            </a:fld>
            <a:endParaRPr lang="en-AU"/>
          </a:p>
        </p:txBody>
      </p:sp>
      <p:sp>
        <p:nvSpPr>
          <p:cNvPr id="228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saved in the stack frame for this function, located somewhere below the saved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and return address, as shown in Figure 10.6 . This hello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 version of the classic Hello World program) prompts for a name, which it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into the buffer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using the unsafe gets() library routine. It then displays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value read using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printf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 As long as a small value is read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in, there will be no problems and the program calling this function will run successfully,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shown in the first of the example program runs in Figure 10.5b . However,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too much data are input, as shown in the second of the example program runs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10.5b , then the data extend beyond the end of the buffer and ends up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overwriting the saved frame pointer and return address with garbage values (corresponding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binary representation of the characters supplied). Then,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 attempts to transfer control to the return address, it typically jumps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an illegal memory location, resulting in a Segmentation Fault and the abnormal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termination of the program, as shown. Just supplying random input like this, leading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 to the program crashing, demonstrates the basic stack overflow attack.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since the program has crashed, it can no longer supply the function or service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was running for. At its simplest, then, a stack overflow can result in some form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denial-of-service attack on a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more interest to the attacker, rather than immediately crashing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to have it transfer control to a location and code of the attacker’s choosing.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simplest way of doing this is for the input causing the buffer overflow to contain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desired target address at the point where it will overwrite the saved return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in the stack frame. Then when the attacked function finishes and executes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instruction, instead of returning to the calling function, it will jump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address instead and execute instructions from there.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86887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BAB128-759F-D540-AA26-72AF4CD0C961}" type="slidenum">
              <a:rPr lang="en-AU"/>
              <a:pPr/>
              <a:t>23</a:t>
            </a:fld>
            <a:endParaRPr lang="en-AU"/>
          </a:p>
        </p:txBody>
      </p:sp>
      <p:sp>
        <p:nvSpPr>
          <p:cNvPr id="230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0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looking at the design of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there are a few more things to note about the structure of the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with a buffer overflow attack. In all the examples used so far, the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has occurred when the input was read. This was the approach taken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early buffer overflow attacks, such as in the Morris Worm. However, the potential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a buffer overflow exists anywhere that data is copied or merged into a buffer,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at least some of the data are read from outside the program. If the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does not check to ensure the buffer is large enough, or the data copied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terminated, then a buffer overflow can occur. The possibility also exists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 program can safely read and save input, pass it around the program,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at some later time in another function unsafely copy it, resulting in a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 Figure 10.7a shows an example program illustrating this behavior.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 includes the buffer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is passed along with its size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(), which safely reads a value using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fgets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routine guarantees to read no more characters than one less than the buffers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size, allowing room for the trailing NULL.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getinp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function then returns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main(), which then calls the function display() with the value in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constructs a response string in a second local buffer called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tmp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displays this. Unfortunately,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sprintf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routine is another common,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C library routine that fails to check that it does not write too much data into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destination buffer. Note in this program that the buffers are both the same size.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quite common practice in C programs, although they are usually rather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those used in these example programs. Indeed the standard C IO library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a defined constant BUFSIZ, which is the default size of the input buffers it uses.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constant is often used in C programs as the standard size of an input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buffer. The problem that may result, as it does in this example, occurs when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being merged into a buffer that includes the contents of another buffer,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space needed exceeds the space available. Look at the example runs of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shown in Figure 10.7b . For the first run, the value read is small enough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merged response didn’t corrupt the stack frame. For the second run,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supplied input was much too large. However, because a safe input function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used, only 15 characters were read, as shown in the following line. When this was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merged with the response string, the result was larger than the space available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destination buffer. In fact, it overwrote the saved frame pointer, but not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address. So the function returned, as shown by the message printed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main() function. But when main() tried to return, because its stack frame had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corrupted and was now some random value, the program jumped to an illegal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and crashed. In this case the combined result was not long enough to reach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address, but this would be possible if a larger buffer size had been used.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07753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shows that when looking for buffer overflows, all possible places where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externally sourced data are copied or merged have to be located. Note that these do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even have to be in the code for a particular program, they can (and indeed do)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 in library routines used by programs, including both standard libraries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third-party application libraries. Thus, for both attacker and defender, the scope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buffer overflow locations is very large. A list of some of the most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unsafe standard C Library routines is given in Table 10.2 . These routines are all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suspect and should not be used without checking the total size of data being transferred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advance, or better still by being replaced with safer alternatives.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75128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29285A-539F-114E-A5C5-28FE0B195C8B}" type="slidenum">
              <a:rPr lang="en-AU"/>
              <a:pPr/>
              <a:t>25</a:t>
            </a:fld>
            <a:endParaRPr lang="en-AU"/>
          </a:p>
        </p:txBody>
      </p:sp>
      <p:sp>
        <p:nvSpPr>
          <p:cNvPr id="232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essential component of many buffer overflow attacks is the transfer of execution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code supplied by the attacker and often saved in the buffer being overflowed.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code is known as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, because traditionally its function was to transfer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control to a user command-line interpreter, or shell, which gave access to any program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available on the system with the privileges of the attacked program. On UNIX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this was often achieved by compiling the code for a call to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(”/bin/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system function, which replaces the current program code with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Bourne shell (or whichever other shell the attacker preferred). On Windows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it typically involved a call to the system (”command.exe”)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(or ”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cmd.exe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on older systems) to run the DOS Command shell.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then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simply machine code, a series of binary values corresponding to the machine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 and data values that implement the attacker’s desired functionality.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means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specific to a particular processor architecture, and indeed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usually to a specific operating system, as it needs to be able to run on the targeted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and interact with its system functions. This is the major reason why buffer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 are usually targeted at a specific piece of software running on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operating system. Because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machine code, writing it traditionally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a good understanding of the assembly language and operation of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system. Indeed many of the classic guides to writing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original [LEVY96], assumed such knowledge. However, more recently a number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sites and tools have been developed that automate this process (as indeed has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occurred in the development of security exploits generally), thus making the development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exploits available to a much larger potential audience. One site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interest is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aims to provide useful information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people who perform penetration testing, IDS signature development, and exploit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research. It includes an advanced open-source platform for developing, testing, and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exploit code, which can be used to create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that performs any one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variety of tasks and that exploits a range of known buffer overflow vulnerabilities.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901842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A4929-F05C-0740-A315-479137FBC3E2}" type="slidenum">
              <a:rPr lang="en-AU"/>
              <a:pPr/>
              <a:t>26</a:t>
            </a:fld>
            <a:endParaRPr lang="en-AU"/>
          </a:p>
        </p:txBody>
      </p:sp>
      <p:sp>
        <p:nvSpPr>
          <p:cNvPr id="236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6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highlight the basic structure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explore the development of a simple classic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attack, which simply launches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on an Intel Linux system.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needs to implement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functionality shown in Figure 10.8a .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marshals the necessary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for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system function, including suitable minimal argument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environment lists, and then calls the function. To generate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high-level language specification must first be compiled into equivalent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machine language. However, a number of changes must then be made. First,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execve(sh,args,NULL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is a library function that in turn marshals the supplied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arguments into the correct locations (machine registers in the case of Linux)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triggers a software interrupt to invoke the kernel to perform the desired system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call. For use in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these instructions are included inline, rather than relying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library function.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also several generic restrictions on the content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First,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be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position independent . That means it cannot contain any absolute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referring to itself, because the attacker generally cannot determine in advance exactly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the targeted buffer will be located in the stack frame of the function in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defined. These stack frames are created one below the other, working down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from the top of the stack as the flow of execution in the target program has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calling other functions. The number of frames and hence final location of the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depend on the precise sequence of function calls leading to the targeted function.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function might be called from several different places in the program, and there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might be different sequences of function calls, or different amounts of temporary local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values using the stack before it is finally called. So while the attacker may have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approximate idea of the location of the stack frame, it usually cannot be determined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precisely. All of this means that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must be able to run no matter where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it is located. This means that only relative address references, offsets to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instruction address, can be used. It also means that the attacker is not able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precisely specify the starting address of the instructions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restriction on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that it cannot contain any NULL values.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is a consequence of how it is typically copied into the buffer in the first place.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examples of buffer overflows we use in this chapter involve using unsafe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manipulation routines. In C, a string is always terminated with a NULL character,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means the only place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have a NULL is at the end, after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 the code, overwritten old frame pointer, and return address values.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9342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above limitations, what results from this design process is code similar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that shown in Figure 10.8b . This code is written in x86 assembly language, 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used by Pentium processors. To assist in reading this code, Table 10.3 provides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list of common x86 assembly language instructions, and Table 10.4 lists some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common machine registers it references.  A lot more detail on x86 assembly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 and machine organization may be found in [STAL10]. In general, the code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10.8b implements the functionality specified in the original C program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10.8a . However, in order to overcome the limitations mentioned above, there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 a few unique features.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first feature is how the string ”/bin/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is referenced. As compiled by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default, this would be assumed to part of the program’s global data area. But for use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must be included along with the instructions, typically located just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after them. In order to then refer to this string, the code must determine the address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where it is located, relative to the current instruction address. This can be done via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novel, nonstandard use of the CALL instruction. When a CALL instruction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executed, it pushes the address of the memory location immediately following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onto the stack. This is normally used as the return address when the called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returns. In a neat trick,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jumps to a CALL instruction at the end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code just before the constant data (such as ”/bin/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 and then calls back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location just after the jump. Instead of treating the address CALL pushed onto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stack as a return address, it pops it off the stack into the %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esi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register to use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the constant data. This technique will succeed no matter where in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the code is located. Space for the other local variables used by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placed following the constant string, and also referenced using offsets from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same dynamically determined address.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next issue is ensuring that no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NULLs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occur in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This means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zero value cannot be used in any instruction argument or in any constant data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(such as the terminating NULL on the end of the ”/bin/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 string). Instead, any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required zero values must be generated and saved as the code runs. The logical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XOR instruction of a register value with itself generates a zero value, as is done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here with the %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eax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register. This value can then be copied anywhere needed,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 end of the string, and also as the value of args[1].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deal with the inability to precisely determine the starting address of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code, the attacker can exploit the fact that the code is often much smaller than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available in the buffer (just 40 bytes long in this example). By the placing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near the end of the buffer, the attacker can pad the space before it with NOP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instructions. Because these instructions do nothing, the attacker can specify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used to enter this code as a location somewhere in this run of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NOPs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is called a NOP sled . If the specified address is approximately in the middle of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NOP sled, the attacker’s guess can differ from the actual buffer address by half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size of the NOP sled, and the attack will still succeed. No matter where in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NOP sled the actual target address is, the computer will run through the remaining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NOPs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doing nothing, until it reaches the start of the real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744819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this background, you should now be able to trace through the resulting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assembler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listed in Figure 10.8b . In brief, this code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Determines the address of the constant string using the JMP/CALL trick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Zeroes the contents of %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eax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copies this value to the end of the constant string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Saves the address of that string in args[0]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Zeroes the value of args[1]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Marshals the arguments for the system call being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code number for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call (11)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address of the string as the name of the program to load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address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 as its argument list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—The address of args[1], because it is NULL, as the (empty) environment list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Generates a software interrupt to execute this system call (which never returns)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this code is assembled, the resulting machine code is shown in hexadecimal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10.8c . This includes a couple of NOP instructions at the front (which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made as long as needed for the NOP sled), and ASCII spaces instead of zero values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local variables at the end (because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NULLs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cannot be used, and because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will write the required values in when it runs). This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forms the core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 string, which must now be adapted for some specific vulnerable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661935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now have all of the components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needed to understand a stack overflow attack. To illustrate how such an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actually executed, we use a target program that is a variant on that shown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10.5a . The modified program has its buffer size increased to 64 (to provide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room for our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), has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 (so no values are lost when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Bourne shell is launched), and has been made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root. This means when 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run, the program executes with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/administrator privileges, with complete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access to the system. This simulates an attack where an intruder has gained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some system as a normal user and wishes to exploit a buffer overflow in a trusted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utility to gain greater privileges.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Having identified a suitable, vulnerable, trusted utility program, the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to analyze it to determine the likely location of the targeted buffer on the stack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how much data are needed to reach up to and overflow the old frame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 in its stack frame. To do this, the attacker typically runs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program using a debugger on the same type of system as is being targeted.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Either by crashing the program with too much random input and then using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debugger on the core dump, or by just running the program under debugger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breakpoint in the targeted function, the attacker determines a typical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stack frame for this function. When this was done with our demonstration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program, the buffer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found to start at address 0xbffffbb0,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current frame pointer (in %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ebp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was 0xbffffc08, and the saved frame pointer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address was 0xbffffc38. This means that 0x58 or 88 bytes are needed to fill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and reach the saved frame pointer. Allowing first a few more spaces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end to provide room for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args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array, the NOP sled at the start is extended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until a total of exactly 88 bytes are used. The new frame pointer value can be left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0xbffffc38, and the target return address value can be set to 0xbffffbc0,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places it around the middle of the NOP sled. Next, there must be a newline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character to end this (overlong) input line, which gets() will read. This gives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total of 97 bytes. Once again a small Perl program is used to convert the hexadecimal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representation of this attack string into binary to implement the attack.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must also specify the commands to be run by the shell once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succeeds. These also must be written to the target program, as the spawned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Bourne shell will be reading from the same standard input as the program it replaces.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we will run two UNIX commands: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1. </a:t>
            </a:r>
            <a:r>
              <a:rPr lang="en-US" sz="1200" b="1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displays the identity of the user whose privileges are currently being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used.</a:t>
            </a:r>
          </a:p>
          <a:p>
            <a:endParaRPr lang="en-US" sz="1200" b="1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2. cat/etc/shadow displays the contents of the shadow password file, holding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user’s encrypted passwords, which only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has access to.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10.9 shows this attack being executed. First, a directory listing of the target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buffer4 shows that it is indeed owned by the root user and is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program.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when the target commands are run directly, the current user is identified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does not have sufficient privilege to access the shadow password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file. Next, the contents of the attack script are shown. It contains the Perl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first to encode and output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then output the desired shell commands,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Lastly, you see the result of piping this output into the target program.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line read displays as garbage characters (truncated in this listing, though note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string /bin/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included in it). Then the output from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whoami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shows the shell is indeed executing with root privileges. This means the contents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shadow password file can be read, as shown (also truncated). The encrypted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passwords for users root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knoppix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may be seen, and these could be given to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password-cracking program to attempt to determine their values. Our attack has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successfully acquired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superuser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privileges on the target system and could be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run any desired command.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example simulates the exploit of a local vulnerability on a system, enabling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attacker to escalate his or her privileges. In practice, the buffer is likely to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(1024 being a common size), which means the NOP sled would be correspondingly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larger, and consequently the guessed target address need not be as accurately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determined. Also, in practice a targeted utility will likely use buffered rather than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unbuffered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input. This means that the input library reads ahead by some amount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beyond what the program has requested. However, when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execve(”/bin/sh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”)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is called, this buffered input is discarded. Thus the attacker needs to pad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 sent to the program with sufficient lines of blanks (typically about 1000 characters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worth) so that the desired shell commands are not included in this discarded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content. This is easily done (just a dozen or so more print statements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Perl program), but it would have made this example bulkier and less clear.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29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190609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CAE0A37-7DB2-DE49-9353-066250C30972}" type="slidenum">
              <a:rPr lang="en-AU"/>
              <a:pPr/>
              <a:t>30</a:t>
            </a:fld>
            <a:endParaRPr lang="en-AU"/>
          </a:p>
        </p:txBody>
      </p:sp>
      <p:sp>
        <p:nvSpPr>
          <p:cNvPr id="240642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0643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targeted program need not be a trusted system utility. Another possible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is a program providing a network service; that is, a network daemon. A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approach for such programs is listening for connection requests from clients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spawning a child process to handle that request. The child process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has the network connection mapped to its standard input and output. This means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child program’s code may use the same type of unsafe input or buffer copy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we’ve seen already. This was indeed the case with the stack overflow attack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the Morris Worm back in 1988. It targeted the use of gets()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fingerd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daemon handling requests for the UNIX finger network service (which provided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information on the users on the system).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another possible target is a program, or library code, which handles common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document formats (e.g., the library routines used to decode and display GIF 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JPEG images). In this case, the input is not from a terminal or network connection,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from the file being decoded and displayed. If such code contains a buffer overflow,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can be triggered as the file contents are read, with the details encoded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specially corrupted image. This attack file would be distributed via e-mail, instant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messaging, or as part of a Web page. Because the attacker is not directly interacting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targeted program and system,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would typically open a network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connection back to a system under the attacker’s control, to return information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receive additional commands to execute. All of this shows that buffer overflows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found in a wide variety of programs, processing a range of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input, and with a variety of possible responses.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descriptions illustrate how simple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can be developed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deployed in a stack overflow attack. Apart from just spawning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commandline</a:t>
            </a:r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(UNIX or DOS) shell, the attacker might want to create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perform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somewhat more complex operations, as indicated in the case just discussed.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Metasploit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site includes a range of functionality in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it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generate, and the Packet Storm Web site includes a large collection of packaged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including code that can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Set up a listening service to launch a remote shell when connected to.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Create a reverse shell that connects back to the hacker.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Use local exploits that establish a shell or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execve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Flush firewall rules (such 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IPTables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IPChains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) that currently block other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Break out of a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chrooted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(restricted execution) environment, giving full access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system.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Considerably greater detail on the process of writing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for a variety of platforms,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range of possible results, can be found in [ANLE07].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47588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Table 10.1 provides a brief history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some of the more notable incidents in the history of buffer overflow exploits.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due to a legacy of buggy code in widely deployed operating systems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applications, a failure to patch and update many systems, and continuing careless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programming practices by programmers, it is still a major source of concern to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security practitioners. This chapter focuses on how a buffer overflow occurs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what methods can be used to prevent or detect its occurrence.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7668211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5EDB2F7-0D7F-D14C-9D0A-BD8807884EB9}" type="slidenum">
              <a:rPr lang="en-AU"/>
              <a:pPr/>
              <a:t>32</a:t>
            </a:fld>
            <a:endParaRPr lang="en-AU"/>
          </a:p>
        </p:txBody>
      </p:sp>
      <p:sp>
        <p:nvSpPr>
          <p:cNvPr id="242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have seen that finding and exploiting a stack buffer overflow is not that difficult.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large number of exploits over the previous couple of decades clearly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illustrates this. There is consequently a need to defend systems against such attacks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either preventing them, or at least detecting and aborting such attacks. This section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discusses possible approaches to implementing such protections. These can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broadly classified into two categories: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Compile-time defenses, which aim to harden programs to resist attacks in new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• Run-time defenses, which aim to detect and abort attacks in existing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suitable defenses have been known for a couple of decades, the very large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base of vulnerable software and systems hinders their deployment. Hence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interest in run-time defenses, which can be deployed as operating systems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updates and can provide some protection for existing vulnerable programs. Most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techniques are mentioned in [LHCEE03].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Compile-time defenses aim to prevent or detect buffer overflows by instrumenting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 when they are compiled. The possibilities for doing this range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choosing a high-level language that does not permit buffer overflows, to encouraging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 coding standards, using safe standard libraries, or including additional code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corruption of the stack frame.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76422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CC1934-E2C2-EA4F-99B7-6C8B1C2672E6}" type="slidenum">
              <a:rPr lang="en-AU"/>
              <a:pPr/>
              <a:t>33</a:t>
            </a:fld>
            <a:endParaRPr lang="en-AU"/>
          </a:p>
        </p:txBody>
      </p:sp>
      <p:sp>
        <p:nvSpPr>
          <p:cNvPr id="244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One possibility, as noted earlier, is to write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using a modern high-level programming language, one that has a strong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notion of variable type and what constitutes permissible operations on them. Such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languages are not vulnerable to buffer overflow attacks because their compilers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additional code to enforce range checks automatically, removing the need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the programmer to explicitly code them. The flexibility and safety provided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languages does come at a cost in resource use, both at compile time and also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additional code that must executed at run time to impose checks such as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buffer limits. These disadvantages are much less significant than they used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be, due to the rapid increase in processor performance. Increasingly programs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being written in these languages and hence should be immune to buffer overflows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their code (though if they use existing system libraries or run-time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environments written in less safe languages, they may still be vulnerable). As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noted, the distance from the underlying machine language and architecture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also means that access to some instructions and hardware resources is lost.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limits their usefulness in writing code, such as device drivers, that must interact with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resources. For these reasons, there is still likely to be at least some code written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less safe languages such as C.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53259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55D425-5E7C-3F47-BBD4-2FC22DB881FE}" type="slidenum">
              <a:rPr lang="en-AU"/>
              <a:pPr/>
              <a:t>34</a:t>
            </a:fld>
            <a:endParaRPr lang="en-AU"/>
          </a:p>
        </p:txBody>
      </p:sp>
      <p:sp>
        <p:nvSpPr>
          <p:cNvPr id="24678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languages such as C are being used,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programmers need to be aware that their ability to manipulate pointer addresses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access memory directly comes at a cost. It has been noted that C was designed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 systems programming language, running on systems that were vastly smaller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more constrained than we now use. This meant C’s designers placed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emphasis on space efficiency and performance considerations than on type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safety. They assumed that programmers would exercise due care in writing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these languages and take responsibility for ensuring the safe use of all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 and variables.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Unfortunately, as several decades of experience has shown, this has not been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case. This may be seen in large legacy body of potentially unsafe code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Linux, UNIX, and Windows operating systems and applications, some of which are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potentially vulnerable to buffer overflows.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order to harden these systems, the programmer needs to inspect the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rewrite any unsafe coding constructs in a safe manner. Given the rapid uptake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buffer overflow exploits, this process has begun in some cases. A good example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project, which produces a free, multiplatform 4.4BSD-based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UNIX-like operating system. Among other technology changes, programmers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undertaken an extensive audit of the existing code base, including the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system, standard libraries, and common utilities. This has resulted in what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widely regarded as one of the safest operating systems in widespread use. The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project claims as of mid-2006 that there has been only one remote hole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discovered in the default install in more than eight years. This is a clearly enviable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record. Microsoft programmers have also undertaken a major project in reviewing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their code base, partly in response to continuing bad publicity over the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vulnerabilities, including many buffer overflow issues, that have been found in their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operating systems and applications code. This has clearly been a difficult process,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though they claim that their more recent Vista and Windows operating systems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benefit greatly from this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1654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regard to programmers working on code for their own programs,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discipline required to ensure that buffer overflows are not allowed to occur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subset of the various safe programming techniques we discuss in Chapter 11 . Most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specifically, it means a mindset that codes not just for success, or for the expected,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is constantly aware of how things might go wrong, and coding for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graceful failure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always doing something sensible when the unexpected occurs. More specifically,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case of preventing buffer overflows, it means always ensuring that any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writes to a buffer must first check to ensure sufficient space is available. While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preceding examples in this chapter have emphasized issues with standard library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routines such as gets(), and with the input and manipulation of string data,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is not confined to these cases. It is quite possible to write explicit code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move values in an unsafe manner. Figure 10.10a shows an example of an unsafe byte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function. This code copies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len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bytes out of the from array into the to array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starting at position pos and returning the end position. Unfortunately, this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given no information about the actual size of the destination buffer to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hence is unable to ensure an overflow does not occur. In this case, the calling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to ensure that the value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size+len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not larger than the size of the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array. This also illustrates that the input is not necessarily a string; it could just as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easily be binary data, just carelessly manipulated. Figure 10.10b shows an example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byte input function. It reads the length of binary data expected and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reads that number of bytes into the destination buffer. Again the problem is that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is not given any information about the size of the buffer and hence is unable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check for possible overflow. These examples emphasize both the need to always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verify the amount of space being used and the fact that problems can occur both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plain C code, as well as from calling standard library routines. A further complexity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C is caused by array and pointer notations being almost equivalent,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slightly different nuances in use. In particular, the use of pointer arithmetic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 dereferencing can result in access beyond the allocated variable space,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but in a less obvious manner. Considerable care is needed in coding such constructs.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35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7712493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520F06-D840-7F4C-AE18-295CF857179A}" type="slidenum">
              <a:rPr lang="en-AU"/>
              <a:pPr/>
              <a:t>36</a:t>
            </a:fld>
            <a:endParaRPr lang="en-AU"/>
          </a:p>
        </p:txBody>
      </p:sp>
      <p:sp>
        <p:nvSpPr>
          <p:cNvPr id="24883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4883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problems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can occur in C with unsafe array and pointer references, there have been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number of proposals to augment compilers to automatically insert range checks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such references. While this is fairly easy for statically allocated arrays, handling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dynamically allocated memory is more problematic, because the size information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available at compile time. Handling this requires an extension to the semantics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a pointer to include bounds information and the use of library routines to ensure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these values are set correctly. Several such approaches are listed in [LHEE03].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However, there is generally a performance penalty with the use of such techniques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may or may not be acceptable. These techniques also require all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libraries that require these safety features to be recompiled with the modified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compiler. While this can be feasible for a new release of an operating system and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associated utilities, there will still likely be problems with third-party applications.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common concern with C comes from the use of unsafe standard library routines,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especially some of the string manipulation routines. One approach to improving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safety of systems has been to replace these with safer variants. This can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include the provision of new functions, such 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strlcpy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the BSD family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systems, including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Using these requires rewriting the source to conform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the new safer semantics. Alternatively, it involves replacement of the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string library with a safer variant.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Libsafe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a well-known example of this. It implements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standard semantics but includes additional checks to ensure that the copy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operations do not extend beyond the local variable space in the stack frame. So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while it cannot prevent corruption of adjacent local variables, it can prevent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modification of the old stack frame and return address values, and thus prevent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classic stack buffer overflow types of attack we examined previously. This library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implemented as a dynamic library, arranged to load before the existing standard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libraries, and can thus provide protection for existing programs without requiring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to be recompiled, provided they dynamically access the standard library routines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(as most programs do). The modified library code has been found to typically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at least as efficient as the standard libraries, and thus its use is an easy way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protecting existing programs against some forms of buffer overflow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4147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AA5F86D-9406-154D-A1CC-E9A4EB2C4BAD}" type="slidenum">
              <a:rPr lang="en-AU"/>
              <a:pPr/>
              <a:t>37</a:t>
            </a:fld>
            <a:endParaRPr lang="en-AU"/>
          </a:p>
        </p:txBody>
      </p:sp>
      <p:sp>
        <p:nvSpPr>
          <p:cNvPr id="25088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08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effective method for protecting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classic stack overflow attacks is to instrument the function entry and exit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to setup and then check its stack frame for any evidence of corruption. If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any modification is found, the program is aborted rather than allowing the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proceed. There are several approaches to providing this protection, which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discuss next.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Stackguard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one of the best known protection mechanisms. It is a GCC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compiler extension that inserts additional function entry and exit code. The added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code writes a canary value below the old frame pointer address,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before the allocation of space for local variables. The added function exit code checks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the canary value has not changed before continuing with the usual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operations of restoring the old frame pointer and transferring control back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 address. Any attempt at a classic stack buffer overflow would have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alter this value in order to change the old frame pointer and return addresses,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thus be detected, resulting in the program being aborted. For this defense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successfully, it is critical that the canary value be unpredictable and should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 different on different systems. If this were not the case, the attacker would simply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ensure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included the correct canary value in the required location.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Typically, a random value is chosen as the canary value on process creation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saved as part of the processes state. The code added to the function entry and exit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then use this value.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issues with using this approach. First, it requires that all programs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needing protection be recompiled. Second, because the structure of the stack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has changed, it can cause problems with programs, such as debuggers, which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analyze stack frames. However, the canary technique has been used to recompile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entire Linux distribution and provide it with a high level of resistance to stack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Similar functionality is available for Windows programs by compiling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them using Microsoft’s /GS Visual C++ compiler option.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to protect the stack frame is used by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Stackshield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and Return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Defender (RAD). These are also GCC extensions that include additional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entry and exit code. These extensions do not alter the structure of the stack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frame. Instead, on function entry the added code writes a copy of the return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 safe region of memory that would be very difficult to corrupt. On function exit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added code checks the return address in the stack frame against the saved copy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and, if any change is found, aborts the program. Because the format of the stack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is unchanged, these extensions are compatible with unmodified debuggers.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programs must be recompiled to take advantage of these extensions.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56094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38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As has been noted, most of the compile-time approaches require recompilation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programs. Hence there is interest in run-time defenses that can be deployed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operating systems updates to provide some protection for existing vulnerable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These defenses involve changes to the memory management of the virtual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space of processes. These changes act to either alter the properties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of memory, or to make predicting the location of targeted buffers sufficiently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 to thwart many types of attacks.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management unit (MMU) to tag pages of virtual memory as being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relatively recent addition of the no-execute bit in its MMU. Extensions have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no-execute protection is also included in Windows systems since XP SP2.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70926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A487CF-0FD0-2440-A35B-E9ED04C4D0E0}" type="slidenum">
              <a:rPr lang="en-AU"/>
              <a:pPr/>
              <a:t>39</a:t>
            </a:fld>
            <a:endParaRPr lang="en-AU"/>
          </a:p>
        </p:txBody>
      </p:sp>
      <p:sp>
        <p:nvSpPr>
          <p:cNvPr id="25293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293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Sun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was purchased 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 </a:t>
            </a:r>
            <a:r>
              <a:rPr lang="en-US" sz="1200" b="0" i="0" u="none" strike="noStrike" kern="1200" baseline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Oracle.</a:t>
            </a:r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has been noted, most of the compile-time approaches require recompilation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existing programs. Hence there is interest in run-time defenses that can be deployed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operating systems updates to provide some protection for existing vulnerable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programs. These defenses involve changes to the memory management of the virtual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space of processes. These changes act to either alter the properties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of memory, or to make predicting the location of targeted buffers sufficiently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difficult to thwart many types of attacks.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Many of the buffer overflow attacks,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such as the stack overflow examples in this chapter, involve copying machine code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into the targeted buffer and then transferring execution to it. A possible defense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block the execution of code on the stack, on the assumption that executable code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should only be found elsewhere in the processes address space.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support this feature efficiently requires support from the processor’s memory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management unit (MMU) to tag pages of virtual memory as being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processors, such as the SPARC used by Solaris, have had support for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for some time. Enabling its use in Solaris requires a simple kernel parameter change.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processors, such as the x86 family, have not had this support until recently,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relatively recent addition of the no-execute bit in its MMU. Extensions have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been made available to Linux, BSD, and other UNIX-style systems to support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use of this feature. Some indeed are also capable of protecting the heap as well as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stack, which is also is the target of attacks, as we discuss in Section 10.3 . Support for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enabling no-execute protection is also included in Windows systems since XP SP2.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stack (and heap)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provides a high degree of protection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against many types of buffer overflow attacks for existing programs; hence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inclusion of this practice is standard in a number of recent operating systems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releases. However, one issue is support for programs that do need to place executable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on the stack. This can occur, for example, in just-in-time compilers, such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is used in the Java Runtime system. Executable code on the stack is also used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implement nested functions in C (a GCC extension) and also Linux signal handlers.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Special provisions are needed to support these requirements. Nonetheless, this 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regarded as one of the best methods for protecting existing programs and hardening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against some attacks.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00448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F1951D-C0BC-F849-A16A-A55E127DF1F0}" type="slidenum">
              <a:rPr lang="en-AU"/>
              <a:pPr/>
              <a:t>40</a:t>
            </a:fld>
            <a:endParaRPr lang="en-AU"/>
          </a:p>
        </p:txBody>
      </p:sp>
      <p:sp>
        <p:nvSpPr>
          <p:cNvPr id="25497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497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run-time technique that can be used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thwart attacks involves manipulation of the location of key data structures in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processes address space. In particular, recall that in order to implement the classic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overflow attack, the attacker needs to be able to predict the approximate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location of the targeted buffer. The attacker uses this predicted address to determine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suitable return address to use in the attack to transfer control to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One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technique to greatly increase the difficulty of this prediction is to change the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 which the stack is located in a random manner for each process. The range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addresses available on modern processors is large (32 bits), and most programs 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 a small fraction of that. Therefore, moving the stack memory region around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megabyte or so has minimal impact on most programs but makes predicting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targeted buffer’s address almost impossible. This amount of variation is also much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larger than the size of most vulnerable buffers, so there is no chance of having a large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enough NOP sled to handle this range of addresses. Again this provides a degree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protection for existing programs, and while it cannot stop the attack proceeding,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will almost certainly abort due to an invalid memory reference.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Related to this approach is the use of random dynamic memory allocation (for</a:t>
            </a:r>
          </a:p>
          <a:p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and related library routines). As we discuss in Section 10.3 , there is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class of heap buffer overflow attacks that exploit the expected proximity of successive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allocations, or indeed the arrangement of the heap management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structures. Randomizing the allocation of memory on the heap makes the possibility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predicting the address of targeted buffers extremely difficult, thus thwarting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successful execution of some heap overflow 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target of attack is the location of standard library routines. In 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 to bypass protections such as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stacks, some buffer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variants exploit existing code in standard libraries. These are typically loaded 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same address by the same program. To counter this form of attack, we can use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security extension that randomizes the order of loading standard libraries by 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 and their virtual memory address locations. This makes the address of any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specific function sufficiently unpredictable as to render the chance of a given attack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correctly predicting its address, very low.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OpenBSD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system includes versions of all of these extensions in its technological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support for a secure system.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327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1EB765-203E-4D4E-B1AC-1D7F98B5943F}" type="slidenum">
              <a:rPr lang="en-AU"/>
              <a:pPr/>
              <a:t>41</a:t>
            </a:fld>
            <a:endParaRPr lang="en-AU"/>
          </a:p>
        </p:txBody>
      </p:sp>
      <p:sp>
        <p:nvSpPr>
          <p:cNvPr id="25702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7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runtime technique that can be used places </a:t>
            </a:r>
            <a:r>
              <a:rPr lang="en-US" sz="1200" b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guard pages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between critical regions of memory in a processes address space. Again,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exploits the fact that a process has much more virtual memory available than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typically needs. Gaps are placed between the ranges of addresses used for each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components of the address space, as was illustrated in Figure 10.4 .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gaps, or guard pages, are flagged in the MMU as illegal addresses, and any attempt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access them results in the process being aborted. This can prevent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attacks, typically of global data, which attempt to overwrite adjacent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regions in the processes address space, such as the global offset table, as we discuss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Section 10.3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further extension places guard pages between stack frames or between different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allocations on the heap. This can provide further protection against stack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over flow attacks, but at cost in execution time supporting the large number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page mappings necessary.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3547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4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b="0" i="0" u="none" strike="noStrike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sz="1200" kern="1200" dirty="0">
              <a:solidFill>
                <a:schemeClr val="tx1"/>
              </a:solidFill>
              <a:latin typeface="Arial" pitchFamily="-110" charset="0"/>
              <a:ea typeface="ＭＳ Ｐゴシック" pitchFamily="-1" charset="-128"/>
              <a:cs typeface="ＭＳ Ｐゴシック" pitchFamily="-1" charset="-128"/>
            </a:endParaRPr>
          </a:p>
          <a:p>
            <a:endParaRPr lang="en-US" dirty="0"/>
          </a:p>
          <a:p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567830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79921DB-0001-B24F-8640-8FDD4F4DD456}" type="slidenum">
              <a:rPr lang="en-AU"/>
              <a:pPr/>
              <a:t>42</a:t>
            </a:fld>
            <a:endParaRPr lang="en-AU"/>
          </a:p>
        </p:txBody>
      </p:sp>
      <p:sp>
        <p:nvSpPr>
          <p:cNvPr id="261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1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the classic stack buffer overflow, the attacker overwrites a buffer located in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local variable area of a stack frame and then overwrites the saved frame pointer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return address. A variant on this attack overwrites the buffer and saved frame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address. The saved frame pointer value is changed to refer to a location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near the top of the overwritten buffer, where a dummy stack frame has been created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 return address pointing to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lower in the buffer. Following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change, the current function returns to its calling function as normal, since its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 has not been changed. However, that calling function is now using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replacement dummy frame, and when it returns, control is transferred to the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</a:t>
            </a:r>
          </a:p>
          <a:p>
            <a:endParaRPr lang="en-US" b="0" dirty="0">
              <a:latin typeface="Times" pitchFamily="-110" charset="0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may seem a rather indirect attack, but it could be used when only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limited buffer overflow is possible, one that permits a change to the saved frame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but not the return address. You might recall the example program shown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Figure 10.7 only permitted enough additional buffer content to overwrite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but not return address. This example probably could not use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because the final trailing NULL, which terminates the string read into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buffer, would alter either the saved frame pointer or return address in a way that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would typically thwart the attack. However, there is another category of stack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overflows known as off-by-one attacks. These can occur in a binary buffer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when the programmer has included code to check the number of bytes being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transferred, but due to a coding error, allows just one more byte to be copied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than there is space available. This typically occurs when a conditional test uses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&lt;= instead of &lt;, or &gt;= instead of &gt; . If the buffer is located immediately below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saved frame pointer, then this extra byte could change the first (least significant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byte on an x86 processor) of this address. While changing one byte might not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seem much, given that the attacker just wants to alter this address from the real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previous stack frame (just above the current frame in memory) to a new dummy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located in the buffer within a the current frame, the change typically only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needs to be a few tens of bytes. With luck in the addresses being used, a one-byte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change may be all that is needed. Hence an overflow attack transferring control to</a:t>
            </a:r>
          </a:p>
          <a:p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is possible, even if indirectly.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There are some additional limitations on this attack. In the classic stack overflow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attack, the attacker only needed to guess an approximate address for the buffer,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some slack could be taken up in the NOP sled. However, for this indirect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to work, the attacker must know the buffer address precisely, as the exact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of the dummy stack frame has to be used when overwriting the old frame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 value. This can significantly reduce the attack’s chance of success. Another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problem for the attacker occurs after control has returned to the calling function.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Because the function is now using the dummy stack frame, any local variables it was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are now invalid, and use of them could cause the program to crash before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finishes and returns into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However, this is a risk with most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stack overwriting attacks.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this type of attack include any of the stack protection mechanisms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detect modifications to the stack frame or return address by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exit code. Also, using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stacks blocks the execution of the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although this alone would not prevent an indirect variant of the return-to-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systemcall</a:t>
            </a:r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we will consider next. Randomization of the stack in memory and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 libraries would both act to greatly hinder the ability of the attacker to guess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correct addresses to use and hence block successful execution of the attack.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40113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6706A6-3D83-814E-A187-D7CD5A2A7A6F}" type="slidenum">
              <a:rPr lang="en-AU"/>
              <a:pPr/>
              <a:t>43</a:t>
            </a:fld>
            <a:endParaRPr lang="en-AU"/>
          </a:p>
        </p:txBody>
      </p:sp>
      <p:sp>
        <p:nvSpPr>
          <p:cNvPr id="263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3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Given the introduction of non-executable stacks as a defense against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overflows, attackers have turned to a variant attack in which the return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changed to jump to existing code on the system. You may recall we noted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option when we examined the basics of a stack overflow attack. Most commonly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address of a standard library function is chosen, such as the system()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function. The attacker specifies an overflow that fills the buffer, replaces the saved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frame pointer with a suitable address, replaces the return address with the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 library function, writes a placeholder value that the library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will believe is a return address, and then writes the values of one (or more) parameters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this library function. When the attacked function returns, it restores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(modified) frame pointer, then pops and transfers control to the return address,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causes the code in the library function to start executing. Because the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believes it has been called, it treats the value currently on the top of the stack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(the placeholder) as a return address, with its parameters above that. In turn it will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construct a new frame below this location and run.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the library function being called is, for example, system (”shell command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line”), then the specified shell commands would be run before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returns to the attacked program, which would then most likely crash. Depending 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type of parameters and their interpretation by the library function, the attacker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need to know precisely their address (typically within the overwritten buffer).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this example, though, the “shell command line” could be prefixed by a run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spaces, which would be treated as white space and ignored by the shell, thus allowing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some leeway in the accuracy of guessing its address.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Another variant chains two library calls one after the other. This works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making the placeholder value (which the first library function called treats as its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address) to be the address of a second function. Then the parameters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each have to be suitably located on the stack, which generally limits what functions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called, and in what order. A common use of this technique makes the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that of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strcpy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library function. The parameters specified cause it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copy some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from the attacked buffer to another region of memory that 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not marked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 The second address points to the destination address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which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was copied. This allows an attacker to inject their own code but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have it avoid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stack limitation.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Again, defenses against this include any of the stack protection mechanisms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detect modifications to the stack frame or return address by the function exit code.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Likewise, randomization of the stack in memory, and of system libraries, hinders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successful execution of such attacks.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064723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88D4C3A-9F86-AF4A-B6DF-2F6D8A073576}" type="slidenum">
              <a:rPr lang="en-AU"/>
              <a:pPr/>
              <a:t>44</a:t>
            </a:fld>
            <a:endParaRPr lang="en-AU"/>
          </a:p>
        </p:txBody>
      </p:sp>
      <p:sp>
        <p:nvSpPr>
          <p:cNvPr id="265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5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growing awareness of problems with buffer overflows on the stack and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development of defenses against them, attackers have turned their attention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exploiting overflows in buffers located elsewhere in the process address space. One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possible target is a buffer located in memory dynamically allocated from the heap 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heap is typically located above the program code and global data and grows up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memory (while the stack grows down toward it). Memory is requested from the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 by programs for use in dynamic data structures, such as linked lists of records.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If such a record contains a buffer vulnerable to overflow, the memory following it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be corrupted. Unlike the stack, there will not be return addresses here to easily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cause a transfer of control. However, if the allocated space includes a pointer to a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function, which the code then subsequently calls, an attacker can arrange for this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address to be modified to point to </a:t>
            </a:r>
            <a:r>
              <a:rPr lang="en-US" sz="1200" b="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 the overwritten buffer. Typically,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might occur when a program uses a list of records to hold chunks of data while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input/output or decoding a compressed image or video file. As well as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holding the current chunk of data, this record may contain a pointer to the function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processing this class of input (thus allowing different categories of data chunks to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processed by the one generic function). Such code is used and has been successfully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attacked.</a:t>
            </a:r>
            <a:endParaRPr lang="en-US" b="0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5592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7FF0E84-F0AF-844F-81C2-6D28697234FD}" type="slidenum">
              <a:rPr lang="en-AU"/>
              <a:pPr/>
              <a:t>45</a:t>
            </a:fld>
            <a:endParaRPr lang="en-AU"/>
          </a:p>
        </p:txBody>
      </p:sp>
      <p:sp>
        <p:nvSpPr>
          <p:cNvPr id="267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an example, consider the program code shown in Figure 10.11a . This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declares a structure containing a buffer and a function pointer. Consider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lines of code shown in the main() routine. This uses the standard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malloc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library function to allocate space for a new instance of the structure on the heap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and then places a reference to the function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showlen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() in its function pointer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process the buffer. Again, the unsafe gets() library routine is used to illustrate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unsafe buffer copy. Following this, the function pointer is invoked to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An attacker, having identified a program containing such a heap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vulnerability, would construct an attack sequence as follows. Examining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when it runs would identify that it is typically located at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0x080497a8 and that the structure contains just the 64-byte buffer and then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function pointer. Assume the attacker will use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we designed earlier,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shown in Figure 10.8 . The attacker would pad this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to exactly 64 bytes by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extending the NOP sled at the front and then append a suitable target address in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buffer to overwrite the function pointer. This could be 0x080497b8 (with bytes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reversed because x86 is little-endian as discussed before). Figure 10.11b shows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contents of the resulting attack script and the result of it being directed against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vulnerable program (again assumed to be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setuid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root), with the successful execution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the desired, privileged shell commands.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if the vulnerable structure on the heap does not directly contain function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pointers, attacks have been found. These exploit the fact that the allocated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areas of memory on the heap include additional memory beyond what the user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requested. This additional memory holds management data structures used by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allocation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deallocation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library routines. These surrounding structures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may either directly or indirectly give an attacker access to a function pointer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is eventually called. Interactions among multiple overflows of several buffers may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even be used (one loading the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another adjusting a target function pointer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refer to it).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heap overflows include making the heap also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This will block the execution of code written into the heap. However, a variant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return-to-system call is still possible. Randomizing the allocation of memory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on the heap makes the possibility of predicting the address of targeted buffers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extremely difficult, thus thwarting the successful execution of some heap overflow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 Additionally, if the memory allocator and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deallocator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include checks for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the management data, they could detect and abort any attempts to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 outside an allocated area of memory.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0239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52AC19F-B027-004B-B2C5-DEDE9E41592E}" type="slidenum">
              <a:rPr lang="en-AU"/>
              <a:pPr/>
              <a:t>46</a:t>
            </a:fld>
            <a:endParaRPr lang="en-AU"/>
          </a:p>
        </p:txBody>
      </p:sp>
      <p:sp>
        <p:nvSpPr>
          <p:cNvPr id="270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final category of buffer overflows we consider involves buffers located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program’s global (or static) data area. Figure 10.4 showed that this is loaded from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program file and located in memory above the program code. Again, if unsafe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operations are used, data may overflow a global buffer and change adjacent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memory locations, including perhaps one with a function pointer, which is then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subsequently called.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Defenses against such attacks include making the global data area non-executable,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063094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058129-68A4-D548-AD10-3DEBE3E8079B}" type="slidenum">
              <a:rPr lang="en-AU"/>
              <a:pPr/>
              <a:t>47</a:t>
            </a:fld>
            <a:endParaRPr lang="en-AU"/>
          </a:p>
        </p:txBody>
      </p:sp>
      <p:sp>
        <p:nvSpPr>
          <p:cNvPr id="271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13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Figure 10.12a illustrates such a vulnerable program (which shares many similarities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Figure 10.11a , except that the structure is declared as a global variable).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The design of the attack is very similar; indeed only the target address changes.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global structure was found to be at address 0x08049740, which was used as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target address in the attack. Note that global variables do not usually change location,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as their addresses are used directly in the program code. The attack script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result of successfully executing it are shown in Figure 10.12b 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More complex variations of this attack exploit the fact that the process address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space may contain other management tables in regions adjacent to the global data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area. Such tables can include references to </a:t>
            </a:r>
            <a:r>
              <a:rPr lang="en-US" sz="120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destructor functions (a GCC C and C++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extension), a global-offsets table (used to resolve function references to dynamic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libraries once they have been loaded), and other structures. Again, the aim of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 is to overwrite some function pointer that the attacker believes will then be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called later by the attacked program, transferring control to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of the attacker’s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choice.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 Defenses against such attacks include making the global data area </a:t>
            </a:r>
            <a:r>
              <a:rPr lang="en-US" sz="1200" b="0" i="0" u="none" strike="noStrike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nonexecutable</a:t>
            </a:r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arranging function pointers to be located below any other types of data, and</a:t>
            </a:r>
          </a:p>
          <a:p>
            <a:r>
              <a:rPr lang="en-US" sz="1200" b="0" i="0" u="none" strike="noStrike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using guard pages between the global data area and any other management areas.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88385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AAF8046-0263-F74C-BDB1-E6E78A850B0B}" type="slidenum">
              <a:rPr lang="en-AU">
                <a:solidFill>
                  <a:srgbClr val="000000"/>
                </a:solidFill>
              </a:rPr>
              <a:pPr/>
              <a:t>48</a:t>
            </a:fld>
            <a:endParaRPr lang="en-AU" dirty="0">
              <a:solidFill>
                <a:srgbClr val="000000"/>
              </a:solidFill>
            </a:endParaRPr>
          </a:p>
        </p:txBody>
      </p:sp>
      <p:sp>
        <p:nvSpPr>
          <p:cNvPr id="206852" name="Rectangle 4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3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latin typeface="Times New Roman" pitchFamily="-107" charset="0"/>
              </a:rPr>
              <a:t>Chapter</a:t>
            </a:r>
            <a:r>
              <a:rPr lang="en-US" baseline="0">
                <a:latin typeface="Times New Roman" pitchFamily="-107" charset="0"/>
              </a:rPr>
              <a:t> </a:t>
            </a:r>
            <a:r>
              <a:rPr lang="en-US">
                <a:latin typeface="Times New Roman" pitchFamily="-107" charset="0"/>
              </a:rPr>
              <a:t>10 </a:t>
            </a:r>
            <a:r>
              <a:rPr lang="en-US" dirty="0">
                <a:latin typeface="Times New Roman" pitchFamily="-107" charset="0"/>
              </a:rPr>
              <a:t>summary.</a:t>
            </a:r>
          </a:p>
        </p:txBody>
      </p:sp>
    </p:spTree>
    <p:extLst>
      <p:ext uri="{BB962C8B-B14F-4D97-AF65-F5344CB8AC3E}">
        <p14:creationId xmlns:p14="http://schemas.microsoft.com/office/powerpoint/2010/main" val="26347353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>
                <a:latin typeface="Arial" charset="0"/>
              </a:rPr>
              <a:t>10 pound bag of sugar and a 5 pound container.</a:t>
            </a: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2048C4B-1D72-4E87-A3B9-DB7DF954AEF4}" type="slidenum">
              <a:rPr lang="en-AU" smtClean="0"/>
              <a:pPr eaLnBrk="1" hangingPunct="1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32338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, also known as a buffer overrun , is defined in the NIST </a:t>
            </a:r>
            <a:r>
              <a:rPr lang="en-US" sz="1200" b="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Glossary</a:t>
            </a:r>
          </a:p>
          <a:p>
            <a:r>
              <a:rPr lang="en-US" sz="1200" b="0" i="1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Key Information Security Terms as follows:</a:t>
            </a:r>
          </a:p>
          <a:p>
            <a:endParaRPr lang="en-US" sz="1200" b="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Buffer Overrun A condition at an interface under which more input can be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placed into a buffer or data holding area than the capacity allocated, overwriting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other information. Attackers exploit such a condition to crash a system or to</a:t>
            </a:r>
          </a:p>
          <a:p>
            <a:r>
              <a:rPr lang="en-US" sz="1200" b="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insert specially crafted code that allows them to gain control of the system.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0152C7E-10D1-F144-9A4D-C61469F04A52}" type="slidenum">
              <a:rPr lang="en-AU" smtClean="0"/>
              <a:pPr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97467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FFE69-4556-464D-8422-E002A492CDC0}" type="slidenum">
              <a:rPr lang="en-AU"/>
              <a:pPr/>
              <a:t>7</a:t>
            </a:fld>
            <a:endParaRPr lang="en-AU"/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 buffer overflow can occur as a result of a programming error when a process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attempts to store data beyond the limits of a fixed-sized buffer and consequently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overwrites adjacent memory locations. These locations could hold other program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variables or parameters or program control flow data such as return addresses and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pointers to previous stack frames. The buffer could be located on the stack, in the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heap, or in the data section of the process. The consequences of this error include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corruption of data used by the program, unexpected transfer of control in the program,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possibly memory access violations, and very likely eventual program termination.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When done deliberately as part of an attack on a system, the transfer of control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could be to code of the attacker’s choosing, resulting in the ability to execute arbitrary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code with the privileges of the attacked process.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 C++ uses new() call to allocate memory; C uses malloc(); Python, written in C, internally uses malloc().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40065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9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this type of attack has been known since it was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Unfortunately, due to both a legacy of buggy code in widely deployed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applications and continuing careless programming practices by programmers,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still a major source of concern to security practitioners. This chapter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how a buffer overflow occurs and what methods can be used to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detect its occurrence.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6807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C2A999-AC46-FC4C-9789-057F9C4D83D7}" type="slidenum">
              <a:rPr lang="en-AU"/>
              <a:pPr/>
              <a:t>10</a:t>
            </a:fld>
            <a:endParaRPr lang="en-AU"/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Yet this type of attack has been known since it was first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widely used by the Morris Internet Worm in 1988, and techniques for preventing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its occurrence are well known and documented. Unfortunately, due to both a legacy of buggy code in widely deployed operating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systems and applications and continuing careless programming practices by programmers,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it is still a major source of concern to security practitioners. This chapter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focuses on how a buffer overflow occurs and what methods can be used to prevent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or detect its occurrence.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We begin with an introduction to the basics of buffer overflow. Then we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present details of the classic stack buffer overflow. This includes a discussion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how functions store their local variables on the stack and the consequence of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attempting to store more data in them than there is space available. We continue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an overview of the purpose and design of </a:t>
            </a:r>
            <a:r>
              <a:rPr lang="en-US" sz="1200" kern="1200" baseline="0" dirty="0" err="1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shellcode</a:t>
            </a:r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, which is the custom code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injected by an attacker and to which control is transferred as a result of the buffer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overflow.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Next we consider ways of defending against buffer overflow attacks. We start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with the obvious approach of preventing them by not writing code that is vulnerable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to buffer overflows in the first place. However, given the large, existing body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of buggy code, we also need to consider hardware and software mechanisms that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can detect and thwart buffer overflow attacks. These include mechanisms to protect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executable address space, techniques to detect stack modifications, and approaches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that randomize the address space layout to hinder successful execution of these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attacks.</a:t>
            </a:r>
          </a:p>
          <a:p>
            <a:endParaRPr lang="en-US" sz="1200" kern="1200" baseline="0" dirty="0">
              <a:solidFill>
                <a:schemeClr val="tx1"/>
              </a:solidFill>
              <a:latin typeface="Arial" pitchFamily="-110" charset="0"/>
              <a:ea typeface="+mn-ea"/>
              <a:cs typeface="+mn-cs"/>
            </a:endParaRP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Finally, we briefly survey some of the other overflow techniques, including</a:t>
            </a:r>
          </a:p>
          <a:p>
            <a:r>
              <a:rPr lang="en-US" sz="1200" kern="1200" baseline="0" dirty="0">
                <a:solidFill>
                  <a:schemeClr val="tx1"/>
                </a:solidFill>
                <a:latin typeface="Arial" pitchFamily="-110" charset="0"/>
                <a:ea typeface="+mn-ea"/>
                <a:cs typeface="+mn-cs"/>
              </a:rPr>
              <a:t>return to system call and heap overflows, and mention defenses against these.</a:t>
            </a:r>
            <a:endParaRPr lang="en-US" dirty="0">
              <a:latin typeface="Times" pitchFamily="-11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067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1"/>
            <a:ext cx="7772400" cy="42672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12192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006B9344-A600-C44C-BFF3-F262E2EAB853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CF7B68-3A81-2E4B-BA12-F5A493E24C50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42B32E-5D81-2D4F-8CC9-49749ECC729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00113" y="3442447"/>
            <a:ext cx="7345362" cy="1532965"/>
          </a:xfrm>
        </p:spPr>
        <p:txBody>
          <a:bodyPr anchor="b" anchorCtr="0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0113" y="5029200"/>
            <a:ext cx="7345362" cy="990600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9259" y="6122894"/>
            <a:ext cx="2133600" cy="259317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638800" y="6124401"/>
            <a:ext cx="2895600" cy="257810"/>
          </a:xfrm>
        </p:spPr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2"/>
          </p:nvPr>
        </p:nvSpPr>
        <p:spPr>
          <a:xfrm>
            <a:off x="636493" y="533400"/>
            <a:ext cx="7836408" cy="2828925"/>
          </a:xfrm>
        </p:spPr>
        <p:txBody>
          <a:bodyPr>
            <a:normAutofit/>
          </a:bodyPr>
          <a:lstStyle>
            <a:lvl1pPr>
              <a:buNone/>
              <a:defRPr sz="2000"/>
            </a:lvl1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36C9FC-DA22-1F47-8722-58727A1D436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371600"/>
            <a:ext cx="7772400" cy="2505075"/>
          </a:xfrm>
        </p:spPr>
        <p:txBody>
          <a:bodyPr anchor="b"/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4800" kern="1200" dirty="0" smtClean="0">
                <a:solidFill>
                  <a:schemeClr val="tx2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068763"/>
            <a:ext cx="7772400" cy="1131887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0927A-0526-144F-9580-37ABB5A1E7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4495800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4695825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6728" y="3924300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4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5DF91A-7C92-3743-8A2E-356816C55239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4041648" cy="4526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p:transition spd="slow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40188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1600200"/>
            <a:ext cx="4041775" cy="609600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529B3-313B-4E43-B940-6E980F955EE2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457200" y="2212848"/>
            <a:ext cx="4041648" cy="3913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72584" y="2212848"/>
            <a:ext cx="4041648" cy="3913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</p:cSld>
  <p:clrMapOvr>
    <a:masterClrMapping/>
  </p:clrMapOvr>
  <p:transition spd="slow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BE093F-740F-2B40-9952-A828B8BE9ABC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11BA6F-B221-4442-B3E0-4DE91DDD2916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07087" y="266700"/>
            <a:ext cx="3008313" cy="209550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>
                <a:effectLst>
                  <a:outerShdw blurRad="50800" dist="25400" dir="5400000" algn="t" rotWithShape="0">
                    <a:prstClr val="black">
                      <a:alpha val="25000"/>
                    </a:prstClr>
                  </a:outerShdw>
                </a:effectLst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9137" y="273050"/>
            <a:ext cx="4995863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07087" y="2438400"/>
            <a:ext cx="3008313" cy="3687763"/>
          </a:xfrm>
        </p:spPr>
        <p:txBody>
          <a:bodyPr>
            <a:normAutofit/>
          </a:bodyPr>
          <a:lstStyle>
            <a:lvl1pPr marL="0" indent="0" algn="ctr">
              <a:lnSpc>
                <a:spcPct val="125000"/>
              </a:lnSpc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C3DB47-CF9E-3940-A66D-FFE81C46DA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9576" y="228600"/>
            <a:ext cx="5711824" cy="895350"/>
          </a:xfrm>
        </p:spPr>
        <p:txBody>
          <a:bodyPr anchor="b"/>
          <a:lstStyle>
            <a:lvl1pPr algn="ctr">
              <a:lnSpc>
                <a:spcPct val="100000"/>
              </a:lnSpc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08126" y="1143000"/>
            <a:ext cx="6054724" cy="4541044"/>
          </a:xfrm>
          <a:ln w="76200">
            <a:solidFill>
              <a:schemeClr val="bg1"/>
            </a:solidFill>
          </a:ln>
          <a:effectLst>
            <a:outerShdw blurRad="88900" dist="50800" dir="5400000" algn="ctr" rotWithShape="0">
              <a:srgbClr val="000000">
                <a:alpha val="25000"/>
              </a:srgbClr>
            </a:outerShdw>
          </a:effectLst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9576" y="5810250"/>
            <a:ext cx="5711824" cy="5334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43092-C6C6-4F4E-AC3B-C3372C3BCD24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</p:spTree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60020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63347" y="6356350"/>
            <a:ext cx="2085975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9165" y="6356350"/>
            <a:ext cx="2847975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43278" y="6356350"/>
            <a:ext cx="561975" cy="365125"/>
          </a:xfrm>
          <a:prstGeom prst="rect">
            <a:avLst/>
          </a:prstGeom>
        </p:spPr>
        <p:txBody>
          <a:bodyPr vert="horz" lIns="27432" tIns="45720" rIns="4572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itchFamily="34" charset="0"/>
              </a:defRPr>
            </a:lvl1pPr>
          </a:lstStyle>
          <a:p>
            <a:fld id="{A855AEC4-77F9-F44E-AF10-D517C4B655CE}" type="slidenum">
              <a:rPr lang="en-US" smtClean="0">
                <a:solidFill>
                  <a:prstClr val="white">
                    <a:lumMod val="65000"/>
                    <a:lumOff val="35000"/>
                  </a:prstClr>
                </a:solidFill>
              </a:rPr>
              <a:pPr/>
              <a:t>‹#›</a:t>
            </a:fld>
            <a:endParaRPr lang="en-US" dirty="0">
              <a:solidFill>
                <a:prstClr val="white">
                  <a:lumMod val="65000"/>
                  <a:lumOff val="35000"/>
                </a:prstClr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8457760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  <p:sp>
        <p:nvSpPr>
          <p:cNvPr id="8" name="Oval 7"/>
          <p:cNvSpPr/>
          <p:nvPr/>
        </p:nvSpPr>
        <p:spPr>
          <a:xfrm>
            <a:off x="569119" y="6499384"/>
            <a:ext cx="84772" cy="84772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 w="1270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Palatino Linotype"/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ransition spd="slow"/>
  <p:txStyles>
    <p:titleStyle>
      <a:lvl1pPr algn="ctr" defTabSz="914400" rtl="0" eaLnBrk="1" latinLnBrk="0" hangingPunct="1">
        <a:lnSpc>
          <a:spcPts val="5800"/>
        </a:lnSpc>
        <a:spcBef>
          <a:spcPct val="0"/>
        </a:spcBef>
        <a:buNone/>
        <a:defRPr sz="5400" kern="1200">
          <a:solidFill>
            <a:schemeClr val="tx2"/>
          </a:solidFill>
          <a:effectLst>
            <a:outerShdw blurRad="63500" dist="38100" dir="5400000" algn="t" rotWithShape="0">
              <a:prstClr val="black">
                <a:alpha val="25000"/>
              </a:prstClr>
            </a:outerShdw>
          </a:effectLst>
          <a:latin typeface="+mn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Courier New" pitchFamily="49" charset="0"/>
        <a:buChar char="o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600" kern="1200">
          <a:solidFill>
            <a:schemeClr val="tx1">
              <a:lumMod val="50000"/>
              <a:lumOff val="50000"/>
            </a:schemeClr>
          </a:solidFill>
          <a:latin typeface="+mj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.eecs.berkeley.edu/~cs161/fa08/papers/stack_smashing.pdf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hyperlink" Target="http://duartes.org/gustavo/blog/post/journey-to-the-stack/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://duartes.org/gustavo/blog/post/journey-to-the-stack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mperva.com/learn/application-security/web-shell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acketstormsecurity.org/" TargetMode="External"/><Relationship Id="rId5" Type="http://schemas.openxmlformats.org/officeDocument/2006/relationships/image" Target="../media/image18.wmf"/><Relationship Id="rId4" Type="http://schemas.openxmlformats.org/officeDocument/2006/relationships/hyperlink" Target="http://www.metasploit.com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package" Target="../embeddings/Microsoft_Word_Document.docx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4.xml"/><Relationship Id="rId13" Type="http://schemas.openxmlformats.org/officeDocument/2006/relationships/slide" Target="slide31.xm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microsoft.com/office/2007/relationships/diagramDrawing" Target="../diagrams/drawing4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4.xml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ans.edu/student-files/presentations/LVReverseShell.pdf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hyperlink" Target="https://www.wired.com/2002/01/bill-gates-trustworthy-computing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echrepublic.com/article/lock-it-down-use-libsafe-to-secure-linux-from-buffer-overflows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wmf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ware.intel.com/en-us/articles/introduction-to-intel-memory-protection-extensions" TargetMode="External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cwe.mitre.org/top25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e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0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5.e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inst.eecs.berkeley.edu/~cs161/fa08/papers/stack_smashing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  <a14:imgEffect>
                      <a14:brightnessContrast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5736" y="332656"/>
            <a:ext cx="4791334" cy="622687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>
                <a:solidFill>
                  <a:schemeClr val="accent1"/>
                </a:solidFill>
              </a:rPr>
              <a:t>Program Execution</a:t>
            </a:r>
            <a:endParaRPr kumimoji="1" lang="en-AU" sz="3600" dirty="0">
              <a:solidFill>
                <a:schemeClr val="accent1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AU" sz="2600" dirty="0">
                <a:latin typeface="Calibri" panose="020F0502020204030204" pitchFamily="34" charset="0"/>
              </a:rPr>
              <a:t>Compiler translates high-level language (HLL) instructions to machine language (executable form)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One HLL instruction compiles to several machine (assembly language) instructions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OS creates a process (scheduling entity) under which the executable runs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Multiple processes contend for access to the processor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OS schedules processes to run for an interval of time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As program executes, the processor manipulates registers and RAM (storage locations) to achieve desired results </a:t>
            </a:r>
          </a:p>
          <a:p>
            <a:pPr lvl="2"/>
            <a:r>
              <a:rPr lang="en-AU" sz="1800" dirty="0">
                <a:latin typeface="Calibri" panose="020F0502020204030204" pitchFamily="34" charset="0"/>
              </a:rPr>
              <a:t>Registers are very high speed, very expensive components of processor chip; limited number of registers</a:t>
            </a:r>
          </a:p>
          <a:p>
            <a:pPr lvl="1"/>
            <a:endParaRPr lang="en-AU" dirty="0"/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4821" y="631348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SJW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1800" y="6165304"/>
            <a:ext cx="31726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Bullets continue on next slide</a:t>
            </a:r>
          </a:p>
        </p:txBody>
      </p:sp>
    </p:spTree>
    <p:extLst>
      <p:ext uri="{BB962C8B-B14F-4D97-AF65-F5344CB8AC3E}">
        <p14:creationId xmlns:p14="http://schemas.microsoft.com/office/powerpoint/2010/main" val="2360200234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>
                <a:solidFill>
                  <a:schemeClr val="accent1"/>
                </a:solidFill>
              </a:rPr>
              <a:t>Program Execution</a:t>
            </a:r>
            <a:endParaRPr kumimoji="1" lang="en-AU" sz="3600" dirty="0">
              <a:solidFill>
                <a:schemeClr val="accent1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AU" sz="2000" dirty="0">
                <a:latin typeface="Calibri" panose="020F0502020204030204" pitchFamily="34" charset="0"/>
              </a:rPr>
              <a:t>Program counter (register) points to next instruction to be processed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The “state” of a program is the current contents of registers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When the OS decides that a process has run for an appropriate period of time or is blocked, it dispatches another ready process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A running program may call other routines, which also use registers</a:t>
            </a:r>
          </a:p>
          <a:p>
            <a:pPr lvl="1"/>
            <a:r>
              <a:rPr lang="en-AU" sz="2000" dirty="0">
                <a:latin typeface="Calibri" panose="020F0502020204030204" pitchFamily="34" charset="0"/>
              </a:rPr>
              <a:t>Hence, registers must be saved when a program calls a routine (since called routine will be using registers for its own purposes), and the registers must be restored when the routine returns to the caller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</a:rPr>
              <a:t>Stack frame contains all information necessary  to save and restore the state of a program (though </a:t>
            </a:r>
            <a:r>
              <a:rPr lang="en-US" sz="1800" dirty="0" err="1">
                <a:latin typeface="Calibri" panose="020F0502020204030204" pitchFamily="34" charset="0"/>
              </a:rPr>
              <a:t>parms</a:t>
            </a:r>
            <a:r>
              <a:rPr lang="en-US" sz="1800" dirty="0">
                <a:latin typeface="Calibri" panose="020F0502020204030204" pitchFamily="34" charset="0"/>
              </a:rPr>
              <a:t> could be passed through registers)</a:t>
            </a:r>
            <a:endParaRPr lang="en-AU" sz="1800" dirty="0">
              <a:latin typeface="Calibri" panose="020F0502020204030204" pitchFamily="34" charset="0"/>
            </a:endParaRPr>
          </a:p>
          <a:p>
            <a:pPr lvl="1"/>
            <a:endParaRPr lang="en-AU" sz="20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4821" y="631348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SJW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427984" y="5157192"/>
            <a:ext cx="4032448" cy="8640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AU"/>
            </a:defPPr>
            <a:lvl1pPr marL="342900" indent="-342900" defTabSz="91440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1pPr>
            <a:lvl2pPr marL="685800" lvl="1" indent="-33655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</a:defRPr>
            </a:lvl2pPr>
            <a:lvl3pPr marL="1035050" indent="-349250" defTabSz="91440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3pPr>
            <a:lvl4pPr indent="-336550" defTabSz="91440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4pPr>
            <a:lvl5pPr marL="1720850" indent="-349250" defTabSz="91440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1"/>
            <a:r>
              <a:rPr lang="en-AU" dirty="0"/>
              <a:t>local variables (of called routine)</a:t>
            </a:r>
          </a:p>
          <a:p>
            <a:pPr lvl="1"/>
            <a:r>
              <a:rPr lang="en-AU" dirty="0"/>
              <a:t>return address (in calling program) </a:t>
            </a:r>
          </a:p>
          <a:p>
            <a:pPr lvl="1"/>
            <a:endParaRPr lang="en-AU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1201627" y="5157192"/>
            <a:ext cx="3394720" cy="72352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fontAlgn="auto">
              <a:spcAft>
                <a:spcPts val="0"/>
              </a:spcAft>
            </a:pPr>
            <a:r>
              <a:rPr lang="en-US" sz="1800" dirty="0">
                <a:latin typeface="Calibri" panose="020F0502020204030204" pitchFamily="34" charset="0"/>
              </a:rPr>
              <a:t>re</a:t>
            </a:r>
            <a:r>
              <a:rPr lang="en-AU" sz="1800" dirty="0" err="1">
                <a:latin typeface="Calibri" panose="020F0502020204030204" pitchFamily="34" charset="0"/>
              </a:rPr>
              <a:t>gisters</a:t>
            </a:r>
            <a:endParaRPr lang="en-AU" sz="1800" dirty="0">
              <a:latin typeface="Calibri" panose="020F0502020204030204" pitchFamily="34" charset="0"/>
            </a:endParaRPr>
          </a:p>
          <a:p>
            <a:pPr lvl="1" fontAlgn="auto">
              <a:spcAft>
                <a:spcPts val="0"/>
              </a:spcAft>
            </a:pPr>
            <a:r>
              <a:rPr lang="en-AU" sz="1800" dirty="0">
                <a:latin typeface="Calibri" panose="020F0502020204030204" pitchFamily="34" charset="0"/>
              </a:rPr>
              <a:t>parameters of call/return</a:t>
            </a:r>
          </a:p>
        </p:txBody>
      </p:sp>
    </p:spTree>
    <p:extLst>
      <p:ext uri="{BB962C8B-B14F-4D97-AF65-F5344CB8AC3E}">
        <p14:creationId xmlns:p14="http://schemas.microsoft.com/office/powerpoint/2010/main" val="3342641070"/>
      </p:ext>
    </p:extLst>
  </p:cSld>
  <p:clrMapOvr>
    <a:masterClrMapping/>
  </p:clrMapOvr>
  <p:transition spd="slow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>
                <a:solidFill>
                  <a:schemeClr val="accent1"/>
                </a:solidFill>
              </a:rPr>
              <a:t>Program Execution</a:t>
            </a:r>
            <a:endParaRPr kumimoji="1" lang="en-AU" sz="3600" dirty="0">
              <a:solidFill>
                <a:schemeClr val="accent1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2123728" y="1988840"/>
            <a:ext cx="3168352" cy="3960440"/>
          </a:xfrm>
        </p:spPr>
        <p:txBody>
          <a:bodyPr>
            <a:normAutofit fontScale="70000" lnSpcReduction="20000"/>
          </a:bodyPr>
          <a:lstStyle/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100,000:  Load </a:t>
            </a:r>
            <a:r>
              <a:rPr lang="en-AU" sz="2000" dirty="0" err="1">
                <a:latin typeface="Calibri" panose="020F0502020204030204" pitchFamily="34" charset="0"/>
              </a:rPr>
              <a:t>Reg</a:t>
            </a:r>
            <a:r>
              <a:rPr lang="en-AU" sz="2000" dirty="0">
                <a:latin typeface="Calibri" panose="020F0502020204030204" pitchFamily="34" charset="0"/>
              </a:rPr>
              <a:t> 1, </a:t>
            </a:r>
            <a:r>
              <a:rPr lang="en-AU" sz="2000" dirty="0" err="1">
                <a:latin typeface="Calibri" panose="020F0502020204030204" pitchFamily="34" charset="0"/>
              </a:rPr>
              <a:t>Addr</a:t>
            </a:r>
            <a:r>
              <a:rPr lang="en-AU" sz="2000" dirty="0">
                <a:latin typeface="Calibri" panose="020F0502020204030204" pitchFamily="34" charset="0"/>
              </a:rPr>
              <a:t> (*)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100,004:  Load </a:t>
            </a:r>
            <a:r>
              <a:rPr lang="en-AU" sz="2000" dirty="0" err="1">
                <a:latin typeface="Calibri" panose="020F0502020204030204" pitchFamily="34" charset="0"/>
              </a:rPr>
              <a:t>Reg</a:t>
            </a:r>
            <a:r>
              <a:rPr lang="en-AU" sz="2000" dirty="0">
                <a:latin typeface="Calibri" panose="020F0502020204030204" pitchFamily="34" charset="0"/>
              </a:rPr>
              <a:t> 2, 10004(Reg1)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100,008:  Load </a:t>
            </a:r>
            <a:r>
              <a:rPr lang="en-AU" sz="2000" dirty="0" err="1">
                <a:latin typeface="Calibri" panose="020F0502020204030204" pitchFamily="34" charset="0"/>
              </a:rPr>
              <a:t>Reg</a:t>
            </a:r>
            <a:r>
              <a:rPr lang="en-AU" sz="2000" dirty="0">
                <a:latin typeface="Calibri" panose="020F0502020204030204" pitchFamily="34" charset="0"/>
              </a:rPr>
              <a:t> 3, 10008(Reg1)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100,012:  </a:t>
            </a:r>
            <a:r>
              <a:rPr lang="en-AU" sz="2000" dirty="0" err="1">
                <a:latin typeface="Calibri" panose="020F0502020204030204" pitchFamily="34" charset="0"/>
              </a:rPr>
              <a:t>SubtractReg</a:t>
            </a:r>
            <a:r>
              <a:rPr lang="en-AU" sz="2000" dirty="0">
                <a:latin typeface="Calibri" panose="020F0502020204030204" pitchFamily="34" charset="0"/>
              </a:rPr>
              <a:t> Reg4,Reg4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100,016: Add </a:t>
            </a:r>
            <a:r>
              <a:rPr lang="en-AU" sz="2000" dirty="0" err="1">
                <a:latin typeface="Calibri" panose="020F0502020204030204" pitchFamily="34" charset="0"/>
              </a:rPr>
              <a:t>Reg</a:t>
            </a:r>
            <a:r>
              <a:rPr lang="en-AU" sz="2000" dirty="0">
                <a:latin typeface="Calibri" panose="020F0502020204030204" pitchFamily="34" charset="0"/>
              </a:rPr>
              <a:t> 4, Reg2, Reg3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100,020 Store </a:t>
            </a:r>
            <a:r>
              <a:rPr lang="en-AU" sz="2000" dirty="0" err="1">
                <a:latin typeface="Calibri" panose="020F0502020204030204" pitchFamily="34" charset="0"/>
              </a:rPr>
              <a:t>Reg</a:t>
            </a:r>
            <a:r>
              <a:rPr lang="en-AU" sz="2000" dirty="0">
                <a:latin typeface="Calibri" panose="020F0502020204030204" pitchFamily="34" charset="0"/>
              </a:rPr>
              <a:t> 4, 10000(Reg1)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100,024 PUSH </a:t>
            </a:r>
            <a:r>
              <a:rPr lang="en-AU" sz="2000" dirty="0" err="1">
                <a:latin typeface="Calibri" panose="020F0502020204030204" pitchFamily="34" charset="0"/>
              </a:rPr>
              <a:t>Reg</a:t>
            </a:r>
            <a:r>
              <a:rPr lang="en-AU" sz="2000" dirty="0">
                <a:latin typeface="Calibri" panose="020F0502020204030204" pitchFamily="34" charset="0"/>
              </a:rPr>
              <a:t> 4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100,028: PUSH 4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100,032: CALL PRINT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….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….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110,000:         0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110,004:       10</a:t>
            </a:r>
          </a:p>
          <a:p>
            <a:pPr marL="349250" lvl="1" indent="0">
              <a:buNone/>
            </a:pPr>
            <a:r>
              <a:rPr lang="en-AU" sz="2000" dirty="0">
                <a:latin typeface="Calibri" panose="020F0502020204030204" pitchFamily="34" charset="0"/>
              </a:rPr>
              <a:t>110,008:     100  </a:t>
            </a:r>
          </a:p>
          <a:p>
            <a:pPr marL="349250" lvl="1" indent="0">
              <a:buNone/>
            </a:pPr>
            <a:endParaRPr lang="en-AU" sz="2000" dirty="0">
              <a:latin typeface="Calibri" panose="020F050202020403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014821" y="631348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SJW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>
          <a:xfrm>
            <a:off x="467544" y="2060848"/>
            <a:ext cx="16665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AU" sz="1400" dirty="0">
                <a:latin typeface="Calibri" panose="020F0502020204030204" pitchFamily="34" charset="0"/>
              </a:rPr>
              <a:t>A = 0</a:t>
            </a:r>
          </a:p>
          <a:p>
            <a:pPr marL="3492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AU" sz="1400" dirty="0">
                <a:latin typeface="Calibri" panose="020F0502020204030204" pitchFamily="34" charset="0"/>
              </a:rPr>
              <a:t>B = 10</a:t>
            </a:r>
          </a:p>
          <a:p>
            <a:pPr marL="3492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AU" sz="1400" dirty="0">
                <a:latin typeface="Calibri" panose="020F0502020204030204" pitchFamily="34" charset="0"/>
              </a:rPr>
              <a:t>C = 100</a:t>
            </a:r>
          </a:p>
          <a:p>
            <a:pPr marL="3492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AU" sz="1400" dirty="0">
                <a:latin typeface="Calibri" panose="020F0502020204030204" pitchFamily="34" charset="0"/>
              </a:rPr>
              <a:t>A = B + C</a:t>
            </a:r>
          </a:p>
          <a:p>
            <a:pPr marL="349250" lvl="1" indent="0" fontAlgn="auto">
              <a:spcAft>
                <a:spcPts val="0"/>
              </a:spcAft>
              <a:buFont typeface="Wingdings" pitchFamily="2" charset="2"/>
              <a:buNone/>
            </a:pPr>
            <a:r>
              <a:rPr lang="en-AU" sz="1400" dirty="0">
                <a:latin typeface="Calibri" panose="020F0502020204030204" pitchFamily="34" charset="0"/>
              </a:rPr>
              <a:t>PRINT A 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7544" y="3861048"/>
            <a:ext cx="1666528" cy="1728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AU"/>
            </a:defPPr>
            <a:lvl1pPr marL="342900" indent="-342900" defTabSz="91440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1pPr>
            <a:lvl2pPr marL="349250" lvl="1" indent="0" defTabSz="914400" eaLnBrk="1" fontAlgn="auto" latinLnBrk="0" hangingPunct="1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90000"/>
              <a:buFont typeface="Wingdings" pitchFamily="2" charset="2"/>
              <a:buNone/>
              <a:defRPr sz="14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Calibri" panose="020F0502020204030204" pitchFamily="34" charset="0"/>
              </a:defRPr>
            </a:lvl2pPr>
            <a:lvl3pPr marL="1035050" indent="-349250" defTabSz="91440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3pPr>
            <a:lvl4pPr indent="-336550" defTabSz="91440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4pPr>
            <a:lvl5pPr marL="1720850" indent="-349250" defTabSz="91440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</a:defRPr>
            </a:lvl5pPr>
            <a:lvl6pPr marL="25146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6pPr>
            <a:lvl7pPr marL="29718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7pPr>
            <a:lvl8pPr marL="34290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8pPr>
            <a:lvl9pPr marL="3886200" indent="-228600" defTabSz="914400">
              <a:spcBef>
                <a:spcPct val="20000"/>
              </a:spcBef>
              <a:buFont typeface="Arial" pitchFamily="34" charset="0"/>
              <a:buChar char="•"/>
              <a:defRPr sz="2000">
                <a:latin typeface="+mn-lt"/>
              </a:defRPr>
            </a:lvl9pPr>
          </a:lstStyle>
          <a:p>
            <a:pPr lvl="1"/>
            <a:r>
              <a:rPr lang="en-AU" dirty="0"/>
              <a:t>B = 10</a:t>
            </a:r>
          </a:p>
          <a:p>
            <a:pPr lvl="1"/>
            <a:r>
              <a:rPr lang="en-AU" dirty="0"/>
              <a:t>C = 100</a:t>
            </a:r>
          </a:p>
          <a:p>
            <a:pPr lvl="1"/>
            <a:r>
              <a:rPr lang="en-AU" dirty="0"/>
              <a:t>A = B + C</a:t>
            </a:r>
          </a:p>
          <a:p>
            <a:pPr lvl="1"/>
            <a:r>
              <a:rPr lang="en-AU" dirty="0"/>
              <a:t>PRINT A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932040" y="1916832"/>
            <a:ext cx="3960440" cy="4392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20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4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6858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22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350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20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-336550" algn="l" defTabSz="914400" rtl="0" eaLnBrk="1" latinLnBrk="0" hangingPunct="1">
              <a:spcBef>
                <a:spcPts val="600"/>
              </a:spcBef>
              <a:buClr>
                <a:schemeClr val="accent2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720850" indent="-349250" algn="l" defTabSz="914400" rtl="0" eaLnBrk="1" latinLnBrk="0" hangingPunct="1">
              <a:spcBef>
                <a:spcPts val="600"/>
              </a:spcBef>
              <a:buClr>
                <a:schemeClr val="accent1"/>
              </a:buClr>
              <a:buSzPct val="90000"/>
              <a:buFont typeface="Wingdings" pitchFamily="2" charset="2"/>
              <a:buChar char=""/>
              <a:defRPr sz="1800" b="1" kern="1200">
                <a:solidFill>
                  <a:schemeClr val="tx1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9250" lvl="1" indent="0" fontAlgn="auto">
              <a:spcAft>
                <a:spcPts val="0"/>
              </a:spcAft>
              <a:buFont typeface="Wingdings" pitchFamily="2" charset="2"/>
              <a:buNone/>
            </a:pPr>
            <a:endParaRPr lang="en-AU" sz="2000" dirty="0">
              <a:latin typeface="Calibri" panose="020F0502020204030204" pitchFamily="34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542941"/>
              </p:ext>
            </p:extLst>
          </p:nvPr>
        </p:nvGraphicFramePr>
        <p:xfrm>
          <a:off x="5292080" y="1881455"/>
          <a:ext cx="3672407" cy="1570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8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525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31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2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57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0800"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ProgCntr</a:t>
                      </a:r>
                      <a:endParaRPr lang="en-US" sz="13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Reg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Reg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Reg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 err="1">
                          <a:latin typeface="Calibri" panose="020F0502020204030204" pitchFamily="34" charset="0"/>
                        </a:rPr>
                        <a:t>Reg</a:t>
                      </a:r>
                      <a:r>
                        <a:rPr lang="en-US" sz="1300" dirty="0">
                          <a:latin typeface="Calibri" panose="020F0502020204030204" pitchFamily="34" charset="0"/>
                        </a:rPr>
                        <a:t> 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48951"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100,004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100,008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100,012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100,016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100,020</a:t>
                      </a:r>
                    </a:p>
                    <a:p>
                      <a:endParaRPr lang="en-US" sz="13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?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</a:t>
                      </a:r>
                    </a:p>
                    <a:p>
                      <a:endParaRPr lang="en-US" sz="13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?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?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100</a:t>
                      </a:r>
                    </a:p>
                    <a:p>
                      <a:endParaRPr lang="en-US" sz="13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?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?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?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0</a:t>
                      </a:r>
                    </a:p>
                    <a:p>
                      <a:r>
                        <a:rPr lang="en-US" sz="1300" dirty="0">
                          <a:latin typeface="Calibri" panose="020F0502020204030204" pitchFamily="34" charset="0"/>
                        </a:rPr>
                        <a:t>110</a:t>
                      </a:r>
                    </a:p>
                    <a:p>
                      <a:endParaRPr lang="en-US" sz="1300" dirty="0">
                        <a:latin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4869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" b="-1661"/>
          <a:stretch/>
        </p:blipFill>
        <p:spPr>
          <a:xfrm>
            <a:off x="555183" y="260647"/>
            <a:ext cx="7977257" cy="6406853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845FED9-CCD8-4171-B3A1-ACCCACDA5F2E}"/>
              </a:ext>
            </a:extLst>
          </p:cNvPr>
          <p:cNvSpPr txBox="1"/>
          <p:nvPr/>
        </p:nvSpPr>
        <p:spPr>
          <a:xfrm>
            <a:off x="4139952" y="548680"/>
            <a:ext cx="1705916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1000">
                <a:solidFill>
                  <a:schemeClr val="bg1"/>
                </a:solidFill>
              </a:defRPr>
            </a:lvl1pPr>
          </a:lstStyle>
          <a:p>
            <a:r>
              <a:rPr lang="en-US" sz="800" dirty="0"/>
              <a:t>argument count, argument vector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B224F2-2BB3-4705-8CA7-758824333A2B}"/>
              </a:ext>
            </a:extLst>
          </p:cNvPr>
          <p:cNvSpPr txBox="1"/>
          <p:nvPr/>
        </p:nvSpPr>
        <p:spPr>
          <a:xfrm>
            <a:off x="2411760" y="980728"/>
            <a:ext cx="3246402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includes null (0x00) terminator so reserves room for 7 bytes of 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79B6317-88EE-472E-9865-02F4CE4986D5}"/>
              </a:ext>
            </a:extLst>
          </p:cNvPr>
          <p:cNvSpPr txBox="1"/>
          <p:nvPr/>
        </p:nvSpPr>
        <p:spPr>
          <a:xfrm>
            <a:off x="2555776" y="1484784"/>
            <a:ext cx="1627369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next_tag function reads a string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EE2CA48-8825-4118-8096-22686B541806}"/>
              </a:ext>
            </a:extLst>
          </p:cNvPr>
          <p:cNvSpPr txBox="1"/>
          <p:nvPr/>
        </p:nvSpPr>
        <p:spPr>
          <a:xfrm>
            <a:off x="2195736" y="1700808"/>
            <a:ext cx="351250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gets reads from standard input up until the first newline (0x0A)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024B3-5840-4D3E-969C-3153A80A1B29}"/>
              </a:ext>
            </a:extLst>
          </p:cNvPr>
          <p:cNvSpPr txBox="1"/>
          <p:nvPr/>
        </p:nvSpPr>
        <p:spPr>
          <a:xfrm>
            <a:off x="5148064" y="4005064"/>
            <a:ext cx="662361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good case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1474B0-5996-4DB0-B285-86BEA16715B7}"/>
              </a:ext>
            </a:extLst>
          </p:cNvPr>
          <p:cNvSpPr txBox="1"/>
          <p:nvPr/>
        </p:nvSpPr>
        <p:spPr>
          <a:xfrm>
            <a:off x="6012160" y="4437112"/>
            <a:ext cx="2040943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>
            <a:defPPr>
              <a:defRPr lang="en-AU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str1  overwritten by str2 but valid is valid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CDAAE1-DC53-46EF-B3E3-F93A6C391E00}"/>
              </a:ext>
            </a:extLst>
          </p:cNvPr>
          <p:cNvSpPr txBox="1"/>
          <p:nvPr/>
        </p:nvSpPr>
        <p:spPr>
          <a:xfrm>
            <a:off x="6300192" y="5013176"/>
            <a:ext cx="2160240" cy="21544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str1  overwritten by str2 but valid not valid</a:t>
            </a:r>
          </a:p>
        </p:txBody>
      </p:sp>
    </p:spTree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188640"/>
            <a:ext cx="7641320" cy="6495122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2" name="TextBox 1"/>
          <p:cNvSpPr txBox="1"/>
          <p:nvPr/>
        </p:nvSpPr>
        <p:spPr>
          <a:xfrm>
            <a:off x="7164288" y="908720"/>
            <a:ext cx="1200970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argument count</a:t>
            </a:r>
          </a:p>
          <a:p>
            <a:r>
              <a:rPr lang="en-US" sz="1100" dirty="0">
                <a:solidFill>
                  <a:schemeClr val="bg1"/>
                </a:solidFill>
              </a:rPr>
              <a:t>argument vector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7596336" y="1412776"/>
            <a:ext cx="648072" cy="3600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99592" y="1196752"/>
            <a:ext cx="1141659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high addresses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9592" y="5373216"/>
            <a:ext cx="1087157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low addresses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164288" y="3400735"/>
            <a:ext cx="1080745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local variables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7740352" y="3140968"/>
            <a:ext cx="288032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812360" y="3717032"/>
            <a:ext cx="144016" cy="720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wedg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title"/>
          </p:nvPr>
        </p:nvSpPr>
        <p:spPr>
          <a:xfrm>
            <a:off x="539552" y="-243408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Attacks</a:t>
            </a:r>
          </a:p>
        </p:txBody>
      </p:sp>
      <p:sp>
        <p:nvSpPr>
          <p:cNvPr id="2150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72816"/>
            <a:ext cx="8229600" cy="4896544"/>
          </a:xfrm>
        </p:spPr>
        <p:txBody>
          <a:bodyPr>
            <a:normAutofit fontScale="92500"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800" dirty="0"/>
              <a:t>To exploit a buffer overflow an attacker needs: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To identify a buffer overflow vulnerability in some program that can be triggered using externally sourced data under the attacker’s control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To understand how that buffer is stored in memory and determine potential for corruption </a:t>
            </a:r>
          </a:p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800" dirty="0"/>
              <a:t>Identifying vulnerable programs can be done by: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Inspection of program source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Tracing the execution of programs as they process oversized input</a:t>
            </a:r>
          </a:p>
          <a:p>
            <a:pPr lvl="1">
              <a:buSzPct val="150000"/>
              <a:buFont typeface="Arial"/>
              <a:buChar char="•"/>
            </a:pPr>
            <a:r>
              <a:rPr lang="en-US" sz="2200" dirty="0"/>
              <a:t>Using tools such as </a:t>
            </a:r>
            <a:r>
              <a:rPr lang="en-US" sz="2200" i="1" dirty="0"/>
              <a:t>fuzzing</a:t>
            </a:r>
            <a:r>
              <a:rPr lang="en-US" sz="2200" dirty="0"/>
              <a:t> to automatically identify potentially vulnerable programs</a:t>
            </a:r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229600" cy="1401762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Programming Language History</a:t>
            </a:r>
          </a:p>
        </p:txBody>
      </p:sp>
      <p:sp>
        <p:nvSpPr>
          <p:cNvPr id="21709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8305800" cy="188059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US" sz="1900" dirty="0"/>
              <a:t>At the machine level data manipulated by machine instructions executed by the computer processor are stored in either the processor’s registers or in memory</a:t>
            </a:r>
          </a:p>
          <a:p>
            <a:pPr>
              <a:lnSpc>
                <a:spcPct val="110000"/>
              </a:lnSpc>
              <a:spcBef>
                <a:spcPts val="1400"/>
              </a:spcBef>
              <a:spcAft>
                <a:spcPts val="600"/>
              </a:spcAft>
            </a:pPr>
            <a:r>
              <a:rPr lang="en-US" sz="1900" dirty="0"/>
              <a:t>Assembly language programmer is responsible for the correct interpretation of any saved data value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868036007"/>
              </p:ext>
            </p:extLst>
          </p:nvPr>
        </p:nvGraphicFramePr>
        <p:xfrm>
          <a:off x="657225" y="3727450"/>
          <a:ext cx="78486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99392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Stack Buffer Overflows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8229600" cy="45720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dirty="0"/>
              <a:t>Occur when buffer is located on stack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Also referred to as </a:t>
            </a:r>
            <a:r>
              <a:rPr lang="en-US" sz="2000" i="1" dirty="0"/>
              <a:t>stack smashing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Used by Morris Worm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Exploits included an unchecked buffer overflow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Are still being widely exploited</a:t>
            </a:r>
          </a:p>
          <a:p>
            <a:pPr>
              <a:lnSpc>
                <a:spcPct val="90000"/>
              </a:lnSpc>
            </a:pPr>
            <a:r>
              <a:rPr lang="en-US" sz="3200" dirty="0"/>
              <a:t>Stack frame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When one function calls another it needs somewhere to save the return address</a:t>
            </a:r>
          </a:p>
          <a:p>
            <a:pPr lvl="1">
              <a:lnSpc>
                <a:spcPct val="90000"/>
              </a:lnSpc>
              <a:buSzPct val="120000"/>
              <a:buFont typeface="Arial"/>
              <a:buChar char="•"/>
            </a:pPr>
            <a:r>
              <a:rPr lang="en-US" sz="2000" dirty="0"/>
              <a:t>Also needs locations to save the parameters to be              passed in to the called function and to possibly                       save register values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9" y="5445224"/>
            <a:ext cx="2012723" cy="141277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5652120" y="2492896"/>
            <a:ext cx="3312368" cy="2769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2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See </a:t>
            </a:r>
            <a:r>
              <a:rPr lang="en-US" sz="1200" dirty="0">
                <a:hlinkClick r:id="rId4"/>
              </a:rPr>
              <a:t>Smashing The Stack For Fun And Profit</a:t>
            </a:r>
            <a:endParaRPr lang="en-US" sz="1200" dirty="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15972" r="6476" b="17593"/>
          <a:stretch/>
        </p:blipFill>
        <p:spPr>
          <a:xfrm>
            <a:off x="1403648" y="260648"/>
            <a:ext cx="6480720" cy="639163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1619672" y="2996951"/>
            <a:ext cx="1440160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beginning of called routine’s stack frame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059832" y="3212976"/>
            <a:ext cx="36004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619672" y="1196752"/>
            <a:ext cx="1440160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beginning of calling routine’s stack frame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059832" y="1484784"/>
            <a:ext cx="360040" cy="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1619672" y="2420888"/>
            <a:ext cx="1440160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 err="1">
                <a:solidFill>
                  <a:schemeClr val="bg1"/>
                </a:solidFill>
              </a:rPr>
              <a:t>PUSHed</a:t>
            </a:r>
            <a:r>
              <a:rPr lang="en-US" sz="1100" dirty="0">
                <a:solidFill>
                  <a:schemeClr val="bg1"/>
                </a:solidFill>
              </a:rPr>
              <a:t> by calling routine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3059832" y="2564904"/>
            <a:ext cx="432048" cy="72008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580112" y="2060848"/>
            <a:ext cx="1440160" cy="60016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POP by called routine returning control to caller 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5076056" y="2348880"/>
            <a:ext cx="504056" cy="360040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80112" y="404664"/>
            <a:ext cx="1440160" cy="43088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Return address of routine that called P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5076056" y="709915"/>
            <a:ext cx="504056" cy="294913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592784" y="6277054"/>
            <a:ext cx="585609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Detailed explanation of stack use: </a:t>
            </a:r>
            <a:r>
              <a:rPr lang="en-US" sz="1100" dirty="0">
                <a:solidFill>
                  <a:schemeClr val="bg1"/>
                </a:solidFill>
                <a:hlinkClick r:id="rId4"/>
              </a:rPr>
              <a:t>http://duartes.org/gustavo/blog/post/journey-to-the-stack/</a:t>
            </a:r>
            <a:endParaRPr lang="en-US" sz="1100" dirty="0">
              <a:solidFill>
                <a:schemeClr val="bg1"/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6437B2B-BC92-4A20-ADDB-BCD2D1F5E9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524" y="2834914"/>
            <a:ext cx="1790700" cy="2724150"/>
          </a:xfrm>
          <a:prstGeom prst="rect">
            <a:avLst/>
          </a:prstGeom>
        </p:spPr>
      </p:pic>
    </p:spTree>
  </p:cSld>
  <p:clrMapOvr>
    <a:masterClrMapping/>
  </p:clrMapOvr>
  <p:transition spd="slow"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3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1" t="15972" r="6476" b="17593"/>
          <a:stretch/>
        </p:blipFill>
        <p:spPr>
          <a:xfrm>
            <a:off x="1403648" y="260648"/>
            <a:ext cx="6480720" cy="6391639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4" name="TextBox 13"/>
          <p:cNvSpPr txBox="1"/>
          <p:nvPr/>
        </p:nvSpPr>
        <p:spPr>
          <a:xfrm>
            <a:off x="90347" y="280460"/>
            <a:ext cx="13853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PUSH = store on stack</a:t>
            </a:r>
          </a:p>
          <a:p>
            <a:endParaRPr lang="en-US" sz="900" dirty="0"/>
          </a:p>
          <a:p>
            <a:r>
              <a:rPr lang="en-US" sz="900" dirty="0"/>
              <a:t>POP = retrieve from stack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75656" y="1196752"/>
            <a:ext cx="1925247" cy="300082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1. P pushes Q’s </a:t>
            </a:r>
            <a:r>
              <a:rPr lang="en-US" dirty="0" err="1"/>
              <a:t>args</a:t>
            </a:r>
            <a:r>
              <a:rPr lang="en-US" dirty="0"/>
              <a:t> 2 &amp; 1</a:t>
            </a:r>
          </a:p>
          <a:p>
            <a:r>
              <a:rPr lang="en-US" dirty="0"/>
              <a:t>2. P CALLs Q, which  pushes P’s return address and puts Q’s address in Program Counter</a:t>
            </a:r>
          </a:p>
          <a:p>
            <a:r>
              <a:rPr lang="en-US" dirty="0"/>
              <a:t>3. Q pushes P’s frame pointer</a:t>
            </a:r>
          </a:p>
          <a:p>
            <a:r>
              <a:rPr lang="en-US" dirty="0"/>
              <a:t>4. Copy stack pointer to frame pointer</a:t>
            </a:r>
          </a:p>
          <a:p>
            <a:r>
              <a:rPr lang="en-US" dirty="0"/>
              <a:t>5.  Allocate local variables 1 &amp; 2</a:t>
            </a:r>
          </a:p>
          <a:p>
            <a:r>
              <a:rPr lang="en-US" dirty="0"/>
              <a:t>6. Run Q</a:t>
            </a:r>
          </a:p>
          <a:p>
            <a:r>
              <a:rPr lang="en-US" dirty="0"/>
              <a:t>7. Copy frame pointer to stack pointer</a:t>
            </a:r>
          </a:p>
          <a:p>
            <a:r>
              <a:rPr lang="en-US" dirty="0"/>
              <a:t>8. POP old frame pointer from stack and load in frame pointer</a:t>
            </a:r>
          </a:p>
          <a:p>
            <a:r>
              <a:rPr lang="en-US" dirty="0"/>
              <a:t>9. RETURN pops the return address off stack into Program Counter</a:t>
            </a:r>
          </a:p>
          <a:p>
            <a:r>
              <a:rPr lang="en-US" dirty="0"/>
              <a:t>10. P POPs </a:t>
            </a:r>
            <a:r>
              <a:rPr lang="en-US" dirty="0" err="1"/>
              <a:t>args</a:t>
            </a:r>
            <a:r>
              <a:rPr lang="en-US" dirty="0"/>
              <a:t> since lo longer needed</a:t>
            </a:r>
          </a:p>
          <a:p>
            <a:r>
              <a:rPr lang="en-US" dirty="0"/>
              <a:t>11. P resumes execution</a:t>
            </a:r>
          </a:p>
          <a:p>
            <a:endParaRPr lang="en-US" dirty="0"/>
          </a:p>
          <a:p>
            <a:r>
              <a:rPr lang="en-US" dirty="0"/>
              <a:t>Example does not return a value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619672" y="4581128"/>
            <a:ext cx="1657248" cy="50783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u="sng" dirty="0"/>
              <a:t>Stack grows downward</a:t>
            </a:r>
            <a:r>
              <a:rPr lang="en-US" dirty="0"/>
              <a:t> (top of stack is at bottom of diagram)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47864" y="332656"/>
            <a:ext cx="27093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top of memory (high addresses)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3347864" y="5229200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bottom of memory (low addresses)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508104" y="764704"/>
            <a:ext cx="12987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(of caller of P)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580112" y="1196752"/>
            <a:ext cx="2088232" cy="50783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Attacker pipes executable </a:t>
            </a:r>
            <a:r>
              <a:rPr lang="en-US" dirty="0" err="1"/>
              <a:t>shellcode</a:t>
            </a:r>
            <a:r>
              <a:rPr lang="en-US" dirty="0"/>
              <a:t> into local 1 &amp; 2, overflows return address and points it to code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292080" y="4293096"/>
            <a:ext cx="2304256" cy="646331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/>
                </a:solidFill>
              </a:rPr>
              <a:t>If </a:t>
            </a:r>
            <a:r>
              <a:rPr lang="en-US" sz="900" i="1" dirty="0">
                <a:solidFill>
                  <a:schemeClr val="bg1"/>
                </a:solidFill>
              </a:rPr>
              <a:t>local 1</a:t>
            </a:r>
            <a:r>
              <a:rPr lang="en-US" sz="900" dirty="0">
                <a:solidFill>
                  <a:schemeClr val="bg1"/>
                </a:solidFill>
              </a:rPr>
              <a:t> overflows, the excess will be stored in the Old Frame Pointer or Return Address since </a:t>
            </a:r>
            <a:r>
              <a:rPr lang="en-US" sz="900" u="sng" dirty="0">
                <a:solidFill>
                  <a:schemeClr val="bg1"/>
                </a:solidFill>
              </a:rPr>
              <a:t>memory is written from low addresses to high</a:t>
            </a:r>
            <a:r>
              <a:rPr lang="en-US" sz="900" dirty="0">
                <a:solidFill>
                  <a:schemeClr val="bg1"/>
                </a:solidFill>
              </a:rPr>
              <a:t>  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5220072" y="2708920"/>
            <a:ext cx="1" cy="2126123"/>
          </a:xfrm>
          <a:prstGeom prst="straightConnector1">
            <a:avLst/>
          </a:prstGeom>
          <a:ln w="3175">
            <a:solidFill>
              <a:schemeClr val="bg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580112" y="2060848"/>
            <a:ext cx="2088232" cy="369332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txBody>
          <a:bodyPr wrap="square" rtlCol="0">
            <a:spAutoFit/>
          </a:bodyPr>
          <a:lstStyle>
            <a:defPPr>
              <a:defRPr lang="en-AU"/>
            </a:defPPr>
            <a:lvl1pPr>
              <a:defRPr sz="9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Note: PUSH/POP of registers not illustrated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92784" y="6277054"/>
            <a:ext cx="5856090" cy="26161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Detailed explanation of stack use: </a:t>
            </a:r>
            <a:r>
              <a:rPr lang="en-US" sz="1100" dirty="0">
                <a:solidFill>
                  <a:schemeClr val="bg1"/>
                </a:solidFill>
                <a:hlinkClick r:id="rId4"/>
              </a:rPr>
              <a:t>http://duartes.org/gustavo/blog/post/journey-to-the-stack/</a:t>
            </a:r>
            <a:endParaRPr lang="en-US" sz="1100" dirty="0">
              <a:solidFill>
                <a:schemeClr val="bg1"/>
              </a:solidFill>
            </a:endParaRPr>
          </a:p>
        </p:txBody>
      </p:sp>
      <p:sp>
        <p:nvSpPr>
          <p:cNvPr id="4" name="Oval 3"/>
          <p:cNvSpPr/>
          <p:nvPr/>
        </p:nvSpPr>
        <p:spPr>
          <a:xfrm>
            <a:off x="3707904" y="1772816"/>
            <a:ext cx="144016" cy="20524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94" name="Oval 93"/>
          <p:cNvSpPr/>
          <p:nvPr/>
        </p:nvSpPr>
        <p:spPr>
          <a:xfrm>
            <a:off x="3504084" y="2760313"/>
            <a:ext cx="144016" cy="20524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95" name="Oval 94"/>
          <p:cNvSpPr/>
          <p:nvPr/>
        </p:nvSpPr>
        <p:spPr>
          <a:xfrm>
            <a:off x="3563888" y="3213065"/>
            <a:ext cx="144016" cy="20524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3</a:t>
            </a:r>
          </a:p>
        </p:txBody>
      </p:sp>
      <p:sp>
        <p:nvSpPr>
          <p:cNvPr id="96" name="Oval 95"/>
          <p:cNvSpPr/>
          <p:nvPr/>
        </p:nvSpPr>
        <p:spPr>
          <a:xfrm>
            <a:off x="6407832" y="2931401"/>
            <a:ext cx="144016" cy="20524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4</a:t>
            </a:r>
          </a:p>
        </p:txBody>
      </p:sp>
      <p:sp>
        <p:nvSpPr>
          <p:cNvPr id="97" name="Oval 96"/>
          <p:cNvSpPr/>
          <p:nvPr/>
        </p:nvSpPr>
        <p:spPr>
          <a:xfrm>
            <a:off x="3635896" y="3467630"/>
            <a:ext cx="144016" cy="205244"/>
          </a:xfrm>
          <a:prstGeom prst="ellipse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bg1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193358722"/>
      </p:ext>
    </p:extLst>
  </p:cSld>
  <p:clrMapOvr>
    <a:masterClrMapping/>
  </p:clrMapOvr>
  <p:transition spd="slow"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Chapter 10</a:t>
            </a:r>
          </a:p>
        </p:txBody>
      </p:sp>
      <p:sp>
        <p:nvSpPr>
          <p:cNvPr id="13" name="Subtitle 1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/>
              <a:t>Buffer Overflow</a:t>
            </a:r>
          </a:p>
          <a:p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644935" y="1979452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>
              <a:solidFill>
                <a:prstClr val="white"/>
              </a:solidFill>
              <a:latin typeface="Arial" pitchFamily="-107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275856" y="908720"/>
            <a:ext cx="2592288" cy="2221260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4.pdf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9" b="9722"/>
          <a:stretch/>
        </p:blipFill>
        <p:spPr>
          <a:xfrm>
            <a:off x="1835696" y="188640"/>
            <a:ext cx="5802175" cy="6552728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Action Button: Forward or Next 2">
            <a:hlinkClick r:id="" action="ppaction://hlinkshowjump?jump=lastslideviewed" highlightClick="1"/>
          </p:cNvPr>
          <p:cNvSpPr/>
          <p:nvPr/>
        </p:nvSpPr>
        <p:spPr>
          <a:xfrm>
            <a:off x="2339752" y="5589240"/>
            <a:ext cx="720080" cy="288032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>
    <p:zoom dir="in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4861" r="-3419"/>
          <a:stretch/>
        </p:blipFill>
        <p:spPr>
          <a:xfrm>
            <a:off x="1889124" y="177800"/>
            <a:ext cx="5857876" cy="65024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60648"/>
            <a:ext cx="7867473" cy="6408712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2" r="-6822"/>
          <a:stretch/>
        </p:blipFill>
        <p:spPr>
          <a:xfrm>
            <a:off x="2082801" y="0"/>
            <a:ext cx="5299074" cy="68580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1556792"/>
            <a:ext cx="8229600" cy="1600200"/>
          </a:xfrm>
        </p:spPr>
        <p:txBody>
          <a:bodyPr>
            <a:noAutofit/>
          </a:bodyPr>
          <a:lstStyle/>
          <a:p>
            <a:pPr>
              <a:lnSpc>
                <a:spcPts val="5300"/>
              </a:lnSpc>
            </a:pPr>
            <a:r>
              <a:rPr lang="en-US" sz="4900" dirty="0">
                <a:solidFill>
                  <a:srgbClr val="FFB91D"/>
                </a:solidFill>
              </a:rPr>
              <a:t>Table 10.2 </a:t>
            </a:r>
            <a:br>
              <a:rPr lang="en-US" sz="4900" dirty="0">
                <a:solidFill>
                  <a:srgbClr val="FFB91D"/>
                </a:solidFill>
              </a:rPr>
            </a:br>
            <a:br>
              <a:rPr lang="en-US" sz="4900" dirty="0">
                <a:solidFill>
                  <a:srgbClr val="FFB91D"/>
                </a:solidFill>
              </a:rPr>
            </a:br>
            <a:r>
              <a:rPr lang="en-US" sz="4900" dirty="0">
                <a:solidFill>
                  <a:srgbClr val="FFB91D"/>
                </a:solidFill>
              </a:rPr>
              <a:t>Some Common Unsafe C Standard Library Routines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/>
          <a:srcRect t="13672"/>
          <a:stretch/>
        </p:blipFill>
        <p:spPr>
          <a:xfrm>
            <a:off x="323528" y="3645024"/>
            <a:ext cx="8574491" cy="200475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547664" y="5649782"/>
            <a:ext cx="6455059" cy="646331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"/>
              </a:rPr>
              <a:t>snprintf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strncat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strncpy</a:t>
            </a:r>
            <a:r>
              <a:rPr lang="en-US" dirty="0">
                <a:latin typeface="Courier"/>
              </a:rPr>
              <a:t>, </a:t>
            </a:r>
            <a:r>
              <a:rPr lang="en-US" dirty="0" err="1">
                <a:latin typeface="Courier"/>
              </a:rPr>
              <a:t>vsnprint</a:t>
            </a:r>
            <a:r>
              <a:rPr lang="en-US" dirty="0"/>
              <a:t> are newer, safe versions of these functions which check lengths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A37868-1304-7FCC-0D6E-10D67D82CAAE}"/>
              </a:ext>
            </a:extLst>
          </p:cNvPr>
          <p:cNvSpPr txBox="1"/>
          <p:nvPr/>
        </p:nvSpPr>
        <p:spPr>
          <a:xfrm>
            <a:off x="2428516" y="3448543"/>
            <a:ext cx="6455059" cy="307777"/>
          </a:xfrm>
          <a:prstGeom prst="rect">
            <a:avLst/>
          </a:prstGeom>
          <a:noFill/>
          <a:ln w="19050">
            <a:solidFill>
              <a:schemeClr val="tx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destination    string to be formatted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3CB774C-BA25-D3C6-DAAD-6E785CB98886}"/>
              </a:ext>
            </a:extLst>
          </p:cNvPr>
          <p:cNvCxnSpPr>
            <a:cxnSpLocks/>
          </p:cNvCxnSpPr>
          <p:nvPr/>
        </p:nvCxnSpPr>
        <p:spPr>
          <a:xfrm flipV="1">
            <a:off x="1835696" y="3701009"/>
            <a:ext cx="648072" cy="592087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F77235E-9D78-9CBF-6B0F-85112D70917D}"/>
              </a:ext>
            </a:extLst>
          </p:cNvPr>
          <p:cNvCxnSpPr>
            <a:cxnSpLocks/>
          </p:cNvCxnSpPr>
          <p:nvPr/>
        </p:nvCxnSpPr>
        <p:spPr>
          <a:xfrm flipV="1">
            <a:off x="2843808" y="3700672"/>
            <a:ext cx="792088" cy="592424"/>
          </a:xfrm>
          <a:prstGeom prst="straightConnector1">
            <a:avLst/>
          </a:prstGeom>
          <a:ln>
            <a:solidFill>
              <a:srgbClr val="FF0000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883890" y="-171400"/>
            <a:ext cx="8229600" cy="1600200"/>
          </a:xfrm>
        </p:spPr>
        <p:txBody>
          <a:bodyPr/>
          <a:lstStyle/>
          <a:p>
            <a:r>
              <a:rPr lang="en-US" sz="6600" dirty="0" err="1">
                <a:solidFill>
                  <a:srgbClr val="FFB91D"/>
                </a:solidFill>
              </a:rPr>
              <a:t>Shellcode</a:t>
            </a:r>
            <a:endParaRPr lang="en-US" sz="6600" dirty="0">
              <a:solidFill>
                <a:srgbClr val="FFB91D"/>
              </a:solidFill>
            </a:endParaRPr>
          </a:p>
        </p:txBody>
      </p:sp>
      <p:sp>
        <p:nvSpPr>
          <p:cNvPr id="231427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981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sz="2800" dirty="0"/>
              <a:t>Code supplied by attacker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Often saved in buffer being overflowed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Traditionally transferred control to a user command-line interpreter (shell)</a:t>
            </a:r>
          </a:p>
          <a:p>
            <a:pPr lvl="1">
              <a:buFont typeface="Arial"/>
              <a:buChar char="•"/>
            </a:pPr>
            <a:r>
              <a:rPr lang="en-US" sz="1800" dirty="0">
                <a:hlinkClick r:id="rId3"/>
              </a:rPr>
              <a:t>Web shells:</a:t>
            </a:r>
            <a:r>
              <a:rPr lang="en-US" sz="1800" dirty="0"/>
              <a:t> China Chopper used  in 2021 Exchange Server attack </a:t>
            </a:r>
          </a:p>
          <a:p>
            <a:r>
              <a:rPr lang="en-US" sz="2800" dirty="0"/>
              <a:t>Machine code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Specific to processor and operating system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Traditionally needed good assembly language skills to create</a:t>
            </a:r>
          </a:p>
          <a:p>
            <a:pPr lvl="1">
              <a:buFont typeface="Arial"/>
              <a:buChar char="•"/>
            </a:pPr>
            <a:r>
              <a:rPr lang="en-US" sz="1800" dirty="0"/>
              <a:t>More recently a number of sites and tools have been developed that automate this process</a:t>
            </a:r>
          </a:p>
          <a:p>
            <a:pPr marL="342900" lvl="1" indent="-342900">
              <a:buFont typeface="Arial" pitchFamily="34" charset="0"/>
              <a:buChar char="•"/>
            </a:pPr>
            <a:r>
              <a:rPr lang="en-US" sz="2800" dirty="0" err="1">
                <a:hlinkClick r:id="rId4"/>
              </a:rPr>
              <a:t>Metasploit</a:t>
            </a:r>
            <a:r>
              <a:rPr lang="en-US" sz="2800" dirty="0">
                <a:hlinkClick r:id="rId4"/>
              </a:rPr>
              <a:t> Project</a:t>
            </a:r>
            <a:endParaRPr lang="en-US" sz="2800" dirty="0"/>
          </a:p>
          <a:p>
            <a:pPr marL="692150" lvl="2" indent="-342900">
              <a:spcBef>
                <a:spcPts val="2000"/>
              </a:spcBef>
            </a:pPr>
            <a:r>
              <a:rPr lang="en-US" sz="2200" dirty="0"/>
              <a:t>Provides useful information to people who perform penetration, IDS signature development</a:t>
            </a:r>
            <a:r>
              <a:rPr lang="en-US" sz="3000" dirty="0"/>
              <a:t>,</a:t>
            </a:r>
            <a:r>
              <a:rPr lang="en-US" sz="2200" dirty="0"/>
              <a:t> and exploit research; creates </a:t>
            </a:r>
            <a:r>
              <a:rPr lang="en-US" sz="2200" dirty="0" err="1"/>
              <a:t>shellcode</a:t>
            </a:r>
            <a:r>
              <a:rPr lang="en-US" sz="2200" dirty="0"/>
              <a:t> </a:t>
            </a:r>
          </a:p>
          <a:p>
            <a:pPr lvl="2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21057334">
            <a:off x="123706" y="151954"/>
            <a:ext cx="2070689" cy="173764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998690" y="4653136"/>
            <a:ext cx="227818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hlinkClick r:id="rId6"/>
              </a:rPr>
              <a:t>packet</a:t>
            </a:r>
            <a:r>
              <a:rPr lang="en-US" sz="2600" dirty="0">
                <a:hlinkClick r:id="rId6"/>
              </a:rPr>
              <a:t> storm</a:t>
            </a:r>
            <a:endParaRPr lang="en-US" sz="2600" dirty="0"/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5170"/>
          <a:stretch/>
        </p:blipFill>
        <p:spPr>
          <a:xfrm>
            <a:off x="3159125" y="0"/>
            <a:ext cx="5984875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3" name="TextBox 2"/>
          <p:cNvSpPr txBox="1"/>
          <p:nvPr/>
        </p:nvSpPr>
        <p:spPr>
          <a:xfrm>
            <a:off x="179512" y="620688"/>
            <a:ext cx="2808312" cy="45704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900" dirty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Figure 10.8  </a:t>
            </a:r>
          </a:p>
          <a:p>
            <a:pPr algn="ctr"/>
            <a:endParaRPr lang="en-US" sz="4900" dirty="0">
              <a:solidFill>
                <a:srgbClr val="FFB91D"/>
              </a:solidFill>
              <a:effectLst>
                <a:outerShdw blurRad="63500" dist="38100" dir="5400000" algn="t" rotWithShape="0">
                  <a:prstClr val="black">
                    <a:alpha val="25000"/>
                  </a:prstClr>
                </a:outerShdw>
              </a:effectLst>
              <a:latin typeface="+mn-lt"/>
              <a:ea typeface="+mj-ea"/>
              <a:cs typeface="+mj-cs"/>
            </a:endParaRPr>
          </a:p>
          <a:p>
            <a:pPr algn="ctr"/>
            <a:r>
              <a:rPr lang="en-US" sz="4800" dirty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Example UNIX </a:t>
            </a:r>
            <a:r>
              <a:rPr lang="en-US" sz="4800" dirty="0" err="1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Shellcode</a:t>
            </a:r>
            <a:r>
              <a:rPr lang="en-US" sz="4800" dirty="0">
                <a:solidFill>
                  <a:srgbClr val="FFB91D"/>
                </a:solidFill>
                <a:effectLst>
                  <a:outerShdw blurRad="63500" dist="38100" dir="5400000" algn="t" rotWithShape="0">
                    <a:prstClr val="black">
                      <a:alpha val="25000"/>
                    </a:prstClr>
                  </a:outerShdw>
                </a:effectLst>
                <a:latin typeface="+mn-lt"/>
                <a:ea typeface="+mj-ea"/>
                <a:cs typeface="+mj-cs"/>
              </a:rPr>
              <a:t> </a:t>
            </a:r>
          </a:p>
        </p:txBody>
      </p:sp>
    </p:spTree>
  </p:cSld>
  <p:clrMapOvr>
    <a:masterClrMapping/>
  </p:clrMapOvr>
  <p:transition spd="slow"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Autofit/>
          </a:bodyPr>
          <a:lstStyle/>
          <a:p>
            <a:r>
              <a:rPr lang="en-US" sz="3600" dirty="0">
                <a:solidFill>
                  <a:srgbClr val="FFB91D"/>
                </a:solidFill>
              </a:rPr>
              <a:t>Table 10.3 </a:t>
            </a:r>
            <a:br>
              <a:rPr lang="en-US" sz="3600" dirty="0">
                <a:solidFill>
                  <a:srgbClr val="FFB91D"/>
                </a:solidFill>
              </a:rPr>
            </a:br>
            <a:r>
              <a:rPr lang="en-US" sz="2800" dirty="0">
                <a:solidFill>
                  <a:srgbClr val="FFB91D"/>
                </a:solidFill>
              </a:rPr>
              <a:t>Some Common x86 Assembly Language Instructions </a:t>
            </a:r>
            <a:endParaRPr lang="en-US" sz="3600" dirty="0">
              <a:solidFill>
                <a:srgbClr val="FFB91D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1524000"/>
            <a:ext cx="8496944" cy="5310590"/>
          </a:xfrm>
          <a:prstGeom prst="rect">
            <a:avLst/>
          </a:prstGeom>
        </p:spPr>
      </p:pic>
    </p:spTree>
  </p:cSld>
  <p:clrMapOvr>
    <a:masterClrMapping/>
  </p:clrMapOvr>
  <p:transition spd="slow">
    <p:pull dir="ld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260648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Table 10.4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Some x86 Registers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348880"/>
            <a:ext cx="8523231" cy="4101805"/>
          </a:xfrm>
          <a:prstGeom prst="rect">
            <a:avLst/>
          </a:prstGeom>
        </p:spPr>
      </p:pic>
    </p:spTree>
  </p:cSld>
  <p:clrMapOvr>
    <a:masterClrMapping/>
  </p:clrMapOvr>
  <p:transition spd="slow">
    <p:pull dir="rd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r="-6623"/>
          <a:stretch/>
        </p:blipFill>
        <p:spPr>
          <a:xfrm>
            <a:off x="1322754" y="188640"/>
            <a:ext cx="6849646" cy="645157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0" y="1052736"/>
            <a:ext cx="9144000" cy="140176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effectLst/>
              </a:rPr>
              <a:t>Table 10.1</a:t>
            </a:r>
            <a:br>
              <a:rPr lang="en-US" b="1" dirty="0">
                <a:effectLst/>
              </a:rPr>
            </a:br>
            <a:r>
              <a:rPr lang="en-US" b="1" dirty="0">
                <a:effectLst/>
              </a:rPr>
              <a:t>A Brief History of Some Buffer Overflow Attacks</a:t>
            </a:r>
            <a:r>
              <a:rPr lang="en-US" dirty="0">
                <a:effectLst/>
              </a:rPr>
              <a:t> </a:t>
            </a:r>
            <a:endParaRPr lang="en-US" dirty="0">
              <a:solidFill>
                <a:srgbClr val="FFB91D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28384" y="2060848"/>
            <a:ext cx="718666" cy="839344"/>
          </a:xfrm>
          <a:prstGeom prst="rect">
            <a:avLst/>
          </a:prstGeom>
        </p:spPr>
      </p:pic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64949068"/>
              </p:ext>
            </p:extLst>
          </p:nvPr>
        </p:nvGraphicFramePr>
        <p:xfrm>
          <a:off x="251520" y="3068960"/>
          <a:ext cx="8640960" cy="33303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6095776" imgH="2349414" progId="Word.Document.12">
                  <p:embed/>
                </p:oleObj>
              </mc:Choice>
              <mc:Fallback>
                <p:oleObj name="Document" r:id="rId4" imgW="6095776" imgH="2349414" progId="Word.Document.12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3068960"/>
                        <a:ext cx="8640960" cy="333037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04800"/>
            <a:ext cx="9144000" cy="1295400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rgbClr val="FFB91D"/>
                </a:solidFill>
              </a:rPr>
              <a:t>Stack Overflow Variants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5791789"/>
              </p:ext>
            </p:extLst>
          </p:nvPr>
        </p:nvGraphicFramePr>
        <p:xfrm>
          <a:off x="457200" y="1219200"/>
          <a:ext cx="38862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855986536"/>
              </p:ext>
            </p:extLst>
          </p:nvPr>
        </p:nvGraphicFramePr>
        <p:xfrm>
          <a:off x="4572000" y="1219200"/>
          <a:ext cx="4343400" cy="5257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2" name="Action Button: Forward or Next 1">
            <a:hlinkClick r:id="rId13" action="ppaction://hlinksldjump" highlightClick="1"/>
          </p:cNvPr>
          <p:cNvSpPr/>
          <p:nvPr/>
        </p:nvSpPr>
        <p:spPr>
          <a:xfrm>
            <a:off x="7236296" y="3861048"/>
            <a:ext cx="648072" cy="216024"/>
          </a:xfrm>
          <a:prstGeom prst="actionButtonForwardNex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Reverse Shell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365760" y="1600200"/>
            <a:ext cx="8382704" cy="4526280"/>
          </a:xfrm>
        </p:spPr>
        <p:txBody>
          <a:bodyPr/>
          <a:lstStyle/>
          <a:p>
            <a:r>
              <a:rPr lang="en-US" dirty="0"/>
              <a:t>Allow access to internal systems without having incoming access to the network</a:t>
            </a:r>
          </a:p>
          <a:p>
            <a:pPr lvl="1"/>
            <a:r>
              <a:rPr lang="en-US" dirty="0"/>
              <a:t>Incoming access can be blocked by firewall</a:t>
            </a:r>
          </a:p>
          <a:p>
            <a:r>
              <a:rPr lang="en-US" dirty="0"/>
              <a:t>Force an internal system to actively connect out to an external system</a:t>
            </a:r>
          </a:p>
        </p:txBody>
      </p:sp>
      <p:pic>
        <p:nvPicPr>
          <p:cNvPr id="309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912" y="3766740"/>
            <a:ext cx="6743700" cy="1628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5220072" y="4077072"/>
            <a:ext cx="1226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</a:rPr>
              <a:t>Could be port 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733256"/>
            <a:ext cx="70910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</a:t>
            </a:r>
            <a:r>
              <a:rPr lang="en-US" sz="1600" dirty="0">
                <a:hlinkClick r:id="rId3"/>
              </a:rPr>
              <a:t>http://www.sans.edu/student-files/presentations/LVReverseShell.pdf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8028384" y="63093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SJW</a:t>
            </a:r>
          </a:p>
        </p:txBody>
      </p:sp>
      <p:sp>
        <p:nvSpPr>
          <p:cNvPr id="3" name="Action Button: Back or Previous 2">
            <a:hlinkClick r:id="" action="ppaction://hlinkshowjump?jump=previousslide" highlightClick="1"/>
          </p:cNvPr>
          <p:cNvSpPr/>
          <p:nvPr/>
        </p:nvSpPr>
        <p:spPr>
          <a:xfrm>
            <a:off x="8028384" y="4423901"/>
            <a:ext cx="671979" cy="37325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426610"/>
      </p:ext>
    </p:extLst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Buffer Overflow Defenses</a:t>
            </a:r>
          </a:p>
        </p:txBody>
      </p:sp>
      <p:sp>
        <p:nvSpPr>
          <p:cNvPr id="241667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905000"/>
            <a:ext cx="3276600" cy="3429000"/>
          </a:xfrm>
        </p:spPr>
        <p:txBody>
          <a:bodyPr/>
          <a:lstStyle/>
          <a:p>
            <a:r>
              <a:rPr lang="en-US" sz="3200" dirty="0"/>
              <a:t>Buffer overflows are widely exploited</a:t>
            </a:r>
            <a:endParaRPr lang="en-US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936357525"/>
              </p:ext>
            </p:extLst>
          </p:nvPr>
        </p:nvGraphicFramePr>
        <p:xfrm>
          <a:off x="2771800" y="1772816"/>
          <a:ext cx="6553200" cy="4724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A4102DE-2290-4122-9156-6FB06040F9DB}"/>
              </a:ext>
            </a:extLst>
          </p:cNvPr>
          <p:cNvCxnSpPr>
            <a:cxnSpLocks/>
          </p:cNvCxnSpPr>
          <p:nvPr/>
        </p:nvCxnSpPr>
        <p:spPr>
          <a:xfrm>
            <a:off x="4211960" y="6021288"/>
            <a:ext cx="43204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2BF991-F1B6-49FD-8AA6-3390607BBCF9}"/>
              </a:ext>
            </a:extLst>
          </p:cNvPr>
          <p:cNvCxnSpPr>
            <a:cxnSpLocks/>
          </p:cNvCxnSpPr>
          <p:nvPr/>
        </p:nvCxnSpPr>
        <p:spPr>
          <a:xfrm>
            <a:off x="6444208" y="6237312"/>
            <a:ext cx="72008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88640"/>
            <a:ext cx="82296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Programming Language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0" y="2362200"/>
            <a:ext cx="3419872" cy="4208928"/>
          </a:xfrm>
        </p:spPr>
        <p:txBody>
          <a:bodyPr>
            <a:normAutofit/>
          </a:bodyPr>
          <a:lstStyle/>
          <a:p>
            <a:r>
              <a:rPr lang="en-US" sz="2800" dirty="0"/>
              <a:t>Use a modern high-level language</a:t>
            </a:r>
          </a:p>
          <a:p>
            <a:pPr lvl="1">
              <a:buSzPct val="120000"/>
              <a:buFont typeface="Arial"/>
              <a:buChar char="•"/>
            </a:pPr>
            <a:r>
              <a:rPr lang="en-US" sz="2000" dirty="0"/>
              <a:t>Not vulnerable to buffer overflow attacks</a:t>
            </a:r>
          </a:p>
          <a:p>
            <a:pPr lvl="1">
              <a:buSzPct val="120000"/>
              <a:buFont typeface="Arial"/>
              <a:buChar char="•"/>
            </a:pPr>
            <a:r>
              <a:rPr lang="en-US" sz="2000" dirty="0"/>
              <a:t>Compiler enforces range checks and permissible operations on variables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41669297"/>
              </p:ext>
            </p:extLst>
          </p:nvPr>
        </p:nvGraphicFramePr>
        <p:xfrm>
          <a:off x="3597275" y="2298700"/>
          <a:ext cx="54102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260648"/>
            <a:ext cx="9144000" cy="1524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Safe Coding Techniques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3600"/>
            <a:ext cx="8458200" cy="4419600"/>
          </a:xfrm>
        </p:spPr>
        <p:txBody>
          <a:bodyPr>
            <a:normAutofit/>
          </a:bodyPr>
          <a:lstStyle/>
          <a:p>
            <a:r>
              <a:rPr lang="en-US" dirty="0"/>
              <a:t>C designers placed much more emphasis on space efficiency and performance considerations than on type safety</a:t>
            </a:r>
          </a:p>
          <a:p>
            <a:pPr lvl="1">
              <a:buFont typeface="Arial"/>
              <a:buChar char="•"/>
            </a:pPr>
            <a:r>
              <a:rPr lang="en-US" dirty="0"/>
              <a:t>Assumed programmers would exercise due care in writing code</a:t>
            </a:r>
          </a:p>
          <a:p>
            <a:r>
              <a:rPr lang="en-US" dirty="0"/>
              <a:t>Programmers need to inspect the code and rewrite any unsafe coding</a:t>
            </a:r>
          </a:p>
          <a:p>
            <a:pPr lvl="1">
              <a:buFont typeface="Arial"/>
              <a:buChar char="•"/>
            </a:pPr>
            <a:r>
              <a:rPr lang="en-US" dirty="0"/>
              <a:t>An example of this is the OpenBSD project (Chapter 9)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Programmers have audited the existing code base, including the operating system, standard libraries, and common utilities</a:t>
            </a:r>
          </a:p>
          <a:p>
            <a:pPr lvl="1">
              <a:buFont typeface="Arial"/>
              <a:buChar char="•"/>
            </a:pPr>
            <a:r>
              <a:rPr lang="en-US" dirty="0"/>
              <a:t>This has resulted in what is widely regarded as one of the safest operating systems in widespread use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2444" y="0"/>
            <a:ext cx="1957112" cy="2030413"/>
          </a:xfrm>
          <a:prstGeom prst="rect">
            <a:avLst/>
          </a:prstGeom>
        </p:spPr>
      </p:pic>
      <p:pic>
        <p:nvPicPr>
          <p:cNvPr id="5" name="Picture 4">
            <a:hlinkClick r:id="rId4"/>
            <a:extLst>
              <a:ext uri="{FF2B5EF4-FFF2-40B4-BE49-F238E27FC236}">
                <a16:creationId xmlns:a16="http://schemas.microsoft.com/office/drawing/2014/main" id="{0B54164B-6A9A-496C-8A6D-A149AAD213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4248" y="4149080"/>
            <a:ext cx="1972072" cy="529092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-1" r="-7692"/>
          <a:stretch/>
        </p:blipFill>
        <p:spPr>
          <a:xfrm>
            <a:off x="467544" y="404664"/>
            <a:ext cx="8270302" cy="612068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"/>
            <a:ext cx="9144000" cy="1447799"/>
          </a:xfrm>
        </p:spPr>
        <p:txBody>
          <a:bodyPr>
            <a:noAutofit/>
          </a:bodyPr>
          <a:lstStyle/>
          <a:p>
            <a:r>
              <a:rPr lang="en-US" sz="4100" dirty="0">
                <a:solidFill>
                  <a:srgbClr val="FFB91D"/>
                </a:solidFill>
              </a:rPr>
              <a:t>Compile-Time Defenses:</a:t>
            </a:r>
            <a:br>
              <a:rPr lang="en-US" sz="4100" dirty="0">
                <a:solidFill>
                  <a:srgbClr val="FFB91D"/>
                </a:solidFill>
              </a:rPr>
            </a:br>
            <a:r>
              <a:rPr lang="en-US" sz="4100" dirty="0">
                <a:solidFill>
                  <a:srgbClr val="FFB91D"/>
                </a:solidFill>
              </a:rPr>
              <a:t>Language Extensions/Safe Libraries</a:t>
            </a:r>
          </a:p>
        </p:txBody>
      </p:sp>
      <p:sp>
        <p:nvSpPr>
          <p:cNvPr id="247811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700808"/>
            <a:ext cx="7935416" cy="6120680"/>
          </a:xfrm>
        </p:spPr>
        <p:txBody>
          <a:bodyPr>
            <a:noAutofit/>
          </a:bodyPr>
          <a:lstStyle/>
          <a:p>
            <a:pPr>
              <a:spcBef>
                <a:spcPts val="1200"/>
              </a:spcBef>
            </a:pPr>
            <a:r>
              <a:rPr lang="en-US" sz="2200" dirty="0"/>
              <a:t>Handling dynamically allocated memory is more problematic because the size information is not available at compile time</a:t>
            </a:r>
          </a:p>
          <a:p>
            <a:pPr lvl="1">
              <a:spcBef>
                <a:spcPts val="1200"/>
              </a:spcBef>
            </a:pPr>
            <a:r>
              <a:rPr lang="en-US" sz="2000" dirty="0"/>
              <a:t>Requires an extension and the use of library routines</a:t>
            </a:r>
          </a:p>
          <a:p>
            <a:pPr lvl="2"/>
            <a:r>
              <a:rPr lang="en-US" sz="1800" dirty="0"/>
              <a:t>Programs and libraries need to be recompiled</a:t>
            </a:r>
          </a:p>
          <a:p>
            <a:pPr lvl="2">
              <a:spcBef>
                <a:spcPts val="0"/>
              </a:spcBef>
              <a:spcAft>
                <a:spcPts val="1200"/>
              </a:spcAft>
            </a:pPr>
            <a:r>
              <a:rPr lang="en-US" sz="1800" dirty="0"/>
              <a:t>Likely to have problems with third-party applications</a:t>
            </a:r>
          </a:p>
          <a:p>
            <a:pPr marL="342900" lvl="2" indent="-342900"/>
            <a:r>
              <a:rPr lang="en-US" sz="2200" dirty="0"/>
              <a:t>Concern with C is use of unsafe standard library routines</a:t>
            </a:r>
          </a:p>
          <a:p>
            <a:pPr marL="679450" lvl="3" indent="-342900"/>
            <a:r>
              <a:rPr lang="en-US" sz="2000" dirty="0"/>
              <a:t>One approach has been to replace these with safer variants</a:t>
            </a:r>
          </a:p>
          <a:p>
            <a:pPr marL="1028700" lvl="4" indent="-342900"/>
            <a:r>
              <a:rPr lang="en-US" sz="1800" dirty="0" err="1">
                <a:hlinkClick r:id="rId3"/>
              </a:rPr>
              <a:t>Libsafe</a:t>
            </a:r>
            <a:r>
              <a:rPr lang="en-US" sz="1800" dirty="0"/>
              <a:t> is an example</a:t>
            </a:r>
          </a:p>
          <a:p>
            <a:pPr marL="1028700" lvl="4" indent="-342900"/>
            <a:r>
              <a:rPr lang="en-US" sz="1800" dirty="0"/>
              <a:t>Library is implemented as a dynamic library arranged to load before the existing standard libraries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200" y="4276725"/>
            <a:ext cx="2581275" cy="2581275"/>
          </a:xfrm>
          <a:prstGeom prst="rect">
            <a:avLst/>
          </a:prstGeom>
        </p:spPr>
      </p:pic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116632"/>
            <a:ext cx="8305800" cy="1523999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Compile-Time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Stack Protection</a:t>
            </a:r>
          </a:p>
        </p:txBody>
      </p:sp>
      <p:sp>
        <p:nvSpPr>
          <p:cNvPr id="24985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981200"/>
            <a:ext cx="8229600" cy="4876800"/>
          </a:xfrm>
        </p:spPr>
        <p:txBody>
          <a:bodyPr>
            <a:normAutofit/>
          </a:bodyPr>
          <a:lstStyle/>
          <a:p>
            <a:r>
              <a:rPr lang="en-US" dirty="0"/>
              <a:t>Add function entry and exit code to check stack for signs of corruption</a:t>
            </a:r>
          </a:p>
          <a:p>
            <a:r>
              <a:rPr lang="en-US" dirty="0"/>
              <a:t>Use random canary (</a:t>
            </a:r>
            <a:r>
              <a:rPr lang="en-US" dirty="0" err="1"/>
              <a:t>Stackguard</a:t>
            </a:r>
            <a:r>
              <a:rPr lang="en-US" dirty="0"/>
              <a:t>)</a:t>
            </a:r>
          </a:p>
          <a:p>
            <a:pPr lvl="1"/>
            <a:r>
              <a:rPr lang="en-US" sz="1400" dirty="0"/>
              <a:t>Value needs to be unpredictable</a:t>
            </a:r>
          </a:p>
          <a:p>
            <a:pPr lvl="1"/>
            <a:r>
              <a:rPr lang="en-US" sz="1400" dirty="0"/>
              <a:t>Should be different on different systems</a:t>
            </a:r>
          </a:p>
          <a:p>
            <a:pPr marL="342900" lvl="1" indent="-342900">
              <a:buClr>
                <a:schemeClr val="tx1"/>
              </a:buClr>
              <a:buFont typeface="Arial" pitchFamily="34" charset="0"/>
              <a:buChar char="•"/>
            </a:pPr>
            <a:r>
              <a:rPr lang="en-US" sz="2400" dirty="0" err="1"/>
              <a:t>Stackshield</a:t>
            </a:r>
            <a:r>
              <a:rPr lang="en-US" sz="2400" dirty="0"/>
              <a:t> and Return Address Defender (RAD)</a:t>
            </a:r>
          </a:p>
          <a:p>
            <a:pPr lvl="1"/>
            <a:r>
              <a:rPr lang="en-US" sz="1400" dirty="0"/>
              <a:t>GCC (GNU Compiler Collection) extensions that include additional function entry and exit code</a:t>
            </a:r>
          </a:p>
          <a:p>
            <a:pPr lvl="2"/>
            <a:r>
              <a:rPr lang="en-US" sz="1400" dirty="0"/>
              <a:t>Function entry writes a copy of the return address to a safe region of memory</a:t>
            </a:r>
          </a:p>
          <a:p>
            <a:pPr lvl="2"/>
            <a:r>
              <a:rPr lang="en-US" sz="1400" dirty="0"/>
              <a:t>Function exit code checks the return address in the stack frame against the saved copy</a:t>
            </a:r>
          </a:p>
          <a:p>
            <a:pPr lvl="2"/>
            <a:r>
              <a:rPr lang="en-US" sz="1400" dirty="0"/>
              <a:t>If change is found, aborts the program</a:t>
            </a:r>
          </a:p>
          <a:p>
            <a:pPr marL="1377950" lvl="4" indent="-342900">
              <a:spcBef>
                <a:spcPts val="2000"/>
              </a:spcBef>
            </a:pPr>
            <a:endParaRPr lang="en-US" sz="2000" dirty="0"/>
          </a:p>
          <a:p>
            <a:pPr marL="1377950" lvl="4" indent="-342900">
              <a:spcBef>
                <a:spcPts val="2000"/>
              </a:spcBef>
            </a:pPr>
            <a:endParaRPr lang="en-US" sz="2000" dirty="0"/>
          </a:p>
        </p:txBody>
      </p:sp>
      <p:pic>
        <p:nvPicPr>
          <p:cNvPr id="46" name="Picture 4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232" y="2492896"/>
            <a:ext cx="1917700" cy="1130300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46425" y="2987539"/>
            <a:ext cx="1220324" cy="12856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692697"/>
            <a:ext cx="1967136" cy="13055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Run-Time Defenses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you don’t have the source? - it can’t be re-compiled!</a:t>
            </a:r>
          </a:p>
          <a:p>
            <a:r>
              <a:rPr lang="en-US" dirty="0"/>
              <a:t>Requires a range of features that must be available in hardware and supported by OS</a:t>
            </a:r>
          </a:p>
          <a:p>
            <a:pPr lvl="1"/>
            <a:r>
              <a:rPr lang="en-US" dirty="0"/>
              <a:t>Involves changes to the memory management of the virtual address space of processes</a:t>
            </a:r>
          </a:p>
          <a:p>
            <a:pPr lvl="1"/>
            <a:r>
              <a:rPr lang="en-US" dirty="0"/>
              <a:t>Alters the properties of regions of memory</a:t>
            </a:r>
          </a:p>
          <a:p>
            <a:pPr lvl="2"/>
            <a:r>
              <a:rPr lang="en-US" dirty="0"/>
              <a:t>Tag pages as non-executable</a:t>
            </a:r>
          </a:p>
          <a:p>
            <a:pPr lvl="1"/>
            <a:r>
              <a:rPr lang="en-US" dirty="0"/>
              <a:t>Or makes predicting the location of targeted buffers sufficiently difficult to thwart many types of attacks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028384" y="63093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SJW</a:t>
            </a:r>
          </a:p>
        </p:txBody>
      </p:sp>
    </p:spTree>
    <p:extLst>
      <p:ext uri="{BB962C8B-B14F-4D97-AF65-F5344CB8AC3E}">
        <p14:creationId xmlns:p14="http://schemas.microsoft.com/office/powerpoint/2010/main" val="1514065012"/>
      </p:ext>
    </p:extLst>
  </p:cSld>
  <p:clrMapOvr>
    <a:masterClrMapping/>
  </p:clrMapOvr>
  <p:transition spd="slow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2"/>
          <p:cNvSpPr>
            <a:spLocks noGrp="1" noChangeArrowheads="1"/>
          </p:cNvSpPr>
          <p:nvPr>
            <p:ph type="title"/>
          </p:nvPr>
        </p:nvSpPr>
        <p:spPr>
          <a:xfrm>
            <a:off x="4564" y="548680"/>
            <a:ext cx="9144000" cy="1627187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Executable Address Space Protection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9073037"/>
              </p:ext>
            </p:extLst>
          </p:nvPr>
        </p:nvGraphicFramePr>
        <p:xfrm>
          <a:off x="457200" y="2308225"/>
          <a:ext cx="8229600" cy="4419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788024" y="5301208"/>
            <a:ext cx="4032448" cy="138499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July 16, 2013: By adding extensions to the underlying architecture, </a:t>
            </a:r>
            <a:r>
              <a:rPr lang="en-US" sz="1200" dirty="0">
                <a:hlinkClick r:id="rId8"/>
              </a:rPr>
              <a:t>Intel® Memory Protection Extensions </a:t>
            </a:r>
            <a:r>
              <a:rPr lang="en-US" sz="1200" dirty="0"/>
              <a:t>(Intel® MPX) achieves improved performance over Pointer Checker’s software based solutions allowing for practical memory access protection during deployment.</a:t>
            </a:r>
          </a:p>
          <a:p>
            <a:endParaRPr lang="en-US" sz="1200" dirty="0"/>
          </a:p>
          <a:p>
            <a:r>
              <a:rPr lang="en-US" sz="1200" dirty="0"/>
              <a:t>Provides hardware enforced bounds-limits on pointers.</a:t>
            </a:r>
          </a:p>
        </p:txBody>
      </p:sp>
    </p:spTree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GB" dirty="0"/>
              <a:t>Buffer Overflow</a:t>
            </a:r>
            <a:endParaRPr kumimoji="1" lang="en-AU" sz="3600" dirty="0"/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395536" y="2060848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AU" sz="3600" dirty="0"/>
              <a:t>A very common attack mechanism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First widely used by Morris Worm in 1988 (Chapter 6)</a:t>
            </a:r>
          </a:p>
          <a:p>
            <a:pPr>
              <a:spcAft>
                <a:spcPts val="600"/>
              </a:spcAft>
            </a:pPr>
            <a:r>
              <a:rPr lang="en-AU" sz="3600" dirty="0"/>
              <a:t>Prevention techniques known</a:t>
            </a:r>
          </a:p>
          <a:p>
            <a:pPr>
              <a:spcAft>
                <a:spcPts val="600"/>
              </a:spcAft>
            </a:pPr>
            <a:r>
              <a:rPr lang="en-AU" sz="3600" dirty="0"/>
              <a:t>Still of major concern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Legacy of buggy code in widely deployed operating systems and applications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Continued careless programming practices by programmers</a:t>
            </a:r>
          </a:p>
          <a:p>
            <a:pPr lvl="1">
              <a:spcAft>
                <a:spcPts val="600"/>
              </a:spcAft>
            </a:pPr>
            <a:r>
              <a:rPr lang="en-AU" sz="2400" dirty="0"/>
              <a:t>Often results in remotely exploitable vulnerability</a:t>
            </a:r>
          </a:p>
          <a:p>
            <a:pPr>
              <a:buFont typeface="Wingdings" pitchFamily="-110" charset="2"/>
              <a:buNone/>
            </a:pPr>
            <a:endParaRPr lang="en-AU" dirty="0">
              <a:effectLst/>
              <a:latin typeface="Times" pitchFamily="-110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19675" y="6309320"/>
            <a:ext cx="4104650" cy="369332"/>
          </a:xfrm>
          <a:prstGeom prst="rect">
            <a:avLst/>
          </a:prstGeom>
          <a:solidFill>
            <a:schemeClr val="tx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See</a:t>
            </a:r>
            <a:r>
              <a:rPr lang="en-US" dirty="0"/>
              <a:t> </a:t>
            </a:r>
            <a:r>
              <a:rPr lang="en-US" dirty="0">
                <a:hlinkClick r:id="rId3"/>
              </a:rPr>
              <a:t>Common Weakness Enumeration</a:t>
            </a:r>
            <a:endParaRPr lang="en-US" dirty="0"/>
          </a:p>
        </p:txBody>
      </p:sp>
    </p:spTree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Rectangle 2"/>
          <p:cNvSpPr>
            <a:spLocks noGrp="1" noChangeArrowheads="1"/>
          </p:cNvSpPr>
          <p:nvPr>
            <p:ph type="title"/>
          </p:nvPr>
        </p:nvSpPr>
        <p:spPr>
          <a:xfrm>
            <a:off x="-28327" y="332656"/>
            <a:ext cx="9144000" cy="1627187"/>
          </a:xfrm>
        </p:spPr>
        <p:txBody>
          <a:bodyPr/>
          <a:lstStyle/>
          <a:p>
            <a:r>
              <a:rPr lang="en-US" sz="4800" dirty="0">
                <a:solidFill>
                  <a:srgbClr val="FFB91D"/>
                </a:solidFill>
              </a:rPr>
              <a:t>Run-Time Defenses:</a:t>
            </a:r>
            <a:br>
              <a:rPr lang="en-US" sz="4800" dirty="0">
                <a:solidFill>
                  <a:srgbClr val="FFB91D"/>
                </a:solidFill>
              </a:rPr>
            </a:br>
            <a:r>
              <a:rPr lang="en-US" sz="4800" dirty="0">
                <a:solidFill>
                  <a:srgbClr val="FFB91D"/>
                </a:solidFill>
              </a:rPr>
              <a:t>Address Space Randomization</a:t>
            </a:r>
          </a:p>
        </p:txBody>
      </p:sp>
      <p:sp>
        <p:nvSpPr>
          <p:cNvPr id="2539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132856"/>
            <a:ext cx="8229600" cy="4420344"/>
          </a:xfrm>
        </p:spPr>
        <p:txBody>
          <a:bodyPr>
            <a:normAutofit fontScale="92500"/>
          </a:bodyPr>
          <a:lstStyle/>
          <a:p>
            <a:r>
              <a:rPr lang="en-US" sz="3500" dirty="0"/>
              <a:t>Manipulate location of key data structures (slide 20)</a:t>
            </a:r>
          </a:p>
          <a:p>
            <a:pPr lvl="1"/>
            <a:r>
              <a:rPr lang="en-US" sz="2400" dirty="0"/>
              <a:t>Stack, heap, global data often in fixed locations</a:t>
            </a:r>
          </a:p>
          <a:p>
            <a:pPr lvl="1"/>
            <a:r>
              <a:rPr lang="en-US" sz="2400" dirty="0"/>
              <a:t>Using random shift for each process</a:t>
            </a:r>
          </a:p>
          <a:p>
            <a:pPr lvl="1"/>
            <a:r>
              <a:rPr lang="en-US" sz="2400" dirty="0"/>
              <a:t>Large address range on modern systems means wasting some has negligible impact</a:t>
            </a:r>
          </a:p>
          <a:p>
            <a:r>
              <a:rPr lang="en-US" sz="3500" dirty="0"/>
              <a:t>Randomize location of heap buffers </a:t>
            </a:r>
          </a:p>
          <a:p>
            <a:r>
              <a:rPr lang="en-US" sz="3500" dirty="0"/>
              <a:t>Random location of standard library functions</a:t>
            </a:r>
          </a:p>
        </p:txBody>
      </p:sp>
      <p:sp>
        <p:nvSpPr>
          <p:cNvPr id="2" name="Action Button: Back or Previous 1">
            <a:hlinkClick r:id="rId3" action="ppaction://hlinksldjump" highlightClick="1"/>
          </p:cNvPr>
          <p:cNvSpPr/>
          <p:nvPr/>
        </p:nvSpPr>
        <p:spPr>
          <a:xfrm>
            <a:off x="5076056" y="2780928"/>
            <a:ext cx="648072" cy="432048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067944" y="5877272"/>
            <a:ext cx="2808312" cy="461665"/>
          </a:xfrm>
          <a:prstGeom prst="rect">
            <a:avLst/>
          </a:prstGeom>
          <a:noFill/>
          <a:ln>
            <a:solidFill>
              <a:schemeClr val="tx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Address Space Layout Randomization introduced in Android 4.1 </a:t>
            </a:r>
            <a:r>
              <a:rPr lang="en-US" sz="1200"/>
              <a:t>(Jelly </a:t>
            </a:r>
            <a:r>
              <a:rPr lang="en-US" sz="1200" dirty="0"/>
              <a:t>Bean).</a:t>
            </a:r>
          </a:p>
        </p:txBody>
      </p:sp>
    </p:spTree>
  </p:cSld>
  <p:clrMapOvr>
    <a:masterClrMapping/>
  </p:clrMapOvr>
  <p:transition spd="slow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88640"/>
            <a:ext cx="9144000" cy="1627187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Run-Time Defenses:</a:t>
            </a:r>
            <a:br>
              <a:rPr lang="en-US" dirty="0">
                <a:solidFill>
                  <a:srgbClr val="FFB91D"/>
                </a:solidFill>
              </a:rPr>
            </a:br>
            <a:r>
              <a:rPr lang="en-US" dirty="0">
                <a:solidFill>
                  <a:srgbClr val="FFB91D"/>
                </a:solidFill>
              </a:rPr>
              <a:t>Guard Pages</a:t>
            </a:r>
          </a:p>
        </p:txBody>
      </p:sp>
      <p:sp>
        <p:nvSpPr>
          <p:cNvPr id="256003" name="Rectangle 3"/>
          <p:cNvSpPr>
            <a:spLocks noGrp="1" noChangeArrowheads="1"/>
          </p:cNvSpPr>
          <p:nvPr>
            <p:ph idx="1"/>
          </p:nvPr>
        </p:nvSpPr>
        <p:spPr>
          <a:xfrm>
            <a:off x="1043608" y="2133600"/>
            <a:ext cx="7344816" cy="4419600"/>
          </a:xfrm>
        </p:spPr>
        <p:txBody>
          <a:bodyPr/>
          <a:lstStyle/>
          <a:p>
            <a:r>
              <a:rPr lang="en-US" sz="2800" dirty="0"/>
              <a:t>Place guard pages between critical regions of memory</a:t>
            </a:r>
          </a:p>
          <a:p>
            <a:pPr lvl="1"/>
            <a:r>
              <a:rPr lang="en-US" sz="2000" dirty="0"/>
              <a:t>Flagged in MMU as illegal addresses</a:t>
            </a:r>
          </a:p>
          <a:p>
            <a:pPr lvl="1"/>
            <a:r>
              <a:rPr lang="en-US" sz="2000" dirty="0"/>
              <a:t>Any attempted access aborts process</a:t>
            </a:r>
          </a:p>
          <a:p>
            <a:r>
              <a:rPr lang="en-US" sz="2800" dirty="0"/>
              <a:t>Further extension places guard pages Between stack frames and heap buffers</a:t>
            </a:r>
          </a:p>
          <a:p>
            <a:pPr lvl="1"/>
            <a:r>
              <a:rPr lang="en-US" sz="2000" dirty="0"/>
              <a:t>Cost in execution time to support the large number of page mappings necessary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239" y="5016500"/>
            <a:ext cx="2161761" cy="1841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016500"/>
            <a:ext cx="2161761" cy="1841500"/>
          </a:xfrm>
          <a:prstGeom prst="rect">
            <a:avLst/>
          </a:prstGeom>
          <a:scene3d>
            <a:camera prst="orthographicFront">
              <a:rot lat="0" lon="10499978" rev="0"/>
            </a:camera>
            <a:lightRig rig="threePt" dir="t"/>
          </a:scene3d>
        </p:spPr>
      </p:pic>
    </p:spTree>
  </p:cSld>
  <p:clrMapOvr>
    <a:masterClrMapping/>
  </p:clrMapOvr>
  <p:transition spd="slow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Replacement Stack Frame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4040173"/>
              </p:ext>
            </p:extLst>
          </p:nvPr>
        </p:nvGraphicFramePr>
        <p:xfrm>
          <a:off x="457200" y="1676400"/>
          <a:ext cx="82296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925A2DCF-76DE-48D5-A84D-F4E2EF6C91BE}"/>
              </a:ext>
            </a:extLst>
          </p:cNvPr>
          <p:cNvSpPr txBox="1"/>
          <p:nvPr/>
        </p:nvSpPr>
        <p:spPr>
          <a:xfrm>
            <a:off x="3707904" y="3573016"/>
            <a:ext cx="1965603" cy="18928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00" dirty="0"/>
              <a:t>void example () {</a:t>
            </a:r>
          </a:p>
          <a:p>
            <a:r>
              <a:rPr lang="en-US" sz="1300" dirty="0"/>
              <a:t>   char </a:t>
            </a:r>
            <a:r>
              <a:rPr lang="en-US" sz="1300" dirty="0" err="1"/>
              <a:t>buf</a:t>
            </a:r>
            <a:r>
              <a:rPr lang="en-US" sz="1300" dirty="0"/>
              <a:t>[256];   </a:t>
            </a:r>
          </a:p>
          <a:p>
            <a:r>
              <a:rPr lang="en-US" sz="1300" dirty="0"/>
              <a:t>   </a:t>
            </a:r>
            <a:r>
              <a:rPr lang="en-US" sz="1300" dirty="0" err="1"/>
              <a:t>int</a:t>
            </a:r>
            <a:r>
              <a:rPr lang="en-US" sz="1300" dirty="0"/>
              <a:t> </a:t>
            </a:r>
            <a:r>
              <a:rPr lang="en-US" sz="1300" dirty="0" err="1"/>
              <a:t>i</a:t>
            </a:r>
            <a:r>
              <a:rPr lang="en-US" sz="1300" dirty="0"/>
              <a:t>;</a:t>
            </a:r>
          </a:p>
          <a:p>
            <a:endParaRPr lang="en-US" sz="1300" dirty="0"/>
          </a:p>
          <a:p>
            <a:r>
              <a:rPr lang="en-US" sz="1300" dirty="0"/>
              <a:t>for (</a:t>
            </a:r>
            <a:r>
              <a:rPr lang="en-US" sz="1300" dirty="0" err="1"/>
              <a:t>i</a:t>
            </a:r>
            <a:r>
              <a:rPr lang="en-US" sz="1300" dirty="0"/>
              <a:t> = 0 ;  </a:t>
            </a:r>
            <a:r>
              <a:rPr lang="en-US" sz="1300" dirty="0" err="1"/>
              <a:t>i</a:t>
            </a:r>
            <a:r>
              <a:rPr lang="en-US" sz="1300" dirty="0"/>
              <a:t> &lt;= 256; </a:t>
            </a:r>
            <a:r>
              <a:rPr lang="en-US" sz="1300" dirty="0" err="1"/>
              <a:t>i</a:t>
            </a:r>
            <a:r>
              <a:rPr lang="en-US" sz="1300" dirty="0"/>
              <a:t>++;</a:t>
            </a:r>
          </a:p>
          <a:p>
            <a:r>
              <a:rPr lang="en-US" sz="1300" dirty="0"/>
              <a:t>   </a:t>
            </a:r>
            <a:r>
              <a:rPr lang="en-US" sz="1300" dirty="0" err="1"/>
              <a:t>buf</a:t>
            </a:r>
            <a:r>
              <a:rPr lang="en-US" sz="1300" dirty="0"/>
              <a:t>[</a:t>
            </a:r>
            <a:r>
              <a:rPr lang="en-US" sz="1300" dirty="0" err="1"/>
              <a:t>i</a:t>
            </a:r>
            <a:r>
              <a:rPr lang="en-US" sz="1300" dirty="0"/>
              <a:t>] = </a:t>
            </a:r>
            <a:r>
              <a:rPr lang="en-US" sz="1300" dirty="0" err="1"/>
              <a:t>getchar</a:t>
            </a:r>
            <a:r>
              <a:rPr lang="en-US" sz="1300" dirty="0"/>
              <a:t>();</a:t>
            </a:r>
          </a:p>
          <a:p>
            <a:endParaRPr lang="en-US" sz="1300" dirty="0"/>
          </a:p>
          <a:p>
            <a:r>
              <a:rPr lang="en-US" sz="1300" dirty="0"/>
              <a:t>/* other statements */</a:t>
            </a:r>
          </a:p>
          <a:p>
            <a:r>
              <a:rPr lang="en-US" sz="1300" dirty="0"/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148C1-A9AB-498E-A941-D40720A8FDB7}"/>
              </a:ext>
            </a:extLst>
          </p:cNvPr>
          <p:cNvSpPr txBox="1"/>
          <p:nvPr/>
        </p:nvSpPr>
        <p:spPr>
          <a:xfrm>
            <a:off x="3491880" y="5334939"/>
            <a:ext cx="20162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+mn-lt"/>
              </a:rPr>
              <a:t>Overwrites last byte of old frame pointer</a:t>
            </a:r>
          </a:p>
        </p:txBody>
      </p:sp>
    </p:spTree>
  </p:cSld>
  <p:clrMapOvr>
    <a:masterClrMapping/>
  </p:clrMapOvr>
  <p:transition spd="slow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Return to System Call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16016" y="1988840"/>
            <a:ext cx="4041648" cy="4526280"/>
          </a:xfrm>
        </p:spPr>
        <p:txBody>
          <a:bodyPr>
            <a:normAutofit/>
          </a:bodyPr>
          <a:lstStyle/>
          <a:p>
            <a:r>
              <a:rPr lang="en-US" dirty="0"/>
              <a:t>Defenses</a:t>
            </a:r>
          </a:p>
          <a:p>
            <a:pPr lvl="1"/>
            <a:r>
              <a:rPr lang="en-US" dirty="0"/>
              <a:t>Any stack protection mechanisms to detect modifications to the stack frame or return address by function exit code</a:t>
            </a:r>
          </a:p>
          <a:p>
            <a:pPr lvl="1"/>
            <a:r>
              <a:rPr lang="en-US" dirty="0"/>
              <a:t>Use non-executable stacks</a:t>
            </a:r>
          </a:p>
          <a:p>
            <a:pPr lvl="1"/>
            <a:r>
              <a:rPr lang="en-US" dirty="0"/>
              <a:t>Randomization of the stack in memory and of system libraries</a:t>
            </a:r>
            <a:endParaRPr lang="en-US" dirty="0">
              <a:effectLst/>
              <a:latin typeface="Times" pitchFamily="-110" charset="0"/>
            </a:endParaRPr>
          </a:p>
          <a:p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514600" y="4191000"/>
            <a:ext cx="4114800" cy="158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23528" y="198884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Stack overflow variant replaces return address with standard library function such as (</a:t>
            </a:r>
            <a:r>
              <a:rPr lang="en-US" dirty="0">
                <a:latin typeface="Courier"/>
              </a:rPr>
              <a:t>system/exec</a:t>
            </a:r>
            <a:r>
              <a:rPr lang="en-US" dirty="0"/>
              <a:t>)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Response to non-executable stack defenses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Attacker constructs suitable parameters on stack above return address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Function returns and library function executes</a:t>
            </a:r>
            <a:r>
              <a:rPr lang="en-US" dirty="0">
                <a:latin typeface="Courier" pitchFamily="-110" charset="0"/>
              </a:rPr>
              <a:t> 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Attacker may need exact buffer address</a:t>
            </a:r>
          </a:p>
          <a:p>
            <a:pPr lvl="1" fontAlgn="auto">
              <a:spcAft>
                <a:spcPts val="0"/>
              </a:spcAft>
            </a:pPr>
            <a:r>
              <a:rPr lang="en-US" dirty="0"/>
              <a:t>Can even chain two library calls</a:t>
            </a:r>
            <a:endParaRPr lang="en-US" sz="2400" dirty="0"/>
          </a:p>
        </p:txBody>
      </p:sp>
    </p:spTree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315416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Heap Overflow</a:t>
            </a:r>
          </a:p>
        </p:txBody>
      </p:sp>
      <p:sp>
        <p:nvSpPr>
          <p:cNvPr id="264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752600"/>
            <a:ext cx="8229600" cy="2895600"/>
          </a:xfrm>
        </p:spPr>
        <p:txBody>
          <a:bodyPr>
            <a:normAutofit/>
          </a:bodyPr>
          <a:lstStyle/>
          <a:p>
            <a:r>
              <a:rPr lang="en-US" dirty="0"/>
              <a:t>Attack buffer located in heap</a:t>
            </a:r>
          </a:p>
          <a:p>
            <a:pPr lvl="1"/>
            <a:r>
              <a:rPr lang="en-US" dirty="0"/>
              <a:t>Typically located above program code</a:t>
            </a:r>
          </a:p>
          <a:p>
            <a:pPr lvl="1"/>
            <a:r>
              <a:rPr lang="en-US" dirty="0"/>
              <a:t>Memory is requested by programs to use in dynamic data structures (such as linked lists of records)</a:t>
            </a:r>
          </a:p>
          <a:p>
            <a:r>
              <a:rPr lang="en-US" dirty="0"/>
              <a:t>No return address</a:t>
            </a:r>
          </a:p>
          <a:p>
            <a:pPr lvl="1"/>
            <a:r>
              <a:rPr lang="en-US" dirty="0"/>
              <a:t>Hence no easy transfer of control</a:t>
            </a:r>
          </a:p>
          <a:p>
            <a:pPr lvl="1"/>
            <a:r>
              <a:rPr lang="en-US" dirty="0"/>
              <a:t>May have function pointers can exploit</a:t>
            </a:r>
          </a:p>
          <a:p>
            <a:pPr lvl="1"/>
            <a:r>
              <a:rPr lang="en-US" dirty="0"/>
              <a:t>Or manipulate management data structures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2585523381"/>
              </p:ext>
            </p:extLst>
          </p:nvPr>
        </p:nvGraphicFramePr>
        <p:xfrm>
          <a:off x="1600200" y="4572000"/>
          <a:ext cx="6096000" cy="19812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 spd="slow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5067" b="36821"/>
          <a:stretch/>
        </p:blipFill>
        <p:spPr>
          <a:xfrm>
            <a:off x="0" y="1042"/>
            <a:ext cx="4731228" cy="4332833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168" r="10026"/>
          <a:stretch/>
        </p:blipFill>
        <p:spPr>
          <a:xfrm>
            <a:off x="3775084" y="1916832"/>
            <a:ext cx="5377002" cy="4725144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Rectangle 2"/>
          <p:cNvSpPr>
            <a:spLocks noGrp="1" noChangeArrowheads="1"/>
          </p:cNvSpPr>
          <p:nvPr>
            <p:ph type="title"/>
          </p:nvPr>
        </p:nvSpPr>
        <p:spPr>
          <a:xfrm>
            <a:off x="467544" y="-171400"/>
            <a:ext cx="8229600" cy="1600200"/>
          </a:xfrm>
        </p:spPr>
        <p:txBody>
          <a:bodyPr/>
          <a:lstStyle/>
          <a:p>
            <a:r>
              <a:rPr lang="en-US" dirty="0">
                <a:solidFill>
                  <a:srgbClr val="FFB91D"/>
                </a:solidFill>
              </a:rPr>
              <a:t>Global Data Overflow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13"/>
          </p:nvPr>
        </p:nvSpPr>
        <p:spPr>
          <a:xfrm>
            <a:off x="4788024" y="1916832"/>
            <a:ext cx="4041648" cy="4526280"/>
          </a:xfrm>
        </p:spPr>
        <p:txBody>
          <a:bodyPr>
            <a:normAutofit/>
          </a:bodyPr>
          <a:lstStyle/>
          <a:p>
            <a:r>
              <a:rPr lang="en-US" sz="2800" dirty="0"/>
              <a:t>Defenses</a:t>
            </a:r>
          </a:p>
          <a:p>
            <a:pPr lvl="1"/>
            <a:r>
              <a:rPr lang="en-US" sz="2400" dirty="0"/>
              <a:t>Non-executable or random global data region</a:t>
            </a:r>
          </a:p>
          <a:p>
            <a:pPr lvl="1"/>
            <a:r>
              <a:rPr lang="en-US" sz="2400" dirty="0"/>
              <a:t>Move function pointers</a:t>
            </a:r>
          </a:p>
          <a:p>
            <a:pPr lvl="1"/>
            <a:r>
              <a:rPr lang="en-US" sz="2400" dirty="0"/>
              <a:t>Guard pages</a:t>
            </a:r>
          </a:p>
        </p:txBody>
      </p:sp>
      <p:cxnSp>
        <p:nvCxnSpPr>
          <p:cNvPr id="6" name="Straight Connector 5"/>
          <p:cNvCxnSpPr/>
          <p:nvPr/>
        </p:nvCxnSpPr>
        <p:spPr>
          <a:xfrm rot="5400000">
            <a:off x="2439988" y="4191794"/>
            <a:ext cx="4265612" cy="1588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3" y="5517232"/>
            <a:ext cx="1426945" cy="1215545"/>
          </a:xfrm>
          <a:prstGeom prst="rect">
            <a:avLst/>
          </a:prstGeom>
          <a:scene3d>
            <a:camera prst="orthographicFront">
              <a:rot lat="0" lon="10500000" rev="0"/>
            </a:camera>
            <a:lightRig rig="threePt" dir="t"/>
          </a:scene3d>
        </p:spPr>
      </p:pic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251520" y="1988840"/>
            <a:ext cx="4038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Courier New" pitchFamily="49" charset="0"/>
              <a:buChar char="o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j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3300" dirty="0"/>
              <a:t>Can attack buffer located in global data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/>
              <a:t>May be located above program code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/>
              <a:t>If has function pointer and vulnerable buffer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/>
              <a:t>Or adjacent process management tables</a:t>
            </a:r>
          </a:p>
          <a:p>
            <a:pPr lvl="1" fontAlgn="auto">
              <a:spcAft>
                <a:spcPts val="0"/>
              </a:spcAft>
            </a:pPr>
            <a:r>
              <a:rPr lang="en-US" sz="2600" dirty="0"/>
              <a:t>Aim to overwrite function pointer called later</a:t>
            </a:r>
          </a:p>
        </p:txBody>
      </p:sp>
      <p:sp>
        <p:nvSpPr>
          <p:cNvPr id="2" name="Action Button: Back or Previous 1">
            <a:hlinkClick r:id="rId4" action="ppaction://hlinksldjump" highlightClick="1"/>
          </p:cNvPr>
          <p:cNvSpPr/>
          <p:nvPr/>
        </p:nvSpPr>
        <p:spPr>
          <a:xfrm>
            <a:off x="3419872" y="2918218"/>
            <a:ext cx="648072" cy="360040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6441" b="41375"/>
          <a:stretch/>
        </p:blipFill>
        <p:spPr>
          <a:xfrm>
            <a:off x="0" y="-99392"/>
            <a:ext cx="4713987" cy="4020517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l="5662" r="4594"/>
          <a:stretch/>
        </p:blipFill>
        <p:spPr>
          <a:xfrm>
            <a:off x="3635896" y="1844824"/>
            <a:ext cx="5334000" cy="4749800"/>
          </a:xfrm>
          <a:prstGeom prst="rect">
            <a:avLst/>
          </a:prstGeom>
          <a:solidFill>
            <a:schemeClr val="tx1"/>
          </a:solidFill>
        </p:spPr>
      </p:pic>
    </p:spTree>
  </p:cSld>
  <p:clrMapOvr>
    <a:masterClrMapping/>
  </p:clrMapOvr>
  <p:transition spd="slow"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title"/>
          </p:nvPr>
        </p:nvSpPr>
        <p:spPr>
          <a:xfrm>
            <a:off x="107504" y="-315416"/>
            <a:ext cx="8928992" cy="1368152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Summary</a:t>
            </a:r>
            <a:endParaRPr lang="en-AU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5652120" y="1412776"/>
            <a:ext cx="3240360" cy="5112568"/>
          </a:xfrm>
        </p:spPr>
        <p:txBody>
          <a:bodyPr>
            <a:normAutofit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AU" sz="2400" dirty="0"/>
              <a:t>Other forms of overflow attacks</a:t>
            </a:r>
          </a:p>
          <a:p>
            <a:pPr marL="742950" lvl="2" indent="-342900">
              <a:buSzPct val="100000"/>
              <a:buFont typeface="Courier New"/>
              <a:buChar char="o"/>
            </a:pPr>
            <a:r>
              <a:rPr lang="en-AU" sz="2000" dirty="0"/>
              <a:t>Replacement stack frame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/>
              <a:t>Return to system call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/>
              <a:t>Heap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/>
              <a:t>Global data area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AU" sz="2000" dirty="0"/>
              <a:t>Other types of overflows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quarter" idx="13"/>
          </p:nvPr>
        </p:nvSpPr>
        <p:spPr>
          <a:xfrm>
            <a:off x="179512" y="1484784"/>
            <a:ext cx="3744416" cy="5589240"/>
          </a:xfrm>
        </p:spPr>
        <p:txBody>
          <a:bodyPr>
            <a:normAutofit/>
          </a:bodyPr>
          <a:lstStyle/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400" dirty="0"/>
              <a:t>Stack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Buffer overflow basics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Stack buffer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 err="1"/>
              <a:t>Shellcode</a:t>
            </a:r>
            <a:r>
              <a:rPr lang="en-US" sz="2000" dirty="0"/>
              <a:t> </a:t>
            </a:r>
          </a:p>
          <a:p>
            <a:pPr marL="342900" lvl="1" indent="-342900">
              <a:buSzPct val="150000"/>
              <a:buFont typeface="Arial" pitchFamily="34" charset="0"/>
              <a:buChar char="•"/>
            </a:pPr>
            <a:r>
              <a:rPr lang="en-US" sz="2400" dirty="0"/>
              <a:t>Defending against buffer overflows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Compile-time defenses</a:t>
            </a:r>
          </a:p>
          <a:p>
            <a:pPr marL="742950" lvl="2" indent="-342900">
              <a:buFont typeface="Courier New"/>
              <a:buChar char="o"/>
            </a:pPr>
            <a:r>
              <a:rPr lang="en-US" sz="2000" dirty="0"/>
              <a:t>Run-time defenses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-1190"/>
          <a:stretch/>
        </p:blipFill>
        <p:spPr>
          <a:xfrm>
            <a:off x="3635896" y="2564904"/>
            <a:ext cx="1872208" cy="1604244"/>
          </a:xfrm>
          <a:prstGeom prst="round1Rect">
            <a:avLst/>
          </a:prstGeom>
          <a:effectLst>
            <a:softEdge rad="127000"/>
          </a:effectLst>
        </p:spPr>
      </p:pic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Buffer Overflow</a:t>
            </a:r>
            <a:endParaRPr lang="en-US" dirty="0"/>
          </a:p>
        </p:txBody>
      </p:sp>
      <p:pic>
        <p:nvPicPr>
          <p:cNvPr id="5123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975" y="1916113"/>
            <a:ext cx="4330700" cy="3589337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24" name="TextBox 4"/>
          <p:cNvSpPr txBox="1">
            <a:spLocks noChangeArrowheads="1"/>
          </p:cNvSpPr>
          <p:nvPr/>
        </p:nvSpPr>
        <p:spPr bwMode="auto">
          <a:xfrm>
            <a:off x="3708400" y="6021388"/>
            <a:ext cx="166687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Source: CERT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C8BE98-70C6-42CD-807E-A5CD8D6BA03A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5126" name="TextBox 3"/>
          <p:cNvSpPr txBox="1">
            <a:spLocks noChangeArrowheads="1"/>
          </p:cNvSpPr>
          <p:nvPr/>
        </p:nvSpPr>
        <p:spPr bwMode="auto">
          <a:xfrm>
            <a:off x="7667625" y="6524625"/>
            <a:ext cx="6731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/>
              <a:t>SJW</a:t>
            </a:r>
          </a:p>
        </p:txBody>
      </p:sp>
    </p:spTree>
    <p:extLst>
      <p:ext uri="{BB962C8B-B14F-4D97-AF65-F5344CB8AC3E}">
        <p14:creationId xmlns:p14="http://schemas.microsoft.com/office/powerpoint/2010/main" val="323472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88640"/>
            <a:ext cx="9144000" cy="16002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B91D"/>
                </a:solidFill>
              </a:rPr>
              <a:t>Buffer Overflow/Buffer Overrun</a:t>
            </a:r>
          </a:p>
        </p:txBody>
      </p:sp>
      <p:sp>
        <p:nvSpPr>
          <p:cNvPr id="4" name="Rectangle 3"/>
          <p:cNvSpPr/>
          <p:nvPr/>
        </p:nvSpPr>
        <p:spPr>
          <a:xfrm>
            <a:off x="611560" y="1916832"/>
            <a:ext cx="8001000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A buffer overflow, also known as a buffer overrun, is defined in the NIST </a:t>
            </a:r>
            <a:r>
              <a:rPr lang="en-US" sz="2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Glossary of Key Information Security Terms</a:t>
            </a:r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 as follows:</a:t>
            </a:r>
          </a:p>
        </p:txBody>
      </p:sp>
      <p:sp>
        <p:nvSpPr>
          <p:cNvPr id="6" name="Rectangle 5"/>
          <p:cNvSpPr/>
          <p:nvPr/>
        </p:nvSpPr>
        <p:spPr>
          <a:xfrm>
            <a:off x="611560" y="3645024"/>
            <a:ext cx="777240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“A condition at an interface under which more input can be placed into a buffer or data holding area than the capacity allocated, overwriting other information. Attackers exploit such a condition to crash a system or to insert </a:t>
            </a:r>
          </a:p>
          <a:p>
            <a:r>
              <a:rPr lang="en-US" sz="2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rPr>
              <a:t>specially crafted code that allows them to gain control of the system.”</a:t>
            </a:r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1026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412776"/>
          </a:xfrm>
        </p:spPr>
        <p:txBody>
          <a:bodyPr/>
          <a:lstStyle/>
          <a:p>
            <a:r>
              <a:rPr kumimoji="1" lang="en-GB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Buffer Overflow Basics</a:t>
            </a:r>
            <a:endParaRPr kumimoji="1"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10947" name="Rectangle 1027"/>
          <p:cNvSpPr>
            <a:spLocks noGrp="1" noChangeArrowheads="1"/>
          </p:cNvSpPr>
          <p:nvPr>
            <p:ph sz="half" idx="2"/>
          </p:nvPr>
        </p:nvSpPr>
        <p:spPr>
          <a:xfrm>
            <a:off x="467544" y="1844824"/>
            <a:ext cx="3931920" cy="4760168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P</a:t>
            </a:r>
            <a:r>
              <a:rPr lang="en-US" sz="2400" dirty="0"/>
              <a:t>rogramming error when a process attempts to store data beyond the limits of a fixed-sized buffer</a:t>
            </a:r>
          </a:p>
          <a:p>
            <a:pPr>
              <a:lnSpc>
                <a:spcPct val="90000"/>
              </a:lnSpc>
              <a:spcBef>
                <a:spcPts val="1200"/>
              </a:spcBef>
            </a:pPr>
            <a:r>
              <a:rPr lang="en-US" dirty="0"/>
              <a:t>O</a:t>
            </a:r>
            <a:r>
              <a:rPr lang="en-US" sz="2400" dirty="0"/>
              <a:t>verwrites adjacent memory locations</a:t>
            </a:r>
          </a:p>
          <a:p>
            <a:pPr lvl="1">
              <a:lnSpc>
                <a:spcPct val="90000"/>
              </a:lnSpc>
            </a:pPr>
            <a:r>
              <a:rPr lang="en-US" sz="1700" dirty="0"/>
              <a:t>Locations could hold other program variables, parameters, or program control flow data (addresses)</a:t>
            </a:r>
          </a:p>
          <a:p>
            <a:pPr marL="342900" lvl="1" indent="-342900">
              <a:lnSpc>
                <a:spcPct val="90000"/>
              </a:lnSpc>
              <a:spcBef>
                <a:spcPts val="1200"/>
              </a:spcBef>
              <a:buFont typeface="Arial" pitchFamily="34" charset="0"/>
              <a:buChar char="•"/>
            </a:pPr>
            <a:r>
              <a:rPr lang="en-US" sz="2400" dirty="0"/>
              <a:t>Buffer could be located on the stack, in the heap*, or in the data section of the process</a:t>
            </a:r>
          </a:p>
          <a:p>
            <a:pPr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49971291"/>
              </p:ext>
            </p:extLst>
          </p:nvPr>
        </p:nvGraphicFramePr>
        <p:xfrm>
          <a:off x="4355976" y="1844824"/>
          <a:ext cx="4788025" cy="50131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TextBox 1"/>
          <p:cNvSpPr txBox="1">
            <a:spLocks noChangeArrowheads="1"/>
          </p:cNvSpPr>
          <p:nvPr/>
        </p:nvSpPr>
        <p:spPr bwMode="auto">
          <a:xfrm>
            <a:off x="3995936" y="5866328"/>
            <a:ext cx="1728192" cy="70788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000" dirty="0"/>
              <a:t>* Dynamically allocated memory used for an object instantiation; survives across function calls</a:t>
            </a:r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 Box 2"/>
          <p:cNvSpPr txBox="1">
            <a:spLocks noChangeArrowheads="1"/>
          </p:cNvSpPr>
          <p:nvPr/>
        </p:nvSpPr>
        <p:spPr bwMode="auto">
          <a:xfrm>
            <a:off x="2771775" y="5898565"/>
            <a:ext cx="39512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Places Where a Buffer Can Overflow</a:t>
            </a:r>
          </a:p>
          <a:p>
            <a:pPr eaLnBrk="1" hangingPunct="1"/>
            <a:r>
              <a:rPr lang="en-US" sz="1400" dirty="0"/>
              <a:t>Source: </a:t>
            </a:r>
            <a:r>
              <a:rPr lang="en-US" sz="1400" dirty="0" err="1"/>
              <a:t>Pfleeger</a:t>
            </a:r>
            <a:r>
              <a:rPr lang="en-US" sz="1400" dirty="0"/>
              <a:t> and </a:t>
            </a:r>
            <a:r>
              <a:rPr lang="en-US" sz="1400" dirty="0" err="1"/>
              <a:t>Pfleeger</a:t>
            </a:r>
            <a:endParaRPr lang="en-US" sz="1400" dirty="0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1196975"/>
            <a:ext cx="4146550" cy="4586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1026"/>
          <p:cNvSpPr txBox="1">
            <a:spLocks noChangeArrowheads="1"/>
          </p:cNvSpPr>
          <p:nvPr/>
        </p:nvSpPr>
        <p:spPr>
          <a:xfrm>
            <a:off x="457200" y="277813"/>
            <a:ext cx="8229600" cy="1139825"/>
          </a:xfrm>
          <a:prstGeom prst="rect">
            <a:avLst/>
          </a:prstGeom>
        </p:spPr>
        <p:txBody>
          <a:bodyPr/>
          <a:lstStyle/>
          <a:p>
            <a:pPr algn="ctr">
              <a:defRPr/>
            </a:pPr>
            <a:r>
              <a:rPr kumimoji="1" lang="en-GB" sz="4800" b="1" dirty="0">
                <a:solidFill>
                  <a:srgbClr val="FFB91D"/>
                </a:solidFill>
                <a:effectLst>
                  <a:outerShdw blurRad="50800" dist="50800" dir="270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+mj-cs"/>
              </a:rPr>
              <a:t>Buffer Overflow Basics</a:t>
            </a:r>
            <a:endParaRPr kumimoji="1" lang="en-US" sz="4800" b="1" dirty="0">
              <a:solidFill>
                <a:srgbClr val="FFB91D"/>
              </a:solidFill>
              <a:effectLst>
                <a:outerShdw blurRad="50800" dist="50800" dir="2700000" algn="tl" rotWithShape="0">
                  <a:schemeClr val="bg1">
                    <a:alpha val="30000"/>
                  </a:schemeClr>
                </a:outerShdw>
              </a:effectLst>
              <a:latin typeface="+mj-lt"/>
              <a:ea typeface="+mj-ea"/>
              <a:cs typeface="+mj-cs"/>
            </a:endParaRPr>
          </a:p>
        </p:txBody>
      </p:sp>
      <p:sp>
        <p:nvSpPr>
          <p:cNvPr id="7173" name="TextBox 6"/>
          <p:cNvSpPr txBox="1">
            <a:spLocks noChangeArrowheads="1"/>
          </p:cNvSpPr>
          <p:nvPr/>
        </p:nvSpPr>
        <p:spPr bwMode="auto">
          <a:xfrm>
            <a:off x="0" y="1341438"/>
            <a:ext cx="2121093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dirty="0"/>
              <a:t>char  sample[10];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reserves space for</a:t>
            </a:r>
          </a:p>
          <a:p>
            <a:pPr eaLnBrk="1" hangingPunct="1"/>
            <a:r>
              <a:rPr lang="en-US" dirty="0"/>
              <a:t>sample[0]</a:t>
            </a:r>
          </a:p>
          <a:p>
            <a:pPr eaLnBrk="1" hangingPunct="1"/>
            <a:r>
              <a:rPr lang="en-US" dirty="0"/>
              <a:t>through </a:t>
            </a:r>
          </a:p>
          <a:p>
            <a:pPr eaLnBrk="1" hangingPunct="1"/>
            <a:r>
              <a:rPr lang="en-US" dirty="0"/>
              <a:t>sample[9]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What if we have</a:t>
            </a:r>
          </a:p>
          <a:p>
            <a:pPr eaLnBrk="1" hangingPunct="1"/>
            <a:r>
              <a:rPr lang="en-US" dirty="0"/>
              <a:t>this instruction?</a:t>
            </a:r>
          </a:p>
          <a:p>
            <a:pPr eaLnBrk="1" hangingPunct="1"/>
            <a:endParaRPr lang="en-US" dirty="0"/>
          </a:p>
          <a:p>
            <a:pPr eaLnBrk="1" hangingPunct="1"/>
            <a:r>
              <a:rPr lang="en-US" dirty="0"/>
              <a:t>sample[10] = ‘B’; 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258888" y="1700213"/>
            <a:ext cx="2952750" cy="865187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07704" y="1700213"/>
            <a:ext cx="3527896" cy="2520875"/>
          </a:xfrm>
          <a:prstGeom prst="straightConnector1">
            <a:avLst/>
          </a:prstGeom>
          <a:ln w="28575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4ACB215-68CF-4781-8ACE-74C27395045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014821" y="631348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SJW</a:t>
            </a:r>
          </a:p>
        </p:txBody>
      </p:sp>
    </p:spTree>
    <p:extLst>
      <p:ext uri="{BB962C8B-B14F-4D97-AF65-F5344CB8AC3E}">
        <p14:creationId xmlns:p14="http://schemas.microsoft.com/office/powerpoint/2010/main" val="1286054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7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GB" dirty="0">
                <a:solidFill>
                  <a:schemeClr val="accent1"/>
                </a:solidFill>
              </a:rPr>
              <a:t>Program Execution</a:t>
            </a:r>
            <a:endParaRPr kumimoji="1" lang="en-AU" sz="3600" dirty="0">
              <a:solidFill>
                <a:schemeClr val="accent1"/>
              </a:solidFill>
            </a:endParaRPr>
          </a:p>
        </p:txBody>
      </p:sp>
      <p:sp>
        <p:nvSpPr>
          <p:cNvPr id="20070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2057400"/>
            <a:ext cx="8229600" cy="4323927"/>
          </a:xfrm>
        </p:spPr>
        <p:txBody>
          <a:bodyPr>
            <a:normAutofit fontScale="62500" lnSpcReduction="20000"/>
          </a:bodyPr>
          <a:lstStyle/>
          <a:p>
            <a:r>
              <a:rPr lang="en-AU" sz="5100" dirty="0">
                <a:latin typeface="Calibri" panose="020F0502020204030204" pitchFamily="34" charset="0"/>
              </a:rPr>
              <a:t>To understand buffer overflow, understand program execution </a:t>
            </a:r>
          </a:p>
          <a:p>
            <a:r>
              <a:rPr lang="en-AU" sz="5100" dirty="0">
                <a:latin typeface="Calibri" panose="020F0502020204030204" pitchFamily="34" charset="0"/>
              </a:rPr>
              <a:t>Frequently involves “</a:t>
            </a:r>
            <a:r>
              <a:rPr lang="en-AU" sz="5100" dirty="0">
                <a:latin typeface="Calibri" panose="020F0502020204030204" pitchFamily="34" charset="0"/>
                <a:hlinkClick r:id="rId3"/>
              </a:rPr>
              <a:t>smashing the stack</a:t>
            </a:r>
            <a:r>
              <a:rPr lang="en-AU" sz="5100" dirty="0">
                <a:latin typeface="Calibri" panose="020F0502020204030204" pitchFamily="34" charset="0"/>
              </a:rPr>
              <a:t>”</a:t>
            </a:r>
          </a:p>
          <a:p>
            <a:pPr lvl="1"/>
            <a:r>
              <a:rPr lang="en-AU" sz="4200" dirty="0">
                <a:latin typeface="Calibri" panose="020F0502020204030204" pitchFamily="34" charset="0"/>
              </a:rPr>
              <a:t>Stack is a Last In, First Out store used by the calling program to maintain context and pass parameters to/from a called program</a:t>
            </a:r>
          </a:p>
          <a:p>
            <a:pPr lvl="2"/>
            <a:r>
              <a:rPr lang="en-US" sz="4000" dirty="0">
                <a:latin typeface="Calibri" panose="020F0502020204030204" pitchFamily="34" charset="0"/>
              </a:rPr>
              <a:t>Contents and layout of the stack vary by processor architecture and function call convention</a:t>
            </a:r>
          </a:p>
          <a:p>
            <a:pPr lvl="2"/>
            <a:r>
              <a:rPr lang="en-AU" sz="4000" dirty="0">
                <a:latin typeface="Calibri" panose="020F0502020204030204" pitchFamily="34" charset="0"/>
              </a:rPr>
              <a:t>Most modern machines have a stack; IBM mainframe doesn’t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014821" y="6313488"/>
            <a:ext cx="6174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SJW</a:t>
            </a:r>
          </a:p>
        </p:txBody>
      </p:sp>
    </p:spTree>
    <p:extLst>
      <p:ext uri="{BB962C8B-B14F-4D97-AF65-F5344CB8AC3E}">
        <p14:creationId xmlns:p14="http://schemas.microsoft.com/office/powerpoint/2010/main" val="2563277028"/>
      </p:ext>
    </p:extLst>
  </p:cSld>
  <p:clrMapOvr>
    <a:masterClrMapping/>
  </p:clrMapOvr>
  <p:transition spd="slow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PVERSION" val="5"/>
  <p:tag name="TPFULLVERSION" val="5.3.2.24"/>
  <p:tag name="PPTVERSION" val="16"/>
  <p:tag name="TPOS" val="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xecutive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Executive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/>
        <a:ea typeface=""/>
        <a:cs typeface=""/>
        <a:font script="Jpan" typeface="HGS明朝E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Execu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50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50000">
              <a:schemeClr val="phClr">
                <a:tint val="80000"/>
                <a:satMod val="250000"/>
              </a:schemeClr>
            </a:gs>
            <a:gs pos="76000">
              <a:schemeClr val="phClr">
                <a:tint val="90000"/>
                <a:shade val="90000"/>
                <a:satMod val="200000"/>
              </a:schemeClr>
            </a:gs>
            <a:gs pos="92000">
              <a:schemeClr val="phClr">
                <a:tint val="90000"/>
                <a:shade val="70000"/>
                <a:satMod val="250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16470</TotalTime>
  <Words>17787</Words>
  <Application>Microsoft Office PowerPoint</Application>
  <PresentationFormat>On-screen Show (4:3)</PresentationFormat>
  <Paragraphs>1622</Paragraphs>
  <Slides>48</Slides>
  <Notes>46</Notes>
  <HiddenSlides>16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Arial</vt:lpstr>
      <vt:lpstr>Calibri</vt:lpstr>
      <vt:lpstr>Century Gothic</vt:lpstr>
      <vt:lpstr>Courier</vt:lpstr>
      <vt:lpstr>Courier New</vt:lpstr>
      <vt:lpstr>Palatino Linotype</vt:lpstr>
      <vt:lpstr>Times</vt:lpstr>
      <vt:lpstr>Times New Roman</vt:lpstr>
      <vt:lpstr>Wingdings</vt:lpstr>
      <vt:lpstr>Executive</vt:lpstr>
      <vt:lpstr>Document</vt:lpstr>
      <vt:lpstr>PowerPoint Presentation</vt:lpstr>
      <vt:lpstr>Chapter 10</vt:lpstr>
      <vt:lpstr>Table 10.1 A Brief History of Some Buffer Overflow Attacks </vt:lpstr>
      <vt:lpstr>Buffer Overflow</vt:lpstr>
      <vt:lpstr>Buffer Overflow</vt:lpstr>
      <vt:lpstr>Buffer Overflow/Buffer Overrun</vt:lpstr>
      <vt:lpstr>Buffer Overflow Basics</vt:lpstr>
      <vt:lpstr>PowerPoint Presentation</vt:lpstr>
      <vt:lpstr>Program Execution</vt:lpstr>
      <vt:lpstr>Program Execution</vt:lpstr>
      <vt:lpstr>Program Execution</vt:lpstr>
      <vt:lpstr>Program Execution</vt:lpstr>
      <vt:lpstr>PowerPoint Presentation</vt:lpstr>
      <vt:lpstr>PowerPoint Presentation</vt:lpstr>
      <vt:lpstr>Buffer Overflow Attacks</vt:lpstr>
      <vt:lpstr>Programming Language History</vt:lpstr>
      <vt:lpstr>Stack Buffer Overflows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Table 10.2   Some Common Unsafe C Standard Library Routines </vt:lpstr>
      <vt:lpstr>Shellcode</vt:lpstr>
      <vt:lpstr>PowerPoint Presentation</vt:lpstr>
      <vt:lpstr>Table 10.3  Some Common x86 Assembly Language Instructions </vt:lpstr>
      <vt:lpstr>Table 10.4 Some x86 Registers</vt:lpstr>
      <vt:lpstr>PowerPoint Presentation</vt:lpstr>
      <vt:lpstr>Stack Overflow Variants</vt:lpstr>
      <vt:lpstr>Reverse Shell</vt:lpstr>
      <vt:lpstr>Buffer Overflow Defenses</vt:lpstr>
      <vt:lpstr>Compile-Time Defenses: Programming Language</vt:lpstr>
      <vt:lpstr>Compile-Time Defenses: Safe Coding Techniques</vt:lpstr>
      <vt:lpstr>PowerPoint Presentation</vt:lpstr>
      <vt:lpstr>Compile-Time Defenses: Language Extensions/Safe Libraries</vt:lpstr>
      <vt:lpstr>Compile-Time Defenses: Stack Protection</vt:lpstr>
      <vt:lpstr>Run-Time Defenses</vt:lpstr>
      <vt:lpstr>Run-Time Defenses: Executable Address Space Protection</vt:lpstr>
      <vt:lpstr>Run-Time Defenses: Address Space Randomization</vt:lpstr>
      <vt:lpstr>Run-Time Defenses: Guard Pages</vt:lpstr>
      <vt:lpstr>Replacement Stack Frame</vt:lpstr>
      <vt:lpstr>Return to System Call</vt:lpstr>
      <vt:lpstr>Heap Overflow</vt:lpstr>
      <vt:lpstr>PowerPoint Presentation</vt:lpstr>
      <vt:lpstr>Global Data Overflow</vt:lpstr>
      <vt:lpstr>PowerPoint Presentation</vt:lpstr>
      <vt:lpstr>Summary</vt:lpstr>
    </vt:vector>
  </TitlesOfParts>
  <Company>Computer Science, UNSW@ADFA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Security: Principles and Practice, 1/e</dc:title>
  <dc:subject>Chapter 11 Lecture Overheads</dc:subject>
  <dc:creator>Dr Lawrie Brown</dc:creator>
  <cp:lastModifiedBy>Stan Wine</cp:lastModifiedBy>
  <cp:revision>191</cp:revision>
  <dcterms:created xsi:type="dcterms:W3CDTF">2014-09-10T15:34:16Z</dcterms:created>
  <dcterms:modified xsi:type="dcterms:W3CDTF">2024-04-10T17:02:49Z</dcterms:modified>
</cp:coreProperties>
</file>