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notesMasterIdLst>
    <p:notesMasterId r:id="rId3"/>
  </p:notesMasterIdLst>
  <p:sldIdLst>
    <p:sldId id="256" r:id="rId2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77"/>
  </p:normalViewPr>
  <p:slideViewPr>
    <p:cSldViewPr snapToGrid="0" snapToObjects="1">
      <p:cViewPr varScale="1">
        <p:scale>
          <a:sx n="118" d="100"/>
          <a:sy n="118" d="100"/>
        </p:scale>
        <p:origin x="904" y="200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slide" Target="slides/slide1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" Type="http://schemas.openxmlformats.org/officeDocument/2006/relationships/notesMaster" Target="notesMasters/notesMaster1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Relationship Id="rId34" Type="http://schemas.openxmlformats.org/officeDocument/2006/relationships/slide" Target="slides/slide28.xml"/><Relationship Id="rId35" Type="http://schemas.openxmlformats.org/officeDocument/2006/relationships/slide" Target="slides/slide29.xml"/><Relationship Id="rId36" Type="http://schemas.openxmlformats.org/officeDocument/2006/relationships/slide" Target="slides/slide30.xml"/><Relationship Id="rId37" Type="http://schemas.openxmlformats.org/officeDocument/2006/relationships/slide" Target="slides/slide31.xml"/><Relationship Id="rId38" Type="http://schemas.openxmlformats.org/officeDocument/2006/relationships/slide" Target="slides/slide32.xml"/><Relationship Id="rId39" Type="http://schemas.openxmlformats.org/officeDocument/2006/relationships/slide" Target="slides/slide33.xml"/><Relationship Id="rId4" Type="http://schemas.openxmlformats.org/officeDocument/2006/relationships/presProps" Target="presProps.xml"/><Relationship Id="rId40" Type="http://schemas.openxmlformats.org/officeDocument/2006/relationships/slide" Target="slides/slide34.xml"/><Relationship Id="rId41" Type="http://schemas.openxmlformats.org/officeDocument/2006/relationships/slide" Target="slides/slide35.xml"/><Relationship Id="rId42" Type="http://schemas.openxmlformats.org/officeDocument/2006/relationships/slide" Target="slides/slide36.xml"/><Relationship Id="rId43" Type="http://schemas.openxmlformats.org/officeDocument/2006/relationships/slide" Target="slides/slide37.xml"/><Relationship Id="rId44" Type="http://schemas.openxmlformats.org/officeDocument/2006/relationships/slide" Target="slides/slide38.xml"/><Relationship Id="rId45" Type="http://schemas.openxmlformats.org/officeDocument/2006/relationships/slide" Target="slides/slide39.xml"/><Relationship Id="rId46" Type="http://schemas.openxmlformats.org/officeDocument/2006/relationships/slide" Target="slides/slide40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BD78BF-0394-D549-A535-A40133B5DC51}" type="datetimeFigureOut">
              <a:rPr lang="en-US" smtClean="0"/>
              <a:t>2/28/22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4FCC19-E3A1-4B4F-9AAC-715A6622D00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406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1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9.xml"/></Relationships>
</file>

<file path=ppt/notesSlides/_rels/notesSlide1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0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2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1.xml"/></Relationships>
</file>

<file path=ppt/notesSlides/_rels/notesSlide2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2.xml"/></Relationships>
</file>

<file path=ppt/notesSlides/_rels/notesSlide2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3.xml"/></Relationships>
</file>

<file path=ppt/notesSlides/_rels/notesSlide2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4.xml"/></Relationships>
</file>

<file path=ppt/notesSlides/_rels/notesSlide2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5.xml"/></Relationships>
</file>

<file path=ppt/notesSlides/_rels/notesSlide2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6.xml"/></Relationships>
</file>

<file path=ppt/notesSlides/_rels/notesSlide2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7.xml"/></Relationships>
</file>

<file path=ppt/notesSlides/_rels/notesSlide2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8.xml"/></Relationships>
</file>

<file path=ppt/notesSlides/_rels/notesSlide2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9.xml"/></Relationships>
</file>

<file path=ppt/notesSlides/_rels/notesSlide2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0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1.xml"/></Relationships>
</file>

<file path=ppt/notesSlides/_rels/notesSlide3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2.xml"/></Relationships>
</file>

<file path=ppt/notesSlides/_rels/notesSlide3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3.xml"/></Relationships>
</file>

<file path=ppt/notesSlides/_rels/notesSlide3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4.xml"/></Relationships>
</file>

<file path=ppt/notesSlides/_rels/notesSlide3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3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3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7.xml"/></Relationships>
</file>

<file path=ppt/notesSlides/_rels/notesSlide3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8.xml"/></Relationships>
</file>

<file path=ppt/notesSlides/_rels/notesSlide3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9.xml"/></Relationships>
</file>

<file path=ppt/notesSlides/_rels/notesSlide3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0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전국 4대 지역 빵집 비교 (2021년 기준)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궁금하신 점이 있으시면 질문해 주세요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/>
        </p:txBody>
      </p:sp>
      <p:sp>
        <p:nvSpPr>
          <p:cNvPr id="4" name="Slide Number Placeholder 3"/>
          <p:cNvSpPr>
            <a:spLocks noGrp="1"/>
          </p:cNvSpPr>
          <p:nvPr>
            <p:ph type="sldNum" idx="5" sz="quarter"/>
          </p:nvPr>
        </p:nvSpPr>
        <p:spPr/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33D12-CE5E-6B41-8E9D-91EDFBAFC85F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404EF-A919-EC45-85DB-57CE605E88B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EC58A9-E6BC-7F41-94AC-B8DAC026E873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181542"/>
          </a:xfrm>
        </p:spPr>
        <p:txBody>
          <a:bodyPr anchor="b"/>
          <a:lstStyle>
            <a:lvl1pPr>
              <a:defRPr sz="6000"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A73D1F-7830-B741-BC96-A837CBC9E079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87325" indent="-187325">
              <a:tabLst/>
              <a:defRPr/>
            </a:lvl1pPr>
            <a:lvl2pPr marL="536575" indent="-176213">
              <a:tabLst/>
              <a:defRPr/>
            </a:lvl2pPr>
            <a:lvl3pPr marL="889000" indent="-169863">
              <a:tabLst/>
              <a:defRPr/>
            </a:lvl3pPr>
            <a:lvl4pPr marL="1255713" indent="-182563">
              <a:tabLst/>
              <a:defRPr/>
            </a:lvl4pPr>
            <a:lvl5pPr marL="1600200" indent="-174625">
              <a:tabLst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EC13FA-6531-0245-A446-9EAD81E0D53B}" type="datetime1">
              <a:rPr lang="en-GB" smtClean="0"/>
              <a:t>28/02/2022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6DD8A-E471-384F-883D-F219A186BE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2C274D-85F4-2344-8F58-DEA89BF0D7C7}" type="datetime1">
              <a:rPr lang="en-GB" smtClean="0"/>
              <a:t>28/02/2022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86350E-419E-7C4C-BD45-32442656A010}" type="datetime1">
              <a:rPr lang="en-GB" smtClean="0"/>
              <a:t>28/02/2022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B231B4-F3B9-2E43-AEE7-50097B5E42D8}" type="datetime1">
              <a:rPr lang="en-GB" smtClean="0"/>
              <a:t>28/02/2022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606DA0-7E1E-D24A-B31F-F1C778CBD10F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F9E593-3AEE-9148-B659-A83BC92509F8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F538D9-71E6-DF45-AEE6-3D5D1058FDA2}" type="datetime1">
              <a:rPr lang="en-GB" smtClean="0"/>
              <a:t>28/02/2022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F652B3-5D2C-0040-B40A-524F653AA2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2308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5" r:id="rId2"/>
    <p:sldLayoutId id="2147483674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1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7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530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1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5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9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8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3.xml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6.xml"/></Relationships>
</file>

<file path=ppt/slides/_rels/slide3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8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B5992BF2-46A2-1C46-85E4-A27A85560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9144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md2pptx Markdown To Powerpoint Converter 6.0.1 13 September, 2025</a:t>
            </a:r>
            <a:endParaRPr lang="en-GB"/>
          </a:p>
          <a:p>
            <a:pPr algn="l">
              <a:spcBef>
                <a:spcPts val="0"/>
              </a:spcBef>
              <a:defRPr sz="3600"/>
            </a:pPr>
            <a:r>
              <a:t>Presentation built: 00:02 on 2 October, 2025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6C224-A300-9F4C-8BF6-F1D5590886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82880" y="1371600"/>
          <a:ext cx="11826240" cy="9144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5913120"/>
                <a:gridCol w="5913120"/>
              </a:tblGrid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template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Martin Template.pptx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pageTitleSize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36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sectionTitleSize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40</a:t>
                      </a:r>
                    </a:p>
                  </a:txBody>
                  <a:tcPr/>
                </a:tc>
              </a:tr>
              <a:tr h="228600"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baseTextSize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600"/>
                      </a:pPr>
                      <a:r>
                        <a:t>22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성공 요인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26240" cy="557784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t/>
            </a:r>
            <a:r>
              <a:rPr b="1"/>
              <a:t>① 시그니처 메뉴 개발</a:t>
            </a:r>
          </a:p>
          <a:p>
            <a:pPr lvl="1">
              <a:defRPr sz="2000"/>
            </a:pPr>
            <a:r>
              <a:t>다른 곳에서 맛볼 수 없는 독특한 제품</a:t>
            </a:r>
          </a:p>
          <a:p>
            <a:pPr>
              <a:defRPr sz="2200"/>
            </a:pPr>
            <a:r>
              <a:t/>
            </a:r>
            <a:r>
              <a:rPr b="1"/>
              <a:t>② 압도적 규모</a:t>
            </a:r>
          </a:p>
          <a:p>
            <a:pPr lvl="1">
              <a:defRPr sz="2000"/>
            </a:pPr>
            <a:r>
              <a:t>전국 4대 지역 빵집 중 </a:t>
            </a:r>
            <a:r>
              <a:rPr b="1"/>
              <a:t>매출 1위</a:t>
            </a:r>
          </a:p>
          <a:p>
            <a:pPr>
              <a:defRPr sz="2200"/>
            </a:pPr>
            <a:r>
              <a:t/>
            </a:r>
            <a:r>
              <a:rPr b="1"/>
              <a:t>③ 브랜드 파워</a:t>
            </a:r>
          </a:p>
          <a:p>
            <a:pPr lvl="1">
              <a:defRPr sz="2000"/>
            </a:pPr>
            <a:r>
              <a:t>대전 방문 시 필수 관광 코스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재무 성과 비교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182880" y="914400"/>
          <a:ext cx="11826240" cy="1143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5248"/>
                <a:gridCol w="2365248"/>
                <a:gridCol w="2365248"/>
                <a:gridCol w="2365248"/>
                <a:gridCol w="2365248"/>
              </a:tblGrid>
              <a:tr h="0"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빵집명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설립년도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위치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연매출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영업이익률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</a:t>
                      </a:r>
                      <a:r>
                        <a:rPr b="1"/>
                        <a:t>성심당</a:t>
                      </a:r>
                      <a: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1956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대전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</a:t>
                      </a:r>
                      <a:r>
                        <a:rPr b="1"/>
                        <a:t>628억원</a:t>
                      </a:r>
                      <a:r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</a:t>
                      </a:r>
                      <a:r>
                        <a:rPr b="1"/>
                        <a:t>16.7%</a:t>
                      </a:r>
                      <a:r>
                        <a:t>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이성당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1945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군산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217억원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6.5%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옵스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1989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부산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250억원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5.2% 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삼송빵집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1957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대구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103억원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2200"/>
                      </a:pPr>
                      <a:r>
                        <a:t> -8.7% 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사례 2: 서울빵집 (제주)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기본 정보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26240" cy="557784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t/>
            </a:r>
            <a:r>
              <a:rPr b="1"/>
              <a:t>설립</a:t>
            </a:r>
            <a:r>
              <a:t>: 1974년</a:t>
            </a:r>
          </a:p>
          <a:p>
            <a:pPr>
              <a:defRPr sz="2200"/>
            </a:pPr>
            <a:r>
              <a:t/>
            </a:r>
            <a:r>
              <a:rPr b="1"/>
              <a:t>위치</a:t>
            </a:r>
            <a:r>
              <a:t>: 제주시 애월읍 하귀2리</a:t>
            </a:r>
          </a:p>
          <a:p>
            <a:pPr>
              <a:defRPr sz="2200"/>
            </a:pPr>
            <a:r>
              <a:t/>
            </a:r>
            <a:r>
              <a:rPr b="1"/>
              <a:t>특징</a:t>
            </a:r>
            <a:r>
              <a:t>: 전통 방식 고수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성공 요인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26240" cy="557784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t/>
            </a:r>
            <a:r>
              <a:rPr b="1"/>
              <a:t>전통 방식 고수</a:t>
            </a:r>
          </a:p>
          <a:p>
            <a:pPr lvl="1">
              <a:defRPr sz="2000"/>
            </a:pPr>
            <a:r>
              <a:t>막걸리빵, 보리빵, 쑥찐빵</a:t>
            </a:r>
          </a:p>
          <a:p>
            <a:pPr lvl="1">
              <a:defRPr sz="2000"/>
            </a:pPr>
            <a:r>
              <a:t>지역 특산물 활용</a:t>
            </a:r>
          </a:p>
          <a:p>
            <a:pPr>
              <a:defRPr sz="2200"/>
            </a:pPr>
            <a:r>
              <a:t/>
            </a:r>
            <a:r>
              <a:rPr b="1"/>
              <a:t>진정성 있는 운영</a:t>
            </a:r>
          </a:p>
          <a:p>
            <a:pPr lvl="1">
              <a:defRPr sz="2000"/>
            </a:pPr>
            <a:r>
              <a:t/>
            </a:r>
            <a:r>
              <a:rPr b="1"/>
              <a:t>50년 가까운 역사</a:t>
            </a:r>
          </a:p>
          <a:p>
            <a:pPr lvl="1">
              <a:defRPr sz="2000"/>
            </a:pPr>
            <a:r>
              <a:t>변하지 않는 맛과 품질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사례 3: 골드럭스 (호주)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SNS 마케팅 성공 사례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26240" cy="557784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t/>
            </a:r>
            <a:r>
              <a:rPr b="1"/>
              <a:t>배경</a:t>
            </a:r>
            <a:r>
              <a:t>: 2018년 부모의 빵집 인수</a:t>
            </a:r>
          </a:p>
          <a:p>
            <a:pPr>
              <a:defRPr sz="2200"/>
            </a:pPr>
            <a:r>
              <a:t/>
            </a:r>
            <a:r>
              <a:rPr b="1"/>
              <a:t>상황</a:t>
            </a:r>
            <a:r>
              <a:t>: 파리 날리던 동네 빵집 → </a:t>
            </a:r>
            <a:r>
              <a:rPr b="1"/>
              <a:t>SNS 핫플레이스</a:t>
            </a:r>
          </a:p>
          <a:p>
            <a:pPr>
              <a:defRPr sz="2200"/>
            </a:pPr>
            <a:r>
              <a:t/>
            </a:r>
            <a:r>
              <a:rPr b="1"/>
              <a:t>전략</a:t>
            </a:r>
            <a:r>
              <a:t>: </a:t>
            </a:r>
            <a:r>
              <a:rPr b="1"/>
              <a:t>틱톡(TikTok) 마케팅</a:t>
            </a:r>
            <a:r>
              <a:t> 활용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마케팅 전략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26240" cy="557784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t/>
            </a:r>
            <a:r>
              <a:rPr b="1"/>
              <a:t>① 짧은 영상 콘텐츠</a:t>
            </a:r>
          </a:p>
          <a:p>
            <a:pPr lvl="1">
              <a:defRPr sz="2000"/>
            </a:pPr>
            <a:r>
              <a:t>창의력과 진정성으로 승부</a:t>
            </a:r>
          </a:p>
          <a:p>
            <a:pPr>
              <a:defRPr sz="2200"/>
            </a:pPr>
            <a:r>
              <a:t/>
            </a:r>
            <a:r>
              <a:rPr b="1"/>
              <a:t>② 바이럴 효과</a:t>
            </a:r>
          </a:p>
          <a:p>
            <a:pPr lvl="1">
              <a:defRPr sz="2000"/>
            </a:pPr>
            <a:r>
              <a:t>틱톡을 통한 입소문</a:t>
            </a:r>
          </a:p>
          <a:p>
            <a:pPr>
              <a:defRPr sz="2200"/>
            </a:pPr>
            <a:r>
              <a:t/>
            </a:r>
            <a:r>
              <a:rPr b="1"/>
              <a:t>③ 중소기업 적합</a:t>
            </a:r>
          </a:p>
          <a:p>
            <a:pPr lvl="1">
              <a:defRPr sz="2000"/>
            </a:pPr>
            <a:r>
              <a:t/>
            </a:r>
            <a:r>
              <a:rPr b="1"/>
              <a:t>적은 예산으로 효과적 마케팅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000"/>
            </a:pPr>
            <a:r>
              <a:t>시골 빵집 성공사례 연구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875723"/>
            <a:ext cx="91440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성공 요인 분석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① 시그니처 메뉴 개발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26240" cy="557784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t>다른 곳에서 맛볼 수 없는 </a:t>
            </a:r>
            <a:r>
              <a:rPr b="1"/>
              <a:t>독특함</a:t>
            </a:r>
          </a:p>
          <a:p>
            <a:pPr>
              <a:defRPr sz="2200"/>
            </a:pPr>
            <a:r>
              <a:t>제품에 담긴 </a:t>
            </a:r>
            <a:r>
              <a:rPr b="1"/>
              <a:t>역사와 전통</a:t>
            </a:r>
          </a:p>
          <a:p>
            <a:pPr>
              <a:defRPr sz="2200"/>
            </a:pPr>
            <a:r>
              <a:t>지역 정체성 반영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② 품질과 진정성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26240" cy="557784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t/>
            </a:r>
            <a:r>
              <a:rPr b="1"/>
              <a:t>수제 빵의 가치</a:t>
            </a:r>
          </a:p>
          <a:p>
            <a:pPr>
              <a:defRPr sz="2200"/>
            </a:pPr>
            <a:r>
              <a:t>대량생산과의 </a:t>
            </a:r>
            <a:r>
              <a:rPr b="1"/>
              <a:t>차별화</a:t>
            </a:r>
          </a:p>
          <a:p>
            <a:pPr>
              <a:defRPr sz="2200"/>
            </a:pPr>
            <a:r>
              <a:t>지역 특산물 우선 사용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③ 효과적인 마케팅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26240" cy="557784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t/>
            </a:r>
            <a:r>
              <a:rPr b="1"/>
              <a:t>SNS 활용</a:t>
            </a:r>
            <a:r>
              <a:t> (인스타그램, 틱톡)</a:t>
            </a:r>
          </a:p>
          <a:p>
            <a:pPr>
              <a:defRPr sz="2200"/>
            </a:pPr>
            <a:r>
              <a:t/>
            </a:r>
            <a:r>
              <a:rPr b="1"/>
              <a:t>빵지순례 문화</a:t>
            </a:r>
            <a:r>
              <a:t> 형성</a:t>
            </a:r>
          </a:p>
          <a:p>
            <a:pPr>
              <a:defRPr sz="2200"/>
            </a:pPr>
            <a:r>
              <a:t>스토리 마케팅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④ 지역 밀착형 운영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26240" cy="557784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t>지역 관광 명소화</a:t>
            </a:r>
          </a:p>
          <a:p>
            <a:pPr>
              <a:defRPr sz="2200"/>
            </a:pPr>
            <a:r>
              <a:t>지역 경제 활성화 기여</a:t>
            </a:r>
          </a:p>
          <a:p>
            <a:pPr>
              <a:defRPr sz="2200"/>
            </a:pPr>
            <a:r>
              <a:t>지역을 대표하는 브랜드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성공 전략 요약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핵심 성공 전략 4가지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26240" cy="557784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t/>
            </a:r>
            <a:r>
              <a:rPr i="1"/>
              <a:t>① 제품 차별화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시그니처 메뉴</a:t>
            </a:r>
            <a:br/>
            <a:r>
              <a:rPr i="1"/>
              <a:t>지역 특산물</a:t>
            </a:r>
            <a:br/>
            <a:r>
              <a:rPr i="1"/>
              <a:t>품질 관리</a:t>
            </a:r>
          </a:p>
          <a:p>
            <a:pPr>
              <a:defRPr sz="2200"/>
            </a:pPr>
            <a:r>
              <a:t/>
            </a:r>
            <a:r>
              <a:rPr i="1"/>
              <a:t>② 마케팅 전략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SNS 활용</a:t>
            </a:r>
            <a:br/>
            <a:r>
              <a:rPr i="1"/>
              <a:t>스토리텔링</a:t>
            </a:r>
            <a:br/>
            <a:r>
              <a:rPr i="1"/>
              <a:t>입소문 효과</a:t>
            </a:r>
          </a:p>
          <a:p>
            <a:pPr>
              <a:defRPr sz="2200"/>
            </a:pPr>
            <a:r>
              <a:t/>
            </a:r>
            <a:r>
              <a:rPr i="1"/>
              <a:t>③ 운영 전략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수제 빵 중심</a:t>
            </a:r>
            <a:br/>
            <a:r>
              <a:rPr i="1"/>
              <a:t>고객 경험 중시</a:t>
            </a:r>
            <a:br/>
            <a:r>
              <a:rPr i="1"/>
              <a:t>지속적 혁신</a:t>
            </a:r>
          </a:p>
          <a:p>
            <a:pPr>
              <a:defRPr sz="2200"/>
            </a:pPr>
            <a:r>
              <a:t/>
            </a:r>
            <a:r>
              <a:rPr i="1"/>
              <a:t>④ 재무 관리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원가 관리</a:t>
            </a:r>
            <a:br/>
            <a:r>
              <a:rPr i="1"/>
              <a:t>마진율 최적화</a:t>
            </a:r>
            <a:br/>
            <a:r>
              <a:rPr i="1"/>
              <a:t>다각화 전략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시사점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대기업과의 차별화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26240" cy="557784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t/>
            </a:r>
            <a:r>
              <a:rPr b="1"/>
              <a:t>프랜차이즈 ≠ 지역 빵집</a:t>
            </a:r>
          </a:p>
          <a:p>
            <a:pPr lvl="1">
              <a:defRPr sz="2000"/>
            </a:pPr>
            <a:r>
              <a:t>획일화 → </a:t>
            </a:r>
            <a:r>
              <a:rPr b="1"/>
              <a:t>차별화</a:t>
            </a:r>
          </a:p>
          <a:p>
            <a:pPr lvl="1">
              <a:defRPr sz="2000"/>
            </a:pPr>
            <a:r>
              <a:t>대량생산 → </a:t>
            </a:r>
            <a:r>
              <a:rPr b="1"/>
              <a:t>수제의 가치</a:t>
            </a:r>
          </a:p>
          <a:p>
            <a:pPr>
              <a:defRPr sz="2200"/>
            </a:pPr>
            <a:r>
              <a:t/>
            </a:r>
            <a:r>
              <a:rPr b="1"/>
              <a:t>작아도 높은 영업이익률 달성 가능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디지털 시대의 기회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26240" cy="557784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t/>
            </a:r>
            <a:r>
              <a:rPr b="1"/>
              <a:t>SNS의 힘</a:t>
            </a:r>
          </a:p>
          <a:p>
            <a:pPr lvl="1">
              <a:defRPr sz="2000"/>
            </a:pPr>
            <a:r>
              <a:t/>
            </a:r>
            <a:r>
              <a:rPr b="1"/>
              <a:t>적은 비용 → 전국 홍보</a:t>
            </a:r>
          </a:p>
          <a:p>
            <a:pPr lvl="1">
              <a:defRPr sz="2000"/>
            </a:pPr>
            <a:r>
              <a:t>바이럴 마케팅 효과</a:t>
            </a:r>
          </a:p>
          <a:p>
            <a:pPr>
              <a:defRPr sz="2200"/>
            </a:pPr>
            <a:r>
              <a:t/>
            </a:r>
            <a:r>
              <a:rPr b="1"/>
              <a:t>온라인 판매로 시장 확대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지속 가능한 성장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26240" cy="557784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t>단기 이익 &lt; </a:t>
            </a:r>
            <a:r>
              <a:rPr b="1"/>
              <a:t>브랜드 가치</a:t>
            </a:r>
          </a:p>
          <a:p>
            <a:pPr>
              <a:defRPr sz="2200"/>
            </a:pPr>
            <a:r>
              <a:t/>
            </a:r>
            <a:r>
              <a:rPr b="1"/>
              <a:t>지역과 상생</a:t>
            </a:r>
          </a:p>
          <a:p>
            <a:pPr>
              <a:defRPr sz="2200"/>
            </a:pPr>
            <a:r>
              <a:t>꾸준한 품질 유지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결론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성공의 핵심 4가지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26240" cy="557784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t/>
            </a:r>
            <a:r>
              <a:rPr i="1"/>
              <a:t>차별화된 제품력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시그니처 메뉴</a:t>
            </a:r>
            <a:br/>
            <a:r>
              <a:rPr i="1"/>
              <a:t>지역 특산물 활용</a:t>
            </a:r>
          </a:p>
          <a:p>
            <a:pPr>
              <a:defRPr sz="2200"/>
            </a:pPr>
            <a:r>
              <a:t/>
            </a:r>
            <a:r>
              <a:rPr i="1"/>
              <a:t>진정성 있는 운영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수제 빵의 가치</a:t>
            </a:r>
            <a:br/>
            <a:r>
              <a:rPr i="1"/>
              <a:t>꾸준한 품질 유지</a:t>
            </a:r>
          </a:p>
          <a:p>
            <a:pPr>
              <a:defRPr sz="2200"/>
            </a:pPr>
            <a:r>
              <a:t/>
            </a:r>
            <a:r>
              <a:rPr i="1"/>
              <a:t>효과적인 마케팅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SNS 활용</a:t>
            </a:r>
            <a:br/>
            <a:r>
              <a:rPr i="1"/>
              <a:t>빵지순례 문화</a:t>
            </a:r>
          </a:p>
          <a:p>
            <a:pPr>
              <a:defRPr sz="2200"/>
            </a:pPr>
            <a:r>
              <a:t/>
            </a:r>
            <a:r>
              <a:rPr i="1"/>
              <a:t>지역과의 연계</a:t>
            </a:r>
            <a:r>
              <a:t/>
            </a:r>
            <a:r>
              <a:rPr i="1"/>
              <a:t/>
            </a:r>
            <a:br/>
            <a:r>
              <a:rPr i="1"/>
              <a:t/>
            </a:r>
            <a:br/>
            <a:r>
              <a:rPr i="1"/>
              <a:t>관광 명소화</a:t>
            </a:r>
            <a:br/>
            <a:r>
              <a:rPr i="1"/>
              <a:t>지역 경제 기여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Key Message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26240" cy="557784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t/>
            </a:r>
            <a:r>
              <a:rPr i="1"/>
              <a:t>시골 빵집의 성공은</a:t>
            </a:r>
            <a:r>
              <a:t/>
            </a:r>
          </a:p>
          <a:p>
            <a:pPr>
              <a:defRPr sz="2200"/>
            </a:pPr>
            <a:r>
              <a:t/>
            </a:r>
            <a:r>
              <a:rPr i="1"/>
              <a:t>특별한 비법이 아닌</a:t>
            </a:r>
            <a:r>
              <a:t/>
            </a:r>
          </a:p>
          <a:p>
            <a:pPr>
              <a:defRPr sz="2200"/>
            </a:pPr>
            <a:r>
              <a:t/>
            </a:r>
            <a:r>
              <a:rPr i="1"/>
              <a:t>진정성과 차별화</a:t>
            </a:r>
            <a:r>
              <a:t/>
            </a:r>
          </a:p>
          <a:p>
            <a:pPr>
              <a:defRPr sz="2200"/>
            </a:pPr>
            <a:r>
              <a:t/>
            </a:r>
            <a:r>
              <a:rPr i="1"/>
              <a:t>에서 시작합니다</a:t>
            </a:r>
            <a:r>
              <a:t/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서론: 지역 빵집의 부상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감사합니다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빵지순례 현상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26240" cy="557784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t/>
            </a:r>
            <a:r>
              <a:rPr b="1"/>
              <a:t>빵지순례(Bakery Pilgrimage)</a:t>
            </a:r>
            <a:r>
              <a:t>: 맛있는 빵집을 찾아 성지순례하듯 다니는 현상</a:t>
            </a:r>
          </a:p>
          <a:p>
            <a:pPr>
              <a:defRPr sz="2200"/>
            </a:pPr>
            <a:r>
              <a:t>소셜미디어를 통한 입소문으로 </a:t>
            </a:r>
            <a:r>
              <a:rPr b="1"/>
              <a:t>전국적 인기</a:t>
            </a:r>
          </a:p>
          <a:p>
            <a:pPr>
              <a:defRPr sz="2200"/>
            </a:pPr>
            <a:r>
              <a:t>지역 관광 명소로 자리매김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왜 지금 지역 빵집인가?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26240" cy="557784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t>획일화된 프랜차이즈 빵에 대한 피로감</a:t>
            </a:r>
          </a:p>
          <a:p>
            <a:pPr>
              <a:defRPr sz="2200"/>
            </a:pPr>
            <a:r>
              <a:t/>
            </a:r>
            <a:r>
              <a:rPr b="1"/>
              <a:t>수제 빵</a:t>
            </a:r>
            <a:r>
              <a:t>에 대한 소비자 니즈 증가</a:t>
            </a:r>
          </a:p>
          <a:p>
            <a:pPr>
              <a:defRPr sz="2200"/>
            </a:pPr>
            <a:r>
              <a:t>지역 특산물을 활용한 </a:t>
            </a:r>
            <a:r>
              <a:rPr b="1"/>
              <a:t>차별화 가능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4000"/>
            </a:pPr>
            <a:r>
              <a:t>사례 1: 성심당 (대전)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257041"/>
            <a:ext cx="10515600" cy="365760"/>
          </a:xfrm>
        </p:spPr>
        <p:txBody>
          <a:bodyPr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show="1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" y="182880"/>
            <a:ext cx="11826240" cy="457200"/>
          </a:xfrm>
        </p:spPr>
        <p:txBody>
          <a:bodyPr anchor="t"/>
          <a:lstStyle/>
          <a:p>
            <a:pPr algn="l">
              <a:spcAft>
                <a:spcPts val="0"/>
              </a:spcAft>
              <a:defRPr sz="3600"/>
            </a:pPr>
            <a:r>
              <a:t>기본 정보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880" y="914400"/>
            <a:ext cx="11826240" cy="5577840"/>
          </a:xfrm>
        </p:spPr>
        <p:txBody>
          <a:bodyPr>
            <a:normAutofit/>
          </a:bodyPr>
          <a:lstStyle/>
          <a:p>
            <a:pPr>
              <a:defRPr sz="2200"/>
            </a:pPr>
            <a:r>
              <a:t/>
            </a:r>
            <a:r>
              <a:rPr b="1"/>
              <a:t>설립</a:t>
            </a:r>
            <a:r>
              <a:t>: 1956년 대전 대흥동</a:t>
            </a:r>
          </a:p>
          <a:p>
            <a:pPr>
              <a:defRPr sz="2200"/>
            </a:pPr>
            <a:r>
              <a:t/>
            </a:r>
            <a:r>
              <a:rPr b="1"/>
              <a:t>연매출</a:t>
            </a:r>
            <a:r>
              <a:t>: </a:t>
            </a:r>
            <a:r>
              <a:rPr b="1"/>
              <a:t>628억원</a:t>
            </a:r>
            <a:r>
              <a:t> (2021년 기준)</a:t>
            </a:r>
          </a:p>
          <a:p>
            <a:pPr>
              <a:defRPr sz="2200"/>
            </a:pPr>
            <a:r>
              <a:t/>
            </a:r>
            <a:r>
              <a:rPr b="1"/>
              <a:t>영업이익</a:t>
            </a:r>
            <a:r>
              <a:t>: 105억원 (영업이익률 </a:t>
            </a:r>
            <a:r>
              <a:rPr b="1"/>
              <a:t>16.7%</a:t>
            </a:r>
            <a:r>
              <a:t>)</a:t>
            </a:r>
          </a:p>
          <a:p>
            <a:pPr>
              <a:defRPr sz="2200"/>
            </a:pPr>
            <a:r>
              <a:t/>
            </a:r>
            <a:r>
              <a:rPr b="1"/>
              <a:t>대표 메뉴</a:t>
            </a:r>
            <a:r>
              <a:t>: 튀김소보로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Martin Packer</cp:lastModifiedBy>
  <cp:revision>19</cp:revision>
  <dcterms:created xsi:type="dcterms:W3CDTF">2013-01-27T09:14:16Z</dcterms:created>
  <dcterms:modified xsi:type="dcterms:W3CDTF">2022-02-28T10:25:19Z</dcterms:modified>
  <cp:category/>
</cp:coreProperties>
</file>