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slide" Target="slides/slide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지역 베이커리의 성공 전략과 핵심 요인 분석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①</a:t>
            </a:r>
            <a:br/>
            <a:r>
              <a:t/>
            </a:r>
            <a:r>
              <a:rPr b="1"/>
              <a:t>제품 차별화</a:t>
            </a:r>
            <a:r>
              <a:t/>
            </a:r>
            <a:br/>
            <a:r>
              <a:t/>
            </a:r>
            <a:br/>
            <a:r>
              <a:t>시그니처 메뉴</a:t>
            </a:r>
            <a:br/>
            <a:r>
              <a:t>지역 특산물</a:t>
            </a:r>
            <a:br/>
            <a:r>
              <a:t>품질 관리</a:t>
            </a:r>
            <a:br/>
            <a:r>
              <a:t/>
            </a:r>
            <a:br/>
            <a:r>
              <a:t>②</a:t>
            </a:r>
            <a:br/>
            <a:r>
              <a:t/>
            </a:r>
            <a:r>
              <a:rPr b="1"/>
              <a:t>마케팅 전략</a:t>
            </a:r>
            <a:r>
              <a:t/>
            </a:r>
            <a:br/>
            <a:r>
              <a:t/>
            </a:r>
            <a:br/>
            <a:r>
              <a:t>SNS 활용</a:t>
            </a:r>
            <a:br/>
            <a:r>
              <a:t>스토리텔링</a:t>
            </a:r>
            <a:br/>
            <a:r>
              <a:t>입소문 효과</a:t>
            </a:r>
            <a:br/>
            <a:r>
              <a:t/>
            </a:r>
            <a:br/>
            <a:r>
              <a:t>③</a:t>
            </a:r>
            <a:br/>
            <a:r>
              <a:t/>
            </a:r>
            <a:r>
              <a:rPr b="1"/>
              <a:t>운영 전략</a:t>
            </a:r>
            <a:r>
              <a:t/>
            </a:r>
            <a:br/>
            <a:r>
              <a:t/>
            </a:r>
            <a:br/>
            <a:r>
              <a:t>수제 빵 중심</a:t>
            </a:r>
            <a:br/>
            <a:r>
              <a:t>고개 경험 중시</a:t>
            </a:r>
            <a:br/>
            <a:r>
              <a:t>지속적 혁신</a:t>
            </a:r>
            <a:br/>
            <a:r>
              <a:t/>
            </a:r>
            <a:br/>
            <a:r>
              <a:t>④</a:t>
            </a:r>
            <a:br/>
            <a:r>
              <a:t/>
            </a:r>
            <a:r>
              <a:rPr b="1"/>
              <a:t>재무 관리</a:t>
            </a:r>
            <a:r>
              <a:t/>
            </a:r>
            <a:br/>
            <a:r>
              <a:t/>
            </a:r>
            <a:br/>
            <a:r>
              <a:t>원가 관리</a:t>
            </a:r>
            <a:br/>
            <a:r>
              <a:t>마진율 최적화</a:t>
            </a:r>
            <a:br/>
            <a:r>
              <a:t>다각화 전략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특별한 비법이 아닌</a:t>
            </a:r>
            <a:br/>
            <a:r>
              <a:t/>
            </a:r>
            <a:br/>
            <a:r>
              <a:t/>
            </a:r>
            <a:br/>
            <a:r>
              <a:t>에서 시작합니다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궁금하신 점이 있으시면 질문해 주세요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전국 4대 지역 빵집 비교 (2021년 기준)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6.0.1 13 September, 2025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00:33 on 2 October,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pageTitleSize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sectionTitleSize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사례 2: 서울빵집 (제주)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기본 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설립</a:t>
            </a:r>
            <a:r>
              <a:t>: 1974년</a:t>
            </a:r>
          </a:p>
          <a:p>
            <a:pPr>
              <a:defRPr sz="2000"/>
            </a:pPr>
            <a:r>
              <a:t/>
            </a:r>
            <a:r>
              <a:rPr b="1"/>
              <a:t>위치</a:t>
            </a:r>
            <a:r>
              <a:t>: 제주시 애월읍 하귀2리</a:t>
            </a:r>
          </a:p>
          <a:p>
            <a:pPr>
              <a:defRPr sz="2000"/>
            </a:pPr>
            <a:r>
              <a:t/>
            </a:r>
            <a:r>
              <a:rPr b="1"/>
              <a:t>특징</a:t>
            </a:r>
            <a:r>
              <a:t>: 전통 방식 고수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성공 전략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핵심 성공 전략 4가지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시사점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대기업과의 차별화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프랜차이즈 ≠ 지역 빵집</a:t>
            </a:r>
          </a:p>
          <a:p>
            <a:pPr lvl="2">
              <a:defRPr sz="1600"/>
            </a:pPr>
            <a:r>
              <a:t>획일화 → </a:t>
            </a:r>
            <a:r>
              <a:rPr b="1"/>
              <a:t>차별화</a:t>
            </a:r>
          </a:p>
          <a:p>
            <a:pPr lvl="2">
              <a:defRPr sz="1600"/>
            </a:pPr>
            <a:r>
              <a:t>대량생산 → </a:t>
            </a:r>
            <a:r>
              <a:rPr b="1"/>
              <a:t>수제의 가치</a:t>
            </a:r>
          </a:p>
          <a:p>
            <a:pPr>
              <a:defRPr sz="2000"/>
            </a:pPr>
            <a:r>
              <a:t/>
            </a:r>
            <a:r>
              <a:rPr b="1"/>
              <a:t>작아도 높은 영업이익률 달성 가능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디지털 시대의 기회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SNS의 힘</a:t>
            </a:r>
          </a:p>
          <a:p>
            <a:pPr lvl="1">
              <a:defRPr sz="1800"/>
            </a:pPr>
            <a:r>
              <a:t/>
            </a:r>
            <a:r>
              <a:rPr b="1"/>
              <a:t>적은 비용 → 전국 홍보</a:t>
            </a:r>
          </a:p>
          <a:p>
            <a:pPr>
              <a:defRPr sz="2000"/>
            </a:pPr>
            <a:r>
              <a:t/>
            </a:r>
            <a:r>
              <a:rPr b="1"/>
              <a:t>온라인 판매로 시장 확대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지속 가능한 성장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단기 이익 &lt; </a:t>
            </a:r>
            <a:r>
              <a:rPr b="1"/>
              <a:t>브랜드 가치</a:t>
            </a:r>
          </a:p>
          <a:p>
            <a:pPr>
              <a:defRPr sz="2000"/>
            </a:pPr>
            <a:r>
              <a:t>지역과 상생</a:t>
            </a:r>
          </a:p>
          <a:p>
            <a:pPr>
              <a:defRPr sz="2000"/>
            </a:pPr>
            <a:r>
              <a:t>꾸준한 품질 유지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결론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시골 빵집 성공사례 연구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성공의 핵심 4가지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차별화된 제품력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시그니처 메뉴 개발</a:t>
            </a:r>
            <a:br/>
            <a:r>
              <a:rPr i="1"/>
              <a:t>지역 특산물 활용</a:t>
            </a:r>
          </a:p>
          <a:p>
            <a:pPr>
              <a:defRPr sz="2000"/>
            </a:pPr>
            <a:r>
              <a:t/>
            </a:r>
            <a:r>
              <a:rPr i="1"/>
              <a:t>진정성 있는 운영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수제 빵의 가치</a:t>
            </a:r>
            <a:br/>
            <a:r>
              <a:rPr i="1"/>
              <a:t>꾸준한 품질 유지</a:t>
            </a:r>
          </a:p>
          <a:p>
            <a:pPr>
              <a:defRPr sz="2000"/>
            </a:pPr>
            <a:r>
              <a:t/>
            </a:r>
            <a:r>
              <a:rPr i="1"/>
              <a:t>효과적인 마케팅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SNS 활용</a:t>
            </a:r>
            <a:br/>
            <a:r>
              <a:rPr i="1"/>
              <a:t>빵지순례 문화</a:t>
            </a:r>
          </a:p>
          <a:p>
            <a:pPr>
              <a:defRPr sz="2000"/>
            </a:pPr>
            <a:r>
              <a:t/>
            </a:r>
            <a:r>
              <a:rPr i="1"/>
              <a:t>지역과의 연계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관광 명소화</a:t>
            </a:r>
            <a:br/>
            <a:r>
              <a:rPr i="1"/>
              <a:t>지역 경제 기여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Key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시골 빵집의 성공은</a:t>
            </a:r>
            <a:r>
              <a:t/>
            </a:r>
          </a:p>
          <a:p>
            <a:pPr>
              <a:defRPr sz="2000"/>
            </a:pPr>
            <a:r>
              <a:t/>
            </a:r>
            <a:r>
              <a:rPr i="1"/>
              <a:t>진정성과 차별화</a:t>
            </a:r>
            <a:r>
              <a:t/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감사합니다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서론: 지역 빵집의 부상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빵지순례 현상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빵지순례(Bakery Pilgrimage)</a:t>
            </a:r>
            <a:r>
              <a:t>: 맛있는 빵집을 찾아 성지순례하듯 다니는 현상</a:t>
            </a:r>
          </a:p>
          <a:p>
            <a:pPr>
              <a:defRPr sz="2000"/>
            </a:pPr>
            <a:r>
              <a:t>소셜미디어를 통한 입소문으로 </a:t>
            </a:r>
            <a:r>
              <a:rPr b="1"/>
              <a:t>전국적 인기</a:t>
            </a:r>
          </a:p>
          <a:p>
            <a:pPr>
              <a:defRPr sz="2000"/>
            </a:pPr>
            <a:r>
              <a:t>지역 관광 명소로 자리매김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왜 지금 지역 빵집인가?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획일화된 프랜차이즈 빵에 대한 피로감</a:t>
            </a:r>
          </a:p>
          <a:p>
            <a:pPr>
              <a:defRPr sz="2000"/>
            </a:pPr>
            <a:r>
              <a:t/>
            </a:r>
            <a:r>
              <a:rPr b="1"/>
              <a:t>수제 빵</a:t>
            </a:r>
            <a:r>
              <a:t>에 대한 소비자 니즈 증가</a:t>
            </a:r>
          </a:p>
          <a:p>
            <a:pPr>
              <a:defRPr sz="2000"/>
            </a:pPr>
            <a:r>
              <a:t>지역 특산물을 활용한 차별화 가능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사례 1: 성심당 (대전)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기본 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설립</a:t>
            </a:r>
            <a:r>
              <a:t>: 1956년 대전 대흥동</a:t>
            </a:r>
          </a:p>
          <a:p>
            <a:pPr>
              <a:defRPr sz="2000"/>
            </a:pPr>
            <a:r>
              <a:t/>
            </a:r>
            <a:r>
              <a:rPr b="1"/>
              <a:t>연매출</a:t>
            </a:r>
            <a:r>
              <a:t>: </a:t>
            </a:r>
            <a:r>
              <a:rPr b="1"/>
              <a:t>628억원</a:t>
            </a:r>
            <a:r>
              <a:t> (2021년 기준)</a:t>
            </a:r>
          </a:p>
          <a:p>
            <a:pPr>
              <a:defRPr sz="2000"/>
            </a:pPr>
            <a:r>
              <a:t/>
            </a:r>
            <a:r>
              <a:rPr b="1"/>
              <a:t>영업이익</a:t>
            </a:r>
            <a:r>
              <a:t>: 105억원 (영업이익률 </a:t>
            </a:r>
            <a:r>
              <a:rPr b="1"/>
              <a:t>16.7%</a:t>
            </a:r>
            <a:r>
              <a:t>)</a:t>
            </a:r>
          </a:p>
          <a:p>
            <a:pPr>
              <a:defRPr sz="2000"/>
            </a:pPr>
            <a:r>
              <a:t/>
            </a:r>
            <a:r>
              <a:rPr b="1"/>
              <a:t>대표 메뉴</a:t>
            </a:r>
            <a:r>
              <a:t>: 튀김소보로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성공 요인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① 시그니처 메뉴 개발</a:t>
            </a:r>
          </a:p>
          <a:p>
            <a:pPr lvl="1">
              <a:defRPr sz="1800"/>
            </a:pPr>
            <a:r>
              <a:t>다른 곳에서 맛볼 수 없는 독특한 제품</a:t>
            </a:r>
          </a:p>
          <a:p>
            <a:pPr>
              <a:defRPr sz="2000"/>
            </a:pPr>
            <a:r>
              <a:t/>
            </a:r>
            <a:r>
              <a:rPr b="1"/>
              <a:t>② 압도적 규모</a:t>
            </a:r>
          </a:p>
          <a:p>
            <a:pPr lvl="1">
              <a:defRPr sz="1800"/>
            </a:pPr>
            <a:r>
              <a:t>전국 4대 지역 빵집 중 </a:t>
            </a:r>
            <a:r>
              <a:rPr b="1"/>
              <a:t>매출 1위</a:t>
            </a:r>
          </a:p>
          <a:p>
            <a:pPr>
              <a:defRPr sz="2000"/>
            </a:pPr>
            <a:r>
              <a:t/>
            </a:r>
            <a:r>
              <a:rPr b="1"/>
              <a:t>③ 브랜드 파워</a:t>
            </a:r>
          </a:p>
          <a:p>
            <a:pPr lvl="1">
              <a:defRPr sz="1800"/>
            </a:pPr>
            <a:r>
              <a:t>대전 방문 시 필수 관광 코스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재무 성과 비교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838200"/>
          <a:ext cx="1182623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225"/>
                <a:gridCol w="2687781"/>
                <a:gridCol w="1612669"/>
                <a:gridCol w="2150225"/>
                <a:gridCol w="3225338"/>
              </a:tblGrid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빵집명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설립년도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위치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연매출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영업이익률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</a:t>
                      </a:r>
                      <a:r>
                        <a:rPr b="1"/>
                        <a:t>성심당</a:t>
                      </a:r>
                      <a: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대전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</a:t>
                      </a:r>
                      <a:r>
                        <a:rPr b="1"/>
                        <a:t>628억원</a:t>
                      </a:r>
                      <a: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</a:t>
                      </a:r>
                      <a:r>
                        <a:rPr b="1"/>
                        <a:t>16.7%</a:t>
                      </a:r>
                      <a:r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이성당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군산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217억원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6.5%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옵스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부산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250억원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5.2%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삼송빵집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대구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103억원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-8.7%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