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77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slide" Target="slides/slide1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지역 베이커리의 성공 전략과 핵심 요인 분석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특별한 비법이 아닌</a:t>
            </a:r>
            <a:br/>
            <a:r>
              <a:t/>
            </a:r>
            <a:br/>
            <a:r>
              <a:t/>
            </a:r>
            <a:br/>
            <a:r>
              <a:t>에서 시작합니다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궁금하신 점이 있으시면 질문해 주세요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81542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28/02/2022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28/02/2022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28/02/2022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992BF2-46A2-1C46-85E4-A27A8556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8128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200"/>
            </a:pPr>
            <a:r>
              <a:t>md2pptx Markdown To Powerpoint Converter 6.0.1 13 September, 2025</a:t>
            </a:r>
            <a:endParaRPr lang="en-GB"/>
          </a:p>
          <a:p>
            <a:pPr algn="l">
              <a:spcBef>
                <a:spcPts val="0"/>
              </a:spcBef>
              <a:defRPr sz="3200"/>
            </a:pPr>
            <a:r>
              <a:t>Presentation built: 07:46 on 2 October,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544320"/>
          <a:ext cx="11277600" cy="1143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38800"/>
                <a:gridCol w="5638800"/>
              </a:tblGrid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Martin Template.pptx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pageTitleSize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32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sectionTitleSize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38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baseTextSize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20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baseTextDecrement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/>
            </a:pPr>
            <a:r>
              <a:t>사례 2: 서울빵집 (제주)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064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200"/>
            </a:pPr>
            <a:r>
              <a:t>📊 기본 정보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63600"/>
            <a:ext cx="11826240" cy="56286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설립</a:t>
            </a:r>
            <a:r>
              <a:t>: 1974년</a:t>
            </a:r>
          </a:p>
          <a:p>
            <a:pPr>
              <a:defRPr sz="2000"/>
            </a:pPr>
            <a:r>
              <a:t/>
            </a:r>
            <a:r>
              <a:rPr b="1"/>
              <a:t>위치</a:t>
            </a:r>
            <a:r>
              <a:t>: 제주시 애월읍 하귀2리</a:t>
            </a:r>
          </a:p>
          <a:p>
            <a:pPr>
              <a:defRPr sz="2000"/>
            </a:pPr>
            <a:r>
              <a:t/>
            </a:r>
            <a:r>
              <a:rPr b="1"/>
              <a:t>특징</a:t>
            </a:r>
            <a:r>
              <a:t>: 전통 방식 고수</a:t>
            </a:r>
          </a:p>
          <a:p>
            <a:pPr>
              <a:defRPr sz="2000"/>
            </a:pPr>
            <a:r>
              <a:t/>
            </a:r>
            <a:r>
              <a:rPr b="1"/>
              <a:t>강점</a:t>
            </a:r>
            <a:r>
              <a:t>: 제주 특산물 활용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/>
            </a:pPr>
            <a:r>
              <a:t>🎯 성공 전략 요약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064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200"/>
            </a:pPr>
            <a:r>
              <a:t>핵심 성공 전략 4가지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63600"/>
            <a:ext cx="11826240" cy="56286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i="1"/>
              <a:t>① 제품 차별화</a:t>
            </a:r>
            <a:r>
              <a:t/>
            </a:r>
            <a:r>
              <a:rPr i="1"/>
              <a:t> 🥐</a:t>
            </a:r>
            <a:br/>
            <a:r>
              <a:rPr i="1"/>
              <a:t/>
            </a:r>
            <a:br/>
            <a:r>
              <a:rPr i="1"/>
              <a:t>• 시그니처 메뉴</a:t>
            </a:r>
            <a:br/>
            <a:r>
              <a:rPr i="1"/>
              <a:t>• 지역 특산물</a:t>
            </a:r>
            <a:br/>
            <a:r>
              <a:rPr i="1"/>
              <a:t>• 품질 관리</a:t>
            </a:r>
          </a:p>
          <a:p>
            <a:pPr>
              <a:defRPr sz="2000"/>
            </a:pPr>
            <a:r>
              <a:t/>
            </a:r>
            <a:r>
              <a:rPr i="1"/>
              <a:t>② 마케팅 전략</a:t>
            </a:r>
            <a:r>
              <a:t/>
            </a:r>
            <a:r>
              <a:rPr i="1"/>
              <a:t> 📱</a:t>
            </a:r>
            <a:br/>
            <a:r>
              <a:rPr i="1"/>
              <a:t/>
            </a:r>
            <a:br/>
            <a:r>
              <a:rPr i="1"/>
              <a:t>• SNS 활용</a:t>
            </a:r>
            <a:br/>
            <a:r>
              <a:rPr i="1"/>
              <a:t>• 스토리텔링</a:t>
            </a:r>
            <a:br/>
            <a:r>
              <a:rPr i="1"/>
              <a:t>• 입소문 효과</a:t>
            </a:r>
          </a:p>
          <a:p>
            <a:pPr>
              <a:defRPr sz="2000"/>
            </a:pPr>
            <a:r>
              <a:t/>
            </a:r>
            <a:r>
              <a:rPr i="1"/>
              <a:t>③ 운영 전략</a:t>
            </a:r>
            <a:r>
              <a:t/>
            </a:r>
            <a:r>
              <a:rPr i="1"/>
              <a:t> ⚙️</a:t>
            </a:r>
            <a:br/>
            <a:r>
              <a:rPr i="1"/>
              <a:t/>
            </a:r>
            <a:br/>
            <a:r>
              <a:rPr i="1"/>
              <a:t>• 수제 빵 중심</a:t>
            </a:r>
            <a:br/>
            <a:r>
              <a:rPr i="1"/>
              <a:t>• 고객 경험 중시</a:t>
            </a:r>
            <a:br/>
            <a:r>
              <a:rPr i="1"/>
              <a:t>• 지속적 혁신</a:t>
            </a:r>
          </a:p>
          <a:p>
            <a:pPr>
              <a:defRPr sz="2000"/>
            </a:pPr>
            <a:r>
              <a:t/>
            </a:r>
            <a:r>
              <a:rPr i="1"/>
              <a:t>④ 재무 관리</a:t>
            </a:r>
            <a:r>
              <a:t/>
            </a:r>
            <a:r>
              <a:rPr i="1"/>
              <a:t> 💰</a:t>
            </a:r>
            <a:br/>
            <a:r>
              <a:rPr i="1"/>
              <a:t/>
            </a:r>
            <a:br/>
            <a:r>
              <a:rPr i="1"/>
              <a:t>• 원가 관리</a:t>
            </a:r>
            <a:br/>
            <a:r>
              <a:rPr i="1"/>
              <a:t>• 마진율 최적화</a:t>
            </a:r>
            <a:br/>
            <a:r>
              <a:rPr i="1"/>
              <a:t>• 다각화 전략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/>
            </a:pPr>
            <a:r>
              <a:t>💡 시사점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064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200"/>
            </a:pPr>
            <a:r>
              <a:t>🎯 대기업과의 차별화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63600"/>
            <a:ext cx="11826240" cy="56286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프랜차이즈 ≠ 지역 빵집</a:t>
            </a:r>
          </a:p>
          <a:p>
            <a:pPr lvl="2">
              <a:defRPr sz="1600"/>
            </a:pPr>
            <a:r>
              <a:t>획일화 → </a:t>
            </a:r>
            <a:r>
              <a:rPr b="1"/>
              <a:t>차별화</a:t>
            </a:r>
          </a:p>
          <a:p>
            <a:pPr lvl="2">
              <a:defRPr sz="1600"/>
            </a:pPr>
            <a:r>
              <a:t>대량생산 → </a:t>
            </a:r>
            <a:r>
              <a:rPr b="1"/>
              <a:t>수제의 가치</a:t>
            </a:r>
          </a:p>
          <a:p>
            <a:pPr>
              <a:defRPr sz="2000"/>
            </a:pPr>
            <a:r>
              <a:t/>
            </a:r>
            <a:r>
              <a:rPr b="1"/>
              <a:t>작아도 높은 영업이익률 달성 가능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064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200"/>
            </a:pPr>
            <a:r>
              <a:t>🌐 디지털 시대의 기회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63600"/>
            <a:ext cx="11826240" cy="56286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SNS의 힘</a:t>
            </a:r>
            <a:r>
              <a:t> 📱</a:t>
            </a:r>
          </a:p>
          <a:p>
            <a:pPr lvl="1">
              <a:defRPr sz="1800"/>
            </a:pPr>
            <a:r>
              <a:t/>
            </a:r>
            <a:r>
              <a:rPr b="1"/>
              <a:t>적은 비용 → 전국 홍보</a:t>
            </a:r>
          </a:p>
          <a:p>
            <a:pPr>
              <a:defRPr sz="2000"/>
            </a:pPr>
            <a:r>
              <a:t/>
            </a:r>
            <a:r>
              <a:rPr b="1"/>
              <a:t>온라인 판매로 시장 확대</a:t>
            </a:r>
            <a:r>
              <a:t> 🛒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064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200"/>
            </a:pPr>
            <a:r>
              <a:t>🌱 지속 가능한 성장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63600"/>
            <a:ext cx="11826240" cy="56286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단기 이익 &lt; </a:t>
            </a:r>
            <a:r>
              <a:rPr b="1"/>
              <a:t>브랜드 가치</a:t>
            </a:r>
          </a:p>
          <a:p>
            <a:pPr>
              <a:defRPr sz="2000"/>
            </a:pPr>
            <a:r>
              <a:t>지역과 상생 🤝</a:t>
            </a:r>
          </a:p>
          <a:p>
            <a:pPr>
              <a:defRPr sz="2000"/>
            </a:pPr>
            <a:r>
              <a:t>꾸준한 품질 유지 ✨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/>
            </a:pPr>
            <a:r>
              <a:t>🎬 결론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🥖 시골 빵집 성공사례 연구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5723"/>
            <a:ext cx="91440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064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200"/>
            </a:pPr>
            <a:r>
              <a:t>성공의 핵심 4가지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63600"/>
            <a:ext cx="11826240" cy="56286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i="1"/>
              <a:t>차별화된 제품력</a:t>
            </a:r>
            <a:r>
              <a:t/>
            </a:r>
            <a:r>
              <a:rPr i="1"/>
              <a:t> 🥖</a:t>
            </a:r>
            <a:br/>
            <a:r>
              <a:rPr i="1"/>
              <a:t/>
            </a:r>
            <a:br/>
            <a:r>
              <a:rPr i="1"/>
              <a:t>• 시그니처 메뉴 개발</a:t>
            </a:r>
            <a:br/>
            <a:r>
              <a:rPr i="1"/>
              <a:t>• 지역 특산물 활용</a:t>
            </a:r>
          </a:p>
          <a:p>
            <a:pPr>
              <a:defRPr sz="2000"/>
            </a:pPr>
            <a:r>
              <a:t/>
            </a:r>
            <a:r>
              <a:rPr i="1"/>
              <a:t>진정성 있는 운영</a:t>
            </a:r>
            <a:r>
              <a:t/>
            </a:r>
            <a:r>
              <a:rPr i="1"/>
              <a:t> ✨</a:t>
            </a:r>
            <a:br/>
            <a:r>
              <a:rPr i="1"/>
              <a:t/>
            </a:r>
            <a:br/>
            <a:r>
              <a:rPr i="1"/>
              <a:t>• 수제 빵의 가치</a:t>
            </a:r>
            <a:br/>
            <a:r>
              <a:rPr i="1"/>
              <a:t>• 꾸준한 품질 유지</a:t>
            </a:r>
          </a:p>
          <a:p>
            <a:pPr>
              <a:defRPr sz="2000"/>
            </a:pPr>
            <a:r>
              <a:t/>
            </a:r>
            <a:r>
              <a:rPr i="1"/>
              <a:t>효과적인 마케팅</a:t>
            </a:r>
            <a:r>
              <a:t/>
            </a:r>
            <a:r>
              <a:rPr i="1"/>
              <a:t> 📱</a:t>
            </a:r>
            <a:br/>
            <a:r>
              <a:rPr i="1"/>
              <a:t/>
            </a:r>
            <a:br/>
            <a:r>
              <a:rPr i="1"/>
              <a:t>• SNS 활용</a:t>
            </a:r>
            <a:br/>
            <a:r>
              <a:rPr i="1"/>
              <a:t>• 빵지순례 문화</a:t>
            </a:r>
          </a:p>
          <a:p>
            <a:pPr>
              <a:defRPr sz="2000"/>
            </a:pPr>
            <a:r>
              <a:t/>
            </a:r>
            <a:r>
              <a:rPr i="1"/>
              <a:t>지역과의 연계</a:t>
            </a:r>
            <a:r>
              <a:t/>
            </a:r>
            <a:r>
              <a:rPr i="1"/>
              <a:t> 🤝</a:t>
            </a:r>
            <a:br/>
            <a:r>
              <a:rPr i="1"/>
              <a:t/>
            </a:r>
            <a:br/>
            <a:r>
              <a:rPr i="1"/>
              <a:t>• 관광 명소화</a:t>
            </a:r>
            <a:br/>
            <a:r>
              <a:rPr i="1"/>
              <a:t>• 지역 경제 기여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064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200"/>
            </a:pPr>
            <a:r>
              <a:t>💎 Key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63600"/>
            <a:ext cx="11826240" cy="56286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i="1"/>
              <a:t>시골 빵집의 성공은</a:t>
            </a:r>
            <a:r>
              <a:t/>
            </a:r>
          </a:p>
          <a:p>
            <a:pPr>
              <a:defRPr sz="2000"/>
            </a:pPr>
            <a:r>
              <a:t/>
            </a:r>
            <a:r>
              <a:rPr i="1"/>
              <a:t>진정성과 차별화</a:t>
            </a:r>
            <a:r>
              <a:t/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/>
            </a:pPr>
            <a:r>
              <a:t>🙏 감사합니다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/>
            </a:pPr>
            <a:r>
              <a:t>서론: 지역 빵집의 부상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064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200"/>
            </a:pPr>
            <a:r>
              <a:t>🎯 빵지순례 현상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63600"/>
            <a:ext cx="11826240" cy="56286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빵지순례(Bakery Pilgrimage)</a:t>
            </a:r>
            <a:r>
              <a:t>: 맛있는 빵집을 찾아 성지순례하듯 다니는 현상</a:t>
            </a:r>
          </a:p>
          <a:p>
            <a:pPr>
              <a:defRPr sz="2000"/>
            </a:pPr>
            <a:r>
              <a:t>소셜미디어를 통한 입소문으로 </a:t>
            </a:r>
            <a:r>
              <a:rPr b="1"/>
              <a:t>전국적 인기</a:t>
            </a:r>
          </a:p>
          <a:p>
            <a:pPr>
              <a:defRPr sz="2000"/>
            </a:pPr>
            <a:r>
              <a:t>지역 관광 명소로 자리매김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064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200"/>
            </a:pPr>
            <a:r>
              <a:t>💡 왜 지금 지역 빵집인가?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63600"/>
            <a:ext cx="11826240" cy="56286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획일화된 프랜차이즈 빵에 대한 피로감</a:t>
            </a:r>
          </a:p>
          <a:p>
            <a:pPr>
              <a:defRPr sz="2000"/>
            </a:pPr>
            <a:r>
              <a:t/>
            </a:r>
            <a:r>
              <a:rPr b="1"/>
              <a:t>수제 빵</a:t>
            </a:r>
            <a:r>
              <a:t>에 대한 소비자 니즈 증가</a:t>
            </a:r>
          </a:p>
          <a:p>
            <a:pPr>
              <a:defRPr sz="2000"/>
            </a:pPr>
            <a:r>
              <a:t>지역 특산물을 활용한 차별화 가능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/>
            </a:pPr>
            <a:r>
              <a:t>사례 1: 성심당 (대전)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064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200"/>
            </a:pPr>
            <a:r>
              <a:t>📊 기본 정보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63600"/>
            <a:ext cx="11826240" cy="56286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설립</a:t>
            </a:r>
            <a:r>
              <a:t>: 1956년 대전 대흥동</a:t>
            </a:r>
          </a:p>
          <a:p>
            <a:pPr>
              <a:defRPr sz="2000"/>
            </a:pPr>
            <a:r>
              <a:t/>
            </a:r>
            <a:r>
              <a:rPr b="1"/>
              <a:t>연매출</a:t>
            </a:r>
            <a:r>
              <a:t>: </a:t>
            </a:r>
            <a:r>
              <a:rPr b="1"/>
              <a:t>628억원</a:t>
            </a:r>
            <a:r>
              <a:t> (2021년 기준)</a:t>
            </a:r>
          </a:p>
          <a:p>
            <a:pPr>
              <a:defRPr sz="2000"/>
            </a:pPr>
            <a:r>
              <a:t/>
            </a:r>
            <a:r>
              <a:rPr b="1"/>
              <a:t>영업이익</a:t>
            </a:r>
            <a:r>
              <a:t>: 105억원 (영업이익률 </a:t>
            </a:r>
            <a:r>
              <a:rPr b="1"/>
              <a:t>16.7%</a:t>
            </a:r>
            <a:r>
              <a:t>)</a:t>
            </a:r>
          </a:p>
          <a:p>
            <a:pPr>
              <a:defRPr sz="2000"/>
            </a:pPr>
            <a:r>
              <a:t/>
            </a:r>
            <a:r>
              <a:rPr b="1"/>
              <a:t>대표 메뉴</a:t>
            </a:r>
            <a:r>
              <a:t>: 튀김소보로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064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200"/>
            </a:pPr>
            <a:r>
              <a:t>⭐ 성공 요인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63600"/>
            <a:ext cx="11826240" cy="56286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i="1"/>
              <a:t>① 시그니처 메뉴 개발</a:t>
            </a:r>
            <a:r>
              <a:t/>
            </a:r>
            <a:r>
              <a:rPr i="1"/>
              <a:t/>
            </a:r>
            <a:br/>
            <a:r>
              <a:rPr i="1"/>
              <a:t/>
            </a:r>
            <a:br/>
            <a:r>
              <a:rPr i="1"/>
              <a:t>다른 곳에서 맛볼 수 없는</a:t>
            </a:r>
            <a:br/>
            <a:r>
              <a:rPr i="1"/>
              <a:t>독특한 제품 개발</a:t>
            </a:r>
          </a:p>
          <a:p>
            <a:pPr>
              <a:defRPr sz="2000"/>
            </a:pPr>
            <a:r>
              <a:t/>
            </a:r>
            <a:r>
              <a:rPr i="1"/>
              <a:t>② 압도적 규모</a:t>
            </a:r>
            <a:r>
              <a:t/>
            </a:r>
            <a:r>
              <a:rPr i="1"/>
              <a:t/>
            </a:r>
            <a:br/>
            <a:r>
              <a:rPr i="1"/>
              <a:t/>
            </a:r>
            <a:br/>
            <a:r>
              <a:rPr i="1"/>
              <a:t>전국 4대 지역 빵집 중</a:t>
            </a:r>
            <a:br/>
            <a:r>
              <a:rPr i="1"/>
              <a:t>매출 1위 달성</a:t>
            </a:r>
          </a:p>
          <a:p>
            <a:pPr>
              <a:defRPr sz="2000"/>
            </a:pPr>
            <a:r>
              <a:t/>
            </a:r>
            <a:r>
              <a:rPr i="1"/>
              <a:t>③ 브랜드 파워</a:t>
            </a:r>
            <a:r>
              <a:t/>
            </a:r>
            <a:r>
              <a:rPr i="1"/>
              <a:t/>
            </a:r>
            <a:br/>
            <a:r>
              <a:rPr i="1"/>
              <a:t/>
            </a:r>
            <a:br/>
            <a:r>
              <a:rPr i="1"/>
              <a:t>대전 방문 시</a:t>
            </a:r>
            <a:br/>
            <a:r>
              <a:rPr i="1"/>
              <a:t>필수 관광 코스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064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200"/>
            </a:pPr>
            <a:r>
              <a:t>📈 재무 성과 비교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63600"/>
            <a:ext cx="11826240" cy="28143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i="1"/>
              <a:t>전국 4대 지역 빵집 비교 (2021년 기준)</a:t>
            </a:r>
            <a:r>
              <a:t/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677920"/>
          <a:ext cx="11277597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472"/>
                <a:gridCol w="2563090"/>
                <a:gridCol w="1537854"/>
                <a:gridCol w="2050472"/>
                <a:gridCol w="3075709"/>
              </a:tblGrid>
              <a:tr h="0"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빵집명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설립년도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위치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연매출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영업이익률 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</a:t>
                      </a:r>
                      <a:r>
                        <a:rPr b="1"/>
                        <a:t>성심당</a:t>
                      </a:r>
                      <a:r>
                        <a:t> 🏆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1956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대전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</a:t>
                      </a:r>
                      <a:r>
                        <a:rPr b="1"/>
                        <a:t>628억원</a:t>
                      </a:r>
                      <a: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</a:t>
                      </a:r>
                      <a:r>
                        <a:rPr b="1"/>
                        <a:t>16.7%</a:t>
                      </a:r>
                      <a:r>
                        <a:t> 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이성당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1945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군산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217억원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6.5% 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옵스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1989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부산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250억원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5.2% 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삼송빵집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1957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대구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103억원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-8.7%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Martin Packer</cp:lastModifiedBy>
  <cp:revision>19</cp:revision>
  <dcterms:created xsi:type="dcterms:W3CDTF">2013-01-27T09:14:16Z</dcterms:created>
  <dcterms:modified xsi:type="dcterms:W3CDTF">2022-02-28T10:25:19Z</dcterms:modified>
  <cp:category/>
</cp:coreProperties>
</file>