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77" r:id="rId4"/>
    <p:sldId id="264" r:id="rId5"/>
    <p:sldId id="259" r:id="rId6"/>
    <p:sldId id="261" r:id="rId7"/>
    <p:sldId id="262" r:id="rId8"/>
    <p:sldId id="265" r:id="rId9"/>
    <p:sldId id="266" r:id="rId10"/>
    <p:sldId id="267" r:id="rId11"/>
    <p:sldId id="268" r:id="rId12"/>
    <p:sldId id="274" r:id="rId13"/>
    <p:sldId id="269" r:id="rId14"/>
    <p:sldId id="270" r:id="rId15"/>
    <p:sldId id="275" r:id="rId16"/>
    <p:sldId id="271" r:id="rId17"/>
    <p:sldId id="273" r:id="rId18"/>
    <p:sldId id="272" r:id="rId19"/>
    <p:sldId id="257" r:id="rId20"/>
    <p:sldId id="258" r:id="rId21"/>
    <p:sldId id="276" r:id="rId22"/>
    <p:sldId id="26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590" autoAdjust="0"/>
  </p:normalViewPr>
  <p:slideViewPr>
    <p:cSldViewPr snapToGrid="0" snapToObjects="1">
      <p:cViewPr varScale="1">
        <p:scale>
          <a:sx n="89" d="100"/>
          <a:sy n="89" d="100"/>
        </p:scale>
        <p:origin x="-16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5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2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3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5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7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3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1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5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8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0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9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6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ek.nl/projects/learninggo/" TargetMode="External"/><Relationship Id="rId4" Type="http://schemas.openxmlformats.org/officeDocument/2006/relationships/hyperlink" Target="http://archive.org/details/GoProgramming" TargetMode="External"/><Relationship Id="rId5" Type="http://schemas.openxmlformats.org/officeDocument/2006/relationships/hyperlink" Target="http://jan.newmarch.name/go/" TargetMode="External"/><Relationship Id="rId6" Type="http://schemas.openxmlformats.org/officeDocument/2006/relationships/hyperlink" Target="https://code.google.com/p/go-wiki/w/list" TargetMode="External"/><Relationship Id="rId7" Type="http://schemas.openxmlformats.org/officeDocument/2006/relationships/hyperlink" Target="https://gobyexampl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-lang.cat-v.org/text-editor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uerkitoBio/trofa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thishvj/golang-workshops/tree/master/beginner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unicating_sequential_processes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nfreaks.com/videos/115-elcamp2010-g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olang.org/doc/install" TargetMode="External"/><Relationship Id="rId4" Type="http://schemas.openxmlformats.org/officeDocument/2006/relationships/hyperlink" Target="http://tour.golang.org/" TargetMode="External"/><Relationship Id="rId5" Type="http://schemas.openxmlformats.org/officeDocument/2006/relationships/hyperlink" Target="https://github.com/cksachdev/golang-presentations/tree/master/beginn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go/downloads/lis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#</a:t>
            </a:r>
            <a:r>
              <a:rPr lang="en-US" dirty="0" err="1" smtClean="0">
                <a:solidFill>
                  <a:srgbClr val="0000FF"/>
                </a:solidFill>
              </a:rPr>
              <a:t>golang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beginner’s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65240"/>
            <a:ext cx="6400800" cy="77356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Chetan Sachdev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cksachdev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012" y="527951"/>
            <a:ext cx="1469698" cy="146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1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685" y="81906"/>
            <a:ext cx="8673329" cy="6740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D7601A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 smtClean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7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%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"7 is even"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"7 is odd"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8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%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4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"8 is divisible by 4"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9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num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"is negative"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else if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num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"has 1 digit"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num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"has multiple digits"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2968" y="172946"/>
            <a:ext cx="4666667" cy="55153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03.1-branchingif.go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5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03.2-branchingswitch.go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22859"/>
            <a:ext cx="8229600" cy="5355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”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2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"write 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 as 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"one"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2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"two"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3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"three"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</a:p>
          <a:p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</a:p>
          <a:p>
            <a:endParaRPr lang="en-US" dirty="0">
              <a:solidFill>
                <a:srgbClr val="A4B0B1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58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03.2.1-</a:t>
            </a:r>
            <a:r>
              <a:rPr lang="en-US" dirty="0"/>
              <a:t>branchingswitch.go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15767"/>
            <a:ext cx="8229600" cy="5355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"time"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time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.Now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().Weekday()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time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Saturday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time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Sunday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"it's the weekend"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default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"it's a weekday"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    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time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.Now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.Hour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() &lt;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12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"it's before noon"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default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"it's after noon"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</a:p>
          <a:p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</a:p>
          <a:p>
            <a:endParaRPr lang="en-US" dirty="0">
              <a:solidFill>
                <a:srgbClr val="A4B0B1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0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1279"/>
            <a:ext cx="9144000" cy="6463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 []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2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3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4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>
                <a:solidFill>
                  <a:srgbClr val="7F87CF"/>
                </a:solidFill>
                <a:latin typeface="Courier New"/>
                <a:ea typeface="Courier New"/>
                <a:cs typeface="Courier New"/>
              </a:rPr>
              <a:t>\</a:t>
            </a:r>
            <a:r>
              <a:rPr lang="en-US" dirty="0" err="1">
                <a:solidFill>
                  <a:srgbClr val="7F87CF"/>
                </a:solidFill>
                <a:latin typeface="Courier New"/>
                <a:ea typeface="Courier New"/>
                <a:cs typeface="Courier New"/>
              </a:rPr>
              <a:t>n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Within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 for loop ..."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0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len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arr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++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j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0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>
                <a:solidFill>
                  <a:srgbClr val="7F87CF"/>
                </a:solidFill>
                <a:latin typeface="Courier New"/>
                <a:ea typeface="Courier New"/>
                <a:cs typeface="Courier New"/>
              </a:rPr>
              <a:t>\</a:t>
            </a:r>
            <a:r>
              <a:rPr lang="en-US" dirty="0" err="1">
                <a:solidFill>
                  <a:srgbClr val="7F87CF"/>
                </a:solidFill>
                <a:latin typeface="Courier New"/>
                <a:ea typeface="Courier New"/>
                <a:cs typeface="Courier New"/>
              </a:rPr>
              <a:t>n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Within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 infinite for loop ..."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	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len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arr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		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break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	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	j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3433" y="346693"/>
            <a:ext cx="4876960" cy="735119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04-loops.go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4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05-functions.go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00" y="1422868"/>
            <a:ext cx="8229600" cy="5078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 smtClean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Add(</a:t>
            </a:r>
            <a:r>
              <a:rPr lang="en-US" dirty="0" err="1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+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 smtClean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s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Add(</a:t>
            </a:r>
            <a:r>
              <a:rPr lang="en-US" dirty="0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5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10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"Sum is: "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</a:p>
          <a:p>
            <a:endParaRPr lang="en-US" dirty="0" smtClean="0">
              <a:solidFill>
                <a:srgbClr val="A4B0B1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A4B0B1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A4B0B1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06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495"/>
            <a:ext cx="9144000" cy="7294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strconv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SumProd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 (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s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p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SumProd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5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6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p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 []</a:t>
            </a:r>
            <a:r>
              <a:rPr lang="en-US" dirty="0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string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"Hello"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"how"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"are"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"you?"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v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arr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</a:t>
            </a: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v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a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"20a"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_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strconv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.Atoi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!=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nil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"Error! 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err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880" y="-29033"/>
            <a:ext cx="6392774" cy="795531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05.1-multipleassignment.go</a:t>
            </a:r>
          </a:p>
        </p:txBody>
      </p:sp>
    </p:spTree>
    <p:extLst>
      <p:ext uri="{BB962C8B-B14F-4D97-AF65-F5344CB8AC3E}">
        <p14:creationId xmlns:p14="http://schemas.microsoft.com/office/powerpoint/2010/main" val="1271478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07" y="56496"/>
            <a:ext cx="8706022" cy="6740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MyCar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color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string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maxSpeed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MyCar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//{ 0}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MyCar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"red"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100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//{red, 100}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"blue"</a:t>
            </a:r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maxSpeed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150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//{blue, 150}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"color is:"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color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//color is: blue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MyCar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maxSpeed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150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color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"green"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//{green, 150}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9508" y="9179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1607" y="79304"/>
            <a:ext cx="4058622" cy="65037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06-structure.go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81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9" cy="444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06.1-structuremethods.go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6007" y="1101557"/>
            <a:ext cx="8411390" cy="5355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MyCar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speed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*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MyCar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acc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speed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speed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10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MyCar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.acc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53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8292" y="214193"/>
            <a:ext cx="8631336" cy="64633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”</a:t>
            </a: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f(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string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0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3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++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from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":"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f(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"direct"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go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f(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goroutine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go </a:t>
            </a:r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string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msg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"going"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string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.Scanln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(&amp;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input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"done"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273" y="224274"/>
            <a:ext cx="4192355" cy="632497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07-goroutines.go</a:t>
            </a:r>
          </a:p>
        </p:txBody>
      </p:sp>
    </p:spTree>
    <p:extLst>
      <p:ext uri="{BB962C8B-B14F-4D97-AF65-F5344CB8AC3E}">
        <p14:creationId xmlns:p14="http://schemas.microsoft.com/office/powerpoint/2010/main" val="398692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Editors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http://go-lang.cat-v.org/text-editors/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Learning go 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http://www.miek.nl/projects/learninggo/</a:t>
            </a:r>
            <a:endParaRPr lang="en-US" dirty="0" smtClean="0"/>
          </a:p>
          <a:p>
            <a:pPr lvl="1"/>
            <a:r>
              <a:rPr lang="en-US" dirty="0" err="1" smtClean="0"/>
              <a:t>GoProgramming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http://archive.org/details/GoProgramming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Network programming with go 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http://jan.newmarch.name/go/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www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o-wiki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https://code.google.com/p/go-wiki/w/list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Gobyexample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7"/>
              </a:rPr>
              <a:t>https://gobyexample.com/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1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i_am</a:t>
            </a:r>
            <a:r>
              <a:rPr lang="en-US" dirty="0" smtClean="0"/>
              <a:t> := “Chetan Sachdev”</a:t>
            </a:r>
          </a:p>
          <a:p>
            <a:pPr marL="0" indent="0">
              <a:buNone/>
            </a:pPr>
            <a:r>
              <a:rPr lang="en-US" dirty="0" err="1" smtClean="0"/>
              <a:t>myJob</a:t>
            </a:r>
            <a:r>
              <a:rPr lang="en-US" dirty="0" smtClean="0"/>
              <a:t> := “Practice lead (Flash Platform) @ Tarento Technologies Pvt Ltd”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i_am</a:t>
            </a:r>
            <a:r>
              <a:rPr lang="en-US" dirty="0" smtClean="0"/>
              <a:t> != “an expert in #</a:t>
            </a:r>
            <a:r>
              <a:rPr lang="en-US" dirty="0" err="1" smtClean="0">
                <a:solidFill>
                  <a:srgbClr val="0000FF"/>
                </a:solidFill>
              </a:rPr>
              <a:t>golang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22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into the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Blog engine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https://github.com/PuerkitoBio/trofaf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1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Sathish</a:t>
            </a:r>
            <a:r>
              <a:rPr lang="en-US" dirty="0"/>
              <a:t> VJ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https://github.com/sathishvj/golang-workshops/tree/master/beginner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7627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26542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Chetan Sachdev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cksachdev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chetansachdev.com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57777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6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 is a concurrent open source programming language developed at Google. </a:t>
            </a:r>
          </a:p>
          <a:p>
            <a:r>
              <a:rPr lang="en-US" dirty="0" smtClean="0"/>
              <a:t>Compiled</a:t>
            </a:r>
          </a:p>
          <a:p>
            <a:r>
              <a:rPr lang="en-US" dirty="0" smtClean="0"/>
              <a:t>Statically typed</a:t>
            </a:r>
          </a:p>
          <a:p>
            <a:r>
              <a:rPr lang="en-US" dirty="0" smtClean="0"/>
              <a:t>Concurrent</a:t>
            </a:r>
          </a:p>
          <a:p>
            <a:r>
              <a:rPr lang="en-US" dirty="0" smtClean="0"/>
              <a:t>Simple</a:t>
            </a:r>
          </a:p>
          <a:p>
            <a:r>
              <a:rPr lang="en-US" dirty="0" smtClean="0"/>
              <a:t>Productive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38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pPr marL="0" indent="0" algn="ctr">
              <a:buNone/>
            </a:pPr>
            <a:r>
              <a:rPr lang="en-US" sz="1800" b="1" dirty="0" smtClean="0"/>
              <a:t>Emerging </a:t>
            </a:r>
            <a:r>
              <a:rPr lang="en-US" sz="1800" b="1" dirty="0"/>
              <a:t>Languages Camp </a:t>
            </a:r>
            <a:r>
              <a:rPr lang="en-US" sz="1800" b="1" dirty="0" smtClean="0"/>
              <a:t>2010</a:t>
            </a: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 algn="ctr">
              <a:buNone/>
            </a:pP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://confreaks.com/videos/115-elcamp2010-</a:t>
            </a:r>
            <a:r>
              <a:rPr lang="en-US" sz="1400" dirty="0" smtClean="0">
                <a:hlinkClick r:id="rId2"/>
              </a:rPr>
              <a:t>go</a:t>
            </a:r>
            <a:r>
              <a:rPr lang="en-US" sz="1400" dirty="0" smtClean="0"/>
              <a:t> by Rob Pike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and Read </a:t>
            </a:r>
            <a:r>
              <a:rPr lang="en-US" sz="1400" dirty="0"/>
              <a:t>the 1978 CSP </a:t>
            </a:r>
            <a:r>
              <a:rPr lang="en-US" sz="1400" dirty="0" smtClean="0"/>
              <a:t>paper. CSP stands for Communicating </a:t>
            </a:r>
            <a:r>
              <a:rPr lang="en-US" sz="1400" dirty="0"/>
              <a:t>sequential processes by  C. A. R. Hoare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http://en.wikipedia.org/wiki/</a:t>
            </a:r>
            <a:r>
              <a:rPr lang="en-US" sz="1400" dirty="0" smtClean="0">
                <a:hlinkClick r:id="rId3"/>
              </a:rPr>
              <a:t>Communicating_sequential_processes</a:t>
            </a:r>
            <a:r>
              <a:rPr lang="en-US" sz="1400" dirty="0" smtClean="0"/>
              <a:t> 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665" y="2309526"/>
            <a:ext cx="5428618" cy="30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29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Setup </a:t>
            </a:r>
            <a:r>
              <a:rPr lang="en-US" dirty="0" err="1" smtClean="0"/>
              <a:t>golang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golang</a:t>
            </a:r>
            <a:r>
              <a:rPr lang="en-US" dirty="0" smtClean="0"/>
              <a:t> basics</a:t>
            </a:r>
          </a:p>
          <a:p>
            <a:pPr marL="857250" lvl="1" indent="-457200">
              <a:buFont typeface="Wingdings" charset="2"/>
              <a:buChar char="ü"/>
            </a:pPr>
            <a:r>
              <a:rPr lang="en-US" dirty="0" smtClean="0"/>
              <a:t>“Hello World” program</a:t>
            </a:r>
          </a:p>
          <a:p>
            <a:pPr marL="857250" lvl="1" indent="-457200">
              <a:buFont typeface="Wingdings" charset="2"/>
              <a:buChar char="ü"/>
            </a:pPr>
            <a:r>
              <a:rPr lang="en-US" dirty="0" smtClean="0"/>
              <a:t>Variables and constants</a:t>
            </a:r>
          </a:p>
          <a:p>
            <a:pPr marL="857250" lvl="1" indent="-457200">
              <a:buFont typeface="Wingdings" charset="2"/>
              <a:buChar char="ü"/>
            </a:pPr>
            <a:r>
              <a:rPr lang="en-US" dirty="0" smtClean="0"/>
              <a:t>Branching (if/else and switch)</a:t>
            </a:r>
          </a:p>
          <a:p>
            <a:pPr marL="857250" lvl="1" indent="-457200">
              <a:buFont typeface="Wingdings" charset="2"/>
              <a:buChar char="ü"/>
            </a:pPr>
            <a:r>
              <a:rPr lang="en-US" dirty="0" smtClean="0"/>
              <a:t>Loops</a:t>
            </a:r>
            <a:endParaRPr lang="en-US" dirty="0"/>
          </a:p>
          <a:p>
            <a:pPr marL="857250" lvl="1" indent="-457200">
              <a:buFont typeface="Wingdings" charset="2"/>
              <a:buChar char="ü"/>
            </a:pPr>
            <a:r>
              <a:rPr lang="en-US" dirty="0" smtClean="0"/>
              <a:t>Functions</a:t>
            </a:r>
            <a:endParaRPr lang="en-US" dirty="0"/>
          </a:p>
          <a:p>
            <a:pPr marL="857250" lvl="1" indent="-457200">
              <a:buFont typeface="Wingdings" charset="2"/>
              <a:buChar char="ü"/>
            </a:pPr>
            <a:r>
              <a:rPr lang="en-US" dirty="0" smtClean="0"/>
              <a:t>Structure</a:t>
            </a:r>
          </a:p>
          <a:p>
            <a:pPr marL="857250" lvl="1" indent="-457200">
              <a:buFont typeface="Wingdings" charset="2"/>
              <a:buChar char="ü"/>
            </a:pPr>
            <a:r>
              <a:rPr lang="en-US" dirty="0" smtClean="0"/>
              <a:t>Go routines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Resources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Download go package from 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https://code.google.com/p/go/downloads/list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effectLst/>
              </a:rPr>
              <a:t>Follow installation steps described at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  <a:hlinkClick r:id="rId3"/>
              </a:rPr>
              <a:t>http://golang.org/doc/</a:t>
            </a:r>
            <a:r>
              <a:rPr lang="en-US" dirty="0" smtClean="0">
                <a:effectLst/>
                <a:hlinkClick r:id="rId3"/>
              </a:rPr>
              <a:t>install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Or</a:t>
            </a:r>
          </a:p>
          <a:p>
            <a:pPr marL="0" indent="0" algn="ctr">
              <a:buNone/>
            </a:pPr>
            <a:r>
              <a:rPr lang="en-US" dirty="0" smtClean="0">
                <a:effectLst/>
              </a:rPr>
              <a:t>Follow </a:t>
            </a:r>
            <a:r>
              <a:rPr lang="en-US" dirty="0"/>
              <a:t>along with </a:t>
            </a:r>
            <a:r>
              <a:rPr lang="en-US" dirty="0">
                <a:hlinkClick r:id="rId4"/>
              </a:rPr>
              <a:t>http://tour.golang.org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Download slides and source files from</a:t>
            </a:r>
            <a:br>
              <a:rPr lang="en-US" dirty="0" smtClean="0">
                <a:effectLst/>
              </a:rPr>
            </a:br>
            <a:r>
              <a:rPr lang="en-US" dirty="0">
                <a:hlinkClick r:id="rId5"/>
              </a:rPr>
              <a:t>https://github.com/cksachdev/golang-presentations/tree/master/</a:t>
            </a:r>
            <a:r>
              <a:rPr lang="en-US" dirty="0" smtClean="0">
                <a:hlinkClick r:id="rId5"/>
              </a:rPr>
              <a:t>beginner</a:t>
            </a:r>
            <a:r>
              <a:rPr lang="en-US" dirty="0" smtClean="0"/>
              <a:t> </a:t>
            </a:r>
            <a:endParaRPr lang="en-US" dirty="0" smtClean="0">
              <a:effectLst/>
            </a:endParaRPr>
          </a:p>
          <a:p>
            <a:r>
              <a:rPr lang="en-US" dirty="0" smtClean="0"/>
              <a:t>Choose your code editor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993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6947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Open console and run this command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15" y="1877830"/>
            <a:ext cx="6655871" cy="3691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599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01-helloworld.go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356121"/>
            <a:ext cx="8229600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788E95"/>
                </a:solidFill>
                <a:latin typeface="Courier New"/>
                <a:ea typeface="Courier New"/>
                <a:cs typeface="Courier New"/>
              </a:rPr>
              <a:t>main</a:t>
            </a: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D7601A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 smtClean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788E95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788E95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788E95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"hello world"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6A8188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91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90328"/>
            <a:ext cx="9234694" cy="6740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gi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gi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//0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//0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25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//25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j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5</a:t>
            </a: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s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"Hello!"</a:t>
            </a:r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"The two values are:"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//The two values are: 5, Hello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.Printf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"The integer is %d, and the string is %s.</a:t>
            </a:r>
            <a:r>
              <a:rPr lang="en-US" dirty="0">
                <a:solidFill>
                  <a:srgbClr val="7F87CF"/>
                </a:solidFill>
                <a:latin typeface="Courier New"/>
                <a:ea typeface="Courier New"/>
                <a:cs typeface="Courier New"/>
              </a:rPr>
              <a:t>\n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//The integer is 5, and the string is Hello.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arr1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[]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arr1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 []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2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3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4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arr2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 []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2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3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4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arr1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arr2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//[1,2,3,4] [1,2,3,4]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3994" y="686989"/>
            <a:ext cx="3940699" cy="58213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02-variables.go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01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578</Words>
  <Application>Microsoft Macintosh PowerPoint</Application>
  <PresentationFormat>On-screen Show (4:3)</PresentationFormat>
  <Paragraphs>303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#golang  beginner’s workshop</vt:lpstr>
      <vt:lpstr>me</vt:lpstr>
      <vt:lpstr>Introduction</vt:lpstr>
      <vt:lpstr>Evolution of Go</vt:lpstr>
      <vt:lpstr>Agenda</vt:lpstr>
      <vt:lpstr>Installation</vt:lpstr>
      <vt:lpstr>Validate installation</vt:lpstr>
      <vt:lpstr>01-helloworld.go</vt:lpstr>
      <vt:lpstr>02-variables.go</vt:lpstr>
      <vt:lpstr>03.1-branchingif.go</vt:lpstr>
      <vt:lpstr>03.2-branchingswitch.go</vt:lpstr>
      <vt:lpstr>03.2.1-branchingswitch.go</vt:lpstr>
      <vt:lpstr>04-loops.go</vt:lpstr>
      <vt:lpstr>05-functions.go</vt:lpstr>
      <vt:lpstr>05.1-multipleassignment.go</vt:lpstr>
      <vt:lpstr>06-structure.go</vt:lpstr>
      <vt:lpstr>06.1-structuremethods.go</vt:lpstr>
      <vt:lpstr>07-goroutines.go</vt:lpstr>
      <vt:lpstr>Resources</vt:lpstr>
      <vt:lpstr>Look into the source</vt:lpstr>
      <vt:lpstr>Credits</vt:lpstr>
      <vt:lpstr>Questions?       Chetan Sachdev @cksachdev http://chetansachdev.com</vt:lpstr>
    </vt:vector>
  </TitlesOfParts>
  <Company>Tarento Technologies Pvt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Chetan Sachdev</dc:creator>
  <cp:lastModifiedBy>Chetan Sachdev</cp:lastModifiedBy>
  <cp:revision>57</cp:revision>
  <dcterms:created xsi:type="dcterms:W3CDTF">2013-08-11T18:25:01Z</dcterms:created>
  <dcterms:modified xsi:type="dcterms:W3CDTF">2013-08-15T16:16:38Z</dcterms:modified>
</cp:coreProperties>
</file>