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399288" cy="43200638"/>
  <p:notesSz cx="6797675" cy="9874250"/>
  <p:embeddedFontLst>
    <p:embeddedFont>
      <p:font typeface="나눔스퀘어라운드 ExtraBold" panose="020B0600000101010101" charset="-127"/>
      <p:bold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58">
          <p15:clr>
            <a:srgbClr val="A4A3A4"/>
          </p15:clr>
        </p15:guide>
        <p15:guide id="2" pos="102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ORoMPifDgjcMg/wUB0LQmpRl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25" d="100"/>
          <a:sy n="25" d="100"/>
        </p:scale>
        <p:origin x="1020" y="-2727"/>
      </p:cViewPr>
      <p:guideLst>
        <p:guide orient="horz" pos="19458"/>
        <p:guide pos="10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9475" y="1235075"/>
            <a:ext cx="2498725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739775"/>
            <a:ext cx="2778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4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9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9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64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77004" y="4841845"/>
            <a:ext cx="31428268" cy="36705624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05075" y="14769474"/>
            <a:ext cx="1846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64793" y="5332141"/>
            <a:ext cx="14933020" cy="89203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  <a:sym typeface="Malgun Gothic"/>
              </a:rPr>
              <a:t> </a:t>
            </a:r>
            <a:r>
              <a:rPr lang="ko-KR" altLang="en-US" sz="3200" b="1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  <a:sym typeface="Malgun Gothic"/>
              </a:rPr>
              <a:t>연구 요약</a:t>
            </a:r>
            <a:endParaRPr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95869" y="33619251"/>
            <a:ext cx="14762054" cy="9199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  <a:sym typeface="Malgun Gothic"/>
              </a:rPr>
              <a:t>실험 설계</a:t>
            </a:r>
            <a:endParaRPr sz="3200" b="1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 SemiBold" panose="02000703000000020004" pitchFamily="50" charset="-127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4379" y="283050"/>
            <a:ext cx="31430530" cy="317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altLang="ko-KR" sz="7200" b="1" kern="100" dirty="0">
                <a:solidFill>
                  <a:schemeClr val="bg1"/>
                </a:solidFill>
                <a:latin typeface="+mj-ea"/>
                <a:ea typeface="+mj-ea"/>
              </a:rPr>
              <a:t>Task </a:t>
            </a:r>
            <a:r>
              <a:rPr lang="ko-KR" altLang="en-US" sz="7200" b="1" kern="100" dirty="0">
                <a:solidFill>
                  <a:schemeClr val="bg1"/>
                </a:solidFill>
                <a:latin typeface="+mj-ea"/>
                <a:ea typeface="+mj-ea"/>
              </a:rPr>
              <a:t>특성 기반 강화학습 알고리즘 선택 기준 분석</a:t>
            </a:r>
            <a:endParaRPr lang="ko-KR" altLang="en-US" sz="7200" b="1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08493" y="14619318"/>
            <a:ext cx="1846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64793" y="12781782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92898" y="11944930"/>
            <a:ext cx="15064821" cy="9655390"/>
            <a:chOff x="761528" y="13552260"/>
            <a:chExt cx="11803265" cy="9826659"/>
          </a:xfrm>
        </p:grpSpPr>
        <p:sp>
          <p:nvSpPr>
            <p:cNvPr id="98" name="Google Shape;98;p1"/>
            <p:cNvSpPr/>
            <p:nvPr/>
          </p:nvSpPr>
          <p:spPr>
            <a:xfrm>
              <a:off x="761528" y="13552260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 dirty="0">
                  <a:solidFill>
                    <a:schemeClr val="l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Pretendard SemiBold" panose="02000703000000020004" pitchFamily="50" charset="-127"/>
                  <a:sym typeface="Malgun Gothic"/>
                </a:rPr>
                <a:t>연구  목적</a:t>
              </a:r>
              <a:endParaRPr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900793" y="14787223"/>
              <a:ext cx="11664000" cy="859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  <a:sym typeface="Calibri"/>
              </a:endParaRPr>
            </a:p>
          </p:txBody>
        </p:sp>
      </p:grpSp>
      <p:sp>
        <p:nvSpPr>
          <p:cNvPr id="124" name="Google Shape;124;p1"/>
          <p:cNvSpPr/>
          <p:nvPr/>
        </p:nvSpPr>
        <p:spPr>
          <a:xfrm>
            <a:off x="910680" y="16480110"/>
            <a:ext cx="14933020" cy="87408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</a:rPr>
              <a:t>연구 배경</a:t>
            </a:r>
            <a:endParaRPr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393164" y="39563761"/>
            <a:ext cx="4477686" cy="9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  <a:sym typeface="Calibri"/>
              </a:rPr>
              <a:t>Super</a:t>
            </a:r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  <a:sym typeface="Calibri"/>
              </a:rPr>
              <a:t> </a:t>
            </a:r>
            <a:r>
              <a:rPr lang="en-US" altLang="ko-KR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  <a:sym typeface="Calibri"/>
              </a:rPr>
              <a:t>Mario Bros</a:t>
            </a:r>
            <a:endParaRPr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39" name="Google Shape;96;p1">
            <a:extLst>
              <a:ext uri="{FF2B5EF4-FFF2-40B4-BE49-F238E27FC236}">
                <a16:creationId xmlns:a16="http://schemas.microsoft.com/office/drawing/2014/main" id="{C189C006-116F-454F-B609-8E509B5DD9BA}"/>
              </a:ext>
            </a:extLst>
          </p:cNvPr>
          <p:cNvSpPr/>
          <p:nvPr/>
        </p:nvSpPr>
        <p:spPr>
          <a:xfrm>
            <a:off x="1024759" y="6451814"/>
            <a:ext cx="14539496" cy="510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algn="just" fontAlgn="base" latinLnBrk="1">
              <a:lnSpc>
                <a:spcPct val="130000"/>
              </a:lnSpc>
            </a:pP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본 논문은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Task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특성에 따라 적합한 학습 특성이 다름을 실험적으로 검증하며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Task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특성에 따른 알고리즘 선택 기준을 제시한다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</a:t>
            </a:r>
          </a:p>
          <a:p>
            <a:pPr algn="just" fontAlgn="base" latinLnBrk="1">
              <a:lnSpc>
                <a:spcPct val="130000"/>
              </a:lnSpc>
            </a:pP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실험 결과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시각적이고 즉각적인 환경 특성을 가진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Super Mario Bros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에서는 가치 기반과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Off-policy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학습을 사용하는 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Deep Q-Networks(DQN)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가 안정적인 성능을 보였으며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물리적 환경 특성을 가진 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Lunar Lander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에서는 정책 기반의 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Proximal Policy Optimization(PPO)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가 우수한 성능을 기록하였다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전략적 환경 특성을 가진 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Othello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에서는 확률적 정책을 활용한 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PPO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가 가장 효과적이었으나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장기 전략 학습에는 한계가 있었다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</a:t>
            </a:r>
            <a:endParaRPr lang="ko-KR" altLang="ko-KR" sz="3200" kern="100" dirty="0">
              <a:effectLst/>
              <a:latin typeface="+mn-ea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0" name="Google Shape;92;p1">
            <a:extLst>
              <a:ext uri="{FF2B5EF4-FFF2-40B4-BE49-F238E27FC236}">
                <a16:creationId xmlns:a16="http://schemas.microsoft.com/office/drawing/2014/main" id="{943BE9A5-BE31-47F6-9856-CE2AAA9B09A2}"/>
              </a:ext>
            </a:extLst>
          </p:cNvPr>
          <p:cNvSpPr/>
          <p:nvPr/>
        </p:nvSpPr>
        <p:spPr>
          <a:xfrm>
            <a:off x="16098325" y="18090553"/>
            <a:ext cx="14675217" cy="85884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etendard SemiBold" panose="02000703000000020004" pitchFamily="50" charset="-127"/>
                <a:sym typeface="Malgun Gothic"/>
              </a:rPr>
              <a:t>실험 결과</a:t>
            </a:r>
            <a:endParaRPr sz="3200" b="1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 SemiBold" panose="02000703000000020004" pitchFamily="50" charset="-127"/>
              <a:sym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698" y="13362215"/>
            <a:ext cx="15047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latin typeface="Times New Roman" panose="02020603050405020304" pitchFamily="18" charset="0"/>
                <a:ea typeface="바탕체" panose="02030609000101010101" pitchFamily="17" charset="-127"/>
                <a:cs typeface="굴림" panose="020B0600000101010101" pitchFamily="50" charset="-127"/>
              </a:rPr>
              <a:t>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본 연구는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Task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특성이 강화학습 알고리즘의 성능에 미치는 영향을 분석하고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On-policy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와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Off-policy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학습 방식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가치 기반과 정책 기반 접근 방식이 각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Task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에서 어떻게 성능 차이를 보이는지 실험적으로 검증하고자 한다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나아가 강화학습 알고리즘 선택 시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Task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특성을 고려하는 것이 필수적임을 강조하며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, Task </a:t>
            </a:r>
            <a:r>
              <a:rPr lang="ko-KR" altLang="ko-KR" sz="3200" kern="0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별 최적의 알고리즘 선택 기준을 제시하는 것을 목표로 한다</a:t>
            </a:r>
            <a:r>
              <a:rPr lang="en-US" altLang="ko-KR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굴림" panose="020B0600000101010101" pitchFamily="50" charset="-127"/>
              </a:rPr>
              <a:t>.</a:t>
            </a:r>
            <a:endParaRPr lang="ko-KR" altLang="ko-KR" sz="3200" kern="1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fontAlgn="base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9106" y="17998741"/>
            <a:ext cx="14432755" cy="168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가치 기반과 정책 기반 접근 방식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가치  기반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Q-value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를 학습하여 최적 행동을 선택하는 방식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즉각적 보상 신호에 강점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이산적 공간에서 효과적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장기 전략 탐색 부족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연속 행동 공간 적용 어려움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DQN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lvl="2"/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lvl="2"/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정책 기반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확률적 정책을 학습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복잡한 전략 학습에 유리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장기적 목표가 즉각적 보상과 충돌할 수 있음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A2C, PPO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2. On-policy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와 </a:t>
            </a: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Off-policy 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학습 방식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On-policy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현재 정책을 기반으로 데이터 수집</a:t>
            </a: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, 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학습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최신 정책 반영 가능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과거 데이터 활용 불가능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A2C, PPO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Off-policy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과거 데이터 저장</a:t>
            </a: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, 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재사용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샘플 효율성이</a:t>
            </a: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높고</a:t>
            </a: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, </a:t>
            </a: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안정적인 학습 가능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cs typeface="Pretendard" panose="02000503000000020004" pitchFamily="50" charset="-127"/>
              </a:rPr>
              <a:t>정책이 지속적으로 변할 경우 최신 정책 반영 어려움</a:t>
            </a: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DQN</a:t>
            </a:r>
          </a:p>
          <a:p>
            <a:pPr lvl="2"/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sz="3200" dirty="0">
                <a:latin typeface="+mn-ea"/>
                <a:cs typeface="Pretendard" panose="02000503000000020004" pitchFamily="50" charset="-127"/>
              </a:rPr>
              <a:t>			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039305" y="861306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etendar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C1672-77B3-7681-BE91-43CFC35A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45" y="21941663"/>
            <a:ext cx="12094123" cy="1252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327AF6-AE62-62A2-1570-CA0616CD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337" y="26096237"/>
            <a:ext cx="7852903" cy="941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92D9A-553F-18FA-ADBC-AF5BF112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182" y="35550617"/>
            <a:ext cx="3489692" cy="3259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122CED-F9CE-8948-68C0-F97586E5C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1913" y="35275167"/>
            <a:ext cx="2972304" cy="3810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C7268C-369F-81EC-965F-895FA085E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162" y="35461295"/>
            <a:ext cx="5190588" cy="3280046"/>
          </a:xfrm>
          <a:prstGeom prst="rect">
            <a:avLst/>
          </a:prstGeom>
        </p:spPr>
      </p:pic>
      <p:sp>
        <p:nvSpPr>
          <p:cNvPr id="15" name="Google Shape;126;p1">
            <a:extLst>
              <a:ext uri="{FF2B5EF4-FFF2-40B4-BE49-F238E27FC236}">
                <a16:creationId xmlns:a16="http://schemas.microsoft.com/office/drawing/2014/main" id="{A56CD97F-9D9F-8F7D-19A4-CE11AA7BD4F3}"/>
              </a:ext>
            </a:extLst>
          </p:cNvPr>
          <p:cNvSpPr txBox="1"/>
          <p:nvPr/>
        </p:nvSpPr>
        <p:spPr>
          <a:xfrm>
            <a:off x="7241079" y="39582771"/>
            <a:ext cx="3175367" cy="9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  <a:sym typeface="Calibri"/>
              </a:rPr>
              <a:t>Lunar Lander</a:t>
            </a:r>
            <a:endParaRPr sz="3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26;p1">
            <a:extLst>
              <a:ext uri="{FF2B5EF4-FFF2-40B4-BE49-F238E27FC236}">
                <a16:creationId xmlns:a16="http://schemas.microsoft.com/office/drawing/2014/main" id="{EA7198F4-6B47-5CD1-A6FD-32376594922F}"/>
              </a:ext>
            </a:extLst>
          </p:cNvPr>
          <p:cNvSpPr txBox="1"/>
          <p:nvPr/>
        </p:nvSpPr>
        <p:spPr>
          <a:xfrm>
            <a:off x="12880581" y="39484772"/>
            <a:ext cx="3175367" cy="9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  <a:sym typeface="Calibri"/>
              </a:rPr>
              <a:t>Othello</a:t>
            </a:r>
            <a:endParaRPr sz="3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6AEAD-280F-44F2-9BB1-9D4FB19DAB1C}"/>
              </a:ext>
            </a:extLst>
          </p:cNvPr>
          <p:cNvSpPr txBox="1"/>
          <p:nvPr/>
        </p:nvSpPr>
        <p:spPr>
          <a:xfrm>
            <a:off x="16160348" y="5332141"/>
            <a:ext cx="15559781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Super</a:t>
            </a:r>
            <a:r>
              <a:rPr lang="ko-KR" altLang="en-US" sz="3200" dirty="0"/>
              <a:t> </a:t>
            </a:r>
            <a:r>
              <a:rPr lang="en-US" altLang="ko-KR" sz="3200" dirty="0"/>
              <a:t>Mario</a:t>
            </a:r>
            <a:r>
              <a:rPr lang="ko-KR" altLang="en-US" sz="3200" dirty="0"/>
              <a:t> </a:t>
            </a:r>
            <a:r>
              <a:rPr lang="en-US" altLang="ko-KR" sz="3200" dirty="0"/>
              <a:t>Bros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환경 변화가 빠르고</a:t>
            </a:r>
            <a:r>
              <a:rPr lang="en-US" altLang="ko-KR" sz="3200" dirty="0"/>
              <a:t>, </a:t>
            </a:r>
            <a:r>
              <a:rPr lang="ko-KR" altLang="en-US" sz="3200" dirty="0"/>
              <a:t>에이전트의 실시간 반응이 중요함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보상신호는 오른쪽 이동</a:t>
            </a:r>
            <a:r>
              <a:rPr lang="en-US" altLang="ko-KR" sz="3200" dirty="0"/>
              <a:t>, </a:t>
            </a:r>
            <a:r>
              <a:rPr lang="ko-KR" altLang="en-US" sz="3200" dirty="0"/>
              <a:t>시간 경과</a:t>
            </a:r>
            <a:r>
              <a:rPr lang="en-US" altLang="ko-KR" sz="3200" dirty="0"/>
              <a:t>, </a:t>
            </a:r>
            <a:r>
              <a:rPr lang="ko-KR" altLang="en-US" sz="3200" dirty="0"/>
              <a:t>생존의 세 가지 요소로 직관적이고 즉각적임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행동 공간은 이산적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Off-policy </a:t>
            </a:r>
            <a:r>
              <a:rPr lang="ko-KR" altLang="en-US" sz="3200" dirty="0"/>
              <a:t>와 가치 기반의 학습성능</a:t>
            </a:r>
            <a:r>
              <a:rPr lang="en-US" altLang="ko-KR" sz="3200" dirty="0"/>
              <a:t>, </a:t>
            </a:r>
            <a:r>
              <a:rPr lang="ko-KR" altLang="en-US" sz="3200" dirty="0"/>
              <a:t>안정성 평가에 적합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500</a:t>
            </a:r>
            <a:r>
              <a:rPr lang="ko-KR" altLang="en-US" sz="3200" dirty="0"/>
              <a:t>만 타임스텝 학습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 Lunar Lander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중력과 물리적인 힘을 고려해야 함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연속적 상태 공간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작은 행동 변화가 큰 영향을 미칠 수 있음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보상은 착륙 성공 여부 및 안정성에 따름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이산적</a:t>
            </a:r>
            <a:r>
              <a:rPr lang="en-US" altLang="ko-KR" sz="3200" dirty="0"/>
              <a:t>, </a:t>
            </a:r>
            <a:r>
              <a:rPr lang="ko-KR" altLang="en-US" sz="3200" dirty="0"/>
              <a:t>연속적 행동 공간 모두 지원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정책 기반 의 적합성 분석에 적합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200</a:t>
            </a:r>
            <a:r>
              <a:rPr lang="ko-KR" altLang="en-US" sz="3200" dirty="0"/>
              <a:t>만 타임스텝 학습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Othello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장기적인 전략이 중요함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보상 지연이 큼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이산적 행동 공간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후반으로 갈수록 수의 조합이 매우 늘어 깊은 탐색이 필요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확률적 정책 학습이 얼마나 효과적인지 분석에 적합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500</a:t>
            </a:r>
            <a:r>
              <a:rPr lang="ko-KR" altLang="en-US" sz="3200" dirty="0"/>
              <a:t>만 타임스텝 학습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r>
              <a:rPr lang="ko-KR" altLang="en-US" sz="3200" dirty="0"/>
              <a:t>대표적인 강화학습 알고리즘 </a:t>
            </a:r>
            <a:r>
              <a:rPr lang="en-US" altLang="ko-KR" sz="3200" dirty="0"/>
              <a:t>Deep Q-Networks(DQN),  Advantage Actor-Critic(A2C),</a:t>
            </a:r>
          </a:p>
          <a:p>
            <a:r>
              <a:rPr lang="en-US" altLang="ko-KR" sz="3200" dirty="0"/>
              <a:t>Proximal Policy	 Optimization(PPO) </a:t>
            </a:r>
            <a:r>
              <a:rPr lang="ko-KR" altLang="en-US" sz="3200" dirty="0"/>
              <a:t>를 사용하여 비교</a:t>
            </a:r>
            <a:endParaRPr lang="en-US" altLang="ko-KR" sz="3200" dirty="0"/>
          </a:p>
          <a:p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ko-KR" altLang="en-US" sz="3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5F39AD-630E-17DF-1ABA-C079D6C7C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1737" y="19289031"/>
            <a:ext cx="6846876" cy="33850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DC25F4-82F1-DA7F-B56C-5E2222574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26494" y="19289031"/>
            <a:ext cx="6846875" cy="33850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37CA21-A8A6-0C5F-226A-77D8ADE4A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1138" y="23620736"/>
            <a:ext cx="6979899" cy="34508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66FAACC-C917-AE43-4872-310B26237B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35933" y="23654913"/>
            <a:ext cx="6841647" cy="3382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CE9FEA-A3DD-E251-9BDD-3FEAF89ED21D}"/>
              </a:ext>
            </a:extLst>
          </p:cNvPr>
          <p:cNvSpPr txBox="1"/>
          <p:nvPr/>
        </p:nvSpPr>
        <p:spPr>
          <a:xfrm>
            <a:off x="18521164" y="22589891"/>
            <a:ext cx="354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Mario </a:t>
            </a:r>
            <a:r>
              <a:rPr lang="ko-KR" altLang="en-US" sz="3200" dirty="0"/>
              <a:t>보상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0A423A-51ED-B82E-30CC-B240B4441D70}"/>
              </a:ext>
            </a:extLst>
          </p:cNvPr>
          <p:cNvSpPr txBox="1"/>
          <p:nvPr/>
        </p:nvSpPr>
        <p:spPr>
          <a:xfrm>
            <a:off x="25425241" y="22798538"/>
            <a:ext cx="354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Othello Reward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08FEAC-618C-1D4A-0A45-BF40B05E45AC}"/>
              </a:ext>
            </a:extLst>
          </p:cNvPr>
          <p:cNvSpPr txBox="1"/>
          <p:nvPr/>
        </p:nvSpPr>
        <p:spPr>
          <a:xfrm>
            <a:off x="16621898" y="27257337"/>
            <a:ext cx="660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Lunar Lander </a:t>
            </a:r>
            <a:r>
              <a:rPr lang="ko-KR" altLang="en-US" sz="3200" dirty="0"/>
              <a:t>이산 행동 공간</a:t>
            </a:r>
            <a:r>
              <a:rPr lang="en-US" altLang="ko-KR" sz="3200" dirty="0"/>
              <a:t> </a:t>
            </a:r>
            <a:r>
              <a:rPr lang="ko-KR" altLang="en-US" sz="3200" dirty="0"/>
              <a:t>보상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AE43E-56E6-6004-A9F7-5D3A483D1046}"/>
              </a:ext>
            </a:extLst>
          </p:cNvPr>
          <p:cNvSpPr txBox="1"/>
          <p:nvPr/>
        </p:nvSpPr>
        <p:spPr>
          <a:xfrm>
            <a:off x="24040435" y="27257336"/>
            <a:ext cx="631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Lunar Lander </a:t>
            </a:r>
            <a:r>
              <a:rPr lang="ko-KR" altLang="en-US" sz="3200" dirty="0"/>
              <a:t>연속 행동 공간 보상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F65064-6BD1-66DD-C2C4-D8534D01BEB7}"/>
              </a:ext>
            </a:extLst>
          </p:cNvPr>
          <p:cNvSpPr txBox="1"/>
          <p:nvPr/>
        </p:nvSpPr>
        <p:spPr>
          <a:xfrm>
            <a:off x="16595103" y="29234402"/>
            <a:ext cx="14178439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ko-KR" sz="3200" dirty="0"/>
              <a:t>Super Mario Bros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DQN</a:t>
            </a:r>
            <a:r>
              <a:rPr lang="ko-KR" altLang="en-US" sz="3200" dirty="0"/>
              <a:t>이 경험 재사용과 </a:t>
            </a:r>
            <a:r>
              <a:rPr lang="en-US" altLang="ko-KR" sz="3200" dirty="0"/>
              <a:t>Q-value </a:t>
            </a:r>
            <a:r>
              <a:rPr lang="ko-KR" altLang="en-US" sz="3200" dirty="0"/>
              <a:t>업데이트를 통해 시각적 환경 변화와 즉각적 보상 신호에 강한 학습 성능을 보임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A2C</a:t>
            </a:r>
            <a:r>
              <a:rPr lang="ko-KR" altLang="en-US" sz="3200" dirty="0"/>
              <a:t>와 </a:t>
            </a:r>
            <a:r>
              <a:rPr lang="en-US" altLang="ko-KR" sz="3200" dirty="0"/>
              <a:t>PPO</a:t>
            </a:r>
            <a:r>
              <a:rPr lang="ko-KR" altLang="en-US" sz="3200" dirty="0"/>
              <a:t>는 </a:t>
            </a:r>
            <a:r>
              <a:rPr lang="en-US" altLang="ko-KR" sz="3200" dirty="0"/>
              <a:t>On-policy </a:t>
            </a:r>
            <a:r>
              <a:rPr lang="ko-KR" altLang="en-US" sz="3200" dirty="0"/>
              <a:t>기반 알고리즘의 샘플 효율성 문제와 정책 기반은 학습 성능을 불안정하게 함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시각적</a:t>
            </a:r>
            <a:r>
              <a:rPr lang="en-US" altLang="ko-KR" sz="3200" dirty="0"/>
              <a:t>, </a:t>
            </a:r>
            <a:r>
              <a:rPr lang="ko-KR" altLang="en-US" sz="3200" dirty="0"/>
              <a:t>즉각적 </a:t>
            </a:r>
            <a:r>
              <a:rPr lang="en-US" altLang="ko-KR" sz="3200" dirty="0"/>
              <a:t>Task</a:t>
            </a:r>
            <a:r>
              <a:rPr lang="ko-KR" altLang="en-US" sz="3200" dirty="0"/>
              <a:t>에서는 </a:t>
            </a:r>
            <a:r>
              <a:rPr lang="en-US" altLang="ko-KR" sz="3200" dirty="0"/>
              <a:t>Off-policy</a:t>
            </a:r>
            <a:r>
              <a:rPr lang="ko-KR" altLang="en-US" sz="3200" dirty="0"/>
              <a:t>와 가치 기반 학습 방법이 적합함을 시사함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3200" dirty="0"/>
              <a:t>Lunar Lander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연속적 행동 공간을 다룰 수 있는 </a:t>
            </a:r>
            <a:r>
              <a:rPr lang="en-US" altLang="ko-KR" sz="3200" dirty="0"/>
              <a:t>PPO</a:t>
            </a:r>
            <a:r>
              <a:rPr lang="ko-KR" altLang="en-US" sz="3200" dirty="0"/>
              <a:t>가 가장 높은 성능을 보임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DQN</a:t>
            </a:r>
            <a:r>
              <a:rPr lang="ko-KR" altLang="en-US" sz="3200" dirty="0"/>
              <a:t>은 이산적 행동 공간에서만 사용할 수 있었음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3200" dirty="0"/>
              <a:t>A2C</a:t>
            </a:r>
            <a:r>
              <a:rPr lang="ko-KR" altLang="en-US" sz="3200" dirty="0"/>
              <a:t>는 학습 안정성이 낮아 불안정한 결과를 보임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물리적 </a:t>
            </a:r>
            <a:r>
              <a:rPr lang="en-US" altLang="ko-KR" sz="3200" dirty="0"/>
              <a:t>Task</a:t>
            </a:r>
            <a:r>
              <a:rPr lang="ko-KR" altLang="en-US" sz="3200" dirty="0"/>
              <a:t>에서는 정책 기반 알고리즘이 적합하지만</a:t>
            </a:r>
            <a:r>
              <a:rPr lang="en-US" altLang="ko-KR" sz="3200" dirty="0"/>
              <a:t>, </a:t>
            </a:r>
            <a:r>
              <a:rPr lang="ko-KR" altLang="en-US" sz="3200" dirty="0"/>
              <a:t>안정적인 학습을 위해 </a:t>
            </a:r>
            <a:r>
              <a:rPr lang="en-US" altLang="ko-KR" sz="3200" dirty="0"/>
              <a:t>Trust Region </a:t>
            </a:r>
            <a:r>
              <a:rPr lang="ko-KR" altLang="en-US" sz="3200" dirty="0"/>
              <a:t>기법 이 필요해 보임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3200" dirty="0"/>
              <a:t>Othello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확률적 정책을 활용한 </a:t>
            </a:r>
            <a:r>
              <a:rPr lang="en-US" altLang="ko-KR" sz="3200" dirty="0"/>
              <a:t>PPO</a:t>
            </a:r>
            <a:r>
              <a:rPr lang="ko-KR" altLang="en-US" sz="3200" dirty="0"/>
              <a:t>가 가장 높은 성능을 기록함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다양한 전략 탐색이 가능한 정책 기반 방법이 효과적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그러나 장기적인 전략 학습에는 한계를 보임</a:t>
            </a:r>
            <a:endParaRPr lang="en-US" altLang="ko-K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더 깊은 탐색 기법이 필요해 보임 </a:t>
            </a:r>
            <a:endParaRPr lang="en-US" altLang="ko-K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552</Words>
  <Application>Microsoft Office PowerPoint</Application>
  <PresentationFormat>사용자 지정</PresentationFormat>
  <Paragraphs>91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Aptos Display</vt:lpstr>
      <vt:lpstr>Times New Roman</vt:lpstr>
      <vt:lpstr>Aptos</vt:lpstr>
      <vt:lpstr>맑은 고딕</vt:lpstr>
      <vt:lpstr>나눔스퀘어라운드 ExtraBold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이현욱</cp:lastModifiedBy>
  <cp:revision>31</cp:revision>
  <dcterms:created xsi:type="dcterms:W3CDTF">2018-09-28T01:59:17Z</dcterms:created>
  <dcterms:modified xsi:type="dcterms:W3CDTF">2025-05-01T10:31:38Z</dcterms:modified>
</cp:coreProperties>
</file>