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8F12-8B67-82CD-AD39-9F3E13E0C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56FA4-454E-90D8-7F93-0BB5DEA47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B113A-6781-4E92-4C7B-9A1D6DBD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F99BC-06DC-FEB7-C742-91C518D6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94023-A110-0F5A-3735-9B73B68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8B96A-0B32-4FA4-B307-A8D101DB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514A8-3A9C-FED6-9D23-514D590C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3A320-86F1-75F9-99BD-46543407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2811B-8114-8263-4DF9-9B1824A9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6FB9E-EF35-2166-3EB2-2FA0798E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FB83F5-6DA7-6EB5-9366-27F64CECB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B1535-DB50-16A1-FFD1-67C85F4A6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32D61-4ED2-76B5-661A-816782C8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919CC-7865-CD29-AEE4-6236C3ED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FA25-514B-BEDC-C919-A0E4AF68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5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EAC1C-5582-1048-C787-E0CF5D7F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5ABC2-B6C5-82E8-F4A3-0466FBBF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AA37A-747F-D6B8-4428-0A27C3F3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C2FF3-9FB9-4DB9-83C3-FF456C87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85C24-F797-5EB9-99AF-460AC1F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C8A3-9FD1-7F4F-338F-077DBA76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19227-736F-E992-B7C1-BF24E5ED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5CBA5-F25C-A6B9-DAD6-BD057275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2E451-8218-E207-4288-0855EB5F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BC07F-B3D5-F9E8-8DA1-3A531483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89A4-91F0-34C8-97B2-1ECFD93D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A6CC3-16AF-2235-0D98-51E103BB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F279A-807F-F976-E213-4112F4D0D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4DD22-5046-9447-224B-1AF67F13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EBB24-9B6E-A885-0F78-01C91723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73074-F37C-1A12-23EE-CD39989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8711-6225-A2E5-3869-BC6D04F8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D52EA-1D2B-A6E2-E6BE-57E66216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EBB6B-7E5D-9D00-1976-C6E71754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B7163-5B4C-EC4E-1E19-51E6343EA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42039-8DC4-5668-B6EE-5DA347751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BB8B5A-00F1-36CC-1C1C-54B1381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7462F4-144D-D2D4-7B09-F59DF07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587A54-75D6-D74C-1CD9-058597FC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EAF4-F5F1-21A8-BB04-D39DF696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23A7D-F862-FB8F-974A-0369EBC8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2B981-55F2-2277-8321-E078BB1E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29934D-99F5-CCDA-FB44-F29BE6DF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C9249-053D-4B5B-A050-11CF44F1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4FEA10-9498-51A7-BED1-65E6A4DE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3A940-1E90-63E8-B840-2B5AD365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8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55D0-C07C-2AFB-43E9-C7311985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09D6-C696-DB82-16B4-1CE1119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DB395-35C2-2349-39FD-795207AA6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42818-7789-8EDF-4CD2-917AE0D8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A5C8C-5E76-9E74-2229-0B610B64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93218-081B-0279-A3F7-8E6EBBA7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1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B8D1F-8296-E1ED-2AF5-4D86ADC0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C6CE0-D19C-C208-45CE-415B32018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E4A0D-EDAB-8BEA-60DB-6C3EBBB6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C48A7-A6C6-2614-D96A-60728826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B26F1-8E8F-F554-7486-73022DBC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706C9-9C15-79FC-208A-63775FA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DD6FD-D2AB-9BD8-00C5-7A26262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B2F3B-4234-9059-9AA1-B10138E2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6D3CF-0198-42AB-8F15-31617324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BACF-48F2-46B3-BC6A-D6546699F39D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25442-0763-FA61-643D-DA1D7D4C1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3646-EAD0-3FB3-4A35-02AB7A1A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4698-C17E-47FA-9EA6-BD3981FD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6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69255-E494-FEB7-3B28-63841BB2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ko-KR" altLang="en-US" sz="5600" dirty="0"/>
              <a:t>당신의</a:t>
            </a:r>
            <a:br>
              <a:rPr lang="en-US" altLang="ko-KR" sz="5600" dirty="0"/>
            </a:br>
            <a:r>
              <a:rPr lang="ko-KR" altLang="en-US" sz="5600" dirty="0"/>
              <a:t>미각 전투력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24DE8-D8E6-D881-54AB-5F36D78E2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Autofit/>
          </a:bodyPr>
          <a:lstStyle/>
          <a:p>
            <a:r>
              <a:rPr lang="ko-KR" altLang="en-US" sz="1800" dirty="0"/>
              <a:t>식당 </a:t>
            </a:r>
            <a:r>
              <a:rPr lang="en-US" altLang="ko-KR" sz="1800" dirty="0"/>
              <a:t>MBTI</a:t>
            </a:r>
          </a:p>
          <a:p>
            <a:r>
              <a:rPr lang="ko-KR" altLang="en-US" sz="1800" dirty="0"/>
              <a:t>미각 파라미터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94B747-69BE-03D6-9596-623DB09BBEE4}"/>
              </a:ext>
            </a:extLst>
          </p:cNvPr>
          <p:cNvSpPr/>
          <p:nvPr/>
        </p:nvSpPr>
        <p:spPr>
          <a:xfrm>
            <a:off x="4232953" y="55001"/>
            <a:ext cx="3493214" cy="3429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A3A7D1-3246-9A56-A119-DB4A728B29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4433" y="256853"/>
            <a:ext cx="5013789" cy="61233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312FEB-E687-572C-A137-065F1A6A0E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8499" y="256854"/>
            <a:ext cx="5013789" cy="61233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4" name="Picture 10" descr="미친육즙줄줄,,! 벌집꿀 &amp; 알로에 먹방입니다!! - YouTube">
            <a:extLst>
              <a:ext uri="{FF2B5EF4-FFF2-40B4-BE49-F238E27FC236}">
                <a16:creationId xmlns:a16="http://schemas.microsoft.com/office/drawing/2014/main" id="{8190C297-58B6-9868-CE2B-93ED787E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57" y="4158928"/>
            <a:ext cx="3212205" cy="17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음식 역겨워 집어던졌다”...악성 리뷰에 속 타는 사장님들">
            <a:extLst>
              <a:ext uri="{FF2B5EF4-FFF2-40B4-BE49-F238E27FC236}">
                <a16:creationId xmlns:a16="http://schemas.microsoft.com/office/drawing/2014/main" id="{5B989737-7843-F5F9-C63B-1F9D5317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5" y="1557336"/>
            <a:ext cx="2513271" cy="23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고객 평점에 목매는 자영업-배달앱 악플·조작 난무…'리뷰공화국'의 그늘 - 매일경제">
            <a:extLst>
              <a:ext uri="{FF2B5EF4-FFF2-40B4-BE49-F238E27FC236}">
                <a16:creationId xmlns:a16="http://schemas.microsoft.com/office/drawing/2014/main" id="{DB6756E4-09D4-BA09-CE52-774D1EC3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37" y="3545048"/>
            <a:ext cx="19431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70B2F68C-0594-538B-807F-0700D2BF9AEE}"/>
              </a:ext>
            </a:extLst>
          </p:cNvPr>
          <p:cNvSpPr/>
          <p:nvPr/>
        </p:nvSpPr>
        <p:spPr>
          <a:xfrm>
            <a:off x="589671" y="400460"/>
            <a:ext cx="3010328" cy="832207"/>
          </a:xfrm>
          <a:prstGeom prst="round2SameRect">
            <a:avLst>
              <a:gd name="adj1" fmla="val 37446"/>
              <a:gd name="adj2" fmla="val 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악성리뷰 문제</a:t>
            </a: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9AED825A-F787-0607-4101-70BB3EC4BC08}"/>
              </a:ext>
            </a:extLst>
          </p:cNvPr>
          <p:cNvSpPr/>
          <p:nvPr/>
        </p:nvSpPr>
        <p:spPr>
          <a:xfrm>
            <a:off x="6338810" y="400459"/>
            <a:ext cx="3010328" cy="832207"/>
          </a:xfrm>
          <a:prstGeom prst="round2SameRect">
            <a:avLst>
              <a:gd name="adj1" fmla="val 37446"/>
              <a:gd name="adj2" fmla="val 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입맛에 안 맞음</a:t>
            </a:r>
          </a:p>
        </p:txBody>
      </p:sp>
      <p:pic>
        <p:nvPicPr>
          <p:cNvPr id="1030" name="Picture 6" descr="민트 초코' 호 vs 불호? 아이돌의 선택 | 보그 코리아 (Vogue Korea)">
            <a:extLst>
              <a:ext uri="{FF2B5EF4-FFF2-40B4-BE49-F238E27FC236}">
                <a16:creationId xmlns:a16="http://schemas.microsoft.com/office/drawing/2014/main" id="{7D3E2F7B-4B02-E638-1999-01EBB9D6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2" y="1557336"/>
            <a:ext cx="3677080" cy="20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내 입맛대로 선택하는 엽떡 매운정도 5단계!! : 네이버 블로그">
            <a:extLst>
              <a:ext uri="{FF2B5EF4-FFF2-40B4-BE49-F238E27FC236}">
                <a16:creationId xmlns:a16="http://schemas.microsoft.com/office/drawing/2014/main" id="{8B794B40-EACB-CDF6-5EB2-0908AA6A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266" y="2099763"/>
            <a:ext cx="3057900" cy="3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생수 주문해 놓고 &quot;너무 싱겁다&quot; 악성 리뷰…별만 봐도 가슴 쓸어내리는 자영업자들 [생생유통] - 매일경제">
            <a:extLst>
              <a:ext uri="{FF2B5EF4-FFF2-40B4-BE49-F238E27FC236}">
                <a16:creationId xmlns:a16="http://schemas.microsoft.com/office/drawing/2014/main" id="{6526A323-C061-677F-B4D5-E6DDA6ED5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82" y="1754348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1445DA-20C0-BDDA-CB62-2328B494DED9}"/>
              </a:ext>
            </a:extLst>
          </p:cNvPr>
          <p:cNvCxnSpPr/>
          <p:nvPr/>
        </p:nvCxnSpPr>
        <p:spPr>
          <a:xfrm>
            <a:off x="5739484" y="513708"/>
            <a:ext cx="0" cy="59076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A9F171-6227-D4C6-D875-FE8710A240B7}"/>
              </a:ext>
            </a:extLst>
          </p:cNvPr>
          <p:cNvSpPr/>
          <p:nvPr/>
        </p:nvSpPr>
        <p:spPr>
          <a:xfrm>
            <a:off x="1035311" y="501564"/>
            <a:ext cx="2254320" cy="700514"/>
          </a:xfrm>
          <a:prstGeom prst="roundRect">
            <a:avLst/>
          </a:prstGeom>
          <a:solidFill>
            <a:srgbClr val="FDF3ED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별점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리뷰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A08F46B-A13B-3210-731F-A76FCBE55C2C}"/>
              </a:ext>
            </a:extLst>
          </p:cNvPr>
          <p:cNvSpPr/>
          <p:nvPr/>
        </p:nvSpPr>
        <p:spPr>
          <a:xfrm rot="5400000">
            <a:off x="1165180" y="2273742"/>
            <a:ext cx="1994582" cy="990158"/>
          </a:xfrm>
          <a:prstGeom prst="rightArrow">
            <a:avLst>
              <a:gd name="adj1" fmla="val 30057"/>
              <a:gd name="adj2" fmla="val 3829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045958D-F3E1-0A29-1402-14AFA3DD9E9A}"/>
              </a:ext>
            </a:extLst>
          </p:cNvPr>
          <p:cNvSpPr/>
          <p:nvPr/>
        </p:nvSpPr>
        <p:spPr>
          <a:xfrm>
            <a:off x="4789590" y="254482"/>
            <a:ext cx="2527443" cy="2514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4BAD3BC-8DBC-30F0-7466-19B283993F6A}"/>
              </a:ext>
            </a:extLst>
          </p:cNvPr>
          <p:cNvSpPr/>
          <p:nvPr/>
        </p:nvSpPr>
        <p:spPr>
          <a:xfrm>
            <a:off x="6984505" y="1179607"/>
            <a:ext cx="2527443" cy="2514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8FAE94-2739-0BF0-468E-B64884A30B7F}"/>
              </a:ext>
            </a:extLst>
          </p:cNvPr>
          <p:cNvSpPr/>
          <p:nvPr/>
        </p:nvSpPr>
        <p:spPr>
          <a:xfrm>
            <a:off x="4614203" y="2702375"/>
            <a:ext cx="2527443" cy="2514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3E42C9-FB9E-875A-1FD5-64E08E8B4E60}"/>
              </a:ext>
            </a:extLst>
          </p:cNvPr>
          <p:cNvSpPr/>
          <p:nvPr/>
        </p:nvSpPr>
        <p:spPr>
          <a:xfrm>
            <a:off x="6746243" y="3590056"/>
            <a:ext cx="2527443" cy="2514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70C86D-1EEE-7721-45FC-4C4126783D88}"/>
              </a:ext>
            </a:extLst>
          </p:cNvPr>
          <p:cNvSpPr/>
          <p:nvPr/>
        </p:nvSpPr>
        <p:spPr>
          <a:xfrm>
            <a:off x="9354806" y="2370883"/>
            <a:ext cx="2339603" cy="2198428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4C39D-0299-B5CD-34B3-B5AD89E6646B}"/>
              </a:ext>
            </a:extLst>
          </p:cNvPr>
          <p:cNvSpPr/>
          <p:nvPr/>
        </p:nvSpPr>
        <p:spPr>
          <a:xfrm>
            <a:off x="393425" y="4134868"/>
            <a:ext cx="3678148" cy="20823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accent4">
                    <a:lumMod val="75000"/>
                  </a:schemeClr>
                </a:solidFill>
              </a:rPr>
              <a:t>스티커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C278304F-7AA9-06A2-82A6-8DFA07FA7468}"/>
              </a:ext>
            </a:extLst>
          </p:cNvPr>
          <p:cNvSpPr/>
          <p:nvPr/>
        </p:nvSpPr>
        <p:spPr>
          <a:xfrm>
            <a:off x="4357658" y="5609689"/>
            <a:ext cx="1827239" cy="821933"/>
          </a:xfrm>
          <a:prstGeom prst="wedgeEllipseCallout">
            <a:avLst>
              <a:gd name="adj1" fmla="val 32991"/>
              <a:gd name="adj2" fmla="val -775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무난하게 맛있네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6A0C8F6-0A4E-2DB8-9EF6-871D41D5722A}"/>
              </a:ext>
            </a:extLst>
          </p:cNvPr>
          <p:cNvSpPr/>
          <p:nvPr/>
        </p:nvSpPr>
        <p:spPr>
          <a:xfrm>
            <a:off x="9088751" y="5806288"/>
            <a:ext cx="1827239" cy="821933"/>
          </a:xfrm>
          <a:prstGeom prst="wedgeEllipseCallout">
            <a:avLst>
              <a:gd name="adj1" fmla="val -45166"/>
              <a:gd name="adj2" fmla="val -7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가성비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94559F60-7A17-3C9A-C9F2-7946FFCF1B74}"/>
              </a:ext>
            </a:extLst>
          </p:cNvPr>
          <p:cNvSpPr/>
          <p:nvPr/>
        </p:nvSpPr>
        <p:spPr>
          <a:xfrm>
            <a:off x="10100943" y="1051712"/>
            <a:ext cx="1827239" cy="821933"/>
          </a:xfrm>
          <a:prstGeom prst="wedgeEllipseCallout">
            <a:avLst>
              <a:gd name="adj1" fmla="val -5244"/>
              <a:gd name="adj2" fmla="val 8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짜다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..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58549DDE-43E0-2B0F-DD94-7464A56AB1D5}"/>
              </a:ext>
            </a:extLst>
          </p:cNvPr>
          <p:cNvSpPr/>
          <p:nvPr/>
        </p:nvSpPr>
        <p:spPr>
          <a:xfrm>
            <a:off x="8697368" y="199886"/>
            <a:ext cx="1827239" cy="821933"/>
          </a:xfrm>
          <a:prstGeom prst="wedgeEllipseCallout">
            <a:avLst>
              <a:gd name="adj1" fmla="val -47415"/>
              <a:gd name="adj2" fmla="val 487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그냥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맵기만 해</a:t>
            </a: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BCEB48B6-B698-79B5-ED4E-C547AA751DED}"/>
              </a:ext>
            </a:extLst>
          </p:cNvPr>
          <p:cNvSpPr/>
          <p:nvPr/>
        </p:nvSpPr>
        <p:spPr>
          <a:xfrm>
            <a:off x="2921791" y="1901199"/>
            <a:ext cx="1827239" cy="821933"/>
          </a:xfrm>
          <a:prstGeom prst="wedgeEllipseCallout">
            <a:avLst>
              <a:gd name="adj1" fmla="val 50983"/>
              <a:gd name="adj2" fmla="val -637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좀 </a:t>
            </a:r>
            <a:r>
              <a:rPr lang="ko-KR" altLang="en-US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별로다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5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6B65C8-624C-628D-616C-0FDC637882A0}"/>
              </a:ext>
            </a:extLst>
          </p:cNvPr>
          <p:cNvSpPr/>
          <p:nvPr/>
        </p:nvSpPr>
        <p:spPr>
          <a:xfrm>
            <a:off x="833061" y="2572271"/>
            <a:ext cx="2527443" cy="2514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BFAAA4-458B-64FA-6840-DE11D25E4D57}"/>
              </a:ext>
            </a:extLst>
          </p:cNvPr>
          <p:cNvSpPr/>
          <p:nvPr/>
        </p:nvSpPr>
        <p:spPr>
          <a:xfrm>
            <a:off x="3030876" y="41097"/>
            <a:ext cx="5568593" cy="216784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스티커</a:t>
            </a:r>
            <a:r>
              <a:rPr lang="ko-KR" altLang="en-US" sz="2800" dirty="0"/>
              <a:t>들은 내 </a:t>
            </a:r>
            <a:r>
              <a:rPr lang="ko-KR" altLang="en-US" sz="3600" b="1" dirty="0"/>
              <a:t>입맛</a:t>
            </a:r>
            <a:r>
              <a:rPr lang="ko-KR" altLang="en-US" sz="2800" dirty="0"/>
              <a:t>을 </a:t>
            </a:r>
            <a:endParaRPr lang="en-US" altLang="ko-KR" sz="2800" dirty="0"/>
          </a:p>
          <a:p>
            <a:pPr algn="ctr"/>
            <a:r>
              <a:rPr lang="ko-KR" altLang="en-US" sz="2800" dirty="0"/>
              <a:t>판단하는 </a:t>
            </a:r>
            <a:r>
              <a:rPr lang="ko-KR" altLang="en-US" sz="3600" b="1" dirty="0"/>
              <a:t>데이터</a:t>
            </a:r>
            <a:r>
              <a:rPr lang="ko-KR" altLang="en-US" sz="2800" dirty="0"/>
              <a:t>로</a:t>
            </a:r>
            <a:r>
              <a:rPr lang="ko-KR" altLang="en-US" sz="2800" b="1" dirty="0"/>
              <a:t> </a:t>
            </a:r>
            <a:r>
              <a:rPr lang="ko-KR" altLang="en-US" sz="2800" dirty="0"/>
              <a:t>사용한다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C235FA-AAA6-05EF-D34D-708E4A22ECBE}"/>
              </a:ext>
            </a:extLst>
          </p:cNvPr>
          <p:cNvSpPr/>
          <p:nvPr/>
        </p:nvSpPr>
        <p:spPr>
          <a:xfrm>
            <a:off x="717478" y="5409102"/>
            <a:ext cx="2758611" cy="133178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가성비 점수</a:t>
            </a:r>
            <a:r>
              <a:rPr lang="en-US" altLang="ko-KR" sz="2800" dirty="0"/>
              <a:t> 90</a:t>
            </a:r>
          </a:p>
          <a:p>
            <a:pPr algn="ctr"/>
            <a:r>
              <a:rPr lang="ko-KR" altLang="en-US" sz="2800" dirty="0"/>
              <a:t>맛있음 점수 </a:t>
            </a:r>
            <a:r>
              <a:rPr lang="en-US" altLang="ko-KR" sz="2800" dirty="0"/>
              <a:t>70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3EFAFB-357F-D040-93FF-542128E57582}"/>
              </a:ext>
            </a:extLst>
          </p:cNvPr>
          <p:cNvSpPr/>
          <p:nvPr/>
        </p:nvSpPr>
        <p:spPr>
          <a:xfrm>
            <a:off x="4832278" y="2572271"/>
            <a:ext cx="2527443" cy="2514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507D30-2CC0-1C67-F487-F3C4389561C7}"/>
              </a:ext>
            </a:extLst>
          </p:cNvPr>
          <p:cNvSpPr/>
          <p:nvPr/>
        </p:nvSpPr>
        <p:spPr>
          <a:xfrm>
            <a:off x="4716693" y="5409101"/>
            <a:ext cx="2758611" cy="133178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상대적 매움 </a:t>
            </a:r>
            <a:r>
              <a:rPr lang="en-US" altLang="ko-KR" sz="2800" dirty="0"/>
              <a:t>10</a:t>
            </a:r>
          </a:p>
          <a:p>
            <a:pPr algn="ctr"/>
            <a:r>
              <a:rPr lang="ko-KR" altLang="en-US" sz="2800" dirty="0"/>
              <a:t>맛있음 점수 </a:t>
            </a:r>
            <a:r>
              <a:rPr lang="en-US" altLang="ko-KR" sz="2800" dirty="0"/>
              <a:t>30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1D7C7-1B33-0E8E-0C0C-2AAE1C2EC990}"/>
              </a:ext>
            </a:extLst>
          </p:cNvPr>
          <p:cNvSpPr/>
          <p:nvPr/>
        </p:nvSpPr>
        <p:spPr>
          <a:xfrm>
            <a:off x="8831495" y="2572271"/>
            <a:ext cx="2527443" cy="2514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CFDF98-7132-5609-D79E-44E597F1C2E2}"/>
              </a:ext>
            </a:extLst>
          </p:cNvPr>
          <p:cNvSpPr/>
          <p:nvPr/>
        </p:nvSpPr>
        <p:spPr>
          <a:xfrm>
            <a:off x="8715908" y="5409101"/>
            <a:ext cx="2758611" cy="133178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상대적 매움 </a:t>
            </a:r>
            <a:r>
              <a:rPr lang="en-US" altLang="ko-KR" sz="2400" dirty="0"/>
              <a:t>5</a:t>
            </a:r>
            <a:r>
              <a:rPr lang="en-US" altLang="ko-KR" sz="2000" dirty="0"/>
              <a:t>(</a:t>
            </a:r>
            <a:r>
              <a:rPr lang="ko-KR" altLang="en-US" sz="2000" dirty="0"/>
              <a:t>적당</a:t>
            </a:r>
            <a:r>
              <a:rPr lang="en-US" altLang="ko-KR" sz="2000" dirty="0"/>
              <a:t>)</a:t>
            </a:r>
          </a:p>
          <a:p>
            <a:pPr algn="ctr"/>
            <a:r>
              <a:rPr lang="ko-KR" altLang="en-US" sz="2800" dirty="0"/>
              <a:t>맛있음 점수 </a:t>
            </a:r>
            <a:r>
              <a:rPr lang="en-US" altLang="ko-KR" sz="2800" dirty="0"/>
              <a:t>80</a:t>
            </a: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00E819C7-9207-3878-E604-DD0E67ADF925}"/>
              </a:ext>
            </a:extLst>
          </p:cNvPr>
          <p:cNvSpPr/>
          <p:nvPr/>
        </p:nvSpPr>
        <p:spPr>
          <a:xfrm>
            <a:off x="102742" y="1589222"/>
            <a:ext cx="2527443" cy="821933"/>
          </a:xfrm>
          <a:prstGeom prst="wedgeEllipseCallout">
            <a:avLst>
              <a:gd name="adj1" fmla="val 4876"/>
              <a:gd name="adj2" fmla="val 762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가성비 좋을 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6709F66D-BFD1-8A81-0B54-E323A84FDFB7}"/>
              </a:ext>
            </a:extLst>
          </p:cNvPr>
          <p:cNvSpPr/>
          <p:nvPr/>
        </p:nvSpPr>
        <p:spPr>
          <a:xfrm>
            <a:off x="3174715" y="4587168"/>
            <a:ext cx="2134027" cy="821933"/>
          </a:xfrm>
          <a:prstGeom prst="wedgeEllipseCallout">
            <a:avLst>
              <a:gd name="adj1" fmla="val 30300"/>
              <a:gd name="adj2" fmla="val -675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맵기만 할 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366F4719-C2AA-2421-2066-33ACFA18C5CC}"/>
              </a:ext>
            </a:extLst>
          </p:cNvPr>
          <p:cNvSpPr/>
          <p:nvPr/>
        </p:nvSpPr>
        <p:spPr>
          <a:xfrm>
            <a:off x="9088349" y="1428108"/>
            <a:ext cx="2758611" cy="821933"/>
          </a:xfrm>
          <a:prstGeom prst="wedgeEllipseCallout">
            <a:avLst>
              <a:gd name="adj1" fmla="val -14038"/>
              <a:gd name="adj2" fmla="val 737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딱 적당한 맵기로 맛있을 때</a:t>
            </a:r>
          </a:p>
        </p:txBody>
      </p:sp>
    </p:spTree>
    <p:extLst>
      <p:ext uri="{BB962C8B-B14F-4D97-AF65-F5344CB8AC3E}">
        <p14:creationId xmlns:p14="http://schemas.microsoft.com/office/powerpoint/2010/main" val="24962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0ABFE1-7CA5-34A4-CD44-61152523F837}"/>
              </a:ext>
            </a:extLst>
          </p:cNvPr>
          <p:cNvSpPr/>
          <p:nvPr/>
        </p:nvSpPr>
        <p:spPr>
          <a:xfrm>
            <a:off x="550525" y="326901"/>
            <a:ext cx="3026489" cy="1049835"/>
          </a:xfrm>
          <a:prstGeom prst="roundRect">
            <a:avLst/>
          </a:prstGeom>
          <a:solidFill>
            <a:srgbClr val="FDF3ED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 별 음식점 추천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162FA84-405C-939C-20D0-305BC160F59F}"/>
              </a:ext>
            </a:extLst>
          </p:cNvPr>
          <p:cNvSpPr/>
          <p:nvPr/>
        </p:nvSpPr>
        <p:spPr>
          <a:xfrm rot="5400000">
            <a:off x="1165180" y="2314839"/>
            <a:ext cx="1994582" cy="990158"/>
          </a:xfrm>
          <a:prstGeom prst="rightArrow">
            <a:avLst>
              <a:gd name="adj1" fmla="val 30057"/>
              <a:gd name="adj2" fmla="val 3829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9ABED-CB2C-727E-C058-EF0F2AC15648}"/>
              </a:ext>
            </a:extLst>
          </p:cNvPr>
          <p:cNvSpPr/>
          <p:nvPr/>
        </p:nvSpPr>
        <p:spPr>
          <a:xfrm>
            <a:off x="393425" y="4134868"/>
            <a:ext cx="3678148" cy="20823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</a:rPr>
              <a:t>원하는 </a:t>
            </a:r>
            <a:endParaRPr lang="en-US" altLang="ko-KR" sz="6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</a:rPr>
              <a:t>맛으로</a:t>
            </a:r>
          </a:p>
        </p:txBody>
      </p:sp>
      <p:pic>
        <p:nvPicPr>
          <p:cNvPr id="2056" name="Picture 8" descr="르브론 제임스는 더이상 넥스트 조던이 아니다 | 지큐 코리아 (GQ Korea)">
            <a:extLst>
              <a:ext uri="{FF2B5EF4-FFF2-40B4-BE49-F238E27FC236}">
                <a16:creationId xmlns:a16="http://schemas.microsoft.com/office/drawing/2014/main" id="{47C11C6A-0276-D32B-6CF2-11213687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81" y="1189628"/>
            <a:ext cx="3586563" cy="44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별: 꼭짓점 16개 14">
            <a:extLst>
              <a:ext uri="{FF2B5EF4-FFF2-40B4-BE49-F238E27FC236}">
                <a16:creationId xmlns:a16="http://schemas.microsoft.com/office/drawing/2014/main" id="{471B4E1E-D915-57B2-FCAF-7816C1CF5213}"/>
              </a:ext>
            </a:extLst>
          </p:cNvPr>
          <p:cNvSpPr/>
          <p:nvPr/>
        </p:nvSpPr>
        <p:spPr>
          <a:xfrm>
            <a:off x="7299819" y="327295"/>
            <a:ext cx="4469259" cy="3194474"/>
          </a:xfrm>
          <a:prstGeom prst="star16">
            <a:avLst>
              <a:gd name="adj" fmla="val 39752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기름지지 않은 깔끔한 걸로  배부르게 먹고 싶다</a:t>
            </a:r>
            <a:r>
              <a:rPr lang="en-US" altLang="ko-KR" sz="2800" dirty="0"/>
              <a:t>!!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76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B12B2A-1AA2-B8BE-AFA8-6971ECF4F539}"/>
              </a:ext>
            </a:extLst>
          </p:cNvPr>
          <p:cNvSpPr/>
          <p:nvPr/>
        </p:nvSpPr>
        <p:spPr>
          <a:xfrm>
            <a:off x="3030876" y="41097"/>
            <a:ext cx="5568593" cy="216784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내 </a:t>
            </a:r>
            <a:r>
              <a:rPr lang="ko-KR" altLang="en-US" sz="3600" b="1" dirty="0"/>
              <a:t>입맛 데이터</a:t>
            </a:r>
            <a:r>
              <a:rPr lang="ko-KR" altLang="en-US" sz="2800" dirty="0"/>
              <a:t>를 기반으로 </a:t>
            </a:r>
            <a:endParaRPr lang="en-US" altLang="ko-KR" sz="2800" dirty="0"/>
          </a:p>
          <a:p>
            <a:pPr algn="ctr"/>
            <a:r>
              <a:rPr lang="ko-KR" altLang="en-US" sz="3600" b="1" dirty="0"/>
              <a:t>음식점을 추천</a:t>
            </a:r>
            <a:r>
              <a:rPr lang="ko-KR" altLang="en-US" sz="2800" dirty="0"/>
              <a:t>한다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pic>
        <p:nvPicPr>
          <p:cNvPr id="6" name="Picture 2" descr="르브론 제임스, 모레 시범경기서 레이커스 유니폼 첫 출격 | SBS 뉴스">
            <a:extLst>
              <a:ext uri="{FF2B5EF4-FFF2-40B4-BE49-F238E27FC236}">
                <a16:creationId xmlns:a16="http://schemas.microsoft.com/office/drawing/2014/main" id="{375980C3-16AC-2EE3-3E4F-6835A40C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51" y="4842684"/>
            <a:ext cx="277124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0414F2-FB70-1B45-B7FF-0517A423B409}"/>
              </a:ext>
            </a:extLst>
          </p:cNvPr>
          <p:cNvSpPr/>
          <p:nvPr/>
        </p:nvSpPr>
        <p:spPr>
          <a:xfrm>
            <a:off x="433092" y="3083790"/>
            <a:ext cx="2758611" cy="1331788"/>
          </a:xfrm>
          <a:custGeom>
            <a:avLst/>
            <a:gdLst>
              <a:gd name="connsiteX0" fmla="*/ 0 w 2758611"/>
              <a:gd name="connsiteY0" fmla="*/ 0 h 1331788"/>
              <a:gd name="connsiteX1" fmla="*/ 662067 w 2758611"/>
              <a:gd name="connsiteY1" fmla="*/ 0 h 1331788"/>
              <a:gd name="connsiteX2" fmla="*/ 1268961 w 2758611"/>
              <a:gd name="connsiteY2" fmla="*/ 0 h 1331788"/>
              <a:gd name="connsiteX3" fmla="*/ 2013786 w 2758611"/>
              <a:gd name="connsiteY3" fmla="*/ 0 h 1331788"/>
              <a:gd name="connsiteX4" fmla="*/ 2758611 w 2758611"/>
              <a:gd name="connsiteY4" fmla="*/ 0 h 1331788"/>
              <a:gd name="connsiteX5" fmla="*/ 2758611 w 2758611"/>
              <a:gd name="connsiteY5" fmla="*/ 679212 h 1331788"/>
              <a:gd name="connsiteX6" fmla="*/ 2758611 w 2758611"/>
              <a:gd name="connsiteY6" fmla="*/ 1331788 h 1331788"/>
              <a:gd name="connsiteX7" fmla="*/ 2041372 w 2758611"/>
              <a:gd name="connsiteY7" fmla="*/ 1331788 h 1331788"/>
              <a:gd name="connsiteX8" fmla="*/ 1296547 w 2758611"/>
              <a:gd name="connsiteY8" fmla="*/ 1331788 h 1331788"/>
              <a:gd name="connsiteX9" fmla="*/ 662067 w 2758611"/>
              <a:gd name="connsiteY9" fmla="*/ 1331788 h 1331788"/>
              <a:gd name="connsiteX10" fmla="*/ 0 w 2758611"/>
              <a:gd name="connsiteY10" fmla="*/ 1331788 h 1331788"/>
              <a:gd name="connsiteX11" fmla="*/ 0 w 2758611"/>
              <a:gd name="connsiteY11" fmla="*/ 705848 h 1331788"/>
              <a:gd name="connsiteX12" fmla="*/ 0 w 2758611"/>
              <a:gd name="connsiteY12" fmla="*/ 0 h 1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611" h="1331788" fill="none" extrusionOk="0">
                <a:moveTo>
                  <a:pt x="0" y="0"/>
                </a:moveTo>
                <a:cubicBezTo>
                  <a:pt x="221687" y="-17634"/>
                  <a:pt x="452491" y="13154"/>
                  <a:pt x="662067" y="0"/>
                </a:cubicBezTo>
                <a:cubicBezTo>
                  <a:pt x="871643" y="-13154"/>
                  <a:pt x="1029842" y="-29763"/>
                  <a:pt x="1268961" y="0"/>
                </a:cubicBezTo>
                <a:cubicBezTo>
                  <a:pt x="1508080" y="29763"/>
                  <a:pt x="1693641" y="-14907"/>
                  <a:pt x="2013786" y="0"/>
                </a:cubicBezTo>
                <a:cubicBezTo>
                  <a:pt x="2333932" y="14907"/>
                  <a:pt x="2492520" y="-15353"/>
                  <a:pt x="2758611" y="0"/>
                </a:cubicBezTo>
                <a:cubicBezTo>
                  <a:pt x="2780805" y="269136"/>
                  <a:pt x="2758095" y="511403"/>
                  <a:pt x="2758611" y="679212"/>
                </a:cubicBezTo>
                <a:cubicBezTo>
                  <a:pt x="2759127" y="847021"/>
                  <a:pt x="2752372" y="1166757"/>
                  <a:pt x="2758611" y="1331788"/>
                </a:cubicBezTo>
                <a:cubicBezTo>
                  <a:pt x="2424189" y="1331781"/>
                  <a:pt x="2300848" y="1305959"/>
                  <a:pt x="2041372" y="1331788"/>
                </a:cubicBezTo>
                <a:cubicBezTo>
                  <a:pt x="1781896" y="1357617"/>
                  <a:pt x="1518960" y="1360216"/>
                  <a:pt x="1296547" y="1331788"/>
                </a:cubicBezTo>
                <a:cubicBezTo>
                  <a:pt x="1074135" y="1303360"/>
                  <a:pt x="805917" y="1320825"/>
                  <a:pt x="662067" y="1331788"/>
                </a:cubicBezTo>
                <a:cubicBezTo>
                  <a:pt x="518217" y="1342751"/>
                  <a:pt x="277378" y="1318139"/>
                  <a:pt x="0" y="1331788"/>
                </a:cubicBezTo>
                <a:cubicBezTo>
                  <a:pt x="13453" y="1050702"/>
                  <a:pt x="-22767" y="855880"/>
                  <a:pt x="0" y="705848"/>
                </a:cubicBezTo>
                <a:cubicBezTo>
                  <a:pt x="22767" y="555816"/>
                  <a:pt x="2420" y="168482"/>
                  <a:pt x="0" y="0"/>
                </a:cubicBezTo>
                <a:close/>
              </a:path>
              <a:path w="2758611" h="1331788" stroke="0" extrusionOk="0">
                <a:moveTo>
                  <a:pt x="0" y="0"/>
                </a:moveTo>
                <a:cubicBezTo>
                  <a:pt x="330198" y="7001"/>
                  <a:pt x="369968" y="2025"/>
                  <a:pt x="717239" y="0"/>
                </a:cubicBezTo>
                <a:cubicBezTo>
                  <a:pt x="1064510" y="-2025"/>
                  <a:pt x="1200222" y="16769"/>
                  <a:pt x="1324133" y="0"/>
                </a:cubicBezTo>
                <a:cubicBezTo>
                  <a:pt x="1448044" y="-16769"/>
                  <a:pt x="1806465" y="18032"/>
                  <a:pt x="2013786" y="0"/>
                </a:cubicBezTo>
                <a:cubicBezTo>
                  <a:pt x="2221107" y="-18032"/>
                  <a:pt x="2556117" y="-714"/>
                  <a:pt x="2758611" y="0"/>
                </a:cubicBezTo>
                <a:cubicBezTo>
                  <a:pt x="2761199" y="191627"/>
                  <a:pt x="2775453" y="516593"/>
                  <a:pt x="2758611" y="679212"/>
                </a:cubicBezTo>
                <a:cubicBezTo>
                  <a:pt x="2741769" y="841831"/>
                  <a:pt x="2734153" y="1152136"/>
                  <a:pt x="2758611" y="1331788"/>
                </a:cubicBezTo>
                <a:cubicBezTo>
                  <a:pt x="2543755" y="1332165"/>
                  <a:pt x="2280272" y="1312322"/>
                  <a:pt x="2041372" y="1331788"/>
                </a:cubicBezTo>
                <a:cubicBezTo>
                  <a:pt x="1802472" y="1351254"/>
                  <a:pt x="1673643" y="1337861"/>
                  <a:pt x="1434478" y="1331788"/>
                </a:cubicBezTo>
                <a:cubicBezTo>
                  <a:pt x="1195313" y="1325715"/>
                  <a:pt x="888891" y="1309562"/>
                  <a:pt x="744825" y="1331788"/>
                </a:cubicBezTo>
                <a:cubicBezTo>
                  <a:pt x="600759" y="1354014"/>
                  <a:pt x="192193" y="1346831"/>
                  <a:pt x="0" y="1331788"/>
                </a:cubicBezTo>
                <a:cubicBezTo>
                  <a:pt x="-14337" y="1096748"/>
                  <a:pt x="-18668" y="1003435"/>
                  <a:pt x="0" y="679212"/>
                </a:cubicBezTo>
                <a:cubicBezTo>
                  <a:pt x="18668" y="354989"/>
                  <a:pt x="-3914" y="227390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27965711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끌리는 맛 </a:t>
            </a:r>
            <a:endParaRPr lang="en-US" altLang="ko-KR" sz="2800" dirty="0"/>
          </a:p>
          <a:p>
            <a:pPr algn="ctr"/>
            <a:r>
              <a:rPr lang="ko-KR" altLang="en-US" sz="2800" dirty="0"/>
              <a:t>선택</a:t>
            </a:r>
            <a:endParaRPr lang="en-US" altLang="ko-KR" sz="2800" dirty="0"/>
          </a:p>
        </p:txBody>
      </p:sp>
      <p:pic>
        <p:nvPicPr>
          <p:cNvPr id="8" name="Picture 4" descr="NBA 슈퍼스타 르브론 제임스 'K푸드 유니폼' 입고 뛴다 | 서울신문">
            <a:extLst>
              <a:ext uri="{FF2B5EF4-FFF2-40B4-BE49-F238E27FC236}">
                <a16:creationId xmlns:a16="http://schemas.microsoft.com/office/drawing/2014/main" id="{BA58355D-1B77-7C02-3369-2335B819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78" y="4258448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11A1E3-5F7A-AB54-6F68-3724010A5B0C}"/>
              </a:ext>
            </a:extLst>
          </p:cNvPr>
          <p:cNvSpPr/>
          <p:nvPr/>
        </p:nvSpPr>
        <p:spPr>
          <a:xfrm>
            <a:off x="4313434" y="2517170"/>
            <a:ext cx="3565131" cy="1457078"/>
          </a:xfrm>
          <a:custGeom>
            <a:avLst/>
            <a:gdLst>
              <a:gd name="connsiteX0" fmla="*/ 0 w 3565131"/>
              <a:gd name="connsiteY0" fmla="*/ 0 h 1457078"/>
              <a:gd name="connsiteX1" fmla="*/ 629840 w 3565131"/>
              <a:gd name="connsiteY1" fmla="*/ 0 h 1457078"/>
              <a:gd name="connsiteX2" fmla="*/ 1295331 w 3565131"/>
              <a:gd name="connsiteY2" fmla="*/ 0 h 1457078"/>
              <a:gd name="connsiteX3" fmla="*/ 1960822 w 3565131"/>
              <a:gd name="connsiteY3" fmla="*/ 0 h 1457078"/>
              <a:gd name="connsiteX4" fmla="*/ 2448057 w 3565131"/>
              <a:gd name="connsiteY4" fmla="*/ 0 h 1457078"/>
              <a:gd name="connsiteX5" fmla="*/ 3565131 w 3565131"/>
              <a:gd name="connsiteY5" fmla="*/ 0 h 1457078"/>
              <a:gd name="connsiteX6" fmla="*/ 3565131 w 3565131"/>
              <a:gd name="connsiteY6" fmla="*/ 485693 h 1457078"/>
              <a:gd name="connsiteX7" fmla="*/ 3565131 w 3565131"/>
              <a:gd name="connsiteY7" fmla="*/ 971385 h 1457078"/>
              <a:gd name="connsiteX8" fmla="*/ 3565131 w 3565131"/>
              <a:gd name="connsiteY8" fmla="*/ 1457078 h 1457078"/>
              <a:gd name="connsiteX9" fmla="*/ 3077896 w 3565131"/>
              <a:gd name="connsiteY9" fmla="*/ 1457078 h 1457078"/>
              <a:gd name="connsiteX10" fmla="*/ 2590662 w 3565131"/>
              <a:gd name="connsiteY10" fmla="*/ 1457078 h 1457078"/>
              <a:gd name="connsiteX11" fmla="*/ 1960822 w 3565131"/>
              <a:gd name="connsiteY11" fmla="*/ 1457078 h 1457078"/>
              <a:gd name="connsiteX12" fmla="*/ 1473587 w 3565131"/>
              <a:gd name="connsiteY12" fmla="*/ 1457078 h 1457078"/>
              <a:gd name="connsiteX13" fmla="*/ 915050 w 3565131"/>
              <a:gd name="connsiteY13" fmla="*/ 1457078 h 1457078"/>
              <a:gd name="connsiteX14" fmla="*/ 0 w 3565131"/>
              <a:gd name="connsiteY14" fmla="*/ 1457078 h 1457078"/>
              <a:gd name="connsiteX15" fmla="*/ 0 w 3565131"/>
              <a:gd name="connsiteY15" fmla="*/ 942244 h 1457078"/>
              <a:gd name="connsiteX16" fmla="*/ 0 w 3565131"/>
              <a:gd name="connsiteY16" fmla="*/ 485693 h 1457078"/>
              <a:gd name="connsiteX17" fmla="*/ 0 w 3565131"/>
              <a:gd name="connsiteY17" fmla="*/ 0 h 145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5131" h="1457078" fill="none" extrusionOk="0">
                <a:moveTo>
                  <a:pt x="0" y="0"/>
                </a:moveTo>
                <a:cubicBezTo>
                  <a:pt x="150493" y="-16628"/>
                  <a:pt x="343776" y="29359"/>
                  <a:pt x="629840" y="0"/>
                </a:cubicBezTo>
                <a:cubicBezTo>
                  <a:pt x="915904" y="-29359"/>
                  <a:pt x="1134595" y="33166"/>
                  <a:pt x="1295331" y="0"/>
                </a:cubicBezTo>
                <a:cubicBezTo>
                  <a:pt x="1456067" y="-33166"/>
                  <a:pt x="1632169" y="-7836"/>
                  <a:pt x="1960822" y="0"/>
                </a:cubicBezTo>
                <a:cubicBezTo>
                  <a:pt x="2289475" y="7836"/>
                  <a:pt x="2231967" y="18725"/>
                  <a:pt x="2448057" y="0"/>
                </a:cubicBezTo>
                <a:cubicBezTo>
                  <a:pt x="2664147" y="-18725"/>
                  <a:pt x="3033559" y="1951"/>
                  <a:pt x="3565131" y="0"/>
                </a:cubicBezTo>
                <a:cubicBezTo>
                  <a:pt x="3558600" y="110267"/>
                  <a:pt x="3557431" y="333490"/>
                  <a:pt x="3565131" y="485693"/>
                </a:cubicBezTo>
                <a:cubicBezTo>
                  <a:pt x="3572831" y="637896"/>
                  <a:pt x="3558678" y="846063"/>
                  <a:pt x="3565131" y="971385"/>
                </a:cubicBezTo>
                <a:cubicBezTo>
                  <a:pt x="3571584" y="1096707"/>
                  <a:pt x="3583381" y="1352035"/>
                  <a:pt x="3565131" y="1457078"/>
                </a:cubicBezTo>
                <a:cubicBezTo>
                  <a:pt x="3358224" y="1460847"/>
                  <a:pt x="3243967" y="1469433"/>
                  <a:pt x="3077896" y="1457078"/>
                </a:cubicBezTo>
                <a:cubicBezTo>
                  <a:pt x="2911825" y="1444723"/>
                  <a:pt x="2809798" y="1446492"/>
                  <a:pt x="2590662" y="1457078"/>
                </a:cubicBezTo>
                <a:cubicBezTo>
                  <a:pt x="2371526" y="1467664"/>
                  <a:pt x="2181715" y="1458075"/>
                  <a:pt x="1960822" y="1457078"/>
                </a:cubicBezTo>
                <a:cubicBezTo>
                  <a:pt x="1739929" y="1456081"/>
                  <a:pt x="1606870" y="1463720"/>
                  <a:pt x="1473587" y="1457078"/>
                </a:cubicBezTo>
                <a:cubicBezTo>
                  <a:pt x="1340305" y="1450436"/>
                  <a:pt x="1157650" y="1452718"/>
                  <a:pt x="915050" y="1457078"/>
                </a:cubicBezTo>
                <a:cubicBezTo>
                  <a:pt x="672450" y="1461438"/>
                  <a:pt x="225182" y="1449595"/>
                  <a:pt x="0" y="1457078"/>
                </a:cubicBezTo>
                <a:cubicBezTo>
                  <a:pt x="-23290" y="1264165"/>
                  <a:pt x="-1069" y="1048566"/>
                  <a:pt x="0" y="942244"/>
                </a:cubicBezTo>
                <a:cubicBezTo>
                  <a:pt x="1069" y="835922"/>
                  <a:pt x="-3985" y="661378"/>
                  <a:pt x="0" y="485693"/>
                </a:cubicBezTo>
                <a:cubicBezTo>
                  <a:pt x="3985" y="310008"/>
                  <a:pt x="8408" y="133266"/>
                  <a:pt x="0" y="0"/>
                </a:cubicBezTo>
                <a:close/>
              </a:path>
              <a:path w="3565131" h="1457078" stroke="0" extrusionOk="0">
                <a:moveTo>
                  <a:pt x="0" y="0"/>
                </a:moveTo>
                <a:cubicBezTo>
                  <a:pt x="232856" y="22415"/>
                  <a:pt x="390379" y="-8879"/>
                  <a:pt x="629840" y="0"/>
                </a:cubicBezTo>
                <a:cubicBezTo>
                  <a:pt x="869301" y="8879"/>
                  <a:pt x="1139863" y="32471"/>
                  <a:pt x="1295331" y="0"/>
                </a:cubicBezTo>
                <a:cubicBezTo>
                  <a:pt x="1450799" y="-32471"/>
                  <a:pt x="1591441" y="-23634"/>
                  <a:pt x="1853868" y="0"/>
                </a:cubicBezTo>
                <a:cubicBezTo>
                  <a:pt x="2116295" y="23634"/>
                  <a:pt x="2150608" y="-16582"/>
                  <a:pt x="2412405" y="0"/>
                </a:cubicBezTo>
                <a:cubicBezTo>
                  <a:pt x="2674202" y="16582"/>
                  <a:pt x="2759390" y="-10876"/>
                  <a:pt x="3006594" y="0"/>
                </a:cubicBezTo>
                <a:cubicBezTo>
                  <a:pt x="3253798" y="10876"/>
                  <a:pt x="3432246" y="2441"/>
                  <a:pt x="3565131" y="0"/>
                </a:cubicBezTo>
                <a:cubicBezTo>
                  <a:pt x="3561337" y="140406"/>
                  <a:pt x="3563860" y="269289"/>
                  <a:pt x="3565131" y="471122"/>
                </a:cubicBezTo>
                <a:cubicBezTo>
                  <a:pt x="3566402" y="672955"/>
                  <a:pt x="3576126" y="752289"/>
                  <a:pt x="3565131" y="956815"/>
                </a:cubicBezTo>
                <a:cubicBezTo>
                  <a:pt x="3554136" y="1161341"/>
                  <a:pt x="3577352" y="1267546"/>
                  <a:pt x="3565131" y="1457078"/>
                </a:cubicBezTo>
                <a:cubicBezTo>
                  <a:pt x="3361663" y="1455089"/>
                  <a:pt x="3245062" y="1433498"/>
                  <a:pt x="3077896" y="1457078"/>
                </a:cubicBezTo>
                <a:cubicBezTo>
                  <a:pt x="2910730" y="1480658"/>
                  <a:pt x="2639956" y="1478954"/>
                  <a:pt x="2412405" y="1457078"/>
                </a:cubicBezTo>
                <a:cubicBezTo>
                  <a:pt x="2184854" y="1435202"/>
                  <a:pt x="2050234" y="1483608"/>
                  <a:pt x="1746914" y="1457078"/>
                </a:cubicBezTo>
                <a:cubicBezTo>
                  <a:pt x="1443594" y="1430548"/>
                  <a:pt x="1417896" y="1427504"/>
                  <a:pt x="1117074" y="1457078"/>
                </a:cubicBezTo>
                <a:cubicBezTo>
                  <a:pt x="816252" y="1486652"/>
                  <a:pt x="400017" y="1480316"/>
                  <a:pt x="0" y="1457078"/>
                </a:cubicBezTo>
                <a:cubicBezTo>
                  <a:pt x="-7426" y="1231660"/>
                  <a:pt x="-20004" y="1172477"/>
                  <a:pt x="0" y="1000527"/>
                </a:cubicBezTo>
                <a:cubicBezTo>
                  <a:pt x="20004" y="828577"/>
                  <a:pt x="16837" y="712434"/>
                  <a:pt x="0" y="514834"/>
                </a:cubicBezTo>
                <a:cubicBezTo>
                  <a:pt x="-16837" y="317234"/>
                  <a:pt x="4148" y="21495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22489358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사용자</a:t>
            </a:r>
            <a:r>
              <a:rPr lang="en-US" altLang="ko-KR" sz="2800" dirty="0"/>
              <a:t>, </a:t>
            </a:r>
            <a:r>
              <a:rPr lang="ko-KR" altLang="en-US" sz="2800" dirty="0"/>
              <a:t>음식점의</a:t>
            </a:r>
            <a:endParaRPr lang="en-US" altLang="ko-KR" sz="2800" dirty="0"/>
          </a:p>
          <a:p>
            <a:pPr algn="ctr"/>
            <a:r>
              <a:rPr lang="ko-KR" altLang="en-US" sz="2800" dirty="0"/>
              <a:t>미각 점수 </a:t>
            </a:r>
            <a:endParaRPr lang="en-US" altLang="ko-KR" sz="2800" dirty="0"/>
          </a:p>
          <a:p>
            <a:pPr algn="ctr"/>
            <a:r>
              <a:rPr lang="ko-KR" altLang="en-US" sz="2800" dirty="0"/>
              <a:t>데이터 활용</a:t>
            </a:r>
            <a:endParaRPr lang="en-US" altLang="ko-KR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93485-AB15-97F2-6D12-68CDB0CD723D}"/>
              </a:ext>
            </a:extLst>
          </p:cNvPr>
          <p:cNvSpPr/>
          <p:nvPr/>
        </p:nvSpPr>
        <p:spPr>
          <a:xfrm>
            <a:off x="9140351" y="2941965"/>
            <a:ext cx="2478641" cy="1148941"/>
          </a:xfrm>
          <a:custGeom>
            <a:avLst/>
            <a:gdLst>
              <a:gd name="connsiteX0" fmla="*/ 0 w 2478641"/>
              <a:gd name="connsiteY0" fmla="*/ 0 h 1148941"/>
              <a:gd name="connsiteX1" fmla="*/ 594874 w 2478641"/>
              <a:gd name="connsiteY1" fmla="*/ 0 h 1148941"/>
              <a:gd name="connsiteX2" fmla="*/ 1264107 w 2478641"/>
              <a:gd name="connsiteY2" fmla="*/ 0 h 1148941"/>
              <a:gd name="connsiteX3" fmla="*/ 1834194 w 2478641"/>
              <a:gd name="connsiteY3" fmla="*/ 0 h 1148941"/>
              <a:gd name="connsiteX4" fmla="*/ 2478641 w 2478641"/>
              <a:gd name="connsiteY4" fmla="*/ 0 h 1148941"/>
              <a:gd name="connsiteX5" fmla="*/ 2478641 w 2478641"/>
              <a:gd name="connsiteY5" fmla="*/ 585960 h 1148941"/>
              <a:gd name="connsiteX6" fmla="*/ 2478641 w 2478641"/>
              <a:gd name="connsiteY6" fmla="*/ 1148941 h 1148941"/>
              <a:gd name="connsiteX7" fmla="*/ 1858981 w 2478641"/>
              <a:gd name="connsiteY7" fmla="*/ 1148941 h 1148941"/>
              <a:gd name="connsiteX8" fmla="*/ 1264107 w 2478641"/>
              <a:gd name="connsiteY8" fmla="*/ 1148941 h 1148941"/>
              <a:gd name="connsiteX9" fmla="*/ 718806 w 2478641"/>
              <a:gd name="connsiteY9" fmla="*/ 1148941 h 1148941"/>
              <a:gd name="connsiteX10" fmla="*/ 0 w 2478641"/>
              <a:gd name="connsiteY10" fmla="*/ 1148941 h 1148941"/>
              <a:gd name="connsiteX11" fmla="*/ 0 w 2478641"/>
              <a:gd name="connsiteY11" fmla="*/ 597449 h 1148941"/>
              <a:gd name="connsiteX12" fmla="*/ 0 w 2478641"/>
              <a:gd name="connsiteY12" fmla="*/ 0 h 11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8641" h="1148941" fill="none" extrusionOk="0">
                <a:moveTo>
                  <a:pt x="0" y="0"/>
                </a:moveTo>
                <a:cubicBezTo>
                  <a:pt x="188571" y="5433"/>
                  <a:pt x="382591" y="-24276"/>
                  <a:pt x="594874" y="0"/>
                </a:cubicBezTo>
                <a:cubicBezTo>
                  <a:pt x="807157" y="24276"/>
                  <a:pt x="966023" y="-30132"/>
                  <a:pt x="1264107" y="0"/>
                </a:cubicBezTo>
                <a:cubicBezTo>
                  <a:pt x="1562191" y="30132"/>
                  <a:pt x="1566729" y="-5732"/>
                  <a:pt x="1834194" y="0"/>
                </a:cubicBezTo>
                <a:cubicBezTo>
                  <a:pt x="2101659" y="5732"/>
                  <a:pt x="2306633" y="5769"/>
                  <a:pt x="2478641" y="0"/>
                </a:cubicBezTo>
                <a:cubicBezTo>
                  <a:pt x="2485433" y="252695"/>
                  <a:pt x="2468016" y="342557"/>
                  <a:pt x="2478641" y="585960"/>
                </a:cubicBezTo>
                <a:cubicBezTo>
                  <a:pt x="2489266" y="829363"/>
                  <a:pt x="2454635" y="986566"/>
                  <a:pt x="2478641" y="1148941"/>
                </a:cubicBezTo>
                <a:cubicBezTo>
                  <a:pt x="2282968" y="1120141"/>
                  <a:pt x="1999662" y="1175650"/>
                  <a:pt x="1858981" y="1148941"/>
                </a:cubicBezTo>
                <a:cubicBezTo>
                  <a:pt x="1718300" y="1122232"/>
                  <a:pt x="1550666" y="1135552"/>
                  <a:pt x="1264107" y="1148941"/>
                </a:cubicBezTo>
                <a:cubicBezTo>
                  <a:pt x="977548" y="1162330"/>
                  <a:pt x="923728" y="1158432"/>
                  <a:pt x="718806" y="1148941"/>
                </a:cubicBezTo>
                <a:cubicBezTo>
                  <a:pt x="513884" y="1139450"/>
                  <a:pt x="262583" y="1161595"/>
                  <a:pt x="0" y="1148941"/>
                </a:cubicBezTo>
                <a:cubicBezTo>
                  <a:pt x="24133" y="1025827"/>
                  <a:pt x="-22641" y="859164"/>
                  <a:pt x="0" y="597449"/>
                </a:cubicBezTo>
                <a:cubicBezTo>
                  <a:pt x="22641" y="335734"/>
                  <a:pt x="19246" y="188318"/>
                  <a:pt x="0" y="0"/>
                </a:cubicBezTo>
                <a:close/>
              </a:path>
              <a:path w="2478641" h="1148941" stroke="0" extrusionOk="0">
                <a:moveTo>
                  <a:pt x="0" y="0"/>
                </a:moveTo>
                <a:cubicBezTo>
                  <a:pt x="143317" y="8561"/>
                  <a:pt x="391761" y="-5211"/>
                  <a:pt x="570087" y="0"/>
                </a:cubicBezTo>
                <a:cubicBezTo>
                  <a:pt x="748413" y="5211"/>
                  <a:pt x="1072135" y="28936"/>
                  <a:pt x="1214534" y="0"/>
                </a:cubicBezTo>
                <a:cubicBezTo>
                  <a:pt x="1356933" y="-28936"/>
                  <a:pt x="1556366" y="-3171"/>
                  <a:pt x="1834194" y="0"/>
                </a:cubicBezTo>
                <a:cubicBezTo>
                  <a:pt x="2112022" y="3171"/>
                  <a:pt x="2343973" y="14084"/>
                  <a:pt x="2478641" y="0"/>
                </a:cubicBezTo>
                <a:cubicBezTo>
                  <a:pt x="2492106" y="148407"/>
                  <a:pt x="2451869" y="386196"/>
                  <a:pt x="2478641" y="585960"/>
                </a:cubicBezTo>
                <a:cubicBezTo>
                  <a:pt x="2505413" y="785724"/>
                  <a:pt x="2467664" y="962894"/>
                  <a:pt x="2478641" y="1148941"/>
                </a:cubicBezTo>
                <a:cubicBezTo>
                  <a:pt x="2266027" y="1157796"/>
                  <a:pt x="2163105" y="1141307"/>
                  <a:pt x="1858981" y="1148941"/>
                </a:cubicBezTo>
                <a:cubicBezTo>
                  <a:pt x="1554857" y="1156575"/>
                  <a:pt x="1443367" y="1165015"/>
                  <a:pt x="1189748" y="1148941"/>
                </a:cubicBezTo>
                <a:cubicBezTo>
                  <a:pt x="936129" y="1132867"/>
                  <a:pt x="864972" y="1155058"/>
                  <a:pt x="644447" y="1148941"/>
                </a:cubicBezTo>
                <a:cubicBezTo>
                  <a:pt x="423922" y="1142824"/>
                  <a:pt x="158886" y="1133920"/>
                  <a:pt x="0" y="1148941"/>
                </a:cubicBezTo>
                <a:cubicBezTo>
                  <a:pt x="-15825" y="911021"/>
                  <a:pt x="-3657" y="689362"/>
                  <a:pt x="0" y="551492"/>
                </a:cubicBezTo>
                <a:cubicBezTo>
                  <a:pt x="3657" y="413622"/>
                  <a:pt x="4976" y="198215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889019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음식점 추천</a:t>
            </a:r>
            <a:endParaRPr lang="en-US" altLang="ko-KR" sz="2800" dirty="0"/>
          </a:p>
        </p:txBody>
      </p:sp>
      <p:pic>
        <p:nvPicPr>
          <p:cNvPr id="11" name="Picture 6" descr="르브론 제임스, 레이커스에게 블록버스터 트레이드로 밀어붙이기: 보고서 - HisTimes.com">
            <a:extLst>
              <a:ext uri="{FF2B5EF4-FFF2-40B4-BE49-F238E27FC236}">
                <a16:creationId xmlns:a16="http://schemas.microsoft.com/office/drawing/2014/main" id="{C04D9930-ADCA-BD19-BC1B-274BC727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3" y="50001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E3276E-ABDB-1AFD-3FD2-8249896A8A94}"/>
              </a:ext>
            </a:extLst>
          </p:cNvPr>
          <p:cNvCxnSpPr/>
          <p:nvPr/>
        </p:nvCxnSpPr>
        <p:spPr>
          <a:xfrm flipV="1">
            <a:off x="3524036" y="3399776"/>
            <a:ext cx="534256" cy="206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7832FA-2BAF-B74F-9812-41A98337BB4B}"/>
              </a:ext>
            </a:extLst>
          </p:cNvPr>
          <p:cNvCxnSpPr/>
          <p:nvPr/>
        </p:nvCxnSpPr>
        <p:spPr>
          <a:xfrm>
            <a:off x="8106310" y="3298004"/>
            <a:ext cx="678094" cy="308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rypto.com Arena - Wikipedia">
            <a:extLst>
              <a:ext uri="{FF2B5EF4-FFF2-40B4-BE49-F238E27FC236}">
                <a16:creationId xmlns:a16="http://schemas.microsoft.com/office/drawing/2014/main" id="{7D3709D2-CB75-D7CE-1BE6-936938B6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32" y="4961749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031988C-9820-81E9-62FF-951B167766A3}"/>
              </a:ext>
            </a:extLst>
          </p:cNvPr>
          <p:cNvSpPr/>
          <p:nvPr/>
        </p:nvSpPr>
        <p:spPr>
          <a:xfrm>
            <a:off x="3741024" y="269975"/>
            <a:ext cx="3699837" cy="1049835"/>
          </a:xfrm>
          <a:prstGeom prst="roundRect">
            <a:avLst/>
          </a:prstGeom>
          <a:solidFill>
            <a:srgbClr val="FDF3ED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스티커 리뷰 유도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7A9F3-6CF5-933D-6E3A-87BCB6EA5D47}"/>
              </a:ext>
            </a:extLst>
          </p:cNvPr>
          <p:cNvSpPr txBox="1"/>
          <p:nvPr/>
        </p:nvSpPr>
        <p:spPr>
          <a:xfrm>
            <a:off x="896454" y="4600025"/>
            <a:ext cx="10155113" cy="187743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자신의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정확한 입맛 수집을 위한 자발적인 스티커 리뷰 참여를 유도를 기대할 수 있다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sz="2000" dirty="0"/>
              <a:t> 리뷰 멘트도 생각할 필요 없기 때문에 쉽고 빠르게 리뷰 가능하다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sz="2000" dirty="0"/>
              <a:t>심한 악평이 담긴 스티커는 제공하지 않기에 리뷰 분위기에도 긍정적인 영향이 있을 것으로 예상된다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pic>
        <p:nvPicPr>
          <p:cNvPr id="5122" name="Picture 2" descr="재활용 분리수거 문제 : 네이버 블로그">
            <a:extLst>
              <a:ext uri="{FF2B5EF4-FFF2-40B4-BE49-F238E27FC236}">
                <a16:creationId xmlns:a16="http://schemas.microsoft.com/office/drawing/2014/main" id="{A4453FC3-04A7-50F9-2DAB-A5198D0C7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35" y="1497249"/>
            <a:ext cx="3188413" cy="29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9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빅데이터가 분석한 내일로 코스 맛집지도 : 다나와 DPG는 내맘을 디피지">
            <a:extLst>
              <a:ext uri="{FF2B5EF4-FFF2-40B4-BE49-F238E27FC236}">
                <a16:creationId xmlns:a16="http://schemas.microsoft.com/office/drawing/2014/main" id="{25ACF1A2-BF7D-5E74-0D86-F8E8F597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97" y="1628035"/>
            <a:ext cx="2663495" cy="36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A59537-582C-31ED-31E7-3CF7F1214299}"/>
              </a:ext>
            </a:extLst>
          </p:cNvPr>
          <p:cNvSpPr/>
          <p:nvPr/>
        </p:nvSpPr>
        <p:spPr>
          <a:xfrm>
            <a:off x="3741024" y="311072"/>
            <a:ext cx="3699837" cy="1049835"/>
          </a:xfrm>
          <a:prstGeom prst="roundRect">
            <a:avLst/>
          </a:prstGeom>
          <a:solidFill>
            <a:srgbClr val="FDF3ED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유저 간의 </a:t>
            </a:r>
            <a:endParaRPr lang="en-US" altLang="ko-KR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데이터를 활용</a:t>
            </a:r>
            <a:endParaRPr lang="en-US" altLang="ko-KR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F72BE-F64C-5FE3-014E-7A2B87174DC7}"/>
              </a:ext>
            </a:extLst>
          </p:cNvPr>
          <p:cNvSpPr txBox="1"/>
          <p:nvPr/>
        </p:nvSpPr>
        <p:spPr>
          <a:xfrm>
            <a:off x="1931541" y="5307985"/>
            <a:ext cx="7777536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지구에 있는 모든 사람들은 최대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6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단계 이내에서 </a:t>
            </a:r>
            <a:endParaRPr lang="en-US" altLang="ko-KR" sz="20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서로 아는 사람으로 연결될 수 있다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는 케빈 베이컨의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6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단계 법칙처럼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입맛을 연결하여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데이터를 활용할 수 있다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r>
              <a:rPr lang="ko-KR" altLang="en-US" sz="2000" dirty="0"/>
              <a:t>가보지 못한 곳의 맛을 예측할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104" name="Picture 8" descr="우리는 모두 인연?' 케빈 베이컨의 6단계 법칙[인포그래픽] - 시선뉴스">
            <a:extLst>
              <a:ext uri="{FF2B5EF4-FFF2-40B4-BE49-F238E27FC236}">
                <a16:creationId xmlns:a16="http://schemas.microsoft.com/office/drawing/2014/main" id="{C20DB7E1-638F-3A30-A4A0-C3A1EC6F1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04" y="212953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188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 SD Gothic Neo</vt:lpstr>
      <vt:lpstr>궁서체</vt:lpstr>
      <vt:lpstr>맑은 고딕</vt:lpstr>
      <vt:lpstr>Arial</vt:lpstr>
      <vt:lpstr>Office 테마</vt:lpstr>
      <vt:lpstr>당신의 미각 전투력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 (‘기호’를 빠르게 읽음)</dc:title>
  <dc:creator>황찬준</dc:creator>
  <cp:lastModifiedBy>황찬준</cp:lastModifiedBy>
  <cp:revision>23</cp:revision>
  <dcterms:created xsi:type="dcterms:W3CDTF">2022-06-13T13:30:39Z</dcterms:created>
  <dcterms:modified xsi:type="dcterms:W3CDTF">2022-06-21T03:25:33Z</dcterms:modified>
</cp:coreProperties>
</file>