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함초롬돋움" panose="020B0604000101010101" pitchFamily="50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13DE279-9B15-4D53-9783-236F1672D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Objects="1">
      <p:cViewPr varScale="1">
        <p:scale>
          <a:sx n="87" d="100"/>
          <a:sy n="87" d="100"/>
        </p:scale>
        <p:origin x="1026" y="84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 rot="0" vert="horz" wrap="none" lIns="0" tIns="0" rIns="0" bIns="0" anchor="ctr" anchorCtr="1"/>
        <a:lstStyle/>
        <a:p>
          <a:pPr algn="l">
            <a:defRPr sz="1800" b="0" i="0" u="none"/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43603837490081787"/>
          <c:y val="0.2326023131608963"/>
          <c:w val="0.54260742664337158"/>
          <c:h val="0.59939813613891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accurancy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GRU</c:v>
                </c:pt>
                <c:pt idx="1">
                  <c:v>attention</c:v>
                </c:pt>
                <c:pt idx="2">
                  <c:v>cnn-emb</c:v>
                </c:pt>
                <c:pt idx="3">
                  <c:v>knn_tfidf</c:v>
                </c:pt>
                <c:pt idx="4">
                  <c:v>lightgbm</c:v>
                </c:pt>
                <c:pt idx="5">
                  <c:v>lr_tfidf</c:v>
                </c:pt>
                <c:pt idx="6">
                  <c:v>lstm_attention</c:v>
                </c:pt>
                <c:pt idx="7">
                  <c:v>lstm_emb</c:v>
                </c:pt>
                <c:pt idx="8">
                  <c:v>multinomialNB</c:v>
                </c:pt>
                <c:pt idx="9">
                  <c:v>rf</c:v>
                </c:pt>
                <c:pt idx="10">
                  <c:v>stacking_cv_hyper</c:v>
                </c:pt>
                <c:pt idx="11">
                  <c:v>xgboost_tfidf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80.040000000000006</c:v>
                </c:pt>
                <c:pt idx="1">
                  <c:v>76.290000000000006</c:v>
                </c:pt>
                <c:pt idx="2">
                  <c:v>79.7</c:v>
                </c:pt>
                <c:pt idx="3">
                  <c:v>62</c:v>
                </c:pt>
                <c:pt idx="4">
                  <c:v>77.94</c:v>
                </c:pt>
                <c:pt idx="5">
                  <c:v>79.7</c:v>
                </c:pt>
                <c:pt idx="6">
                  <c:v>77.599999999999994</c:v>
                </c:pt>
                <c:pt idx="7">
                  <c:v>78.900000000000006</c:v>
                </c:pt>
                <c:pt idx="8">
                  <c:v>73.400000000000006</c:v>
                </c:pt>
                <c:pt idx="9">
                  <c:v>64.5</c:v>
                </c:pt>
                <c:pt idx="10">
                  <c:v>84.87</c:v>
                </c:pt>
                <c:pt idx="11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A-4D0E-A50C-1DA0B9B69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42"/>
        <c:axId val="272203610"/>
        <c:axId val="853358660"/>
      </c:barChart>
      <c:catAx>
        <c:axId val="27220361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lstStyle/>
          <a:p>
            <a:pPr algn="l">
              <a:defRPr sz="800" b="0" i="0" u="none"/>
            </a:pPr>
            <a:endParaRPr lang="ko-KR"/>
          </a:p>
        </c:txPr>
        <c:crossAx val="853358660"/>
        <c:crosses val="autoZero"/>
        <c:auto val="1"/>
        <c:lblAlgn val="ctr"/>
        <c:lblOffset val="100"/>
        <c:tickMarkSkip val="1"/>
        <c:noMultiLvlLbl val="0"/>
      </c:catAx>
      <c:valAx>
        <c:axId val="8533586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72203610"/>
        <c:crosses val="autoZero"/>
        <c:crossBetween val="between"/>
      </c:valAx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41a98d525d_0_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790954" y="699516"/>
            <a:ext cx="8353044" cy="17055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소설 작가 분류 AI경진대회 </a:t>
            </a:r>
          </a:p>
        </p:txBody>
      </p:sp>
      <p:sp>
        <p:nvSpPr>
          <p:cNvPr id="96" name="Google Shape;102;p13"/>
          <p:cNvSpPr txBox="1"/>
          <p:nvPr/>
        </p:nvSpPr>
        <p:spPr>
          <a:xfrm>
            <a:off x="5491448" y="4206282"/>
            <a:ext cx="3473100" cy="59774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ko-KR" altLang="en-US" sz="2000" b="1" i="0" u="none" strike="noStrike" kern="0" cap="none" spc="0" normalizeH="0" baseline="0">
                <a:solidFill>
                  <a:schemeClr val="accent6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팀원 </a:t>
            </a:r>
            <a:r>
              <a:rPr kumimoji="0" lang="en-US" altLang="ko-KR" sz="2000" b="1" i="0" u="none" strike="noStrike" kern="0" cap="none" spc="0" normalizeH="0" baseline="0">
                <a:solidFill>
                  <a:schemeClr val="accent6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:</a:t>
            </a:r>
            <a:r>
              <a:rPr kumimoji="0" lang="ko-KR" altLang="en-US" sz="2000" b="1" i="0" u="none" strike="noStrike" kern="0" cap="none" spc="0" normalizeH="0" baseline="0">
                <a:solidFill>
                  <a:schemeClr val="accent6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김찬휘 </a:t>
            </a:r>
            <a:r>
              <a:rPr kumimoji="0" lang="en-US" altLang="ko-KR" sz="2000" b="1" i="0" u="none" strike="noStrike" kern="0" cap="none" spc="0" normalizeH="0" baseline="0">
                <a:solidFill>
                  <a:schemeClr val="accent6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</a:t>
            </a:r>
            <a:r>
              <a:rPr kumimoji="0" lang="ko-KR" altLang="en-US" sz="2000" b="1" i="0" u="none" strike="noStrike" kern="0" cap="none" spc="0" normalizeH="0" baseline="0">
                <a:solidFill>
                  <a:schemeClr val="accent6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김형욱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5"/>
          <p:cNvSpPr>
            <a:spLocks noGrp="1"/>
          </p:cNvSpPr>
          <p:nvPr>
            <p:ph type="title"/>
          </p:nvPr>
        </p:nvSpPr>
        <p:spPr>
          <a:xfrm>
            <a:off x="855300" y="908580"/>
            <a:ext cx="7433400" cy="424520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lightgbm</a:t>
            </a:r>
            <a:r>
              <a:rPr lang="ko-KR" altLang="en-US" sz="2000"/>
              <a:t>을 이용한 </a:t>
            </a:r>
            <a:r>
              <a:rPr lang="en-US" altLang="ko-KR" sz="2000"/>
              <a:t>stacking </a:t>
            </a:r>
            <a:r>
              <a:rPr lang="ko-KR" altLang="en-US" sz="2000"/>
              <a:t>및 결과</a:t>
            </a:r>
            <a:r>
              <a:rPr lang="en-US" altLang="ko-KR" sz="2000"/>
              <a:t> 1</a:t>
            </a:r>
          </a:p>
        </p:txBody>
      </p:sp>
      <p:sp>
        <p:nvSpPr>
          <p:cNvPr id="3" name="Google Shape;38;p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Google Shape;39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/>
          </a:p>
        </p:txBody>
      </p:sp>
      <p:sp>
        <p:nvSpPr>
          <p:cNvPr id="5" name="Google Shape;130;p17"/>
          <p:cNvSpPr txBox="1"/>
          <p:nvPr/>
        </p:nvSpPr>
        <p:spPr>
          <a:xfrm>
            <a:off x="755523" y="41148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tillium Web"/>
              <a:buNone/>
              <a:defRPr/>
            </a:pPr>
            <a:r>
              <a:rPr kumimoji="0" lang="en-US" sz="3600" b="1" i="0" u="none" strike="noStrike" kern="0" cap="none" spc="0" normalizeH="0" baseline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2. modeling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83" y="1333100"/>
            <a:ext cx="9087317" cy="19940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4682" y="2931795"/>
            <a:ext cx="4515082" cy="2133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360794" y="1965600"/>
            <a:ext cx="815206" cy="5156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SVM</a:t>
            </a:r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889043" y="1405680"/>
            <a:ext cx="828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/>
              <a:t>gru</a:t>
            </a:r>
            <a:endParaRPr lang="en-US" altLang="ko-KR" b="1" dirty="0"/>
          </a:p>
        </p:txBody>
      </p:sp>
      <p:sp>
        <p:nvSpPr>
          <p:cNvPr id="43" name="직사각형 42"/>
          <p:cNvSpPr/>
          <p:nvPr/>
        </p:nvSpPr>
        <p:spPr>
          <a:xfrm>
            <a:off x="1719419" y="1405680"/>
            <a:ext cx="828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/>
              <a:t>gru</a:t>
            </a:r>
            <a:endParaRPr lang="en-US" altLang="ko-KR" b="1" dirty="0"/>
          </a:p>
        </p:txBody>
      </p:sp>
      <p:sp>
        <p:nvSpPr>
          <p:cNvPr id="42" name="직사각형 41"/>
          <p:cNvSpPr/>
          <p:nvPr/>
        </p:nvSpPr>
        <p:spPr>
          <a:xfrm>
            <a:off x="2524347" y="1405680"/>
            <a:ext cx="828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/>
              <a:t>gru</a:t>
            </a:r>
            <a:endParaRPr lang="en-US" altLang="ko-KR" b="1" dirty="0"/>
          </a:p>
        </p:txBody>
      </p:sp>
      <p:sp>
        <p:nvSpPr>
          <p:cNvPr id="4" name="Google Shape;39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/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6333" y="3823302"/>
            <a:ext cx="5831780" cy="6906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95429" y="1965001"/>
            <a:ext cx="808571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/>
              <a:t>xgboost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4180804" y="2492035"/>
            <a:ext cx="828000" cy="517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knn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62625" y="2492035"/>
            <a:ext cx="828000" cy="517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naive </a:t>
            </a:r>
            <a:r>
              <a:rPr lang="en-US" altLang="ko-KR" dirty="0" err="1"/>
              <a:t>bayes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1719419" y="1965600"/>
            <a:ext cx="804928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</a:rPr>
              <a:t>cnn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44260" y="1965600"/>
            <a:ext cx="1429116" cy="727584"/>
          </a:xfrm>
          <a:prstGeom prst="rect">
            <a:avLst/>
          </a:prstGeom>
          <a:solidFill>
            <a:srgbClr val="C49DD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LGBM_CV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1419" y="1965600"/>
            <a:ext cx="825624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32794" y="1965600"/>
            <a:ext cx="819553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</a:rPr>
              <a:t>cnn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13963" y="2505600"/>
            <a:ext cx="795680" cy="5040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47" name="Google Shape;130;p17"/>
          <p:cNvSpPr txBox="1"/>
          <p:nvPr/>
        </p:nvSpPr>
        <p:spPr>
          <a:xfrm>
            <a:off x="755523" y="41148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tillium Web"/>
              <a:buNone/>
              <a:defRPr/>
            </a:pPr>
            <a:r>
              <a:rPr kumimoji="0" lang="en-US" sz="3600" b="1" i="0" u="none" strike="noStrike" kern="0" cap="none" spc="0" normalizeH="0" baseline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2. modeling</a:t>
            </a:r>
          </a:p>
        </p:txBody>
      </p:sp>
      <p:sp>
        <p:nvSpPr>
          <p:cNvPr id="49" name="Google Shape;37;p5"/>
          <p:cNvSpPr>
            <a:spLocks noGrp="1"/>
          </p:cNvSpPr>
          <p:nvPr>
            <p:ph type="title"/>
          </p:nvPr>
        </p:nvSpPr>
        <p:spPr>
          <a:xfrm>
            <a:off x="855300" y="908580"/>
            <a:ext cx="7433400" cy="424520"/>
          </a:xfrm>
        </p:spPr>
        <p:txBody>
          <a:bodyPr wrap="square" lIns="0" tIns="0" rIns="0" bIns="0" anchor="t" anchorCtr="0">
            <a:noAutofit/>
          </a:bodyPr>
          <a:lstStyle/>
          <a:p>
            <a:pPr>
              <a:defRPr/>
            </a:pPr>
            <a:r>
              <a:rPr lang="en-US" altLang="ko-KR" sz="2000"/>
              <a:t>lightgbm</a:t>
            </a:r>
            <a:r>
              <a:rPr lang="ko-KR" altLang="en-US" sz="2000"/>
              <a:t>을 이용한 </a:t>
            </a:r>
            <a:r>
              <a:rPr lang="en-US" altLang="ko-KR" sz="2000"/>
              <a:t>stacking </a:t>
            </a:r>
            <a:r>
              <a:rPr lang="ko-KR" altLang="en-US" sz="2000"/>
              <a:t>및 결과</a:t>
            </a:r>
            <a:r>
              <a:rPr lang="en-US" altLang="ko-KR" sz="2000"/>
              <a:t> 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86884" y="2505600"/>
            <a:ext cx="827079" cy="5040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>
                <a:solidFill>
                  <a:schemeClr val="tx1"/>
                </a:solidFill>
              </a:rPr>
              <a:t>lstm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62625" y="1414201"/>
            <a:ext cx="828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/>
              <a:t>gru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4176000" y="1414800"/>
            <a:ext cx="828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/>
              <a:t>gru</a:t>
            </a:r>
            <a:endParaRPr lang="en-US" altLang="ko-KR" b="1" dirty="0"/>
          </a:p>
        </p:txBody>
      </p:sp>
      <p:sp>
        <p:nvSpPr>
          <p:cNvPr id="6" name="직사각형 5"/>
          <p:cNvSpPr/>
          <p:nvPr/>
        </p:nvSpPr>
        <p:spPr>
          <a:xfrm>
            <a:off x="2518948" y="2492035"/>
            <a:ext cx="827031" cy="5176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random forest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96189" y="3000718"/>
            <a:ext cx="827079" cy="5040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</a:rPr>
              <a:t>attention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09265" y="3000718"/>
            <a:ext cx="793037" cy="5040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err="1">
                <a:solidFill>
                  <a:schemeClr val="tx1"/>
                </a:solidFill>
              </a:rPr>
              <a:t>b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ahdanau</a:t>
            </a:r>
            <a:r>
              <a:rPr lang="en-US" altLang="ko-KR" sz="1000" b="1" dirty="0" smtClean="0">
                <a:solidFill>
                  <a:schemeClr val="tx1"/>
                </a:solidFill>
              </a:rPr>
              <a:t/>
            </a:r>
            <a:br>
              <a:rPr lang="en-US" altLang="ko-KR" sz="1000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attention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220090" y="2407258"/>
            <a:ext cx="86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" t="50" r="50" b="5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0"/>
          <p:cNvSpPr txBox="1"/>
          <p:nvPr/>
        </p:nvSpPr>
        <p:spPr>
          <a:xfrm>
            <a:off x="1106100" y="2209500"/>
            <a:ext cx="6931800" cy="10823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목차 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/>
          </a:p>
        </p:txBody>
      </p:sp>
      <p:sp>
        <p:nvSpPr>
          <p:cNvPr id="106" name="Google Shape;48;p6"/>
          <p:cNvSpPr>
            <a:spLocks noGrp="1"/>
          </p:cNvSpPr>
          <p:nvPr>
            <p:ph type="body" idx="1"/>
          </p:nvPr>
        </p:nvSpPr>
        <p:spPr>
          <a:xfrm>
            <a:off x="855275" y="1627900"/>
            <a:ext cx="5084896" cy="1015859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1. EDA &amp; preprcessing</a:t>
            </a:r>
          </a:p>
        </p:txBody>
      </p:sp>
      <p:sp>
        <p:nvSpPr>
          <p:cNvPr id="107" name="Google Shape;49;p6"/>
          <p:cNvSpPr>
            <a:spLocks noGrp="1"/>
          </p:cNvSpPr>
          <p:nvPr>
            <p:ph type="body" idx="2"/>
          </p:nvPr>
        </p:nvSpPr>
        <p:spPr>
          <a:xfrm>
            <a:off x="855275" y="2859786"/>
            <a:ext cx="5084896" cy="423207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2. modeling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619151" y="1131570"/>
            <a:ext cx="5969100" cy="428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ko-KR" dirty="0" smtClean="0"/>
              <a:t>1)</a:t>
            </a:r>
            <a:r>
              <a:rPr lang="en-US" altLang="ko-KR" dirty="0" smtClean="0"/>
              <a:t> </a:t>
            </a:r>
            <a:r>
              <a:rPr lang="ko-KR" dirty="0" err="1" smtClean="0"/>
              <a:t>train</a:t>
            </a:r>
            <a:r>
              <a:rPr lang="ko-KR" dirty="0" smtClean="0"/>
              <a:t> </a:t>
            </a:r>
            <a:r>
              <a:rPr lang="ko-KR" dirty="0" err="1" smtClean="0"/>
              <a:t>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작가 비율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  <a:defRPr/>
            </a:pPr>
            <a:endParaRPr lang="ko-KR" dirty="0"/>
          </a:p>
        </p:txBody>
      </p:sp>
      <p:sp>
        <p:nvSpPr>
          <p:cNvPr id="120" name="Google Shape;15;p3"/>
          <p:cNvSpPr>
            <a:spLocks noGrp="1"/>
          </p:cNvSpPr>
          <p:nvPr>
            <p:ph type="ctrTitle"/>
          </p:nvPr>
        </p:nvSpPr>
        <p:spPr>
          <a:xfrm>
            <a:off x="539496" y="339471"/>
            <a:ext cx="6624828" cy="5799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1. EDA &amp; processing</a:t>
            </a: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401" y="1559670"/>
            <a:ext cx="7693003" cy="235918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34865" y="1542623"/>
            <a:ext cx="3509135" cy="3600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ldNum" idx="4294967295"/>
          </p:nvPr>
        </p:nvSpPr>
        <p:spPr>
          <a:xfrm>
            <a:off x="8595300" y="4749851"/>
            <a:ext cx="548700" cy="393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/>
          </a:p>
        </p:txBody>
      </p:sp>
      <p:sp>
        <p:nvSpPr>
          <p:cNvPr id="128" name="Google Shape;15;p3"/>
          <p:cNvSpPr/>
          <p:nvPr/>
        </p:nvSpPr>
        <p:spPr>
          <a:xfrm>
            <a:off x="539496" y="339471"/>
            <a:ext cx="6624828" cy="5799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Titillium Web"/>
              <a:buNone/>
              <a:defRPr/>
            </a:pPr>
            <a:r>
              <a:rPr kumimoji="0" lang="en-US" altLang="ko-KR" sz="4800" b="1" i="0" u="none" strike="noStrike" kern="0" cap="none" spc="0" normalizeH="0" baseline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1. EDA &amp; processing</a:t>
            </a:r>
          </a:p>
        </p:txBody>
      </p:sp>
      <p:sp>
        <p:nvSpPr>
          <p:cNvPr id="130" name="Google Shape;118;p15"/>
          <p:cNvSpPr txBox="1"/>
          <p:nvPr/>
        </p:nvSpPr>
        <p:spPr>
          <a:xfrm>
            <a:off x="619151" y="1131570"/>
            <a:ext cx="5969100" cy="428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ct val="25000"/>
              <a:buFont typeface="Titillium Web Light"/>
              <a:buNone/>
              <a:defRPr/>
            </a:pPr>
            <a:r>
              <a:rPr kumimoji="0" lang="en-US" altLang="ko-KR" sz="2200" b="0" i="0" u="none" strike="noStrike" kern="0" cap="none" spc="0" normalizeH="0" baseline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2) stopwords</a:t>
            </a: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3993" y="1701752"/>
            <a:ext cx="6610466" cy="30688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93" y="1688981"/>
            <a:ext cx="6610466" cy="30702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8230" y="4227980"/>
            <a:ext cx="18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공통적으로 </a:t>
            </a:r>
            <a:r>
              <a:rPr lang="en-US" altLang="ko-KR" dirty="0" smtClean="0"/>
              <a:t>the </a:t>
            </a:r>
            <a:r>
              <a:rPr lang="ko-KR" altLang="en-US" dirty="0" smtClean="0"/>
              <a:t>많음 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;p3"/>
          <p:cNvSpPr/>
          <p:nvPr/>
        </p:nvSpPr>
        <p:spPr>
          <a:xfrm>
            <a:off x="539496" y="339471"/>
            <a:ext cx="6624828" cy="5799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Titillium Web"/>
              <a:buNone/>
              <a:defRPr/>
            </a:pPr>
            <a:r>
              <a:rPr kumimoji="0" lang="en-US" altLang="ko-KR" sz="4800" b="1" i="0" u="none" strike="noStrike" kern="0" cap="none" spc="0" normalizeH="0" baseline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1. EDA &amp; processing</a:t>
            </a:r>
          </a:p>
        </p:txBody>
      </p:sp>
      <p:sp>
        <p:nvSpPr>
          <p:cNvPr id="5" name="Google Shape;118;p15"/>
          <p:cNvSpPr txBox="1"/>
          <p:nvPr/>
        </p:nvSpPr>
        <p:spPr>
          <a:xfrm>
            <a:off x="619151" y="916204"/>
            <a:ext cx="5969100" cy="428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ct val="25000"/>
              <a:buFont typeface="Titillium Web Light"/>
              <a:buNone/>
              <a:defRPr/>
            </a:pPr>
            <a:r>
              <a:rPr kumimoji="0" lang="en-US" altLang="ko-KR" sz="2200" b="0" i="0" u="none" strike="noStrike" kern="0" cap="none" spc="0" normalizeH="0" baseline="0" dirty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3) train</a:t>
            </a:r>
            <a:r>
              <a:rPr kumimoji="0" lang="ko-KR" altLang="en-US" sz="2200" b="0" i="0" u="none" strike="noStrike" kern="0" cap="none" spc="0" normalizeH="0" baseline="0" dirty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kumimoji="0" lang="en-US" altLang="ko-KR" sz="2200" b="0" i="0" u="none" strike="noStrike" kern="0" cap="none" spc="0" normalizeH="0" baseline="0" dirty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</a:t>
            </a:r>
            <a:r>
              <a:rPr kumimoji="0" lang="ko-KR" altLang="en-US" sz="2200" b="0" i="0" u="none" strike="noStrike" kern="0" cap="none" spc="0" normalizeH="0" baseline="0" dirty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특수문자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10" y="1302330"/>
            <a:ext cx="5616744" cy="369481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1835620" y="4948080"/>
            <a:ext cx="34564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;p3"/>
          <p:cNvSpPr/>
          <p:nvPr/>
        </p:nvSpPr>
        <p:spPr>
          <a:xfrm>
            <a:off x="539496" y="339471"/>
            <a:ext cx="6624828" cy="5799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Titillium Web"/>
              <a:buNone/>
              <a:defRPr/>
            </a:pPr>
            <a:r>
              <a:rPr kumimoji="0" lang="en-US" altLang="ko-KR" sz="4800" b="1" i="0" u="none" strike="noStrike" kern="0" cap="none" spc="0" normalizeH="0" baseline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1. EDA &amp; processing</a:t>
            </a:r>
          </a:p>
        </p:txBody>
      </p:sp>
      <p:sp>
        <p:nvSpPr>
          <p:cNvPr id="5" name="Google Shape;118;p15"/>
          <p:cNvSpPr txBox="1"/>
          <p:nvPr/>
        </p:nvSpPr>
        <p:spPr>
          <a:xfrm>
            <a:off x="556493" y="1015297"/>
            <a:ext cx="5969100" cy="428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ct val="25000"/>
              <a:buFont typeface="Titillium Web Light"/>
              <a:buNone/>
              <a:defRPr/>
            </a:pPr>
            <a:r>
              <a:rPr kumimoji="0" lang="en-US" altLang="ko-KR" sz="2200" b="0" i="0" u="none" strike="noStrike" kern="0" cap="none" spc="0" normalizeH="0" baseline="0" dirty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4)</a:t>
            </a:r>
            <a:r>
              <a:rPr kumimoji="0" lang="ko-KR" altLang="en-US" sz="2200" b="0" i="0" u="none" strike="noStrike" kern="0" cap="none" spc="0" normalizeH="0" baseline="0" dirty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특수문자 </a:t>
            </a:r>
            <a:r>
              <a:rPr kumimoji="0" lang="en-US" altLang="ko-KR" sz="2200" b="0" i="0" u="none" strike="noStrike" kern="0" cap="none" spc="0" normalizeH="0" baseline="0" dirty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-&gt;</a:t>
            </a:r>
            <a:r>
              <a:rPr kumimoji="0" lang="ko-KR" altLang="en-US" sz="2200" b="0" i="0" u="none" strike="noStrike" kern="0" cap="none" spc="0" normalizeH="0" baseline="0" dirty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다른 문자로 변환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5" y="1707630"/>
            <a:ext cx="4202295" cy="25300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50" y="979556"/>
            <a:ext cx="4143375" cy="3857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727" y="483460"/>
            <a:ext cx="3936380" cy="4510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;p3"/>
          <p:cNvSpPr/>
          <p:nvPr/>
        </p:nvSpPr>
        <p:spPr>
          <a:xfrm>
            <a:off x="539496" y="339471"/>
            <a:ext cx="6624828" cy="5799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Titillium Web"/>
              <a:buNone/>
              <a:defRPr/>
            </a:pPr>
            <a:r>
              <a:rPr kumimoji="0" lang="en-US" altLang="ko-KR" sz="4800" b="1" i="0" u="none" strike="noStrike" kern="0" cap="none" spc="0" normalizeH="0" baseline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1. EDA &amp; processing</a:t>
            </a:r>
          </a:p>
        </p:txBody>
      </p:sp>
      <p:sp>
        <p:nvSpPr>
          <p:cNvPr id="5" name="Google Shape;118;p15"/>
          <p:cNvSpPr txBox="1"/>
          <p:nvPr/>
        </p:nvSpPr>
        <p:spPr>
          <a:xfrm>
            <a:off x="619151" y="1131570"/>
            <a:ext cx="5969100" cy="428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ct val="25000"/>
              <a:buFont typeface="Titillium Web Light"/>
              <a:buNone/>
              <a:defRPr/>
            </a:pPr>
            <a:r>
              <a:rPr kumimoji="0" lang="ko-KR" altLang="ko-KR" sz="2200" b="0" i="0" u="none" strike="noStrike" kern="0" cap="none" spc="0" normalizeH="0" baseline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5)</a:t>
            </a:r>
            <a:r>
              <a:rPr kumimoji="0" lang="en-US" altLang="ko-KR" sz="2200" b="0" i="0" u="none" strike="noStrike" kern="0" cap="none" spc="0" normalizeH="0" baseline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kumimoji="0" lang="ko-KR" altLang="ko-KR" sz="2200" b="0" i="0" u="none" strike="noStrike" kern="0" cap="none" spc="0" normalizeH="0" baseline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rare한 word는 삭제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20" y="1771869"/>
            <a:ext cx="6820654" cy="274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Google Shape;16;p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Google Shape;15;p3"/>
          <p:cNvSpPr/>
          <p:nvPr/>
        </p:nvSpPr>
        <p:spPr>
          <a:xfrm>
            <a:off x="539496" y="339471"/>
            <a:ext cx="6624828" cy="5799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Titillium Web"/>
              <a:buNone/>
              <a:defRPr/>
            </a:pPr>
            <a:r>
              <a:rPr kumimoji="0" lang="en-US" altLang="ko-KR" sz="4800" b="1" i="0" u="none" strike="noStrike" kern="0" cap="none" spc="0" normalizeH="0" baseline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1. EDA &amp; processing</a:t>
            </a:r>
          </a:p>
        </p:txBody>
      </p:sp>
      <p:sp>
        <p:nvSpPr>
          <p:cNvPr id="5" name="Google Shape;118;p15"/>
          <p:cNvSpPr txBox="1"/>
          <p:nvPr/>
        </p:nvSpPr>
        <p:spPr>
          <a:xfrm>
            <a:off x="619151" y="1131570"/>
            <a:ext cx="5969100" cy="428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ct val="25000"/>
              <a:buFont typeface="Titillium Web Light"/>
              <a:buNone/>
              <a:defRPr/>
            </a:pPr>
            <a:r>
              <a:rPr kumimoji="0" lang="en-US" altLang="ko-KR" sz="2200" b="0" i="0" u="none" strike="noStrike" kern="0" cap="none" spc="0" normalizeH="0" baseline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6) lemmatize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0" y="1990412"/>
            <a:ext cx="3816530" cy="18957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0" y="1656571"/>
            <a:ext cx="4095750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755523" y="411480"/>
            <a:ext cx="7433400" cy="497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2. modeling</a:t>
            </a: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/>
          </a:p>
        </p:txBody>
      </p:sp>
      <p:sp>
        <p:nvSpPr>
          <p:cNvPr id="133" name="Google Shape;38;p5"/>
          <p:cNvSpPr>
            <a:spLocks noGrp="1"/>
          </p:cNvSpPr>
          <p:nvPr>
            <p:ph type="body" idx="1"/>
          </p:nvPr>
        </p:nvSpPr>
        <p:spPr>
          <a:xfrm>
            <a:off x="855300" y="979818"/>
            <a:ext cx="7433400" cy="511796"/>
          </a:xfrm>
        </p:spPr>
        <p:txBody>
          <a:bodyPr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여러 모델들에 대한 각각의 </a:t>
            </a:r>
            <a:r>
              <a:rPr lang="en-US" altLang="ko-KR" b="1">
                <a:solidFill>
                  <a:schemeClr val="dk1"/>
                </a:solidFill>
              </a:rPr>
              <a:t>accurancy</a:t>
            </a:r>
          </a:p>
        </p:txBody>
      </p:sp>
      <p:graphicFrame>
        <p:nvGraphicFramePr>
          <p:cNvPr id="138" name="차트 137"/>
          <p:cNvGraphicFramePr/>
          <p:nvPr/>
        </p:nvGraphicFramePr>
        <p:xfrm>
          <a:off x="3268533" y="1652791"/>
          <a:ext cx="5486400" cy="308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435" y="1445032"/>
            <a:ext cx="3893515" cy="3501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140</Words>
  <Application>Microsoft Office PowerPoint</Application>
  <PresentationFormat>화면 슬라이드 쇼(16:9)</PresentationFormat>
  <Paragraphs>49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Titillium Web Light</vt:lpstr>
      <vt:lpstr>함초롬돋움</vt:lpstr>
      <vt:lpstr>Arial</vt:lpstr>
      <vt:lpstr>Montserrat</vt:lpstr>
      <vt:lpstr>Calibri</vt:lpstr>
      <vt:lpstr>Titillium Web SemiBold</vt:lpstr>
      <vt:lpstr>Titillium Web</vt:lpstr>
      <vt:lpstr>Donalbain template</vt:lpstr>
      <vt:lpstr>소설 작가 분류 AI경진대회 </vt:lpstr>
      <vt:lpstr>목차 </vt:lpstr>
      <vt:lpstr>1. EDA &amp; processing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modeling</vt:lpstr>
      <vt:lpstr>lightgbm을 이용한 stacking 및 결과 1</vt:lpstr>
      <vt:lpstr>lightgbm을 이용한 stacking 및 결과 2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소설 작가 분류 AI경진대회 </dc:title>
  <cp:lastModifiedBy>user</cp:lastModifiedBy>
  <cp:revision>34</cp:revision>
  <dcterms:modified xsi:type="dcterms:W3CDTF">2020-12-06T11:50:43Z</dcterms:modified>
  <cp:version>1000.0000.01</cp:version>
</cp:coreProperties>
</file>