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3" r:id="rId3"/>
    <p:sldId id="1594" r:id="rId4"/>
    <p:sldId id="1609" r:id="rId5"/>
    <p:sldId id="1610" r:id="rId6"/>
    <p:sldId id="1611" r:id="rId7"/>
    <p:sldId id="257" r:id="rId8"/>
    <p:sldId id="258" r:id="rId9"/>
    <p:sldId id="261" r:id="rId10"/>
    <p:sldId id="1605" r:id="rId11"/>
    <p:sldId id="1612" r:id="rId12"/>
    <p:sldId id="1613" r:id="rId13"/>
    <p:sldId id="262" r:id="rId14"/>
    <p:sldId id="160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4716"/>
  </p:normalViewPr>
  <p:slideViewPr>
    <p:cSldViewPr snapToGrid="0">
      <p:cViewPr varScale="1">
        <p:scale>
          <a:sx n="103" d="100"/>
          <a:sy n="103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37D99-CFF9-46C2-9BA8-20198EC562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EF85D8F5-E82A-4655-9770-7E95307F5E6E}">
      <dgm:prSet/>
      <dgm:spPr/>
      <dgm:t>
        <a:bodyPr/>
        <a:lstStyle/>
        <a:p>
          <a:r>
            <a:rPr lang="en-GB" dirty="0"/>
            <a:t>The dataset </a:t>
          </a:r>
          <a:r>
            <a:rPr lang="en-GB" dirty="0" err="1"/>
            <a:t>splitted</a:t>
          </a:r>
          <a:r>
            <a:rPr lang="en-GB" dirty="0"/>
            <a:t> into two subsets:</a:t>
          </a:r>
          <a:br>
            <a:rPr lang="en-GB" dirty="0"/>
          </a:br>
          <a:r>
            <a:rPr lang="en-US" dirty="0"/>
            <a:t>Training Set : Contains employee features and attrition details for model development.</a:t>
          </a:r>
        </a:p>
        <a:p>
          <a:r>
            <a:rPr lang="en-US" dirty="0"/>
            <a:t>Test Set: Used to evaluate the model's performance</a:t>
          </a:r>
        </a:p>
      </dgm:t>
    </dgm:pt>
    <dgm:pt modelId="{D50246E9-1522-453C-A50A-37515B69A8A6}" type="parTrans" cxnId="{35888189-BA79-4994-91ED-65AEC25C825E}">
      <dgm:prSet/>
      <dgm:spPr/>
      <dgm:t>
        <a:bodyPr/>
        <a:lstStyle/>
        <a:p>
          <a:endParaRPr lang="en-US"/>
        </a:p>
      </dgm:t>
    </dgm:pt>
    <dgm:pt modelId="{655C95AC-CF7C-4812-B56D-1653E21DF175}" type="sibTrans" cxnId="{35888189-BA79-4994-91ED-65AEC25C825E}">
      <dgm:prSet/>
      <dgm:spPr/>
      <dgm:t>
        <a:bodyPr/>
        <a:lstStyle/>
        <a:p>
          <a:endParaRPr lang="en-US"/>
        </a:p>
      </dgm:t>
    </dgm:pt>
    <dgm:pt modelId="{FC59D7E9-BD59-45E0-AFCF-F98660D9537D}">
      <dgm:prSet/>
      <dgm:spPr/>
      <dgm:t>
        <a:bodyPr/>
        <a:lstStyle/>
        <a:p>
          <a:endParaRPr lang="en-US"/>
        </a:p>
      </dgm:t>
    </dgm:pt>
    <dgm:pt modelId="{D6A9AC13-8977-4608-94F5-968B49A76466}" type="parTrans" cxnId="{6E43ECD5-9F1C-4DDF-A5E9-285926646543}">
      <dgm:prSet/>
      <dgm:spPr/>
      <dgm:t>
        <a:bodyPr/>
        <a:lstStyle/>
        <a:p>
          <a:endParaRPr lang="en-US"/>
        </a:p>
      </dgm:t>
    </dgm:pt>
    <dgm:pt modelId="{F9A4CD71-63DD-4559-AD5F-CDEA8E57FE22}" type="sibTrans" cxnId="{6E43ECD5-9F1C-4DDF-A5E9-285926646543}">
      <dgm:prSet/>
      <dgm:spPr/>
      <dgm:t>
        <a:bodyPr/>
        <a:lstStyle/>
        <a:p>
          <a:endParaRPr lang="en-US"/>
        </a:p>
      </dgm:t>
    </dgm:pt>
    <dgm:pt modelId="{3F8F9B61-1FA1-4CE3-8257-7566056E1A91}">
      <dgm:prSet/>
      <dgm:spPr/>
      <dgm:t>
        <a:bodyPr/>
        <a:lstStyle/>
        <a:p>
          <a:r>
            <a:rPr lang="en-US" dirty="0"/>
            <a:t>Key features include employee demographic information, performance metrics, and HR-related variables. Preprocessing involves handling missing data, feature scaling, and encoding categorical variables.</a:t>
          </a:r>
        </a:p>
      </dgm:t>
    </dgm:pt>
    <dgm:pt modelId="{2C375202-9B36-4138-9011-7322AF8DE028}" type="parTrans" cxnId="{436E2A9F-6168-488F-B26D-D117E226D208}">
      <dgm:prSet/>
      <dgm:spPr/>
      <dgm:t>
        <a:bodyPr/>
        <a:lstStyle/>
        <a:p>
          <a:endParaRPr lang="en-US"/>
        </a:p>
      </dgm:t>
    </dgm:pt>
    <dgm:pt modelId="{15F1B0A1-03AA-4542-9B09-DAC95630081D}" type="sibTrans" cxnId="{436E2A9F-6168-488F-B26D-D117E226D208}">
      <dgm:prSet/>
      <dgm:spPr/>
      <dgm:t>
        <a:bodyPr/>
        <a:lstStyle/>
        <a:p>
          <a:endParaRPr lang="en-US"/>
        </a:p>
      </dgm:t>
    </dgm:pt>
    <dgm:pt modelId="{EC9518B9-4EFC-4FC1-8C5B-733101B22D49}">
      <dgm:prSet/>
      <dgm:spPr/>
      <dgm:t>
        <a:bodyPr/>
        <a:lstStyle/>
        <a:p>
          <a:r>
            <a:rPr lang="en-IN"/>
            <a:t>Data source: https://www.kaggle.com/datasets/sree1ekha/employee-data</a:t>
          </a:r>
          <a:endParaRPr lang="en-US"/>
        </a:p>
      </dgm:t>
    </dgm:pt>
    <dgm:pt modelId="{F9B7AE49-B596-4F49-A00F-D42A33AB0C3E}" type="parTrans" cxnId="{D5D5E5DB-A8F7-43DE-ACB9-DB20AA9AF0CD}">
      <dgm:prSet/>
      <dgm:spPr/>
      <dgm:t>
        <a:bodyPr/>
        <a:lstStyle/>
        <a:p>
          <a:endParaRPr lang="en-US"/>
        </a:p>
      </dgm:t>
    </dgm:pt>
    <dgm:pt modelId="{C02CFD6F-515B-491A-8F64-7634F8417F6F}" type="sibTrans" cxnId="{D5D5E5DB-A8F7-43DE-ACB9-DB20AA9AF0CD}">
      <dgm:prSet/>
      <dgm:spPr/>
      <dgm:t>
        <a:bodyPr/>
        <a:lstStyle/>
        <a:p>
          <a:endParaRPr lang="en-US"/>
        </a:p>
      </dgm:t>
    </dgm:pt>
    <dgm:pt modelId="{1F3C9072-E483-493E-BB52-17C694FEF091}" type="pres">
      <dgm:prSet presAssocID="{60D37D99-CFF9-46C2-9BA8-20198EC56264}" presName="root" presStyleCnt="0">
        <dgm:presLayoutVars>
          <dgm:dir/>
          <dgm:resizeHandles val="exact"/>
        </dgm:presLayoutVars>
      </dgm:prSet>
      <dgm:spPr/>
    </dgm:pt>
    <dgm:pt modelId="{31E74BEE-7484-4A24-BA13-1AF2F674EB20}" type="pres">
      <dgm:prSet presAssocID="{EF85D8F5-E82A-4655-9770-7E95307F5E6E}" presName="compNode" presStyleCnt="0"/>
      <dgm:spPr/>
    </dgm:pt>
    <dgm:pt modelId="{7501D510-2D4C-4981-AB0B-211446C68DD9}" type="pres">
      <dgm:prSet presAssocID="{EF85D8F5-E82A-4655-9770-7E95307F5E6E}" presName="bgRect" presStyleLbl="bgShp" presStyleIdx="0" presStyleCnt="3"/>
      <dgm:spPr/>
    </dgm:pt>
    <dgm:pt modelId="{D3B6AEFD-E595-4AF5-AF58-D2732BF56CB0}" type="pres">
      <dgm:prSet presAssocID="{EF85D8F5-E82A-4655-9770-7E95307F5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775732C-15AA-468E-A2BD-05ECEE65583F}" type="pres">
      <dgm:prSet presAssocID="{EF85D8F5-E82A-4655-9770-7E95307F5E6E}" presName="spaceRect" presStyleCnt="0"/>
      <dgm:spPr/>
    </dgm:pt>
    <dgm:pt modelId="{BA5594DE-5D80-4256-A9E3-6494AB0CB34D}" type="pres">
      <dgm:prSet presAssocID="{EF85D8F5-E82A-4655-9770-7E95307F5E6E}" presName="parTx" presStyleLbl="revTx" presStyleIdx="0" presStyleCnt="4">
        <dgm:presLayoutVars>
          <dgm:chMax val="0"/>
          <dgm:chPref val="0"/>
        </dgm:presLayoutVars>
      </dgm:prSet>
      <dgm:spPr/>
    </dgm:pt>
    <dgm:pt modelId="{F62DB53D-3F3C-4B24-922B-2BD94E7CFC98}" type="pres">
      <dgm:prSet presAssocID="{EF85D8F5-E82A-4655-9770-7E95307F5E6E}" presName="desTx" presStyleLbl="revTx" presStyleIdx="1" presStyleCnt="4">
        <dgm:presLayoutVars/>
      </dgm:prSet>
      <dgm:spPr/>
    </dgm:pt>
    <dgm:pt modelId="{9C92156B-950C-4FCB-A5CE-FAFD10E519DE}" type="pres">
      <dgm:prSet presAssocID="{655C95AC-CF7C-4812-B56D-1653E21DF175}" presName="sibTrans" presStyleCnt="0"/>
      <dgm:spPr/>
    </dgm:pt>
    <dgm:pt modelId="{0B0F162D-42C6-45CD-ACE0-1F1EF59E5A5C}" type="pres">
      <dgm:prSet presAssocID="{3F8F9B61-1FA1-4CE3-8257-7566056E1A91}" presName="compNode" presStyleCnt="0"/>
      <dgm:spPr/>
    </dgm:pt>
    <dgm:pt modelId="{6D57B3DA-BB1A-478B-8B33-57B5AA36825D}" type="pres">
      <dgm:prSet presAssocID="{3F8F9B61-1FA1-4CE3-8257-7566056E1A91}" presName="bgRect" presStyleLbl="bgShp" presStyleIdx="1" presStyleCnt="3"/>
      <dgm:spPr/>
    </dgm:pt>
    <dgm:pt modelId="{90CDD310-40A6-441A-9333-C7BD7FC906BC}" type="pres">
      <dgm:prSet presAssocID="{3F8F9B61-1FA1-4CE3-8257-7566056E1A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148850-0DA9-4D21-950A-E69F31A87B98}" type="pres">
      <dgm:prSet presAssocID="{3F8F9B61-1FA1-4CE3-8257-7566056E1A91}" presName="spaceRect" presStyleCnt="0"/>
      <dgm:spPr/>
    </dgm:pt>
    <dgm:pt modelId="{4E706F58-E3E4-4044-9927-AB9C819261FC}" type="pres">
      <dgm:prSet presAssocID="{3F8F9B61-1FA1-4CE3-8257-7566056E1A91}" presName="parTx" presStyleLbl="revTx" presStyleIdx="2" presStyleCnt="4">
        <dgm:presLayoutVars>
          <dgm:chMax val="0"/>
          <dgm:chPref val="0"/>
        </dgm:presLayoutVars>
      </dgm:prSet>
      <dgm:spPr/>
    </dgm:pt>
    <dgm:pt modelId="{31260FB7-0BAB-4570-A959-82B2A9BCAF12}" type="pres">
      <dgm:prSet presAssocID="{15F1B0A1-03AA-4542-9B09-DAC95630081D}" presName="sibTrans" presStyleCnt="0"/>
      <dgm:spPr/>
    </dgm:pt>
    <dgm:pt modelId="{B44DC388-FC40-4278-A8C6-056F1C8F2375}" type="pres">
      <dgm:prSet presAssocID="{EC9518B9-4EFC-4FC1-8C5B-733101B22D49}" presName="compNode" presStyleCnt="0"/>
      <dgm:spPr/>
    </dgm:pt>
    <dgm:pt modelId="{F1907746-27B5-4F5E-A006-6F9292466453}" type="pres">
      <dgm:prSet presAssocID="{EC9518B9-4EFC-4FC1-8C5B-733101B22D49}" presName="bgRect" presStyleLbl="bgShp" presStyleIdx="2" presStyleCnt="3"/>
      <dgm:spPr/>
    </dgm:pt>
    <dgm:pt modelId="{A436F85F-2276-4135-AB23-9E77174CC397}" type="pres">
      <dgm:prSet presAssocID="{EC9518B9-4EFC-4FC1-8C5B-733101B22D49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592CE9B-82BC-4D47-AEBA-B04E3B38C9E3}" type="pres">
      <dgm:prSet presAssocID="{EC9518B9-4EFC-4FC1-8C5B-733101B22D49}" presName="spaceRect" presStyleCnt="0"/>
      <dgm:spPr/>
    </dgm:pt>
    <dgm:pt modelId="{C209FD29-8D89-4A18-B0C3-29D696DC6BAA}" type="pres">
      <dgm:prSet presAssocID="{EC9518B9-4EFC-4FC1-8C5B-733101B22D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1C9CF09-15DB-3343-A320-BEA3AE0ABCF4}" type="presOf" srcId="{EC9518B9-4EFC-4FC1-8C5B-733101B22D49}" destId="{C209FD29-8D89-4A18-B0C3-29D696DC6BAA}" srcOrd="0" destOrd="0" presId="urn:microsoft.com/office/officeart/2018/2/layout/IconVerticalSolidList"/>
    <dgm:cxn modelId="{01ED9518-13D3-D340-9DFA-447CEB357799}" type="presOf" srcId="{EF85D8F5-E82A-4655-9770-7E95307F5E6E}" destId="{BA5594DE-5D80-4256-A9E3-6494AB0CB34D}" srcOrd="0" destOrd="0" presId="urn:microsoft.com/office/officeart/2018/2/layout/IconVerticalSolidList"/>
    <dgm:cxn modelId="{35888189-BA79-4994-91ED-65AEC25C825E}" srcId="{60D37D99-CFF9-46C2-9BA8-20198EC56264}" destId="{EF85D8F5-E82A-4655-9770-7E95307F5E6E}" srcOrd="0" destOrd="0" parTransId="{D50246E9-1522-453C-A50A-37515B69A8A6}" sibTransId="{655C95AC-CF7C-4812-B56D-1653E21DF175}"/>
    <dgm:cxn modelId="{2F11828B-37F7-B542-813C-90FDA6CD7E04}" type="presOf" srcId="{FC59D7E9-BD59-45E0-AFCF-F98660D9537D}" destId="{F62DB53D-3F3C-4B24-922B-2BD94E7CFC98}" srcOrd="0" destOrd="0" presId="urn:microsoft.com/office/officeart/2018/2/layout/IconVerticalSolidList"/>
    <dgm:cxn modelId="{436E2A9F-6168-488F-B26D-D117E226D208}" srcId="{60D37D99-CFF9-46C2-9BA8-20198EC56264}" destId="{3F8F9B61-1FA1-4CE3-8257-7566056E1A91}" srcOrd="1" destOrd="0" parTransId="{2C375202-9B36-4138-9011-7322AF8DE028}" sibTransId="{15F1B0A1-03AA-4542-9B09-DAC95630081D}"/>
    <dgm:cxn modelId="{61CEA9CA-0A8E-7B48-AAD1-BF4DAA0F9468}" type="presOf" srcId="{60D37D99-CFF9-46C2-9BA8-20198EC56264}" destId="{1F3C9072-E483-493E-BB52-17C694FEF091}" srcOrd="0" destOrd="0" presId="urn:microsoft.com/office/officeart/2018/2/layout/IconVerticalSolidList"/>
    <dgm:cxn modelId="{6E43ECD5-9F1C-4DDF-A5E9-285926646543}" srcId="{EF85D8F5-E82A-4655-9770-7E95307F5E6E}" destId="{FC59D7E9-BD59-45E0-AFCF-F98660D9537D}" srcOrd="0" destOrd="0" parTransId="{D6A9AC13-8977-4608-94F5-968B49A76466}" sibTransId="{F9A4CD71-63DD-4559-AD5F-CDEA8E57FE22}"/>
    <dgm:cxn modelId="{D5D5E5DB-A8F7-43DE-ACB9-DB20AA9AF0CD}" srcId="{60D37D99-CFF9-46C2-9BA8-20198EC56264}" destId="{EC9518B9-4EFC-4FC1-8C5B-733101B22D49}" srcOrd="2" destOrd="0" parTransId="{F9B7AE49-B596-4F49-A00F-D42A33AB0C3E}" sibTransId="{C02CFD6F-515B-491A-8F64-7634F8417F6F}"/>
    <dgm:cxn modelId="{EE1943F4-F606-D341-81DA-0EBF230B55E5}" type="presOf" srcId="{3F8F9B61-1FA1-4CE3-8257-7566056E1A91}" destId="{4E706F58-E3E4-4044-9927-AB9C819261FC}" srcOrd="0" destOrd="0" presId="urn:microsoft.com/office/officeart/2018/2/layout/IconVerticalSolidList"/>
    <dgm:cxn modelId="{1D4D2831-8309-7040-B779-0AD4FF455643}" type="presParOf" srcId="{1F3C9072-E483-493E-BB52-17C694FEF091}" destId="{31E74BEE-7484-4A24-BA13-1AF2F674EB20}" srcOrd="0" destOrd="0" presId="urn:microsoft.com/office/officeart/2018/2/layout/IconVerticalSolidList"/>
    <dgm:cxn modelId="{ECB4DB75-4B5F-1C4C-AF76-AD30C4A5DE3E}" type="presParOf" srcId="{31E74BEE-7484-4A24-BA13-1AF2F674EB20}" destId="{7501D510-2D4C-4981-AB0B-211446C68DD9}" srcOrd="0" destOrd="0" presId="urn:microsoft.com/office/officeart/2018/2/layout/IconVerticalSolidList"/>
    <dgm:cxn modelId="{C0B57A32-E559-3145-9BE6-AB99D1D0AD17}" type="presParOf" srcId="{31E74BEE-7484-4A24-BA13-1AF2F674EB20}" destId="{D3B6AEFD-E595-4AF5-AF58-D2732BF56CB0}" srcOrd="1" destOrd="0" presId="urn:microsoft.com/office/officeart/2018/2/layout/IconVerticalSolidList"/>
    <dgm:cxn modelId="{726CAC6C-D727-1746-8FA5-D356DEE3BE51}" type="presParOf" srcId="{31E74BEE-7484-4A24-BA13-1AF2F674EB20}" destId="{F775732C-15AA-468E-A2BD-05ECEE65583F}" srcOrd="2" destOrd="0" presId="urn:microsoft.com/office/officeart/2018/2/layout/IconVerticalSolidList"/>
    <dgm:cxn modelId="{D381EB68-4DCF-1A44-B335-C1231E5BA56B}" type="presParOf" srcId="{31E74BEE-7484-4A24-BA13-1AF2F674EB20}" destId="{BA5594DE-5D80-4256-A9E3-6494AB0CB34D}" srcOrd="3" destOrd="0" presId="urn:microsoft.com/office/officeart/2018/2/layout/IconVerticalSolidList"/>
    <dgm:cxn modelId="{927E13C4-551C-084A-9D1B-AAB8912C6B75}" type="presParOf" srcId="{31E74BEE-7484-4A24-BA13-1AF2F674EB20}" destId="{F62DB53D-3F3C-4B24-922B-2BD94E7CFC98}" srcOrd="4" destOrd="0" presId="urn:microsoft.com/office/officeart/2018/2/layout/IconVerticalSolidList"/>
    <dgm:cxn modelId="{7ADD8F0F-86A6-614F-93DC-82174C73B883}" type="presParOf" srcId="{1F3C9072-E483-493E-BB52-17C694FEF091}" destId="{9C92156B-950C-4FCB-A5CE-FAFD10E519DE}" srcOrd="1" destOrd="0" presId="urn:microsoft.com/office/officeart/2018/2/layout/IconVerticalSolidList"/>
    <dgm:cxn modelId="{9DA2453A-1297-C448-917A-DADC5CC7D302}" type="presParOf" srcId="{1F3C9072-E483-493E-BB52-17C694FEF091}" destId="{0B0F162D-42C6-45CD-ACE0-1F1EF59E5A5C}" srcOrd="2" destOrd="0" presId="urn:microsoft.com/office/officeart/2018/2/layout/IconVerticalSolidList"/>
    <dgm:cxn modelId="{EBD93FB7-E193-2A45-873A-8215E94A28A8}" type="presParOf" srcId="{0B0F162D-42C6-45CD-ACE0-1F1EF59E5A5C}" destId="{6D57B3DA-BB1A-478B-8B33-57B5AA36825D}" srcOrd="0" destOrd="0" presId="urn:microsoft.com/office/officeart/2018/2/layout/IconVerticalSolidList"/>
    <dgm:cxn modelId="{BFD0B67D-D6ED-2246-BB35-CA94476BB181}" type="presParOf" srcId="{0B0F162D-42C6-45CD-ACE0-1F1EF59E5A5C}" destId="{90CDD310-40A6-441A-9333-C7BD7FC906BC}" srcOrd="1" destOrd="0" presId="urn:microsoft.com/office/officeart/2018/2/layout/IconVerticalSolidList"/>
    <dgm:cxn modelId="{E82773BA-136A-5F4F-A879-2CD5CA5A5D4B}" type="presParOf" srcId="{0B0F162D-42C6-45CD-ACE0-1F1EF59E5A5C}" destId="{97148850-0DA9-4D21-950A-E69F31A87B98}" srcOrd="2" destOrd="0" presId="urn:microsoft.com/office/officeart/2018/2/layout/IconVerticalSolidList"/>
    <dgm:cxn modelId="{F10EEC41-2D8F-7848-BD56-46D4B625E04F}" type="presParOf" srcId="{0B0F162D-42C6-45CD-ACE0-1F1EF59E5A5C}" destId="{4E706F58-E3E4-4044-9927-AB9C819261FC}" srcOrd="3" destOrd="0" presId="urn:microsoft.com/office/officeart/2018/2/layout/IconVerticalSolidList"/>
    <dgm:cxn modelId="{137903F4-309D-BC4E-AC3F-CD36FD0E8BC3}" type="presParOf" srcId="{1F3C9072-E483-493E-BB52-17C694FEF091}" destId="{31260FB7-0BAB-4570-A959-82B2A9BCAF12}" srcOrd="3" destOrd="0" presId="urn:microsoft.com/office/officeart/2018/2/layout/IconVerticalSolidList"/>
    <dgm:cxn modelId="{DF439F9E-F0D2-E44B-81BF-2CA78832F4C9}" type="presParOf" srcId="{1F3C9072-E483-493E-BB52-17C694FEF091}" destId="{B44DC388-FC40-4278-A8C6-056F1C8F2375}" srcOrd="4" destOrd="0" presId="urn:microsoft.com/office/officeart/2018/2/layout/IconVerticalSolidList"/>
    <dgm:cxn modelId="{3D3BC79A-C65C-AA45-A718-575F61D70CCD}" type="presParOf" srcId="{B44DC388-FC40-4278-A8C6-056F1C8F2375}" destId="{F1907746-27B5-4F5E-A006-6F9292466453}" srcOrd="0" destOrd="0" presId="urn:microsoft.com/office/officeart/2018/2/layout/IconVerticalSolidList"/>
    <dgm:cxn modelId="{7473B27D-B54F-7F44-B64E-6EFEF62D3E23}" type="presParOf" srcId="{B44DC388-FC40-4278-A8C6-056F1C8F2375}" destId="{A436F85F-2276-4135-AB23-9E77174CC397}" srcOrd="1" destOrd="0" presId="urn:microsoft.com/office/officeart/2018/2/layout/IconVerticalSolidList"/>
    <dgm:cxn modelId="{A1CFD579-F3C8-7B4B-810A-EFFDBC705806}" type="presParOf" srcId="{B44DC388-FC40-4278-A8C6-056F1C8F2375}" destId="{B592CE9B-82BC-4D47-AEBA-B04E3B38C9E3}" srcOrd="2" destOrd="0" presId="urn:microsoft.com/office/officeart/2018/2/layout/IconVerticalSolidList"/>
    <dgm:cxn modelId="{18FFF1AC-C8C1-8044-BB0D-254B72FB89C7}" type="presParOf" srcId="{B44DC388-FC40-4278-A8C6-056F1C8F2375}" destId="{C209FD29-8D89-4A18-B0C3-29D696DC6B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Used categorical variable as well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numerical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BB1F6F43-E23D-4EA9-AC40-2EC9712A8DB0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D97ACDAA-3921-409E-84A8-BEAE666BA87D}" type="parTrans" cxnId="{DB22C239-922F-472F-B8EF-519C934D9D76}">
      <dgm:prSet/>
      <dgm:spPr/>
      <dgm:t>
        <a:bodyPr/>
        <a:lstStyle/>
        <a:p>
          <a:endParaRPr lang="en-US"/>
        </a:p>
      </dgm:t>
    </dgm:pt>
    <dgm:pt modelId="{87317E56-7708-421D-A8AA-D0A8FB135E10}" type="sibTrans" cxnId="{DB22C239-922F-472F-B8EF-519C934D9D76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AC34BB07-E5B2-473D-BD9C-4FD60332DF1F}" type="presOf" srcId="{BB1F6F43-E23D-4EA9-AC40-2EC9712A8DB0}" destId="{79B3A317-3956-43BF-B5F8-40147E78DD33}" srcOrd="0" destOrd="2" presId="urn:microsoft.com/office/officeart/2005/8/layout/default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DB22C239-922F-472F-B8EF-519C934D9D76}" srcId="{ED784AFE-1B07-45C6-BE33-1AEB9AC9BAAC}" destId="{BB1F6F43-E23D-4EA9-AC40-2EC9712A8DB0}" srcOrd="1" destOrd="0" parTransId="{D97ACDAA-3921-409E-84A8-BEAE666BA87D}" sibTransId="{87317E56-7708-421D-A8AA-D0A8FB135E10}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1D510-2D4C-4981-AB0B-211446C68DD9}">
      <dsp:nvSpPr>
        <dsp:cNvPr id="0" name=""/>
        <dsp:cNvSpPr/>
      </dsp:nvSpPr>
      <dsp:spPr>
        <a:xfrm>
          <a:off x="0" y="5498"/>
          <a:ext cx="6263640" cy="1618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6AEFD-E595-4AF5-AF58-D2732BF56CB0}">
      <dsp:nvSpPr>
        <dsp:cNvPr id="0" name=""/>
        <dsp:cNvSpPr/>
      </dsp:nvSpPr>
      <dsp:spPr>
        <a:xfrm>
          <a:off x="489704" y="369742"/>
          <a:ext cx="891242" cy="890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594DE-5D80-4256-A9E3-6494AB0CB34D}">
      <dsp:nvSpPr>
        <dsp:cNvPr id="0" name=""/>
        <dsp:cNvSpPr/>
      </dsp:nvSpPr>
      <dsp:spPr>
        <a:xfrm>
          <a:off x="1870651" y="5498"/>
          <a:ext cx="2818638" cy="162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7" tIns="171497" rIns="171497" bIns="1714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dataset </a:t>
          </a:r>
          <a:r>
            <a:rPr lang="en-GB" sz="1400" kern="1200" dirty="0" err="1"/>
            <a:t>splitted</a:t>
          </a:r>
          <a:r>
            <a:rPr lang="en-GB" sz="1400" kern="1200" dirty="0"/>
            <a:t> into two subsets:</a:t>
          </a:r>
          <a:br>
            <a:rPr lang="en-GB" sz="1400" kern="1200" dirty="0"/>
          </a:br>
          <a:r>
            <a:rPr lang="en-US" sz="1400" kern="1200" dirty="0"/>
            <a:t>Training Set : Contains employee features and attrition details for model development.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Set: Used to evaluate the model's performance</a:t>
          </a:r>
        </a:p>
      </dsp:txBody>
      <dsp:txXfrm>
        <a:off x="1870651" y="5498"/>
        <a:ext cx="2818638" cy="1620440"/>
      </dsp:txXfrm>
    </dsp:sp>
    <dsp:sp modelId="{F62DB53D-3F3C-4B24-922B-2BD94E7CFC98}">
      <dsp:nvSpPr>
        <dsp:cNvPr id="0" name=""/>
        <dsp:cNvSpPr/>
      </dsp:nvSpPr>
      <dsp:spPr>
        <a:xfrm>
          <a:off x="4689289" y="5498"/>
          <a:ext cx="1299951" cy="161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329" tIns="171329" rIns="171329" bIns="1713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89289" y="5498"/>
        <a:ext cx="1299951" cy="1618858"/>
      </dsp:txXfrm>
    </dsp:sp>
    <dsp:sp modelId="{6D57B3DA-BB1A-478B-8B33-57B5AA36825D}">
      <dsp:nvSpPr>
        <dsp:cNvPr id="0" name=""/>
        <dsp:cNvSpPr/>
      </dsp:nvSpPr>
      <dsp:spPr>
        <a:xfrm>
          <a:off x="0" y="1942123"/>
          <a:ext cx="6263640" cy="1618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DD310-40A6-441A-9333-C7BD7FC906BC}">
      <dsp:nvSpPr>
        <dsp:cNvPr id="0" name=""/>
        <dsp:cNvSpPr/>
      </dsp:nvSpPr>
      <dsp:spPr>
        <a:xfrm>
          <a:off x="489704" y="2306366"/>
          <a:ext cx="891242" cy="8903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06F58-E3E4-4044-9927-AB9C819261FC}">
      <dsp:nvSpPr>
        <dsp:cNvPr id="0" name=""/>
        <dsp:cNvSpPr/>
      </dsp:nvSpPr>
      <dsp:spPr>
        <a:xfrm>
          <a:off x="1870651" y="1942123"/>
          <a:ext cx="4118589" cy="162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7" tIns="171497" rIns="171497" bIns="1714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features include employee demographic information, performance metrics, and HR-related variables. Preprocessing involves handling missing data, feature scaling, and encoding categorical variables.</a:t>
          </a:r>
        </a:p>
      </dsp:txBody>
      <dsp:txXfrm>
        <a:off x="1870651" y="1942123"/>
        <a:ext cx="4118589" cy="1620440"/>
      </dsp:txXfrm>
    </dsp:sp>
    <dsp:sp modelId="{F1907746-27B5-4F5E-A006-6F9292466453}">
      <dsp:nvSpPr>
        <dsp:cNvPr id="0" name=""/>
        <dsp:cNvSpPr/>
      </dsp:nvSpPr>
      <dsp:spPr>
        <a:xfrm>
          <a:off x="0" y="3878748"/>
          <a:ext cx="6263640" cy="1618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6F85F-2276-4135-AB23-9E77174CC397}">
      <dsp:nvSpPr>
        <dsp:cNvPr id="0" name=""/>
        <dsp:cNvSpPr/>
      </dsp:nvSpPr>
      <dsp:spPr>
        <a:xfrm>
          <a:off x="489704" y="4242991"/>
          <a:ext cx="891242" cy="890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9FD29-8D89-4A18-B0C3-29D696DC6BAA}">
      <dsp:nvSpPr>
        <dsp:cNvPr id="0" name=""/>
        <dsp:cNvSpPr/>
      </dsp:nvSpPr>
      <dsp:spPr>
        <a:xfrm>
          <a:off x="1870651" y="3878748"/>
          <a:ext cx="4118589" cy="162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7" tIns="171497" rIns="171497" bIns="1714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source: https://www.kaggle.com/datasets/sree1ekha/employee-data</a:t>
          </a:r>
          <a:endParaRPr lang="en-US" sz="1400" kern="1200"/>
        </a:p>
      </dsp:txBody>
      <dsp:txXfrm>
        <a:off x="1870651" y="3878748"/>
        <a:ext cx="4118589" cy="1620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numerical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categorical variable as well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26F5664-9502-BD68-925D-B69050C94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596-4846-9A17-A8AD-7F855E2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Deployment Summary for Employee Attrition Web Application</a:t>
            </a:r>
            <a:b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Graphic 23" descr="Server">
            <a:extLst>
              <a:ext uri="{FF2B5EF4-FFF2-40B4-BE49-F238E27FC236}">
                <a16:creationId xmlns:a16="http://schemas.microsoft.com/office/drawing/2014/main" id="{F3E642F2-5AF1-4F97-365C-FB2DD0BE7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6A1A2-C30E-904E-4C51-AE541AC69383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Current State: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Local deployment for Front-End (FE) and Back-End (BE) services.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Accessible via tunneling tools for testing and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Future Plan: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Cloud Deployment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Target platforms: AWS, Azure, or Google Cloud.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Goals: High availability, scalability, and secure access.</a:t>
            </a:r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8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E38F7-723F-6990-1873-8905385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787400"/>
            <a:ext cx="34163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Feature selection based on correlation also helped us here . </a:t>
            </a:r>
          </a:p>
          <a:p>
            <a:r>
              <a:rPr lang="en-US" sz="2200" dirty="0"/>
              <a:t>Data Cleaning also helps improve the model .</a:t>
            </a:r>
          </a:p>
          <a:p>
            <a:r>
              <a:rPr lang="en-US" sz="2200" dirty="0"/>
              <a:t>Hyper Parameter tunning is important to improve the model . </a:t>
            </a:r>
          </a:p>
          <a:p>
            <a:r>
              <a:rPr lang="en-US" sz="2200" dirty="0"/>
              <a:t>Exploring advanced techniques like ensemble models or deep learning could enhance predictive performance but not always not to jump directly on them . 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63289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Chandan, Monika, Mukesh and Rishabh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Problem Statement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60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600" b="1"/>
              <a:t>Key Idea : </a:t>
            </a:r>
          </a:p>
          <a:p>
            <a:r>
              <a:rPr lang="en-US" sz="1600">
                <a:latin typeface="+mn-lt"/>
              </a:rPr>
              <a:t>Manual methods </a:t>
            </a:r>
            <a:r>
              <a:rPr lang="en-US" sz="1600"/>
              <a:t>to predict attrition are time-consuming and lack accuracy .</a:t>
            </a:r>
            <a:endParaRPr lang="en-US" sz="1600">
              <a:latin typeface="+mn-lt"/>
            </a:endParaRPr>
          </a:p>
          <a:p>
            <a:r>
              <a:rPr lang="en-US" sz="1600"/>
              <a:t>Use machine learning models to analyze employee data and predict attrition.</a:t>
            </a:r>
            <a:r>
              <a:rPr lang="en-US" sz="1600">
                <a:latin typeface="+mn-lt"/>
              </a:rPr>
              <a:t> </a:t>
            </a:r>
          </a:p>
          <a:p>
            <a:r>
              <a:rPr lang="en-US" sz="160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and Preparation</a:t>
            </a:r>
            <a:endParaRPr lang="en-US" sz="5200" kern="1200" spc="-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 204o: Data Science in Practice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1758FF-0BF1-4103-A89A-38EC40E8542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0393541A-3064-C5A0-9016-447F1DD1E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67026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0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E2A12EB-9970-45B1-9DBC-B6955FE5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26242"/>
            <a:ext cx="7214616" cy="49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F3DB-7F41-1A08-2EA9-C59338E9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 Tunning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621A-7B0D-054D-50B1-72DAEDE0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have done </a:t>
            </a:r>
            <a:r>
              <a:rPr lang="en-US" dirty="0" err="1"/>
              <a:t>GridSearchCv</a:t>
            </a:r>
            <a:r>
              <a:rPr lang="en-US" dirty="0"/>
              <a:t> to do tunning of our model as our data was not that big .</a:t>
            </a:r>
          </a:p>
          <a:p>
            <a:pPr lvl="1"/>
            <a:r>
              <a:rPr lang="en-US" dirty="0"/>
              <a:t>Random forest : </a:t>
            </a:r>
            <a:r>
              <a:rPr lang="en-US" dirty="0" err="1"/>
              <a:t>max_depth</a:t>
            </a:r>
            <a:r>
              <a:rPr lang="en-US" dirty="0"/>
              <a:t>=16, </a:t>
            </a:r>
            <a:r>
              <a:rPr lang="en-US" dirty="0" err="1"/>
              <a:t>n_estimators</a:t>
            </a:r>
            <a:r>
              <a:rPr lang="en-US" dirty="0"/>
              <a:t>=162 </a:t>
            </a:r>
          </a:p>
          <a:p>
            <a:pPr lvl="1"/>
            <a:r>
              <a:rPr lang="en-US" dirty="0"/>
              <a:t>Decision Tree : '</a:t>
            </a:r>
            <a:r>
              <a:rPr lang="en-US" dirty="0" err="1"/>
              <a:t>max_depth</a:t>
            </a:r>
            <a:r>
              <a:rPr lang="en-US" dirty="0"/>
              <a:t>': 22, '</a:t>
            </a:r>
            <a:r>
              <a:rPr lang="en-US" dirty="0" err="1"/>
              <a:t>min_samples_leaf</a:t>
            </a:r>
            <a:r>
              <a:rPr lang="en-US" dirty="0"/>
              <a:t>': 5, '</a:t>
            </a:r>
            <a:r>
              <a:rPr lang="en-US" dirty="0" err="1"/>
              <a:t>min_samples_split</a:t>
            </a:r>
            <a:r>
              <a:rPr lang="en-US" dirty="0"/>
              <a:t>':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47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1119</Words>
  <Application>Microsoft Macintosh PowerPoint</Application>
  <PresentationFormat>Widescreen</PresentationFormat>
  <Paragraphs>110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Data Collection and Preparation</vt:lpstr>
      <vt:lpstr>Handle outliers and Missing Values</vt:lpstr>
      <vt:lpstr>Correlation </vt:lpstr>
      <vt:lpstr>Hyperparameter Tunning</vt:lpstr>
      <vt:lpstr>Different Model and their f1- Score </vt:lpstr>
      <vt:lpstr>Can this help further improvement ?   If one model is highly accurate, assembling with other model is unlikely to improve the overall accuracy.</vt:lpstr>
      <vt:lpstr>Can we improve using neural network ? </vt:lpstr>
      <vt:lpstr>PowerPoint Presentation</vt:lpstr>
      <vt:lpstr>Deployment Summary for Employee Attrition Web Application </vt:lpstr>
      <vt:lpstr>PowerPoint Presentation</vt:lpstr>
      <vt:lpstr>Conclusion </vt:lpstr>
      <vt:lpstr>PowerPoint Presentation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Satyam Vats</cp:lastModifiedBy>
  <cp:revision>21</cp:revision>
  <dcterms:created xsi:type="dcterms:W3CDTF">2024-12-03T18:31:43Z</dcterms:created>
  <dcterms:modified xsi:type="dcterms:W3CDTF">2024-12-05T09:34:12Z</dcterms:modified>
</cp:coreProperties>
</file>