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1614" r:id="rId3"/>
    <p:sldId id="263" r:id="rId4"/>
    <p:sldId id="1606" r:id="rId5"/>
    <p:sldId id="1609" r:id="rId6"/>
    <p:sldId id="1610" r:id="rId7"/>
    <p:sldId id="1611" r:id="rId8"/>
    <p:sldId id="257" r:id="rId9"/>
    <p:sldId id="258" r:id="rId10"/>
    <p:sldId id="261" r:id="rId11"/>
    <p:sldId id="1605" r:id="rId12"/>
    <p:sldId id="1612" r:id="rId13"/>
    <p:sldId id="1613" r:id="rId14"/>
    <p:sldId id="262" r:id="rId15"/>
    <p:sldId id="160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82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 autoAdjust="0"/>
    <p:restoredTop sz="94719"/>
  </p:normalViewPr>
  <p:slideViewPr>
    <p:cSldViewPr snapToGrid="0">
      <p:cViewPr varScale="1">
        <p:scale>
          <a:sx n="68" d="100"/>
          <a:sy n="68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7FE2B-2E73-4F95-AD2C-1BE75880880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80E4AB-9ED3-4A31-8DF4-1A84E957DC34}">
      <dgm:prSet/>
      <dgm:spPr/>
      <dgm:t>
        <a:bodyPr/>
        <a:lstStyle/>
        <a:p>
          <a:pPr algn="ctr"/>
          <a:r>
            <a:rPr lang="en-US" dirty="0"/>
            <a:t>Dummy Model </a:t>
          </a:r>
        </a:p>
        <a:p>
          <a:pPr algn="ctr"/>
          <a:r>
            <a:rPr lang="en-US" dirty="0"/>
            <a:t>0.0% </a:t>
          </a:r>
        </a:p>
      </dgm:t>
    </dgm:pt>
    <dgm:pt modelId="{0AB4E1F8-BA5D-47ED-9E09-55F151C86E00}" type="parTrans" cxnId="{D4A9857D-8319-428D-9776-D23067CB4F28}">
      <dgm:prSet/>
      <dgm:spPr/>
      <dgm:t>
        <a:bodyPr/>
        <a:lstStyle/>
        <a:p>
          <a:endParaRPr lang="en-US"/>
        </a:p>
      </dgm:t>
    </dgm:pt>
    <dgm:pt modelId="{1FA59D29-EC3F-4EB6-848D-B86E0825326F}" type="sibTrans" cxnId="{D4A9857D-8319-428D-9776-D23067CB4F28}">
      <dgm:prSet/>
      <dgm:spPr/>
      <dgm:t>
        <a:bodyPr/>
        <a:lstStyle/>
        <a:p>
          <a:endParaRPr lang="en-US"/>
        </a:p>
      </dgm:t>
    </dgm:pt>
    <dgm:pt modelId="{5D257861-C90E-41A1-8ADC-2F2D32BC6AC3}">
      <dgm:prSet/>
      <dgm:spPr/>
      <dgm:t>
        <a:bodyPr/>
        <a:lstStyle/>
        <a:p>
          <a:pPr algn="l"/>
          <a:r>
            <a:rPr lang="en-US" dirty="0"/>
            <a:t>Only predicts true class .Accuracy 72.4%</a:t>
          </a:r>
        </a:p>
      </dgm:t>
    </dgm:pt>
    <dgm:pt modelId="{F81B47A5-DAB1-462F-8E30-1E3EFF3B2BCF}" type="parTrans" cxnId="{6BDDD7A4-838A-41A8-8980-C86062615100}">
      <dgm:prSet/>
      <dgm:spPr/>
      <dgm:t>
        <a:bodyPr/>
        <a:lstStyle/>
        <a:p>
          <a:endParaRPr lang="en-US"/>
        </a:p>
      </dgm:t>
    </dgm:pt>
    <dgm:pt modelId="{F7B63CA9-EC83-4485-A1EA-9A16B9325508}" type="sibTrans" cxnId="{6BDDD7A4-838A-41A8-8980-C86062615100}">
      <dgm:prSet/>
      <dgm:spPr/>
      <dgm:t>
        <a:bodyPr/>
        <a:lstStyle/>
        <a:p>
          <a:endParaRPr lang="en-US"/>
        </a:p>
      </dgm:t>
    </dgm:pt>
    <dgm:pt modelId="{7D29E4BA-724A-4F0F-AAAC-896F91B289D5}">
      <dgm:prSet/>
      <dgm:spPr/>
      <dgm:t>
        <a:bodyPr/>
        <a:lstStyle/>
        <a:p>
          <a:pPr algn="ctr"/>
          <a:r>
            <a:rPr lang="en-US" dirty="0"/>
            <a:t>Logistic Regression       52.81%</a:t>
          </a:r>
        </a:p>
      </dgm:t>
    </dgm:pt>
    <dgm:pt modelId="{B7E3D47B-D778-4369-ADA3-B79910C86514}" type="parTrans" cxnId="{DB2BA925-835A-4C03-9BBF-099C5F2E2E27}">
      <dgm:prSet/>
      <dgm:spPr/>
      <dgm:t>
        <a:bodyPr/>
        <a:lstStyle/>
        <a:p>
          <a:endParaRPr lang="en-US"/>
        </a:p>
      </dgm:t>
    </dgm:pt>
    <dgm:pt modelId="{01F7D7CE-74AB-4007-B5C1-E0482C3F60AD}" type="sibTrans" cxnId="{DB2BA925-835A-4C03-9BBF-099C5F2E2E27}">
      <dgm:prSet/>
      <dgm:spPr/>
      <dgm:t>
        <a:bodyPr/>
        <a:lstStyle/>
        <a:p>
          <a:endParaRPr lang="en-US"/>
        </a:p>
      </dgm:t>
    </dgm:pt>
    <dgm:pt modelId="{B2A3550B-981A-4CF7-A13D-F8A653557F1F}">
      <dgm:prSet/>
      <dgm:spPr/>
      <dgm:t>
        <a:bodyPr/>
        <a:lstStyle/>
        <a:p>
          <a:pPr algn="ctr"/>
          <a:r>
            <a:rPr lang="en-US" dirty="0"/>
            <a:t>Logistic Regression 56.5%</a:t>
          </a:r>
        </a:p>
      </dgm:t>
    </dgm:pt>
    <dgm:pt modelId="{7C636F8B-D888-4B47-8FE7-835D43AEA275}" type="parTrans" cxnId="{E9B27E1F-77E1-478F-BE85-439D0EC7C839}">
      <dgm:prSet/>
      <dgm:spPr/>
      <dgm:t>
        <a:bodyPr/>
        <a:lstStyle/>
        <a:p>
          <a:endParaRPr lang="en-US"/>
        </a:p>
      </dgm:t>
    </dgm:pt>
    <dgm:pt modelId="{6556471A-E858-45C8-B184-47CF9748ED16}" type="sibTrans" cxnId="{E9B27E1F-77E1-478F-BE85-439D0EC7C839}">
      <dgm:prSet/>
      <dgm:spPr/>
      <dgm:t>
        <a:bodyPr/>
        <a:lstStyle/>
        <a:p>
          <a:endParaRPr lang="en-US"/>
        </a:p>
      </dgm:t>
    </dgm:pt>
    <dgm:pt modelId="{ED784AFE-1B07-45C6-BE33-1AEB9AC9BAAC}">
      <dgm:prSet/>
      <dgm:spPr/>
      <dgm:t>
        <a:bodyPr/>
        <a:lstStyle/>
        <a:p>
          <a:pPr algn="ctr"/>
          <a:r>
            <a:rPr lang="en-US" dirty="0"/>
            <a:t>Logistic Regression 60.81%</a:t>
          </a:r>
        </a:p>
      </dgm:t>
    </dgm:pt>
    <dgm:pt modelId="{94EAB192-E3BE-4320-B348-DCCC50471BA4}" type="parTrans" cxnId="{569D0803-80F0-4E70-9644-B0D257DEABC3}">
      <dgm:prSet/>
      <dgm:spPr/>
      <dgm:t>
        <a:bodyPr/>
        <a:lstStyle/>
        <a:p>
          <a:endParaRPr lang="en-US"/>
        </a:p>
      </dgm:t>
    </dgm:pt>
    <dgm:pt modelId="{B61018DC-C143-4FC0-94E6-55754A95636F}" type="sibTrans" cxnId="{569D0803-80F0-4E70-9644-B0D257DEABC3}">
      <dgm:prSet/>
      <dgm:spPr/>
      <dgm:t>
        <a:bodyPr/>
        <a:lstStyle/>
        <a:p>
          <a:endParaRPr lang="en-US"/>
        </a:p>
      </dgm:t>
    </dgm:pt>
    <dgm:pt modelId="{4292E375-61D9-4158-9C09-DF8F34317D5D}">
      <dgm:prSet/>
      <dgm:spPr/>
      <dgm:t>
        <a:bodyPr/>
        <a:lstStyle/>
        <a:p>
          <a:pPr algn="l"/>
          <a:r>
            <a:rPr lang="en-US" dirty="0"/>
            <a:t>Used </a:t>
          </a:r>
          <a:r>
            <a:rPr lang="en-US" dirty="0" err="1"/>
            <a:t>StandardScaler</a:t>
          </a:r>
          <a:endParaRPr lang="en-US" dirty="0"/>
        </a:p>
      </dgm:t>
    </dgm:pt>
    <dgm:pt modelId="{EF2C9413-C3D8-4BAA-8B47-8B63D4B1AABB}" type="parTrans" cxnId="{56FB655D-01C2-4A56-9E24-E34DBD47A63F}">
      <dgm:prSet/>
      <dgm:spPr/>
      <dgm:t>
        <a:bodyPr/>
        <a:lstStyle/>
        <a:p>
          <a:endParaRPr lang="en-US"/>
        </a:p>
      </dgm:t>
    </dgm:pt>
    <dgm:pt modelId="{7C2E2CE5-EC43-4804-9BB2-DB62C8021990}" type="sibTrans" cxnId="{56FB655D-01C2-4A56-9E24-E34DBD47A63F}">
      <dgm:prSet/>
      <dgm:spPr/>
      <dgm:t>
        <a:bodyPr/>
        <a:lstStyle/>
        <a:p>
          <a:endParaRPr lang="en-US"/>
        </a:p>
      </dgm:t>
    </dgm:pt>
    <dgm:pt modelId="{707B5BAB-8C26-4275-AC1F-7D8509F0C0E4}">
      <dgm:prSet/>
      <dgm:spPr/>
      <dgm:t>
        <a:bodyPr/>
        <a:lstStyle/>
        <a:p>
          <a:r>
            <a:rPr lang="en-US" dirty="0"/>
            <a:t>Naïve Bayes </a:t>
          </a:r>
        </a:p>
        <a:p>
          <a:r>
            <a:rPr lang="en-US" dirty="0"/>
            <a:t>58%</a:t>
          </a:r>
        </a:p>
      </dgm:t>
    </dgm:pt>
    <dgm:pt modelId="{BAB89A00-AEFB-4DBA-95FB-7D9D478CE76A}" type="parTrans" cxnId="{8A29C313-AB51-45EF-84F2-5D4CE5CA8B8A}">
      <dgm:prSet/>
      <dgm:spPr/>
      <dgm:t>
        <a:bodyPr/>
        <a:lstStyle/>
        <a:p>
          <a:endParaRPr lang="en-US"/>
        </a:p>
      </dgm:t>
    </dgm:pt>
    <dgm:pt modelId="{3EA05EB8-CD0C-4A1F-8787-E4D6BF620AA3}" type="sibTrans" cxnId="{8A29C313-AB51-45EF-84F2-5D4CE5CA8B8A}">
      <dgm:prSet/>
      <dgm:spPr/>
      <dgm:t>
        <a:bodyPr/>
        <a:lstStyle/>
        <a:p>
          <a:endParaRPr lang="en-US"/>
        </a:p>
      </dgm:t>
    </dgm:pt>
    <dgm:pt modelId="{CC050EFE-8108-43FE-9F48-9E70F52489C1}">
      <dgm:prSet/>
      <dgm:spPr/>
      <dgm:t>
        <a:bodyPr/>
        <a:lstStyle/>
        <a:p>
          <a:r>
            <a:rPr lang="en-US" dirty="0"/>
            <a:t>Decision Tree</a:t>
          </a:r>
        </a:p>
        <a:p>
          <a:r>
            <a:rPr lang="en-US" dirty="0"/>
            <a:t> 81.6 %</a:t>
          </a:r>
        </a:p>
      </dgm:t>
    </dgm:pt>
    <dgm:pt modelId="{EA30F8A1-BD9A-4A76-B111-44A1361C01EE}" type="parTrans" cxnId="{47013673-3601-4AD8-9B2E-44F7DCB11541}">
      <dgm:prSet/>
      <dgm:spPr/>
      <dgm:t>
        <a:bodyPr/>
        <a:lstStyle/>
        <a:p>
          <a:endParaRPr lang="en-US"/>
        </a:p>
      </dgm:t>
    </dgm:pt>
    <dgm:pt modelId="{93B753EF-65FD-42AF-8845-FD099EDAA830}" type="sibTrans" cxnId="{47013673-3601-4AD8-9B2E-44F7DCB11541}">
      <dgm:prSet/>
      <dgm:spPr/>
      <dgm:t>
        <a:bodyPr/>
        <a:lstStyle/>
        <a:p>
          <a:endParaRPr lang="en-US"/>
        </a:p>
      </dgm:t>
    </dgm:pt>
    <dgm:pt modelId="{A48216D7-7077-4AD6-9795-06A1DEBB9070}">
      <dgm:prSet/>
      <dgm:spPr/>
      <dgm:t>
        <a:bodyPr/>
        <a:lstStyle/>
        <a:p>
          <a:r>
            <a:rPr lang="en-US" dirty="0"/>
            <a:t>Random Forest 96.9%</a:t>
          </a:r>
        </a:p>
      </dgm:t>
    </dgm:pt>
    <dgm:pt modelId="{F5061F5D-0C56-4D57-BEC4-F7B292F28DE8}" type="parTrans" cxnId="{522ED4C3-A8CD-472F-80CD-94799A7D5284}">
      <dgm:prSet/>
      <dgm:spPr/>
      <dgm:t>
        <a:bodyPr/>
        <a:lstStyle/>
        <a:p>
          <a:endParaRPr lang="en-US"/>
        </a:p>
      </dgm:t>
    </dgm:pt>
    <dgm:pt modelId="{252DDDB5-4362-4383-B886-65C9FB83609C}" type="sibTrans" cxnId="{522ED4C3-A8CD-472F-80CD-94799A7D5284}">
      <dgm:prSet/>
      <dgm:spPr/>
      <dgm:t>
        <a:bodyPr/>
        <a:lstStyle/>
        <a:p>
          <a:endParaRPr lang="en-US"/>
        </a:p>
      </dgm:t>
    </dgm:pt>
    <dgm:pt modelId="{4E005EB3-5501-40C1-AF1B-54CE7CD9360F}">
      <dgm:prSet/>
      <dgm:spPr/>
      <dgm:t>
        <a:bodyPr/>
        <a:lstStyle/>
        <a:p>
          <a:pPr algn="l"/>
          <a:r>
            <a:rPr lang="en-US" dirty="0"/>
            <a:t>Not used </a:t>
          </a:r>
          <a:r>
            <a:rPr lang="en-US" dirty="0" err="1"/>
            <a:t>StandardScaler</a:t>
          </a:r>
          <a:endParaRPr lang="en-US" dirty="0"/>
        </a:p>
      </dgm:t>
    </dgm:pt>
    <dgm:pt modelId="{E7EE611D-3CF4-481C-BC7C-5BE7048D352B}" type="sibTrans" cxnId="{EAE6F147-9D6A-4D7B-A86B-150AAD957A6A}">
      <dgm:prSet/>
      <dgm:spPr/>
      <dgm:t>
        <a:bodyPr/>
        <a:lstStyle/>
        <a:p>
          <a:endParaRPr lang="en-US"/>
        </a:p>
      </dgm:t>
    </dgm:pt>
    <dgm:pt modelId="{6D40B7BD-16CA-414B-AF09-504801BA60EF}" type="parTrans" cxnId="{EAE6F147-9D6A-4D7B-A86B-150AAD957A6A}">
      <dgm:prSet/>
      <dgm:spPr/>
      <dgm:t>
        <a:bodyPr/>
        <a:lstStyle/>
        <a:p>
          <a:endParaRPr lang="en-US"/>
        </a:p>
      </dgm:t>
    </dgm:pt>
    <dgm:pt modelId="{F7138921-09C0-4A77-933B-42A0EB30BD6E}">
      <dgm:prSet/>
      <dgm:spPr/>
      <dgm:t>
        <a:bodyPr/>
        <a:lstStyle/>
        <a:p>
          <a:pPr algn="l"/>
          <a:r>
            <a:rPr lang="en-US" dirty="0"/>
            <a:t>Used </a:t>
          </a:r>
          <a:r>
            <a:rPr lang="en-US" dirty="0" err="1"/>
            <a:t>StandardScaler</a:t>
          </a:r>
          <a:endParaRPr lang="en-US" dirty="0"/>
        </a:p>
      </dgm:t>
    </dgm:pt>
    <dgm:pt modelId="{FC9A8D7B-7D16-43C2-818B-76D90E24EE5C}" type="parTrans" cxnId="{93318A7E-9EDA-4D21-AB70-190720EE8ACD}">
      <dgm:prSet/>
      <dgm:spPr/>
      <dgm:t>
        <a:bodyPr/>
        <a:lstStyle/>
        <a:p>
          <a:endParaRPr lang="en-US"/>
        </a:p>
      </dgm:t>
    </dgm:pt>
    <dgm:pt modelId="{246D44FF-F761-4BAD-AF3B-D751706EC4A2}" type="sibTrans" cxnId="{93318A7E-9EDA-4D21-AB70-190720EE8ACD}">
      <dgm:prSet/>
      <dgm:spPr/>
      <dgm:t>
        <a:bodyPr/>
        <a:lstStyle/>
        <a:p>
          <a:endParaRPr lang="en-US"/>
        </a:p>
      </dgm:t>
    </dgm:pt>
    <dgm:pt modelId="{CF233DCB-DD28-4106-B364-7A95CAD6200C}">
      <dgm:prSet/>
      <dgm:spPr/>
      <dgm:t>
        <a:bodyPr/>
        <a:lstStyle/>
        <a:p>
          <a:pPr algn="l"/>
          <a:r>
            <a:rPr lang="en-US" dirty="0"/>
            <a:t>Used categorical variable as well</a:t>
          </a:r>
        </a:p>
      </dgm:t>
    </dgm:pt>
    <dgm:pt modelId="{292DC85A-4CF9-4555-8C4D-A1DB1F40214D}" type="parTrans" cxnId="{99B9C9A4-097D-4A01-8755-A5DF9CFABCD0}">
      <dgm:prSet/>
      <dgm:spPr/>
      <dgm:t>
        <a:bodyPr/>
        <a:lstStyle/>
        <a:p>
          <a:endParaRPr lang="en-US"/>
        </a:p>
      </dgm:t>
    </dgm:pt>
    <dgm:pt modelId="{A9B1390A-7097-4EB2-96A2-1129E1AAAF1B}" type="sibTrans" cxnId="{99B9C9A4-097D-4A01-8755-A5DF9CFABCD0}">
      <dgm:prSet/>
      <dgm:spPr/>
      <dgm:t>
        <a:bodyPr/>
        <a:lstStyle/>
        <a:p>
          <a:endParaRPr lang="en-US"/>
        </a:p>
      </dgm:t>
    </dgm:pt>
    <dgm:pt modelId="{980789FD-9228-4D14-B84D-A987EE2AA6A9}">
      <dgm:prSet/>
      <dgm:spPr/>
      <dgm:t>
        <a:bodyPr/>
        <a:lstStyle/>
        <a:p>
          <a:pPr algn="l"/>
          <a:r>
            <a:rPr lang="en-US" dirty="0"/>
            <a:t>Used numerical columns </a:t>
          </a:r>
        </a:p>
      </dgm:t>
    </dgm:pt>
    <dgm:pt modelId="{69B42856-EC33-4C85-8BB5-F0CBAB97043C}" type="parTrans" cxnId="{E68A80FD-1C37-44A9-894D-604203F0C51D}">
      <dgm:prSet/>
      <dgm:spPr/>
      <dgm:t>
        <a:bodyPr/>
        <a:lstStyle/>
        <a:p>
          <a:endParaRPr lang="en-US"/>
        </a:p>
      </dgm:t>
    </dgm:pt>
    <dgm:pt modelId="{AE82748C-AC59-464E-B247-439ED178086D}" type="sibTrans" cxnId="{E68A80FD-1C37-44A9-894D-604203F0C51D}">
      <dgm:prSet/>
      <dgm:spPr/>
      <dgm:t>
        <a:bodyPr/>
        <a:lstStyle/>
        <a:p>
          <a:endParaRPr lang="en-US"/>
        </a:p>
      </dgm:t>
    </dgm:pt>
    <dgm:pt modelId="{BB1F6F43-E23D-4EA9-AC40-2EC9712A8DB0}">
      <dgm:prSet/>
      <dgm:spPr/>
      <dgm:t>
        <a:bodyPr/>
        <a:lstStyle/>
        <a:p>
          <a:pPr algn="l"/>
          <a:r>
            <a:rPr lang="en-US" dirty="0"/>
            <a:t>Used features with high correlation only</a:t>
          </a:r>
        </a:p>
      </dgm:t>
    </dgm:pt>
    <dgm:pt modelId="{D97ACDAA-3921-409E-84A8-BEAE666BA87D}" type="parTrans" cxnId="{DB22C239-922F-472F-B8EF-519C934D9D76}">
      <dgm:prSet/>
      <dgm:spPr/>
      <dgm:t>
        <a:bodyPr/>
        <a:lstStyle/>
        <a:p>
          <a:endParaRPr lang="en-US"/>
        </a:p>
      </dgm:t>
    </dgm:pt>
    <dgm:pt modelId="{87317E56-7708-421D-A8AA-D0A8FB135E10}" type="sibTrans" cxnId="{DB22C239-922F-472F-B8EF-519C934D9D76}">
      <dgm:prSet/>
      <dgm:spPr/>
      <dgm:t>
        <a:bodyPr/>
        <a:lstStyle/>
        <a:p>
          <a:endParaRPr lang="en-US"/>
        </a:p>
      </dgm:t>
    </dgm:pt>
    <dgm:pt modelId="{565B90FF-089C-449C-951B-B1C158193048}" type="pres">
      <dgm:prSet presAssocID="{BED7FE2B-2E73-4F95-AD2C-1BE75880880B}" presName="diagram" presStyleCnt="0">
        <dgm:presLayoutVars>
          <dgm:dir/>
          <dgm:resizeHandles val="exact"/>
        </dgm:presLayoutVars>
      </dgm:prSet>
      <dgm:spPr/>
    </dgm:pt>
    <dgm:pt modelId="{4841FE55-6EF3-474D-A028-5B9AFFAF4649}" type="pres">
      <dgm:prSet presAssocID="{B180E4AB-9ED3-4A31-8DF4-1A84E957DC34}" presName="node" presStyleLbl="node1" presStyleIdx="0" presStyleCnt="7">
        <dgm:presLayoutVars>
          <dgm:bulletEnabled val="1"/>
        </dgm:presLayoutVars>
      </dgm:prSet>
      <dgm:spPr/>
    </dgm:pt>
    <dgm:pt modelId="{98FEB1F9-FA25-4E86-A643-56271137D37C}" type="pres">
      <dgm:prSet presAssocID="{1FA59D29-EC3F-4EB6-848D-B86E0825326F}" presName="sibTrans" presStyleCnt="0"/>
      <dgm:spPr/>
    </dgm:pt>
    <dgm:pt modelId="{8F35218B-0B29-4537-A959-F065B533DCA0}" type="pres">
      <dgm:prSet presAssocID="{7D29E4BA-724A-4F0F-AAAC-896F91B289D5}" presName="node" presStyleLbl="node1" presStyleIdx="1" presStyleCnt="7">
        <dgm:presLayoutVars>
          <dgm:bulletEnabled val="1"/>
        </dgm:presLayoutVars>
      </dgm:prSet>
      <dgm:spPr/>
    </dgm:pt>
    <dgm:pt modelId="{EFF5BFFA-DECF-4623-8DFF-2E844FC979DD}" type="pres">
      <dgm:prSet presAssocID="{01F7D7CE-74AB-4007-B5C1-E0482C3F60AD}" presName="sibTrans" presStyleCnt="0"/>
      <dgm:spPr/>
    </dgm:pt>
    <dgm:pt modelId="{D4F68EC4-739F-407B-AE53-0ACC131A628B}" type="pres">
      <dgm:prSet presAssocID="{B2A3550B-981A-4CF7-A13D-F8A653557F1F}" presName="node" presStyleLbl="node1" presStyleIdx="2" presStyleCnt="7">
        <dgm:presLayoutVars>
          <dgm:bulletEnabled val="1"/>
        </dgm:presLayoutVars>
      </dgm:prSet>
      <dgm:spPr/>
    </dgm:pt>
    <dgm:pt modelId="{2DD7B3E0-82BB-45CE-B64C-02F80DAD68CF}" type="pres">
      <dgm:prSet presAssocID="{6556471A-E858-45C8-B184-47CF9748ED16}" presName="sibTrans" presStyleCnt="0"/>
      <dgm:spPr/>
    </dgm:pt>
    <dgm:pt modelId="{79B3A317-3956-43BF-B5F8-40147E78DD33}" type="pres">
      <dgm:prSet presAssocID="{ED784AFE-1B07-45C6-BE33-1AEB9AC9BAAC}" presName="node" presStyleLbl="node1" presStyleIdx="3" presStyleCnt="7">
        <dgm:presLayoutVars>
          <dgm:bulletEnabled val="1"/>
        </dgm:presLayoutVars>
      </dgm:prSet>
      <dgm:spPr/>
    </dgm:pt>
    <dgm:pt modelId="{6108416D-154B-4B36-8BAA-167F291E402D}" type="pres">
      <dgm:prSet presAssocID="{B61018DC-C143-4FC0-94E6-55754A95636F}" presName="sibTrans" presStyleCnt="0"/>
      <dgm:spPr/>
    </dgm:pt>
    <dgm:pt modelId="{21CE97F9-BC39-44B4-A65D-950B9D32C728}" type="pres">
      <dgm:prSet presAssocID="{707B5BAB-8C26-4275-AC1F-7D8509F0C0E4}" presName="node" presStyleLbl="node1" presStyleIdx="4" presStyleCnt="7">
        <dgm:presLayoutVars>
          <dgm:bulletEnabled val="1"/>
        </dgm:presLayoutVars>
      </dgm:prSet>
      <dgm:spPr/>
    </dgm:pt>
    <dgm:pt modelId="{EFC1C592-869D-4A4C-831E-72CABE8991FC}" type="pres">
      <dgm:prSet presAssocID="{3EA05EB8-CD0C-4A1F-8787-E4D6BF620AA3}" presName="sibTrans" presStyleCnt="0"/>
      <dgm:spPr/>
    </dgm:pt>
    <dgm:pt modelId="{63406FD2-4322-4D8B-9847-80EC07198A92}" type="pres">
      <dgm:prSet presAssocID="{CC050EFE-8108-43FE-9F48-9E70F52489C1}" presName="node" presStyleLbl="node1" presStyleIdx="5" presStyleCnt="7">
        <dgm:presLayoutVars>
          <dgm:bulletEnabled val="1"/>
        </dgm:presLayoutVars>
      </dgm:prSet>
      <dgm:spPr/>
    </dgm:pt>
    <dgm:pt modelId="{B06A1C5A-578A-4C06-839D-F2846CC2D799}" type="pres">
      <dgm:prSet presAssocID="{93B753EF-65FD-42AF-8845-FD099EDAA830}" presName="sibTrans" presStyleCnt="0"/>
      <dgm:spPr/>
    </dgm:pt>
    <dgm:pt modelId="{2F70ABAD-FD34-4D55-B5C9-FDB43501D535}" type="pres">
      <dgm:prSet presAssocID="{A48216D7-7077-4AD6-9795-06A1DEBB9070}" presName="node" presStyleLbl="node1" presStyleIdx="6" presStyleCnt="7">
        <dgm:presLayoutVars>
          <dgm:bulletEnabled val="1"/>
        </dgm:presLayoutVars>
      </dgm:prSet>
      <dgm:spPr/>
    </dgm:pt>
  </dgm:ptLst>
  <dgm:cxnLst>
    <dgm:cxn modelId="{569D0803-80F0-4E70-9644-B0D257DEABC3}" srcId="{BED7FE2B-2E73-4F95-AD2C-1BE75880880B}" destId="{ED784AFE-1B07-45C6-BE33-1AEB9AC9BAAC}" srcOrd="3" destOrd="0" parTransId="{94EAB192-E3BE-4320-B348-DCCC50471BA4}" sibTransId="{B61018DC-C143-4FC0-94E6-55754A95636F}"/>
    <dgm:cxn modelId="{AC34BB07-E5B2-473D-BD9C-4FD60332DF1F}" type="presOf" srcId="{BB1F6F43-E23D-4EA9-AC40-2EC9712A8DB0}" destId="{79B3A317-3956-43BF-B5F8-40147E78DD33}" srcOrd="0" destOrd="2" presId="urn:microsoft.com/office/officeart/2005/8/layout/default"/>
    <dgm:cxn modelId="{8A29C313-AB51-45EF-84F2-5D4CE5CA8B8A}" srcId="{BED7FE2B-2E73-4F95-AD2C-1BE75880880B}" destId="{707B5BAB-8C26-4275-AC1F-7D8509F0C0E4}" srcOrd="4" destOrd="0" parTransId="{BAB89A00-AEFB-4DBA-95FB-7D9D478CE76A}" sibTransId="{3EA05EB8-CD0C-4A1F-8787-E4D6BF620AA3}"/>
    <dgm:cxn modelId="{E9B27E1F-77E1-478F-BE85-439D0EC7C839}" srcId="{BED7FE2B-2E73-4F95-AD2C-1BE75880880B}" destId="{B2A3550B-981A-4CF7-A13D-F8A653557F1F}" srcOrd="2" destOrd="0" parTransId="{7C636F8B-D888-4B47-8FE7-835D43AEA275}" sibTransId="{6556471A-E858-45C8-B184-47CF9748ED16}"/>
    <dgm:cxn modelId="{A7684F23-C153-47F4-A5C3-9E3D16F57C7E}" type="presOf" srcId="{CC050EFE-8108-43FE-9F48-9E70F52489C1}" destId="{63406FD2-4322-4D8B-9847-80EC07198A92}" srcOrd="0" destOrd="0" presId="urn:microsoft.com/office/officeart/2005/8/layout/default"/>
    <dgm:cxn modelId="{DB2BA925-835A-4C03-9BBF-099C5F2E2E27}" srcId="{BED7FE2B-2E73-4F95-AD2C-1BE75880880B}" destId="{7D29E4BA-724A-4F0F-AAAC-896F91B289D5}" srcOrd="1" destOrd="0" parTransId="{B7E3D47B-D778-4369-ADA3-B79910C86514}" sibTransId="{01F7D7CE-74AB-4007-B5C1-E0482C3F60AD}"/>
    <dgm:cxn modelId="{2506FF35-0B73-4924-B3A6-CDA6CCE4D254}" type="presOf" srcId="{7D29E4BA-724A-4F0F-AAAC-896F91B289D5}" destId="{8F35218B-0B29-4537-A959-F065B533DCA0}" srcOrd="0" destOrd="0" presId="urn:microsoft.com/office/officeart/2005/8/layout/default"/>
    <dgm:cxn modelId="{DB22C239-922F-472F-B8EF-519C934D9D76}" srcId="{ED784AFE-1B07-45C6-BE33-1AEB9AC9BAAC}" destId="{BB1F6F43-E23D-4EA9-AC40-2EC9712A8DB0}" srcOrd="1" destOrd="0" parTransId="{D97ACDAA-3921-409E-84A8-BEAE666BA87D}" sibTransId="{87317E56-7708-421D-A8AA-D0A8FB135E10}"/>
    <dgm:cxn modelId="{327A003A-95FF-4036-879E-395A761AE4AE}" type="presOf" srcId="{A48216D7-7077-4AD6-9795-06A1DEBB9070}" destId="{2F70ABAD-FD34-4D55-B5C9-FDB43501D535}" srcOrd="0" destOrd="0" presId="urn:microsoft.com/office/officeart/2005/8/layout/default"/>
    <dgm:cxn modelId="{56FB655D-01C2-4A56-9E24-E34DBD47A63F}" srcId="{ED784AFE-1B07-45C6-BE33-1AEB9AC9BAAC}" destId="{4292E375-61D9-4158-9C09-DF8F34317D5D}" srcOrd="0" destOrd="0" parTransId="{EF2C9413-C3D8-4BAA-8B47-8B63D4B1AABB}" sibTransId="{7C2E2CE5-EC43-4804-9BB2-DB62C8021990}"/>
    <dgm:cxn modelId="{EAE6F147-9D6A-4D7B-A86B-150AAD957A6A}" srcId="{7D29E4BA-724A-4F0F-AAAC-896F91B289D5}" destId="{4E005EB3-5501-40C1-AF1B-54CE7CD9360F}" srcOrd="0" destOrd="0" parTransId="{6D40B7BD-16CA-414B-AF09-504801BA60EF}" sibTransId="{E7EE611D-3CF4-481C-BC7C-5BE7048D352B}"/>
    <dgm:cxn modelId="{47013673-3601-4AD8-9B2E-44F7DCB11541}" srcId="{BED7FE2B-2E73-4F95-AD2C-1BE75880880B}" destId="{CC050EFE-8108-43FE-9F48-9E70F52489C1}" srcOrd="5" destOrd="0" parTransId="{EA30F8A1-BD9A-4A76-B111-44A1361C01EE}" sibTransId="{93B753EF-65FD-42AF-8845-FD099EDAA830}"/>
    <dgm:cxn modelId="{CE694954-9E6A-418D-9B79-5F79324B5D44}" type="presOf" srcId="{B180E4AB-9ED3-4A31-8DF4-1A84E957DC34}" destId="{4841FE55-6EF3-474D-A028-5B9AFFAF4649}" srcOrd="0" destOrd="0" presId="urn:microsoft.com/office/officeart/2005/8/layout/default"/>
    <dgm:cxn modelId="{9B0FA176-374C-4017-9629-4C63A679BF5F}" type="presOf" srcId="{5D257861-C90E-41A1-8ADC-2F2D32BC6AC3}" destId="{4841FE55-6EF3-474D-A028-5B9AFFAF4649}" srcOrd="0" destOrd="1" presId="urn:microsoft.com/office/officeart/2005/8/layout/default"/>
    <dgm:cxn modelId="{34EB947B-4D41-42BA-8B62-03BC2F67A1E2}" type="presOf" srcId="{CF233DCB-DD28-4106-B364-7A95CAD6200C}" destId="{D4F68EC4-739F-407B-AE53-0ACC131A628B}" srcOrd="0" destOrd="2" presId="urn:microsoft.com/office/officeart/2005/8/layout/default"/>
    <dgm:cxn modelId="{D4A9857D-8319-428D-9776-D23067CB4F28}" srcId="{BED7FE2B-2E73-4F95-AD2C-1BE75880880B}" destId="{B180E4AB-9ED3-4A31-8DF4-1A84E957DC34}" srcOrd="0" destOrd="0" parTransId="{0AB4E1F8-BA5D-47ED-9E09-55F151C86E00}" sibTransId="{1FA59D29-EC3F-4EB6-848D-B86E0825326F}"/>
    <dgm:cxn modelId="{93318A7E-9EDA-4D21-AB70-190720EE8ACD}" srcId="{B2A3550B-981A-4CF7-A13D-F8A653557F1F}" destId="{F7138921-09C0-4A77-933B-42A0EB30BD6E}" srcOrd="0" destOrd="0" parTransId="{FC9A8D7B-7D16-43C2-818B-76D90E24EE5C}" sibTransId="{246D44FF-F761-4BAD-AF3B-D751706EC4A2}"/>
    <dgm:cxn modelId="{FA6AB491-29C0-44C7-B8F0-402602A2F6A3}" type="presOf" srcId="{707B5BAB-8C26-4275-AC1F-7D8509F0C0E4}" destId="{21CE97F9-BC39-44B4-A65D-950B9D32C728}" srcOrd="0" destOrd="0" presId="urn:microsoft.com/office/officeart/2005/8/layout/default"/>
    <dgm:cxn modelId="{99B9C9A4-097D-4A01-8755-A5DF9CFABCD0}" srcId="{B2A3550B-981A-4CF7-A13D-F8A653557F1F}" destId="{CF233DCB-DD28-4106-B364-7A95CAD6200C}" srcOrd="1" destOrd="0" parTransId="{292DC85A-4CF9-4555-8C4D-A1DB1F40214D}" sibTransId="{A9B1390A-7097-4EB2-96A2-1129E1AAAF1B}"/>
    <dgm:cxn modelId="{6BDDD7A4-838A-41A8-8980-C86062615100}" srcId="{B180E4AB-9ED3-4A31-8DF4-1A84E957DC34}" destId="{5D257861-C90E-41A1-8ADC-2F2D32BC6AC3}" srcOrd="0" destOrd="0" parTransId="{F81B47A5-DAB1-462F-8E30-1E3EFF3B2BCF}" sibTransId="{F7B63CA9-EC83-4485-A1EA-9A16B9325508}"/>
    <dgm:cxn modelId="{DF5567AC-881E-4534-A901-F31435F5C9E8}" type="presOf" srcId="{4E005EB3-5501-40C1-AF1B-54CE7CD9360F}" destId="{8F35218B-0B29-4537-A959-F065B533DCA0}" srcOrd="0" destOrd="1" presId="urn:microsoft.com/office/officeart/2005/8/layout/default"/>
    <dgm:cxn modelId="{522ED4C3-A8CD-472F-80CD-94799A7D5284}" srcId="{BED7FE2B-2E73-4F95-AD2C-1BE75880880B}" destId="{A48216D7-7077-4AD6-9795-06A1DEBB9070}" srcOrd="6" destOrd="0" parTransId="{F5061F5D-0C56-4D57-BEC4-F7B292F28DE8}" sibTransId="{252DDDB5-4362-4383-B886-65C9FB83609C}"/>
    <dgm:cxn modelId="{A0F73DC9-2AE2-4D44-A898-9024D67AE910}" type="presOf" srcId="{B2A3550B-981A-4CF7-A13D-F8A653557F1F}" destId="{D4F68EC4-739F-407B-AE53-0ACC131A628B}" srcOrd="0" destOrd="0" presId="urn:microsoft.com/office/officeart/2005/8/layout/default"/>
    <dgm:cxn modelId="{9F6D8FC9-7F0A-41A8-8E6F-37937422E86A}" type="presOf" srcId="{ED784AFE-1B07-45C6-BE33-1AEB9AC9BAAC}" destId="{79B3A317-3956-43BF-B5F8-40147E78DD33}" srcOrd="0" destOrd="0" presId="urn:microsoft.com/office/officeart/2005/8/layout/default"/>
    <dgm:cxn modelId="{FD7A86D7-7660-4616-B696-1CF62D9FA350}" type="presOf" srcId="{BED7FE2B-2E73-4F95-AD2C-1BE75880880B}" destId="{565B90FF-089C-449C-951B-B1C158193048}" srcOrd="0" destOrd="0" presId="urn:microsoft.com/office/officeart/2005/8/layout/default"/>
    <dgm:cxn modelId="{D64BD8E6-CC55-4752-A6E7-F3DA5F98E417}" type="presOf" srcId="{F7138921-09C0-4A77-933B-42A0EB30BD6E}" destId="{D4F68EC4-739F-407B-AE53-0ACC131A628B}" srcOrd="0" destOrd="1" presId="urn:microsoft.com/office/officeart/2005/8/layout/default"/>
    <dgm:cxn modelId="{A0CBADF2-17F1-49C0-90D3-9F7FD005D31C}" type="presOf" srcId="{4292E375-61D9-4158-9C09-DF8F34317D5D}" destId="{79B3A317-3956-43BF-B5F8-40147E78DD33}" srcOrd="0" destOrd="1" presId="urn:microsoft.com/office/officeart/2005/8/layout/default"/>
    <dgm:cxn modelId="{E68A80FD-1C37-44A9-894D-604203F0C51D}" srcId="{7D29E4BA-724A-4F0F-AAAC-896F91B289D5}" destId="{980789FD-9228-4D14-B84D-A987EE2AA6A9}" srcOrd="1" destOrd="0" parTransId="{69B42856-EC33-4C85-8BB5-F0CBAB97043C}" sibTransId="{AE82748C-AC59-464E-B247-439ED178086D}"/>
    <dgm:cxn modelId="{FF3A19FF-1DA8-4079-BDE0-2D6465683ED9}" type="presOf" srcId="{980789FD-9228-4D14-B84D-A987EE2AA6A9}" destId="{8F35218B-0B29-4537-A959-F065B533DCA0}" srcOrd="0" destOrd="2" presId="urn:microsoft.com/office/officeart/2005/8/layout/default"/>
    <dgm:cxn modelId="{156D433E-5EBB-45F6-94A8-05694A6BAB39}" type="presParOf" srcId="{565B90FF-089C-449C-951B-B1C158193048}" destId="{4841FE55-6EF3-474D-A028-5B9AFFAF4649}" srcOrd="0" destOrd="0" presId="urn:microsoft.com/office/officeart/2005/8/layout/default"/>
    <dgm:cxn modelId="{BA6603CE-82BC-4C0D-8715-93ADCBEA34EA}" type="presParOf" srcId="{565B90FF-089C-449C-951B-B1C158193048}" destId="{98FEB1F9-FA25-4E86-A643-56271137D37C}" srcOrd="1" destOrd="0" presId="urn:microsoft.com/office/officeart/2005/8/layout/default"/>
    <dgm:cxn modelId="{96CCAA7B-A607-455C-99F2-3FA5E8964323}" type="presParOf" srcId="{565B90FF-089C-449C-951B-B1C158193048}" destId="{8F35218B-0B29-4537-A959-F065B533DCA0}" srcOrd="2" destOrd="0" presId="urn:microsoft.com/office/officeart/2005/8/layout/default"/>
    <dgm:cxn modelId="{4FDFAD99-1B33-467B-8DF7-304150577039}" type="presParOf" srcId="{565B90FF-089C-449C-951B-B1C158193048}" destId="{EFF5BFFA-DECF-4623-8DFF-2E844FC979DD}" srcOrd="3" destOrd="0" presId="urn:microsoft.com/office/officeart/2005/8/layout/default"/>
    <dgm:cxn modelId="{EAD2E834-B9ED-45B6-A99C-7565E01A8A14}" type="presParOf" srcId="{565B90FF-089C-449C-951B-B1C158193048}" destId="{D4F68EC4-739F-407B-AE53-0ACC131A628B}" srcOrd="4" destOrd="0" presId="urn:microsoft.com/office/officeart/2005/8/layout/default"/>
    <dgm:cxn modelId="{5416FB23-2FC5-4C9D-84C7-E61AB09A5022}" type="presParOf" srcId="{565B90FF-089C-449C-951B-B1C158193048}" destId="{2DD7B3E0-82BB-45CE-B64C-02F80DAD68CF}" srcOrd="5" destOrd="0" presId="urn:microsoft.com/office/officeart/2005/8/layout/default"/>
    <dgm:cxn modelId="{2F803DEB-E981-41FB-933E-708AEDC7FA08}" type="presParOf" srcId="{565B90FF-089C-449C-951B-B1C158193048}" destId="{79B3A317-3956-43BF-B5F8-40147E78DD33}" srcOrd="6" destOrd="0" presId="urn:microsoft.com/office/officeart/2005/8/layout/default"/>
    <dgm:cxn modelId="{DCBA1014-811A-41CB-A311-5D148DDE27C1}" type="presParOf" srcId="{565B90FF-089C-449C-951B-B1C158193048}" destId="{6108416D-154B-4B36-8BAA-167F291E402D}" srcOrd="7" destOrd="0" presId="urn:microsoft.com/office/officeart/2005/8/layout/default"/>
    <dgm:cxn modelId="{6834F340-B04C-461D-B1C5-E38172D28DFE}" type="presParOf" srcId="{565B90FF-089C-449C-951B-B1C158193048}" destId="{21CE97F9-BC39-44B4-A65D-950B9D32C728}" srcOrd="8" destOrd="0" presId="urn:microsoft.com/office/officeart/2005/8/layout/default"/>
    <dgm:cxn modelId="{646B9B6B-5DB6-4E79-A4E8-A5B140749E51}" type="presParOf" srcId="{565B90FF-089C-449C-951B-B1C158193048}" destId="{EFC1C592-869D-4A4C-831E-72CABE8991FC}" srcOrd="9" destOrd="0" presId="urn:microsoft.com/office/officeart/2005/8/layout/default"/>
    <dgm:cxn modelId="{C437F0F0-C37D-43B8-85F1-5685C17782A2}" type="presParOf" srcId="{565B90FF-089C-449C-951B-B1C158193048}" destId="{63406FD2-4322-4D8B-9847-80EC07198A92}" srcOrd="10" destOrd="0" presId="urn:microsoft.com/office/officeart/2005/8/layout/default"/>
    <dgm:cxn modelId="{8B344DCE-A2C1-4BED-AE04-EA5228B28229}" type="presParOf" srcId="{565B90FF-089C-449C-951B-B1C158193048}" destId="{B06A1C5A-578A-4C06-839D-F2846CC2D799}" srcOrd="11" destOrd="0" presId="urn:microsoft.com/office/officeart/2005/8/layout/default"/>
    <dgm:cxn modelId="{DFD69353-F8D6-4002-9D0C-8AB4F221A242}" type="presParOf" srcId="{565B90FF-089C-449C-951B-B1C158193048}" destId="{2F70ABAD-FD34-4D55-B5C9-FDB43501D53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88%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Naïve Bayes with F1 Score 58 %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93%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Decision Tree Model with F1 Score 81 %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1FE55-6EF3-474D-A028-5B9AFFAF4649}">
      <dsp:nvSpPr>
        <dsp:cNvPr id="0" name=""/>
        <dsp:cNvSpPr/>
      </dsp:nvSpPr>
      <dsp:spPr>
        <a:xfrm>
          <a:off x="0" y="611660"/>
          <a:ext cx="2156410" cy="12938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Dummy Model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0.0%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Only predicts true class .Accuracy 72.4%</a:t>
          </a:r>
        </a:p>
      </dsp:txBody>
      <dsp:txXfrm>
        <a:off x="0" y="611660"/>
        <a:ext cx="2156410" cy="1293846"/>
      </dsp:txXfrm>
    </dsp:sp>
    <dsp:sp modelId="{8F35218B-0B29-4537-A959-F065B533DCA0}">
      <dsp:nvSpPr>
        <dsp:cNvPr id="0" name=""/>
        <dsp:cNvSpPr/>
      </dsp:nvSpPr>
      <dsp:spPr>
        <a:xfrm>
          <a:off x="2372051" y="611660"/>
          <a:ext cx="2156410" cy="1293846"/>
        </a:xfrm>
        <a:prstGeom prst="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      52.81%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numerical columns </a:t>
          </a:r>
        </a:p>
      </dsp:txBody>
      <dsp:txXfrm>
        <a:off x="2372051" y="611660"/>
        <a:ext cx="2156410" cy="1293846"/>
      </dsp:txXfrm>
    </dsp:sp>
    <dsp:sp modelId="{D4F68EC4-739F-407B-AE53-0ACC131A628B}">
      <dsp:nvSpPr>
        <dsp:cNvPr id="0" name=""/>
        <dsp:cNvSpPr/>
      </dsp:nvSpPr>
      <dsp:spPr>
        <a:xfrm>
          <a:off x="4744102" y="611660"/>
          <a:ext cx="2156410" cy="1293846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56.5%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categorical variable as well</a:t>
          </a:r>
        </a:p>
      </dsp:txBody>
      <dsp:txXfrm>
        <a:off x="4744102" y="611660"/>
        <a:ext cx="2156410" cy="1293846"/>
      </dsp:txXfrm>
    </dsp:sp>
    <dsp:sp modelId="{79B3A317-3956-43BF-B5F8-40147E78DD33}">
      <dsp:nvSpPr>
        <dsp:cNvPr id="0" name=""/>
        <dsp:cNvSpPr/>
      </dsp:nvSpPr>
      <dsp:spPr>
        <a:xfrm>
          <a:off x="0" y="2121147"/>
          <a:ext cx="2156410" cy="1293846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60.81%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features with high correlation only</a:t>
          </a:r>
        </a:p>
      </dsp:txBody>
      <dsp:txXfrm>
        <a:off x="0" y="2121147"/>
        <a:ext cx="2156410" cy="1293846"/>
      </dsp:txXfrm>
    </dsp:sp>
    <dsp:sp modelId="{21CE97F9-BC39-44B4-A65D-950B9D32C728}">
      <dsp:nvSpPr>
        <dsp:cNvPr id="0" name=""/>
        <dsp:cNvSpPr/>
      </dsp:nvSpPr>
      <dsp:spPr>
        <a:xfrm>
          <a:off x="2372051" y="2121147"/>
          <a:ext cx="2156410" cy="1293846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Naïve Bayes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58%</a:t>
          </a:r>
        </a:p>
      </dsp:txBody>
      <dsp:txXfrm>
        <a:off x="2372051" y="2121147"/>
        <a:ext cx="2156410" cy="1293846"/>
      </dsp:txXfrm>
    </dsp:sp>
    <dsp:sp modelId="{63406FD2-4322-4D8B-9847-80EC07198A92}">
      <dsp:nvSpPr>
        <dsp:cNvPr id="0" name=""/>
        <dsp:cNvSpPr/>
      </dsp:nvSpPr>
      <dsp:spPr>
        <a:xfrm>
          <a:off x="4744102" y="2121147"/>
          <a:ext cx="2156410" cy="1293846"/>
        </a:xfrm>
        <a:prstGeom prst="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Decision Tree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81.6 %</a:t>
          </a:r>
        </a:p>
      </dsp:txBody>
      <dsp:txXfrm>
        <a:off x="4744102" y="2121147"/>
        <a:ext cx="2156410" cy="1293846"/>
      </dsp:txXfrm>
    </dsp:sp>
    <dsp:sp modelId="{2F70ABAD-FD34-4D55-B5C9-FDB43501D535}">
      <dsp:nvSpPr>
        <dsp:cNvPr id="0" name=""/>
        <dsp:cNvSpPr/>
      </dsp:nvSpPr>
      <dsp:spPr>
        <a:xfrm>
          <a:off x="2372051" y="3630634"/>
          <a:ext cx="2156410" cy="1293846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Forest 96.9%</a:t>
          </a:r>
        </a:p>
      </dsp:txBody>
      <dsp:txXfrm>
        <a:off x="2372051" y="3630634"/>
        <a:ext cx="2156410" cy="1293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1844459" y="723572"/>
          <a:ext cx="151724" cy="664695"/>
        </a:xfrm>
        <a:custGeom>
          <a:avLst/>
          <a:gdLst/>
          <a:ahLst/>
          <a:cxnLst/>
          <a:rect l="0" t="0" r="0" b="0"/>
          <a:pathLst>
            <a:path>
              <a:moveTo>
                <a:pt x="151724" y="0"/>
              </a:moveTo>
              <a:lnTo>
                <a:pt x="151724" y="664695"/>
              </a:lnTo>
              <a:lnTo>
                <a:pt x="0" y="6646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199618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667"/>
              </a:lnTo>
              <a:lnTo>
                <a:pt x="874219" y="1177667"/>
              </a:lnTo>
              <a:lnTo>
                <a:pt x="874219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12196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874219" y="0"/>
              </a:moveTo>
              <a:lnTo>
                <a:pt x="874219" y="1177667"/>
              </a:lnTo>
              <a:lnTo>
                <a:pt x="0" y="1177667"/>
              </a:lnTo>
              <a:lnTo>
                <a:pt x="0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273687" y="1076"/>
          <a:ext cx="1444991" cy="722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Voting Classifier with F1 Score 88%</a:t>
          </a:r>
        </a:p>
      </dsp:txBody>
      <dsp:txXfrm>
        <a:off x="1273687" y="1076"/>
        <a:ext cx="1444991" cy="722495"/>
      </dsp:txXfrm>
    </dsp:sp>
    <dsp:sp modelId="{E88FF0A0-1393-446E-BF98-CB53C15D5241}">
      <dsp:nvSpPr>
        <dsp:cNvPr id="0" name=""/>
        <dsp:cNvSpPr/>
      </dsp:nvSpPr>
      <dsp:spPr>
        <a:xfrm>
          <a:off x="399468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Naïve Bayes with F1 Score 58 % </a:t>
          </a:r>
        </a:p>
      </dsp:txBody>
      <dsp:txXfrm>
        <a:off x="399468" y="2052963"/>
        <a:ext cx="1444991" cy="722495"/>
      </dsp:txXfrm>
    </dsp:sp>
    <dsp:sp modelId="{0965EE2B-2301-4490-8CC5-05BCAE60F18E}">
      <dsp:nvSpPr>
        <dsp:cNvPr id="0" name=""/>
        <dsp:cNvSpPr/>
      </dsp:nvSpPr>
      <dsp:spPr>
        <a:xfrm>
          <a:off x="2147907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Forest with F1 Score 97 %</a:t>
          </a:r>
        </a:p>
      </dsp:txBody>
      <dsp:txXfrm>
        <a:off x="2147907" y="2052963"/>
        <a:ext cx="1444991" cy="722495"/>
      </dsp:txXfrm>
    </dsp:sp>
    <dsp:sp modelId="{F5BD45AD-73AF-4972-BD41-7523FEBD9C3C}">
      <dsp:nvSpPr>
        <dsp:cNvPr id="0" name=""/>
        <dsp:cNvSpPr/>
      </dsp:nvSpPr>
      <dsp:spPr>
        <a:xfrm>
          <a:off x="668207" y="1230659"/>
          <a:ext cx="1176251" cy="31521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Soft Voting </a:t>
          </a:r>
        </a:p>
      </dsp:txBody>
      <dsp:txXfrm>
        <a:off x="668207" y="1230659"/>
        <a:ext cx="1176251" cy="3152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2268797" y="806594"/>
          <a:ext cx="169380" cy="742048"/>
        </a:xfrm>
        <a:custGeom>
          <a:avLst/>
          <a:gdLst/>
          <a:ahLst/>
          <a:cxnLst/>
          <a:rect l="0" t="0" r="0" b="0"/>
          <a:pathLst>
            <a:path>
              <a:moveTo>
                <a:pt x="169380" y="0"/>
              </a:moveTo>
              <a:lnTo>
                <a:pt x="169380" y="742048"/>
              </a:lnTo>
              <a:lnTo>
                <a:pt x="0" y="7420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2438178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717"/>
              </a:lnTo>
              <a:lnTo>
                <a:pt x="975955" y="1314717"/>
              </a:lnTo>
              <a:lnTo>
                <a:pt x="975955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462222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975955" y="0"/>
              </a:moveTo>
              <a:lnTo>
                <a:pt x="975955" y="1314717"/>
              </a:lnTo>
              <a:lnTo>
                <a:pt x="0" y="1314717"/>
              </a:lnTo>
              <a:lnTo>
                <a:pt x="0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631603" y="19"/>
          <a:ext cx="1613149" cy="806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Voting Classifier with F1 Score 93%</a:t>
          </a:r>
        </a:p>
      </dsp:txBody>
      <dsp:txXfrm>
        <a:off x="1631603" y="19"/>
        <a:ext cx="1613149" cy="806574"/>
      </dsp:txXfrm>
    </dsp:sp>
    <dsp:sp modelId="{E88FF0A0-1393-446E-BF98-CB53C15D5241}">
      <dsp:nvSpPr>
        <dsp:cNvPr id="0" name=""/>
        <dsp:cNvSpPr/>
      </dsp:nvSpPr>
      <dsp:spPr>
        <a:xfrm>
          <a:off x="655647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Tree Model with F1 Score 81 % </a:t>
          </a:r>
        </a:p>
      </dsp:txBody>
      <dsp:txXfrm>
        <a:off x="655647" y="2290692"/>
        <a:ext cx="1613149" cy="806574"/>
      </dsp:txXfrm>
    </dsp:sp>
    <dsp:sp modelId="{0965EE2B-2301-4490-8CC5-05BCAE60F18E}">
      <dsp:nvSpPr>
        <dsp:cNvPr id="0" name=""/>
        <dsp:cNvSpPr/>
      </dsp:nvSpPr>
      <dsp:spPr>
        <a:xfrm>
          <a:off x="2607558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Forest with F1 Score 97 %</a:t>
          </a:r>
        </a:p>
      </dsp:txBody>
      <dsp:txXfrm>
        <a:off x="2607558" y="2290692"/>
        <a:ext cx="1613149" cy="806574"/>
      </dsp:txXfrm>
    </dsp:sp>
    <dsp:sp modelId="{F5BD45AD-73AF-4972-BD41-7523FEBD9C3C}">
      <dsp:nvSpPr>
        <dsp:cNvPr id="0" name=""/>
        <dsp:cNvSpPr/>
      </dsp:nvSpPr>
      <dsp:spPr>
        <a:xfrm>
          <a:off x="955660" y="1372693"/>
          <a:ext cx="1313136" cy="3519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 Voting </a:t>
          </a:r>
        </a:p>
      </dsp:txBody>
      <dsp:txXfrm>
        <a:off x="955660" y="1372693"/>
        <a:ext cx="1313136" cy="351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F7F1-AB8B-45B9-85D6-EEAB5CA0B4C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0902-B928-4F0F-BBCD-04DEB66E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6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54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3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FFD-8A9F-36A8-CECB-4C860417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7A3F2-32E6-F325-8A9F-D92C0051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CC84-4A5A-4D33-9EFF-52717E10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786F-94ED-B29F-D316-217185DB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72C5-E29A-5E04-BB95-8981A230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921A-95CB-7129-014F-B5162C61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ED45-F210-7436-B4E8-ECAD72CB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83BD-CF34-385C-1B24-A90B33D1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7C72-64A7-9E9E-4A3C-7C0BBE02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2763-01CE-343B-626C-99B8A204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4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84237-2628-89AA-E568-76C5E00F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E0E68-0893-E02B-5FAF-B427637B1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DD963-79BA-824C-E4E1-545CE52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C06C-4425-9F3E-A324-83E690B8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CACA-C791-2113-C02E-0C18D790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3B58-FA16-75F2-DD62-7684118A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F72A-24E8-A209-E8A8-3DB559C3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BFB3-04C0-487A-A14B-2B781244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A22D-C411-61FC-7028-F5C36890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92D3-D205-579F-0A6A-7E0A8288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F7EB-D08B-8AA6-FED3-71C48490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E64F-5D3F-7FD1-583E-BB184336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000F-3AEB-E516-1D70-6968708B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556E-BCBD-8521-7584-D521D5DF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6054-BFD4-5CCD-5928-4805EFF2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80D3-839E-50E4-700A-FFB1E83F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FB1-2AAB-48E1-705C-8B87BE825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E0B5-59B8-3041-0D86-A19162C23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DB31-E3DB-F24A-AC2C-3C00DC3C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FE57-EEC4-AF01-5EE5-D61E5368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99B0-5D85-F10D-23A7-E569B8B0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497-FBE0-2D9D-7354-A28B8CFA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6213-F7E3-A9E6-F7FB-1CC7369A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F6BB5-C419-C0FC-C8FB-234A2A647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08F13-E2E7-2854-AC72-3CD69310C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BB33E-F3DA-43A2-065D-0962D86CD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5B499-A467-4086-B63D-27B1F6E6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F6DB9-EE10-B30D-5CD0-D6A75657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22CBE-10DF-F19A-D97F-9FD4BFDD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7FE0-1A26-79C6-4DF8-B66A8267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F6073-66CF-0135-8CC1-11C40EC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93B8B-DD9C-0907-1B2E-2423173D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1A26-523F-DC61-0408-AE01E9F7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EF0C1-C360-20F1-5040-76A5C607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002FC-3456-939A-762C-A3557E12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48B41-896C-C976-05A3-D2004BF5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AA5D-01C2-1E2D-9512-45F1ACEF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31D2-ECAD-3FE1-9BBE-22E1DBBC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081C9-F0DC-FBF3-E27C-D11F96C3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372E-E949-904A-8E08-2D778953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B58DE-1BA4-4A44-BB17-8EF8D7A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B3CC7-96B8-C78B-6D88-F31DDF67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98A7-B8D4-30AF-3442-41D26C55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3EC3F-F3AC-7FDE-4B59-064189F39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17E5-4263-8242-C0ED-D95F1756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F5709-CCA1-091C-DD25-AF8035B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5D12F-E20F-0BCB-3FFD-84AE3238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4CE9-370C-3815-A7EC-C24B1976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A8F46-D869-E1BE-6F94-23C27F69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E623-0604-4832-382C-E35D1BB6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D0DA-3852-086E-EB29-74E85EDB3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D2DE-E0CB-4F83-1997-07F1B422D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194D-6D0E-D40A-418C-7C8F9CAF4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lytics/datasciencecanvas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83D8543-4A91-9195-4356-9F435319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i="1" dirty="0">
                <a:latin typeface="Graphik Bold" panose="020B0803030202060203" pitchFamily="34" charset="0"/>
              </a:rPr>
              <a:t>DA 204o: </a:t>
            </a:r>
            <a:r>
              <a:rPr lang="en-SG" sz="2000" b="1" dirty="0">
                <a:latin typeface="Graphik Bold" panose="020B0803030202060203" pitchFamily="34" charset="0"/>
              </a:rPr>
              <a:t>Data Science in Practice </a:t>
            </a:r>
            <a:br>
              <a:rPr lang="en-SG" sz="2000" b="1" dirty="0">
                <a:latin typeface="Graphik Bold" panose="020B0803030202060203" pitchFamily="34" charset="0"/>
              </a:rPr>
            </a:br>
            <a:r>
              <a:rPr lang="en-US" sz="2000" i="1" dirty="0">
                <a:latin typeface="Graphik Regular" panose="020B0503030202060203" pitchFamily="34" charset="0"/>
              </a:rPr>
              <a:t>Course Project Presentation</a:t>
            </a:r>
            <a:br>
              <a:rPr lang="en-US" sz="2000" i="1" dirty="0">
                <a:latin typeface="Graphik Regular" panose="020B0503030202060203" pitchFamily="34" charset="0"/>
              </a:rPr>
            </a:br>
            <a:br>
              <a:rPr lang="en-US" sz="2000" i="1" dirty="0">
                <a:latin typeface="Graphik Regular" panose="020B0503030202060203" pitchFamily="34" charset="0"/>
              </a:rPr>
            </a:br>
            <a:r>
              <a:rPr lang="en-US" sz="2400" b="1" i="1" dirty="0">
                <a:latin typeface="Graphik Bold" panose="020B0803030202060203" pitchFamily="34" charset="0"/>
              </a:rPr>
              <a:t>Predicting Employee Attrition Using Machine Learning</a:t>
            </a:r>
            <a:endParaRPr lang="en-US" sz="24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Chandan Kumar Singh, </a:t>
            </a:r>
            <a:r>
              <a:rPr lang="en-SG" sz="2000" spc="10" dirty="0">
                <a:latin typeface="Graphik Regular" panose="020B0503030202060203" pitchFamily="34" charset="0"/>
              </a:rPr>
              <a:t>IISC, </a:t>
            </a:r>
            <a:r>
              <a:rPr lang="en-IN" sz="2000" spc="10" dirty="0">
                <a:latin typeface="Graphik Regular" panose="020B0503030202060203" pitchFamily="34" charset="0"/>
              </a:rPr>
              <a:t>chandansingh@iisc.ac.in</a:t>
            </a:r>
            <a:endParaRPr lang="en-SG" sz="2000" spc="10" dirty="0">
              <a:latin typeface="Graphik Regular" panose="020B05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Monika Tyagi, </a:t>
            </a:r>
            <a:r>
              <a:rPr lang="en-SG" sz="2000" spc="10" dirty="0">
                <a:latin typeface="Graphik Regular" panose="020B0503030202060203" pitchFamily="34" charset="0"/>
              </a:rPr>
              <a:t>IISC, monikatyagi@iisc.ac.in</a:t>
            </a:r>
            <a:endParaRPr lang="en-SG" sz="2000" b="1" spc="10" dirty="0">
              <a:latin typeface="Graphik Semibold" panose="020B07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Mukesh Kumar Yadav, </a:t>
            </a:r>
            <a:r>
              <a:rPr lang="en-SG" sz="2000" spc="10" dirty="0">
                <a:latin typeface="Graphik Regular" panose="020B0503030202060203" pitchFamily="34" charset="0"/>
              </a:rPr>
              <a:t>IISC, mukeshyadav@iisc.ac.in</a:t>
            </a: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Rishabh Mehrotra, </a:t>
            </a:r>
            <a:r>
              <a:rPr lang="en-SG" sz="2000" spc="10" dirty="0">
                <a:latin typeface="Graphik Regular" panose="020B0503030202060203" pitchFamily="34" charset="0"/>
              </a:rPr>
              <a:t>IISC, rishabhmehro@iisc.ac.in</a:t>
            </a:r>
          </a:p>
          <a:p>
            <a:endParaRPr lang="en-US" sz="2000" dirty="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826F5664-9502-BD68-925D-B69050C94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9724" r="19603" b="12061"/>
          <a:stretch/>
        </p:blipFill>
        <p:spPr bwMode="auto">
          <a:xfrm>
            <a:off x="575117" y="191897"/>
            <a:ext cx="1451723" cy="13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63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117B0-1D65-49CA-95E9-828CF42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 we improve using neural network ?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64838-53A3-C1E5-BE6F-9E27F00B4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f1 score 91% in single try . </a:t>
            </a:r>
          </a:p>
          <a:p>
            <a:r>
              <a:rPr lang="en-US" sz="2000" dirty="0"/>
              <a:t>Accuracy reduces when we add more layer and number of neurons in each layer  ( f1 reduces to 61% also )</a:t>
            </a:r>
          </a:p>
          <a:p>
            <a:r>
              <a:rPr lang="en-US" sz="2000" b="1" dirty="0"/>
              <a:t>Random forest is still best for our problem.</a:t>
            </a:r>
          </a:p>
          <a:p>
            <a:r>
              <a:rPr lang="en-US" sz="2000" dirty="0"/>
              <a:t>Even though using sigmoid at the output layer this will not give 0 and 1 directly .</a:t>
            </a:r>
          </a:p>
          <a:p>
            <a:r>
              <a:rPr lang="en-US" sz="2000" dirty="0"/>
              <a:t>Use (</a:t>
            </a:r>
            <a:r>
              <a:rPr lang="en-US" sz="2000" dirty="0" err="1"/>
              <a:t>y_pred</a:t>
            </a:r>
            <a:r>
              <a:rPr lang="en-US" sz="2000" dirty="0"/>
              <a:t> &gt; 0.6).</a:t>
            </a:r>
            <a:r>
              <a:rPr lang="en-US" sz="2000" dirty="0" err="1"/>
              <a:t>astype</a:t>
            </a:r>
            <a:r>
              <a:rPr lang="en-US" sz="2000" dirty="0"/>
              <a:t>(int) to get binary prediction 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8E0A5F-73AA-27D0-684F-EBD45C0945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9048" y="1880018"/>
            <a:ext cx="5458968" cy="3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8CCB4C3-A1E3-C498-4505-DC6818B92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00" y="1773903"/>
            <a:ext cx="3517119" cy="32709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9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1257B1A-7131-4C21-57DB-A94CCD2D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801" y="1790467"/>
            <a:ext cx="3537345" cy="32543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15" descr="A blue and white graph&#10;&#10;Description automatically generated">
            <a:extLst>
              <a:ext uri="{FF2B5EF4-FFF2-40B4-BE49-F238E27FC236}">
                <a16:creationId xmlns:a16="http://schemas.microsoft.com/office/drawing/2014/main" id="{7A9D9373-1E99-1F6B-1EE4-10E10364F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00" y="1773903"/>
            <a:ext cx="3517120" cy="324454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E1D54D72-ED59-C6A9-1DB3-EE69161881A4}"/>
              </a:ext>
            </a:extLst>
          </p:cNvPr>
          <p:cNvSpPr/>
          <p:nvPr/>
        </p:nvSpPr>
        <p:spPr>
          <a:xfrm>
            <a:off x="1371600" y="4280170"/>
            <a:ext cx="214009" cy="20428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154E393-62AE-0634-D826-132AEA4DB35B}"/>
              </a:ext>
            </a:extLst>
          </p:cNvPr>
          <p:cNvSpPr/>
          <p:nvPr/>
        </p:nvSpPr>
        <p:spPr>
          <a:xfrm>
            <a:off x="5078998" y="4280170"/>
            <a:ext cx="214009" cy="20428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EBB507D8-7FDC-7945-4CF3-370117E96D55}"/>
              </a:ext>
            </a:extLst>
          </p:cNvPr>
          <p:cNvSpPr/>
          <p:nvPr/>
        </p:nvSpPr>
        <p:spPr>
          <a:xfrm>
            <a:off x="8791470" y="4280170"/>
            <a:ext cx="214003" cy="204281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2B596-4846-9A17-A8AD-7F855E2D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Deployment Summary for Employee Attrition Web Application</a:t>
            </a:r>
            <a:br>
              <a:rPr lang="en-US" sz="31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5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4" name="Graphic 23" descr="Server">
            <a:extLst>
              <a:ext uri="{FF2B5EF4-FFF2-40B4-BE49-F238E27FC236}">
                <a16:creationId xmlns:a16="http://schemas.microsoft.com/office/drawing/2014/main" id="{F3E642F2-5AF1-4F97-365C-FB2DD0BE7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B6A1A2-C30E-904E-4C51-AE541AC69383}"/>
              </a:ext>
            </a:extLst>
          </p:cNvPr>
          <p:cNvSpPr txBox="1"/>
          <p:nvPr/>
        </p:nvSpPr>
        <p:spPr>
          <a:xfrm>
            <a:off x="6695359" y="2990818"/>
            <a:ext cx="4158031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Current State: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Local deployment for Front-End (FE) and Back-End (BE) services.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Accessible via tunneling tools for testing and development.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Future Plan: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Cloud Deployment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Target platforms: AWS, Azure, or Google Cloud.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Goals: High availability, scalability, and secure access.</a:t>
            </a:r>
          </a:p>
        </p:txBody>
      </p:sp>
      <p:sp>
        <p:nvSpPr>
          <p:cNvPr id="5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8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A70A0-7745-A6F3-D1D9-5C1D5A2C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43" y="643467"/>
            <a:ext cx="479111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5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A5EF8-1A38-9B9C-920B-F2B3D9DD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Conclusion</a:t>
            </a:r>
            <a:r>
              <a:rPr lang="en-US" sz="5400" dirty="0"/>
              <a:t>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F5E1-7BBF-D15E-5EA5-249DBD4D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Feature selection based on correlation also helped us here . </a:t>
            </a:r>
          </a:p>
          <a:p>
            <a:r>
              <a:rPr lang="en-US" sz="2200" dirty="0"/>
              <a:t>Data Cleaning also helps improve the model .</a:t>
            </a:r>
          </a:p>
          <a:p>
            <a:r>
              <a:rPr lang="en-US" sz="2200" dirty="0"/>
              <a:t>Hyper Parameter tunning is important to improve the model . </a:t>
            </a:r>
          </a:p>
          <a:p>
            <a:r>
              <a:rPr lang="en-US" sz="2200" dirty="0"/>
              <a:t>Exploring advanced techniques like ensemble models or deep learning could enhance predictive performance but not always not to jump directly on them .  </a:t>
            </a:r>
          </a:p>
        </p:txBody>
      </p:sp>
    </p:spTree>
    <p:extLst>
      <p:ext uri="{BB962C8B-B14F-4D97-AF65-F5344CB8AC3E}">
        <p14:creationId xmlns:p14="http://schemas.microsoft.com/office/powerpoint/2010/main" val="214517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D86328-2369-3A09-9FA1-CD2F4BB0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63289"/>
              </p:ext>
            </p:extLst>
          </p:nvPr>
        </p:nvGraphicFramePr>
        <p:xfrm>
          <a:off x="80682" y="71719"/>
          <a:ext cx="12003744" cy="6565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468">
                  <a:extLst>
                    <a:ext uri="{9D8B030D-6E8A-4147-A177-3AD203B41FA5}">
                      <a16:colId xmlns:a16="http://schemas.microsoft.com/office/drawing/2014/main" val="2372350435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862773583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915545707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500554688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075861341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3449983952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697363996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869113490"/>
                    </a:ext>
                  </a:extLst>
                </a:gridCol>
              </a:tblGrid>
              <a:tr h="294156">
                <a:tc rowSpan="2" gridSpan="3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 Canvas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Project:</a:t>
                      </a:r>
                      <a:endParaRPr lang="en-SG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Employee-Attrition-Prediction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25731"/>
                  </a:ext>
                </a:extLst>
              </a:tr>
              <a:tr h="294156">
                <a:tc gridSpan="3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Team:</a:t>
                      </a:r>
                      <a:endParaRPr lang="en-SG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Chandan, Monika, Mukesh and Rishabh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98441"/>
                  </a:ext>
                </a:extLst>
              </a:tr>
              <a:tr h="35952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Statement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Execution &amp;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 &amp; Preparation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11200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Case &amp; Value Added</a:t>
                      </a:r>
                    </a:p>
                    <a:p>
                      <a:r>
                        <a:rPr lang="en-GB" sz="1000" dirty="0"/>
                        <a:t>The business case involves predicting employee attrition to enable proactive retention strategies. This adds value by reducing recruitment costs, improving workforce stability, and increasing employee satisfaction.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Selection</a:t>
                      </a:r>
                    </a:p>
                    <a:p>
                      <a:r>
                        <a:rPr lang="en-GB" sz="1000" dirty="0"/>
                        <a:t>Analysis methods include Random Forest (for feature importance and accuracy), Decision Tree (for interpretability), and Naive Bayes (as a baseline). Random Forest has shown the highest accuracy in the current setup.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Requirements</a:t>
                      </a:r>
                    </a:p>
                    <a:p>
                      <a:r>
                        <a:rPr lang="en-GB" sz="1000" dirty="0"/>
                        <a:t>The model requires clean, balanced data with imputation for missing values. Features must be encoded for categorical variables, and proper hyperparameter tuning is essential for generalization.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  <a:p>
                      <a:r>
                        <a:rPr lang="en-GB" sz="1000" dirty="0"/>
                        <a:t>Skills required include data preprocessing, feature engineering, machine learning model training, and performance evaluation. Familiarity with Python and scikit-learn is essential.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Evaluation</a:t>
                      </a:r>
                    </a:p>
                    <a:p>
                      <a:r>
                        <a:rPr lang="en-GB" sz="1000" dirty="0"/>
                        <a:t>Key metrics include accuracy, F1-score, and confusion matrix to evaluate the model. Regular quality checks and periodic retraining with updated data ensure reliability. Real-time monitoring is unnecessary unless the system goes live.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Storytelling</a:t>
                      </a:r>
                    </a:p>
                    <a:p>
                      <a:r>
                        <a:rPr lang="en-GB" sz="1000" dirty="0"/>
                        <a:t>Results must be communicated through visuals like bar charts for feature importance and confusion matrices for accuracy. Tailor the story to HR professionals by focusing on actionable insights, like high-risk employees or factors influencing attrition.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Selection &amp; Cleansing</a:t>
                      </a:r>
                    </a:p>
                    <a:p>
                      <a:r>
                        <a:rPr lang="en-GB" sz="1000" dirty="0"/>
                        <a:t>Relevant data includes job satisfaction, work-life balance, salary, and demographic information. Missing values in Age, Department, and Monthly Income need imputation. Outliers in numeric columns, like Home To Work, require handling.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</a:t>
                      </a:r>
                    </a:p>
                    <a:p>
                      <a:r>
                        <a:rPr lang="en-GB" sz="1000" dirty="0"/>
                        <a:t>Additional data, such as employee feedback surveys or external market trends, can be collected through surveys or web scraping. This data should align with current features and be normalized.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94948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Landscape</a:t>
                      </a:r>
                    </a:p>
                    <a:p>
                      <a:r>
                        <a:rPr lang="en-GB" sz="1000" dirty="0"/>
                        <a:t>The dataset includes 22 features such as demographics, job satisfaction, work-life balance, and income. It is sufficient for initial analysis. Additional data, like employee feedback or external market factors, could enhance the model.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&amp; Libraries</a:t>
                      </a:r>
                    </a:p>
                    <a:p>
                      <a:r>
                        <a:rPr lang="en-GB" sz="1000" dirty="0"/>
                        <a:t>Python is used with libraries like pandas, NumPy, scikit-learn (for modelling), matplotlib, and seaborn (for visualization). These are standard tools for predictive modelling.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Integration</a:t>
                      </a:r>
                    </a:p>
                    <a:p>
                      <a:r>
                        <a:rPr lang="en-GB" sz="1000" dirty="0"/>
                        <a:t>Data from various sources, such as internal HR systems and surveys, should be integrated into a unified format (e.g., CSV or a relational database) for analysis.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Explorative Data Analysis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outliers or structures to be  considered? Creation of descriptive  key figures for the first assessment  of the data.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979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CB7F19-0F7E-388B-396D-D87F36107BA0}"/>
              </a:ext>
            </a:extLst>
          </p:cNvPr>
          <p:cNvSpPr txBox="1"/>
          <p:nvPr/>
        </p:nvSpPr>
        <p:spPr>
          <a:xfrm>
            <a:off x="-13446" y="663724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/>
              <a:t>Adopted from: </a:t>
            </a:r>
            <a:r>
              <a:rPr lang="en-SG" sz="1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https://github.com/tomalytics/datasciencecanvas</a:t>
            </a:r>
            <a:endParaRPr lang="en-SG" sz="1000"/>
          </a:p>
        </p:txBody>
      </p:sp>
    </p:spTree>
    <p:extLst>
      <p:ext uri="{BB962C8B-B14F-4D97-AF65-F5344CB8AC3E}">
        <p14:creationId xmlns:p14="http://schemas.microsoft.com/office/powerpoint/2010/main" val="73760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E30AC-E2CE-3CA4-DFAB-13662225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4FC7E-053B-2ED8-417D-EDE08F0D8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 !!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68860FC2-820D-AA2C-D176-9DB8B8ADE4C1}"/>
              </a:ext>
            </a:extLst>
          </p:cNvPr>
          <p:cNvSpPr/>
          <p:nvPr/>
        </p:nvSpPr>
        <p:spPr>
          <a:xfrm>
            <a:off x="8220451" y="5310973"/>
            <a:ext cx="675974" cy="686797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9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914605AD-87B0-DB25-F507-4077C2134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IN" sz="5400">
                <a:solidFill>
                  <a:srgbClr val="FFFFFF"/>
                </a:solidFill>
              </a:rPr>
              <a:t>Abstract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r>
              <a:rPr lang="en-IN" sz="2200">
                <a:solidFill>
                  <a:srgbClr val="FFFFFF"/>
                </a:solidFill>
              </a:rPr>
              <a:t>Employee attrition increases recruitment costs and disrupts organizational workflows. This presentation explores machine learning models for attrition prediction, using techniques to address class imbalance, feature selection, and hyperparameter tuning.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B115F-A4C9-C88F-8A56-3D7373CE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en-US"/>
              <a:t>Problem Statement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6BF3967B-E333-76E6-4361-51609464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8231-4E7A-837B-0AFC-46B68282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+mn-lt"/>
              </a:rPr>
              <a:t>The goal is to predict employee attrition, which is a critical issue for fast-growing organizations. Attrition, caused by resignation leads to economic and operational challenges, including recruitment and training costs</a:t>
            </a:r>
            <a:r>
              <a:rPr lang="en-US" sz="1600"/>
              <a:t>. Using a predictive model, HR teams can take proactive steps to minimize turnover and improve workforce stability.</a:t>
            </a:r>
          </a:p>
          <a:p>
            <a:pPr marL="0" indent="0">
              <a:buNone/>
            </a:pPr>
            <a:r>
              <a:rPr lang="en-US" sz="1600" b="1"/>
              <a:t>Key Idea : </a:t>
            </a:r>
          </a:p>
          <a:p>
            <a:r>
              <a:rPr lang="en-US" sz="1600">
                <a:latin typeface="+mn-lt"/>
              </a:rPr>
              <a:t>Manual methods </a:t>
            </a:r>
            <a:r>
              <a:rPr lang="en-US" sz="1600"/>
              <a:t>to predict attrition are time-consuming and lack accuracy .</a:t>
            </a:r>
            <a:endParaRPr lang="en-US" sz="1600">
              <a:latin typeface="+mn-lt"/>
            </a:endParaRPr>
          </a:p>
          <a:p>
            <a:r>
              <a:rPr lang="en-US" sz="1600"/>
              <a:t>Use machine learning models to analyze employee data and predict attrition.</a:t>
            </a:r>
            <a:r>
              <a:rPr lang="en-US" sz="1600">
                <a:latin typeface="+mn-lt"/>
              </a:rPr>
              <a:t> </a:t>
            </a:r>
          </a:p>
          <a:p>
            <a:r>
              <a:rPr lang="en-US" sz="1600">
                <a:latin typeface="+mn-lt"/>
              </a:rPr>
              <a:t>Identifying employees likely to leave can help organizations take proactive measures.</a:t>
            </a:r>
          </a:p>
        </p:txBody>
      </p:sp>
    </p:spTree>
    <p:extLst>
      <p:ext uri="{BB962C8B-B14F-4D97-AF65-F5344CB8AC3E}">
        <p14:creationId xmlns:p14="http://schemas.microsoft.com/office/powerpoint/2010/main" val="168183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3A010-1ABF-AC8D-6FBF-9FB0DEAF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Know the Data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20CBA-B516-9726-3537-9FB2251AF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444" y="1948704"/>
            <a:ext cx="4426283" cy="4608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C7AFAE-3CDB-4498-6879-D724DCB0E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125" y="2048303"/>
            <a:ext cx="6389156" cy="44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1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8765D-2052-4A9E-855A-66D72BB5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/>
              <a:t>Handle outliers and Missing Values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7DB863-1E35-AF00-B8AE-88E6B1C36A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1895" y="2642616"/>
            <a:ext cx="4990705" cy="360578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91B96C-6519-16EA-92AB-988D567C5D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4496" y="2894526"/>
            <a:ext cx="5614416" cy="31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0C3AA-8B14-D7EC-90ED-C604CFA2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</a:t>
            </a:r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lorful square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1E2A12EB-9970-45B1-9DBC-B6955FE55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26242"/>
            <a:ext cx="7214616" cy="49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1F3DB-7F41-1A08-2EA9-C59338E9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Hyperparameter Tunning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621A-7B0D-054D-50B1-72DAEDE0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We have done </a:t>
            </a:r>
            <a:r>
              <a:rPr lang="en-US" dirty="0" err="1"/>
              <a:t>GridSearchCv</a:t>
            </a:r>
            <a:r>
              <a:rPr lang="en-US" dirty="0"/>
              <a:t> to do tunning of our model as our data was not that big .</a:t>
            </a:r>
          </a:p>
          <a:p>
            <a:pPr lvl="1"/>
            <a:r>
              <a:rPr lang="en-US" dirty="0"/>
              <a:t>Random forest : </a:t>
            </a:r>
            <a:r>
              <a:rPr lang="en-US" dirty="0" err="1"/>
              <a:t>max_depth</a:t>
            </a:r>
            <a:r>
              <a:rPr lang="en-US" dirty="0"/>
              <a:t>=16, </a:t>
            </a:r>
            <a:r>
              <a:rPr lang="en-US" dirty="0" err="1"/>
              <a:t>n_estimators</a:t>
            </a:r>
            <a:r>
              <a:rPr lang="en-US" dirty="0"/>
              <a:t>=162 </a:t>
            </a:r>
          </a:p>
          <a:p>
            <a:pPr lvl="1"/>
            <a:r>
              <a:rPr lang="en-US" dirty="0"/>
              <a:t>Decision Tree : '</a:t>
            </a:r>
            <a:r>
              <a:rPr lang="en-US" dirty="0" err="1"/>
              <a:t>max_depth</a:t>
            </a:r>
            <a:r>
              <a:rPr lang="en-US" dirty="0"/>
              <a:t>': 22, '</a:t>
            </a:r>
            <a:r>
              <a:rPr lang="en-US" dirty="0" err="1"/>
              <a:t>min_samples_leaf</a:t>
            </a:r>
            <a:r>
              <a:rPr lang="en-US" dirty="0"/>
              <a:t>': 5, '</a:t>
            </a:r>
            <a:r>
              <a:rPr lang="en-US" dirty="0" err="1"/>
              <a:t>min_samples_split</a:t>
            </a:r>
            <a:r>
              <a:rPr lang="en-US" dirty="0"/>
              <a:t>':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4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AE10D-1E53-67AD-D667-6F689021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Different Model and their f1- Score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BC9B08-1EF0-E406-EA77-D399DB680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86479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32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11D4-3A5E-0FFD-1BE9-E572C80A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Can this help further improvement ? </a:t>
            </a:r>
            <a:br>
              <a:rPr lang="en-US" sz="2600" dirty="0"/>
            </a:br>
            <a:br>
              <a:rPr lang="en-US" sz="2600" dirty="0"/>
            </a:br>
            <a:r>
              <a:rPr lang="en-US" sz="2000" dirty="0"/>
              <a:t>If one model is highly accurate, assembling with other model is unlikely to improve the overall accuracy.</a:t>
            </a:r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A148F3-207C-4E8D-8EF4-53230AED8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211875"/>
              </p:ext>
            </p:extLst>
          </p:nvPr>
        </p:nvGraphicFramePr>
        <p:xfrm>
          <a:off x="8196585" y="3875499"/>
          <a:ext cx="3992367" cy="2776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4FC9D468-9A31-AC54-1240-392FF8B1E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468698"/>
              </p:ext>
            </p:extLst>
          </p:nvPr>
        </p:nvGraphicFramePr>
        <p:xfrm>
          <a:off x="4851305" y="778212"/>
          <a:ext cx="4876356" cy="309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023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1072</Words>
  <Application>Microsoft Office PowerPoint</Application>
  <PresentationFormat>Widescreen</PresentationFormat>
  <Paragraphs>107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Graphik Bold</vt:lpstr>
      <vt:lpstr>Graphik Regular</vt:lpstr>
      <vt:lpstr>Graphik Semibold</vt:lpstr>
      <vt:lpstr>Office Theme</vt:lpstr>
      <vt:lpstr>PowerPoint Presentation</vt:lpstr>
      <vt:lpstr>Abstract</vt:lpstr>
      <vt:lpstr>Problem Statement </vt:lpstr>
      <vt:lpstr>Know the Data</vt:lpstr>
      <vt:lpstr>Handle outliers and Missing Values</vt:lpstr>
      <vt:lpstr>Correlation </vt:lpstr>
      <vt:lpstr>Hyperparameter Tunning</vt:lpstr>
      <vt:lpstr>Different Model and their f1- Score </vt:lpstr>
      <vt:lpstr>Can this help further improvement ?   If one model is highly accurate, assembling with other model is unlikely to improve the overall accuracy.</vt:lpstr>
      <vt:lpstr>Can we improve using neural network ? </vt:lpstr>
      <vt:lpstr>PowerPoint Presentation</vt:lpstr>
      <vt:lpstr>Deployment Summary for Employee Attrition Web Application </vt:lpstr>
      <vt:lpstr>PowerPoint Presentation</vt:lpstr>
      <vt:lpstr>Conclusion </vt:lpstr>
      <vt:lpstr>PowerPoint Presentation</vt:lpstr>
      <vt:lpstr>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 Kumar Singh</dc:creator>
  <cp:lastModifiedBy>Rishabh Mehrotra</cp:lastModifiedBy>
  <cp:revision>18</cp:revision>
  <dcterms:created xsi:type="dcterms:W3CDTF">2024-12-03T18:31:43Z</dcterms:created>
  <dcterms:modified xsi:type="dcterms:W3CDTF">2024-12-05T08:44:43Z</dcterms:modified>
</cp:coreProperties>
</file>