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6"/>
  </p:notesMasterIdLst>
  <p:sldIdLst>
    <p:sldId id="266" r:id="rId3"/>
    <p:sldId id="273" r:id="rId4"/>
    <p:sldId id="1619" r:id="rId5"/>
    <p:sldId id="1617" r:id="rId6"/>
    <p:sldId id="257" r:id="rId7"/>
    <p:sldId id="258" r:id="rId8"/>
    <p:sldId id="260" r:id="rId9"/>
    <p:sldId id="259" r:id="rId10"/>
    <p:sldId id="1614" r:id="rId11"/>
    <p:sldId id="1615" r:id="rId12"/>
    <p:sldId id="1612" r:id="rId13"/>
    <p:sldId id="1609" r:id="rId14"/>
    <p:sldId id="1610" r:id="rId15"/>
    <p:sldId id="1611" r:id="rId16"/>
    <p:sldId id="1616" r:id="rId17"/>
    <p:sldId id="268" r:id="rId18"/>
    <p:sldId id="269" r:id="rId19"/>
    <p:sldId id="270" r:id="rId20"/>
    <p:sldId id="1620" r:id="rId21"/>
    <p:sldId id="1621" r:id="rId22"/>
    <p:sldId id="1622" r:id="rId23"/>
    <p:sldId id="1613" r:id="rId24"/>
    <p:sldId id="26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50" autoAdjust="0"/>
    <p:restoredTop sz="94679"/>
  </p:normalViewPr>
  <p:slideViewPr>
    <p:cSldViewPr snapToGrid="0">
      <p:cViewPr varScale="1">
        <p:scale>
          <a:sx n="86" d="100"/>
          <a:sy n="86" d="100"/>
        </p:scale>
        <p:origin x="224"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D9BE32-417E-4224-BAB0-7933B1157AB9}"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4C7743BD-7C99-45F2-B98B-9BF8F0E223E6}">
      <dgm:prSet/>
      <dgm:spPr/>
      <dgm:t>
        <a:bodyPr/>
        <a:lstStyle/>
        <a:p>
          <a:pPr>
            <a:lnSpc>
              <a:spcPct val="100000"/>
            </a:lnSpc>
            <a:defRPr b="1"/>
          </a:pPr>
          <a:r>
            <a:rPr lang="en-US" b="1" i="0"/>
            <a:t>Data Collection and Challenges</a:t>
          </a:r>
          <a:endParaRPr lang="en-US"/>
        </a:p>
      </dgm:t>
    </dgm:pt>
    <dgm:pt modelId="{5B630D7A-68C7-44D9-BEF8-B28E0E48FC92}" type="parTrans" cxnId="{2C336E8D-0775-4B93-B422-92DF59898631}">
      <dgm:prSet/>
      <dgm:spPr/>
      <dgm:t>
        <a:bodyPr/>
        <a:lstStyle/>
        <a:p>
          <a:endParaRPr lang="en-US"/>
        </a:p>
      </dgm:t>
    </dgm:pt>
    <dgm:pt modelId="{4D2BE505-7FFE-4A34-922D-C48753F9405A}" type="sibTrans" cxnId="{2C336E8D-0775-4B93-B422-92DF59898631}">
      <dgm:prSet/>
      <dgm:spPr/>
      <dgm:t>
        <a:bodyPr/>
        <a:lstStyle/>
        <a:p>
          <a:endParaRPr lang="en-US"/>
        </a:p>
      </dgm:t>
    </dgm:pt>
    <dgm:pt modelId="{38E0C723-13A0-4449-BC94-6587892EA2F3}">
      <dgm:prSet/>
      <dgm:spPr/>
      <dgm:t>
        <a:bodyPr/>
        <a:lstStyle/>
        <a:p>
          <a:pPr>
            <a:lnSpc>
              <a:spcPct val="100000"/>
            </a:lnSpc>
          </a:pPr>
          <a:r>
            <a:rPr lang="en-US" b="1" i="0"/>
            <a:t>Data Source</a:t>
          </a:r>
          <a:r>
            <a:rPr lang="en-US" b="0" i="0"/>
            <a:t>: </a:t>
          </a:r>
          <a:r>
            <a:rPr lang="en-US"/>
            <a:t>Open Weather provides different APIs to pull weather data. </a:t>
          </a:r>
          <a:r>
            <a:rPr lang="en-US" b="0" i="0"/>
            <a:t>Attempted to collect bulk weather data from OpenWeatherMap API using Python for the past 45 years.</a:t>
          </a:r>
          <a:endParaRPr lang="en-US" dirty="0"/>
        </a:p>
      </dgm:t>
    </dgm:pt>
    <dgm:pt modelId="{1A63C3C3-973D-45D3-BCF5-075E7AD08784}" type="parTrans" cxnId="{AC790DE4-28CB-49D1-9428-3C90B913EBC0}">
      <dgm:prSet/>
      <dgm:spPr/>
      <dgm:t>
        <a:bodyPr/>
        <a:lstStyle/>
        <a:p>
          <a:endParaRPr lang="en-US"/>
        </a:p>
      </dgm:t>
    </dgm:pt>
    <dgm:pt modelId="{556FE32F-255C-4F4A-966A-9844627858A9}" type="sibTrans" cxnId="{AC790DE4-28CB-49D1-9428-3C90B913EBC0}">
      <dgm:prSet/>
      <dgm:spPr/>
      <dgm:t>
        <a:bodyPr/>
        <a:lstStyle/>
        <a:p>
          <a:endParaRPr lang="en-US"/>
        </a:p>
      </dgm:t>
    </dgm:pt>
    <dgm:pt modelId="{D4B8E38F-D4BA-4C07-84BB-9B78A7D1FF94}">
      <dgm:prSet/>
      <dgm:spPr/>
      <dgm:t>
        <a:bodyPr/>
        <a:lstStyle/>
        <a:p>
          <a:pPr>
            <a:lnSpc>
              <a:spcPct val="100000"/>
            </a:lnSpc>
          </a:pPr>
          <a:r>
            <a:rPr lang="en-US" b="1" i="0"/>
            <a:t>Challenges</a:t>
          </a:r>
          <a:r>
            <a:rPr lang="en-US" b="0" i="0"/>
            <a:t>:</a:t>
          </a:r>
          <a:endParaRPr lang="en-US"/>
        </a:p>
      </dgm:t>
    </dgm:pt>
    <dgm:pt modelId="{BE4F2FD1-E469-4CAD-BA11-4FEF7CBA3885}" type="parTrans" cxnId="{231D969F-459D-409F-8BC3-371A8C59FCF6}">
      <dgm:prSet/>
      <dgm:spPr/>
      <dgm:t>
        <a:bodyPr/>
        <a:lstStyle/>
        <a:p>
          <a:endParaRPr lang="en-US"/>
        </a:p>
      </dgm:t>
    </dgm:pt>
    <dgm:pt modelId="{8C54AE00-DFFB-49DB-AB1D-F80AEFD681A0}" type="sibTrans" cxnId="{231D969F-459D-409F-8BC3-371A8C59FCF6}">
      <dgm:prSet/>
      <dgm:spPr/>
      <dgm:t>
        <a:bodyPr/>
        <a:lstStyle/>
        <a:p>
          <a:endParaRPr lang="en-US"/>
        </a:p>
      </dgm:t>
    </dgm:pt>
    <dgm:pt modelId="{B3A8EE05-B091-42C1-93DB-033AF52CFF22}">
      <dgm:prSet/>
      <dgm:spPr/>
      <dgm:t>
        <a:bodyPr/>
        <a:lstStyle/>
        <a:p>
          <a:r>
            <a:rPr lang="en-US" b="0" i="0"/>
            <a:t>Data retrieved contained only a few unique timestamps due to subscription limitations.</a:t>
          </a:r>
          <a:endParaRPr lang="en-US"/>
        </a:p>
      </dgm:t>
    </dgm:pt>
    <dgm:pt modelId="{19E996CD-78F2-4AF6-B855-5FAB71E83372}" type="parTrans" cxnId="{803BC40C-CF61-448F-A4A6-913FBBD472A5}">
      <dgm:prSet/>
      <dgm:spPr/>
      <dgm:t>
        <a:bodyPr/>
        <a:lstStyle/>
        <a:p>
          <a:endParaRPr lang="en-US"/>
        </a:p>
      </dgm:t>
    </dgm:pt>
    <dgm:pt modelId="{C655C038-57EC-4FC9-B362-A4B5E85BE1D9}" type="sibTrans" cxnId="{803BC40C-CF61-448F-A4A6-913FBBD472A5}">
      <dgm:prSet/>
      <dgm:spPr/>
      <dgm:t>
        <a:bodyPr/>
        <a:lstStyle/>
        <a:p>
          <a:endParaRPr lang="en-US"/>
        </a:p>
      </dgm:t>
    </dgm:pt>
    <dgm:pt modelId="{11927494-446B-43B0-BF8C-05EFBD24A84D}">
      <dgm:prSet/>
      <dgm:spPr/>
      <dgm:t>
        <a:bodyPr/>
        <a:lstStyle/>
        <a:p>
          <a:r>
            <a:rPr lang="en-US" b="0" i="0"/>
            <a:t>Unable to find real weather data through alternative sources.</a:t>
          </a:r>
          <a:endParaRPr lang="en-US"/>
        </a:p>
      </dgm:t>
    </dgm:pt>
    <dgm:pt modelId="{74DCB0DE-8766-424F-9F89-922A5FACA3C2}" type="parTrans" cxnId="{514D811C-E91B-446F-B8E7-C6288B06CB2C}">
      <dgm:prSet/>
      <dgm:spPr/>
      <dgm:t>
        <a:bodyPr/>
        <a:lstStyle/>
        <a:p>
          <a:endParaRPr lang="en-US"/>
        </a:p>
      </dgm:t>
    </dgm:pt>
    <dgm:pt modelId="{C2DB35A8-E94C-4271-AAEF-0ED17D820858}" type="sibTrans" cxnId="{514D811C-E91B-446F-B8E7-C6288B06CB2C}">
      <dgm:prSet/>
      <dgm:spPr/>
      <dgm:t>
        <a:bodyPr/>
        <a:lstStyle/>
        <a:p>
          <a:endParaRPr lang="en-US"/>
        </a:p>
      </dgm:t>
    </dgm:pt>
    <dgm:pt modelId="{26A76B25-48EA-4743-ACCC-E1447941F0FF}">
      <dgm:prSet/>
      <dgm:spPr/>
      <dgm:t>
        <a:bodyPr/>
        <a:lstStyle/>
        <a:p>
          <a:pPr>
            <a:lnSpc>
              <a:spcPct val="100000"/>
            </a:lnSpc>
            <a:defRPr b="1"/>
          </a:pPr>
          <a:r>
            <a:rPr lang="en-US" b="1" i="0"/>
            <a:t>Solution</a:t>
          </a:r>
          <a:r>
            <a:rPr lang="en-US" b="0" i="0"/>
            <a:t>:</a:t>
          </a:r>
          <a:endParaRPr lang="en-US"/>
        </a:p>
      </dgm:t>
    </dgm:pt>
    <dgm:pt modelId="{054D4BAE-B355-4EBE-B75F-A82D5D37088A}" type="parTrans" cxnId="{B45E9AFE-856E-46B8-B320-11BD356880E1}">
      <dgm:prSet/>
      <dgm:spPr/>
      <dgm:t>
        <a:bodyPr/>
        <a:lstStyle/>
        <a:p>
          <a:endParaRPr lang="en-US"/>
        </a:p>
      </dgm:t>
    </dgm:pt>
    <dgm:pt modelId="{FE267A1E-10BC-4C82-85F9-89CE884B97F0}" type="sibTrans" cxnId="{B45E9AFE-856E-46B8-B320-11BD356880E1}">
      <dgm:prSet/>
      <dgm:spPr/>
      <dgm:t>
        <a:bodyPr/>
        <a:lstStyle/>
        <a:p>
          <a:endParaRPr lang="en-US"/>
        </a:p>
      </dgm:t>
    </dgm:pt>
    <dgm:pt modelId="{619D9F95-4E26-43E8-B086-C8B515D864F1}">
      <dgm:prSet/>
      <dgm:spPr/>
      <dgm:t>
        <a:bodyPr/>
        <a:lstStyle/>
        <a:p>
          <a:pPr>
            <a:lnSpc>
              <a:spcPct val="100000"/>
            </a:lnSpc>
          </a:pPr>
          <a:r>
            <a:rPr lang="en-US" b="0" i="0"/>
            <a:t>Created a Python utility to generate 2GB of synthetic data, simulating the typical response from OpenWeatherMap API.</a:t>
          </a:r>
          <a:endParaRPr lang="en-US" dirty="0"/>
        </a:p>
      </dgm:t>
    </dgm:pt>
    <dgm:pt modelId="{AB1E6CB0-36BD-4C66-8230-91B0A40C5658}" type="parTrans" cxnId="{914141C6-2107-4ECA-99CB-34C14164CAA8}">
      <dgm:prSet/>
      <dgm:spPr/>
      <dgm:t>
        <a:bodyPr/>
        <a:lstStyle/>
        <a:p>
          <a:endParaRPr lang="en-US"/>
        </a:p>
      </dgm:t>
    </dgm:pt>
    <dgm:pt modelId="{659541CB-111B-4C9E-84EB-BA886CBB7617}" type="sibTrans" cxnId="{914141C6-2107-4ECA-99CB-34C14164CAA8}">
      <dgm:prSet/>
      <dgm:spPr/>
      <dgm:t>
        <a:bodyPr/>
        <a:lstStyle/>
        <a:p>
          <a:endParaRPr lang="en-US"/>
        </a:p>
      </dgm:t>
    </dgm:pt>
    <dgm:pt modelId="{93AE977C-1848-4312-A023-8ACA575FB54B}" type="pres">
      <dgm:prSet presAssocID="{D9D9BE32-417E-4224-BAB0-7933B1157AB9}" presName="root" presStyleCnt="0">
        <dgm:presLayoutVars>
          <dgm:dir/>
          <dgm:resizeHandles val="exact"/>
        </dgm:presLayoutVars>
      </dgm:prSet>
      <dgm:spPr/>
    </dgm:pt>
    <dgm:pt modelId="{DC7E8E2D-5059-4423-B0CC-A618856B85D1}" type="pres">
      <dgm:prSet presAssocID="{4C7743BD-7C99-45F2-B98B-9BF8F0E223E6}" presName="compNode" presStyleCnt="0"/>
      <dgm:spPr/>
    </dgm:pt>
    <dgm:pt modelId="{04C74D0D-EAF3-44A5-A749-06A61D0A6F4A}" type="pres">
      <dgm:prSet presAssocID="{4C7743BD-7C99-45F2-B98B-9BF8F0E223E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yncing Cloud"/>
        </a:ext>
      </dgm:extLst>
    </dgm:pt>
    <dgm:pt modelId="{D179D109-70E0-4B2B-8C2E-5A6BA1F0A7D0}" type="pres">
      <dgm:prSet presAssocID="{4C7743BD-7C99-45F2-B98B-9BF8F0E223E6}" presName="iconSpace" presStyleCnt="0"/>
      <dgm:spPr/>
    </dgm:pt>
    <dgm:pt modelId="{8A51C4C9-8945-4398-9608-4C75880FBD45}" type="pres">
      <dgm:prSet presAssocID="{4C7743BD-7C99-45F2-B98B-9BF8F0E223E6}" presName="parTx" presStyleLbl="revTx" presStyleIdx="0" presStyleCnt="4">
        <dgm:presLayoutVars>
          <dgm:chMax val="0"/>
          <dgm:chPref val="0"/>
        </dgm:presLayoutVars>
      </dgm:prSet>
      <dgm:spPr/>
    </dgm:pt>
    <dgm:pt modelId="{8524BCF6-5461-4AFE-BFB3-B2DC9F071615}" type="pres">
      <dgm:prSet presAssocID="{4C7743BD-7C99-45F2-B98B-9BF8F0E223E6}" presName="txSpace" presStyleCnt="0"/>
      <dgm:spPr/>
    </dgm:pt>
    <dgm:pt modelId="{5366B811-1A62-4ABD-8B39-308C8A6A2D6B}" type="pres">
      <dgm:prSet presAssocID="{4C7743BD-7C99-45F2-B98B-9BF8F0E223E6}" presName="desTx" presStyleLbl="revTx" presStyleIdx="1" presStyleCnt="4">
        <dgm:presLayoutVars/>
      </dgm:prSet>
      <dgm:spPr/>
    </dgm:pt>
    <dgm:pt modelId="{8EE5519D-9E11-4107-BCDF-BCED60488CA4}" type="pres">
      <dgm:prSet presAssocID="{4D2BE505-7FFE-4A34-922D-C48753F9405A}" presName="sibTrans" presStyleCnt="0"/>
      <dgm:spPr/>
    </dgm:pt>
    <dgm:pt modelId="{1F01F1C9-BE58-4EA0-852E-78800069A326}" type="pres">
      <dgm:prSet presAssocID="{26A76B25-48EA-4743-ACCC-E1447941F0FF}" presName="compNode" presStyleCnt="0"/>
      <dgm:spPr/>
    </dgm:pt>
    <dgm:pt modelId="{47D6DE55-F62F-4F49-B579-4CEFCECD7DD6}" type="pres">
      <dgm:prSet presAssocID="{26A76B25-48EA-4743-ACCC-E1447941F0F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2F8A0C32-10F4-4B5E-B061-DF2A29FF8B24}" type="pres">
      <dgm:prSet presAssocID="{26A76B25-48EA-4743-ACCC-E1447941F0FF}" presName="iconSpace" presStyleCnt="0"/>
      <dgm:spPr/>
    </dgm:pt>
    <dgm:pt modelId="{B5E7056B-2B58-4AAC-91A1-AA46BE788678}" type="pres">
      <dgm:prSet presAssocID="{26A76B25-48EA-4743-ACCC-E1447941F0FF}" presName="parTx" presStyleLbl="revTx" presStyleIdx="2" presStyleCnt="4">
        <dgm:presLayoutVars>
          <dgm:chMax val="0"/>
          <dgm:chPref val="0"/>
        </dgm:presLayoutVars>
      </dgm:prSet>
      <dgm:spPr/>
    </dgm:pt>
    <dgm:pt modelId="{DCC95F2C-D33A-4BF6-85CF-041700D364C2}" type="pres">
      <dgm:prSet presAssocID="{26A76B25-48EA-4743-ACCC-E1447941F0FF}" presName="txSpace" presStyleCnt="0"/>
      <dgm:spPr/>
    </dgm:pt>
    <dgm:pt modelId="{5E3F5CE1-3BE0-45EC-B586-41E2FBCFFDEC}" type="pres">
      <dgm:prSet presAssocID="{26A76B25-48EA-4743-ACCC-E1447941F0FF}" presName="desTx" presStyleLbl="revTx" presStyleIdx="3" presStyleCnt="4">
        <dgm:presLayoutVars/>
      </dgm:prSet>
      <dgm:spPr/>
    </dgm:pt>
  </dgm:ptLst>
  <dgm:cxnLst>
    <dgm:cxn modelId="{803BC40C-CF61-448F-A4A6-913FBBD472A5}" srcId="{D4B8E38F-D4BA-4C07-84BB-9B78A7D1FF94}" destId="{B3A8EE05-B091-42C1-93DB-033AF52CFF22}" srcOrd="0" destOrd="0" parTransId="{19E996CD-78F2-4AF6-B855-5FAB71E83372}" sibTransId="{C655C038-57EC-4FC9-B362-A4B5E85BE1D9}"/>
    <dgm:cxn modelId="{514D811C-E91B-446F-B8E7-C6288B06CB2C}" srcId="{D4B8E38F-D4BA-4C07-84BB-9B78A7D1FF94}" destId="{11927494-446B-43B0-BF8C-05EFBD24A84D}" srcOrd="1" destOrd="0" parTransId="{74DCB0DE-8766-424F-9F89-922A5FACA3C2}" sibTransId="{C2DB35A8-E94C-4271-AAEF-0ED17D820858}"/>
    <dgm:cxn modelId="{26083825-3317-8546-BB57-EFBAEDEC2E99}" type="presOf" srcId="{38E0C723-13A0-4449-BC94-6587892EA2F3}" destId="{5366B811-1A62-4ABD-8B39-308C8A6A2D6B}" srcOrd="0" destOrd="0" presId="urn:microsoft.com/office/officeart/2018/2/layout/IconLabelDescriptionList"/>
    <dgm:cxn modelId="{72A86745-CD89-B140-A600-797174694B14}" type="presOf" srcId="{D4B8E38F-D4BA-4C07-84BB-9B78A7D1FF94}" destId="{5366B811-1A62-4ABD-8B39-308C8A6A2D6B}" srcOrd="0" destOrd="1" presId="urn:microsoft.com/office/officeart/2018/2/layout/IconLabelDescriptionList"/>
    <dgm:cxn modelId="{10968852-469E-5F4F-AC17-8C9956E5909D}" type="presOf" srcId="{26A76B25-48EA-4743-ACCC-E1447941F0FF}" destId="{B5E7056B-2B58-4AAC-91A1-AA46BE788678}" srcOrd="0" destOrd="0" presId="urn:microsoft.com/office/officeart/2018/2/layout/IconLabelDescriptionList"/>
    <dgm:cxn modelId="{FCE65274-5CD0-B54C-BC8D-BC358923BCE8}" type="presOf" srcId="{11927494-446B-43B0-BF8C-05EFBD24A84D}" destId="{5366B811-1A62-4ABD-8B39-308C8A6A2D6B}" srcOrd="0" destOrd="3" presId="urn:microsoft.com/office/officeart/2018/2/layout/IconLabelDescriptionList"/>
    <dgm:cxn modelId="{858EC775-258A-D54D-9E9D-D6DF4C071F67}" type="presOf" srcId="{D9D9BE32-417E-4224-BAB0-7933B1157AB9}" destId="{93AE977C-1848-4312-A023-8ACA575FB54B}" srcOrd="0" destOrd="0" presId="urn:microsoft.com/office/officeart/2018/2/layout/IconLabelDescriptionList"/>
    <dgm:cxn modelId="{2C336E8D-0775-4B93-B422-92DF59898631}" srcId="{D9D9BE32-417E-4224-BAB0-7933B1157AB9}" destId="{4C7743BD-7C99-45F2-B98B-9BF8F0E223E6}" srcOrd="0" destOrd="0" parTransId="{5B630D7A-68C7-44D9-BEF8-B28E0E48FC92}" sibTransId="{4D2BE505-7FFE-4A34-922D-C48753F9405A}"/>
    <dgm:cxn modelId="{60BA8496-8B3A-7B49-8BFA-8907925CFB3B}" type="presOf" srcId="{B3A8EE05-B091-42C1-93DB-033AF52CFF22}" destId="{5366B811-1A62-4ABD-8B39-308C8A6A2D6B}" srcOrd="0" destOrd="2" presId="urn:microsoft.com/office/officeart/2018/2/layout/IconLabelDescriptionList"/>
    <dgm:cxn modelId="{6CCE399B-E953-484D-BE25-F9A801C7C8B0}" type="presOf" srcId="{4C7743BD-7C99-45F2-B98B-9BF8F0E223E6}" destId="{8A51C4C9-8945-4398-9608-4C75880FBD45}" srcOrd="0" destOrd="0" presId="urn:microsoft.com/office/officeart/2018/2/layout/IconLabelDescriptionList"/>
    <dgm:cxn modelId="{231D969F-459D-409F-8BC3-371A8C59FCF6}" srcId="{4C7743BD-7C99-45F2-B98B-9BF8F0E223E6}" destId="{D4B8E38F-D4BA-4C07-84BB-9B78A7D1FF94}" srcOrd="1" destOrd="0" parTransId="{BE4F2FD1-E469-4CAD-BA11-4FEF7CBA3885}" sibTransId="{8C54AE00-DFFB-49DB-AB1D-F80AEFD681A0}"/>
    <dgm:cxn modelId="{4B47D6AE-A18B-464D-B7F4-1F390880FDAB}" type="presOf" srcId="{619D9F95-4E26-43E8-B086-C8B515D864F1}" destId="{5E3F5CE1-3BE0-45EC-B586-41E2FBCFFDEC}" srcOrd="0" destOrd="0" presId="urn:microsoft.com/office/officeart/2018/2/layout/IconLabelDescriptionList"/>
    <dgm:cxn modelId="{914141C6-2107-4ECA-99CB-34C14164CAA8}" srcId="{26A76B25-48EA-4743-ACCC-E1447941F0FF}" destId="{619D9F95-4E26-43E8-B086-C8B515D864F1}" srcOrd="0" destOrd="0" parTransId="{AB1E6CB0-36BD-4C66-8230-91B0A40C5658}" sibTransId="{659541CB-111B-4C9E-84EB-BA886CBB7617}"/>
    <dgm:cxn modelId="{AC790DE4-28CB-49D1-9428-3C90B913EBC0}" srcId="{4C7743BD-7C99-45F2-B98B-9BF8F0E223E6}" destId="{38E0C723-13A0-4449-BC94-6587892EA2F3}" srcOrd="0" destOrd="0" parTransId="{1A63C3C3-973D-45D3-BCF5-075E7AD08784}" sibTransId="{556FE32F-255C-4F4A-966A-9844627858A9}"/>
    <dgm:cxn modelId="{B45E9AFE-856E-46B8-B320-11BD356880E1}" srcId="{D9D9BE32-417E-4224-BAB0-7933B1157AB9}" destId="{26A76B25-48EA-4743-ACCC-E1447941F0FF}" srcOrd="1" destOrd="0" parTransId="{054D4BAE-B355-4EBE-B75F-A82D5D37088A}" sibTransId="{FE267A1E-10BC-4C82-85F9-89CE884B97F0}"/>
    <dgm:cxn modelId="{118C117D-12E3-F240-B03D-6C446F182566}" type="presParOf" srcId="{93AE977C-1848-4312-A023-8ACA575FB54B}" destId="{DC7E8E2D-5059-4423-B0CC-A618856B85D1}" srcOrd="0" destOrd="0" presId="urn:microsoft.com/office/officeart/2018/2/layout/IconLabelDescriptionList"/>
    <dgm:cxn modelId="{8F7E1FC5-655D-E241-94B0-6331A787035D}" type="presParOf" srcId="{DC7E8E2D-5059-4423-B0CC-A618856B85D1}" destId="{04C74D0D-EAF3-44A5-A749-06A61D0A6F4A}" srcOrd="0" destOrd="0" presId="urn:microsoft.com/office/officeart/2018/2/layout/IconLabelDescriptionList"/>
    <dgm:cxn modelId="{1C94A230-2B1D-804E-AB4D-3B47DA57F4E0}" type="presParOf" srcId="{DC7E8E2D-5059-4423-B0CC-A618856B85D1}" destId="{D179D109-70E0-4B2B-8C2E-5A6BA1F0A7D0}" srcOrd="1" destOrd="0" presId="urn:microsoft.com/office/officeart/2018/2/layout/IconLabelDescriptionList"/>
    <dgm:cxn modelId="{4BE7759D-5BC2-EA45-BA6F-7DEE74BD87CB}" type="presParOf" srcId="{DC7E8E2D-5059-4423-B0CC-A618856B85D1}" destId="{8A51C4C9-8945-4398-9608-4C75880FBD45}" srcOrd="2" destOrd="0" presId="urn:microsoft.com/office/officeart/2018/2/layout/IconLabelDescriptionList"/>
    <dgm:cxn modelId="{4085A372-3FD9-DF42-BD04-AEF93265AE84}" type="presParOf" srcId="{DC7E8E2D-5059-4423-B0CC-A618856B85D1}" destId="{8524BCF6-5461-4AFE-BFB3-B2DC9F071615}" srcOrd="3" destOrd="0" presId="urn:microsoft.com/office/officeart/2018/2/layout/IconLabelDescriptionList"/>
    <dgm:cxn modelId="{0178DBE4-9A74-034F-AEE0-A801FA815DD9}" type="presParOf" srcId="{DC7E8E2D-5059-4423-B0CC-A618856B85D1}" destId="{5366B811-1A62-4ABD-8B39-308C8A6A2D6B}" srcOrd="4" destOrd="0" presId="urn:microsoft.com/office/officeart/2018/2/layout/IconLabelDescriptionList"/>
    <dgm:cxn modelId="{67530FD5-EF53-484E-B510-921ABEFA3712}" type="presParOf" srcId="{93AE977C-1848-4312-A023-8ACA575FB54B}" destId="{8EE5519D-9E11-4107-BCDF-BCED60488CA4}" srcOrd="1" destOrd="0" presId="urn:microsoft.com/office/officeart/2018/2/layout/IconLabelDescriptionList"/>
    <dgm:cxn modelId="{1EBB9EC1-4C92-9B45-9C3D-817650951816}" type="presParOf" srcId="{93AE977C-1848-4312-A023-8ACA575FB54B}" destId="{1F01F1C9-BE58-4EA0-852E-78800069A326}" srcOrd="2" destOrd="0" presId="urn:microsoft.com/office/officeart/2018/2/layout/IconLabelDescriptionList"/>
    <dgm:cxn modelId="{45226E93-94FD-7040-A436-D9B9EF53B604}" type="presParOf" srcId="{1F01F1C9-BE58-4EA0-852E-78800069A326}" destId="{47D6DE55-F62F-4F49-B579-4CEFCECD7DD6}" srcOrd="0" destOrd="0" presId="urn:microsoft.com/office/officeart/2018/2/layout/IconLabelDescriptionList"/>
    <dgm:cxn modelId="{77F7BA55-8665-9C42-AF20-828508DF3FA1}" type="presParOf" srcId="{1F01F1C9-BE58-4EA0-852E-78800069A326}" destId="{2F8A0C32-10F4-4B5E-B061-DF2A29FF8B24}" srcOrd="1" destOrd="0" presId="urn:microsoft.com/office/officeart/2018/2/layout/IconLabelDescriptionList"/>
    <dgm:cxn modelId="{E711FEB2-B671-EA43-85B1-B4744818F8AF}" type="presParOf" srcId="{1F01F1C9-BE58-4EA0-852E-78800069A326}" destId="{B5E7056B-2B58-4AAC-91A1-AA46BE788678}" srcOrd="2" destOrd="0" presId="urn:microsoft.com/office/officeart/2018/2/layout/IconLabelDescriptionList"/>
    <dgm:cxn modelId="{7410EDD8-4089-4741-8B6F-2D6D80286017}" type="presParOf" srcId="{1F01F1C9-BE58-4EA0-852E-78800069A326}" destId="{DCC95F2C-D33A-4BF6-85CF-041700D364C2}" srcOrd="3" destOrd="0" presId="urn:microsoft.com/office/officeart/2018/2/layout/IconLabelDescriptionList"/>
    <dgm:cxn modelId="{984B7B07-63BA-5343-A956-FB70A1444E7E}" type="presParOf" srcId="{1F01F1C9-BE58-4EA0-852E-78800069A326}" destId="{5E3F5CE1-3BE0-45EC-B586-41E2FBCFFDEC}"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C74D0D-EAF3-44A5-A749-06A61D0A6F4A}">
      <dsp:nvSpPr>
        <dsp:cNvPr id="0" name=""/>
        <dsp:cNvSpPr/>
      </dsp:nvSpPr>
      <dsp:spPr>
        <a:xfrm>
          <a:off x="418068" y="32348"/>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51C4C9-8945-4398-9608-4C75880FBD45}">
      <dsp:nvSpPr>
        <dsp:cNvPr id="0" name=""/>
        <dsp:cNvSpPr/>
      </dsp:nvSpPr>
      <dsp:spPr>
        <a:xfrm>
          <a:off x="418068" y="177129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100000"/>
            </a:lnSpc>
            <a:spcBef>
              <a:spcPct val="0"/>
            </a:spcBef>
            <a:spcAft>
              <a:spcPct val="35000"/>
            </a:spcAft>
            <a:buNone/>
            <a:defRPr b="1"/>
          </a:pPr>
          <a:r>
            <a:rPr lang="en-US" sz="2300" b="1" i="0" kern="1200"/>
            <a:t>Data Collection and Challenges</a:t>
          </a:r>
          <a:endParaRPr lang="en-US" sz="2300" kern="1200"/>
        </a:p>
      </dsp:txBody>
      <dsp:txXfrm>
        <a:off x="418068" y="1771299"/>
        <a:ext cx="4320000" cy="648000"/>
      </dsp:txXfrm>
    </dsp:sp>
    <dsp:sp modelId="{5366B811-1A62-4ABD-8B39-308C8A6A2D6B}">
      <dsp:nvSpPr>
        <dsp:cNvPr id="0" name=""/>
        <dsp:cNvSpPr/>
      </dsp:nvSpPr>
      <dsp:spPr>
        <a:xfrm>
          <a:off x="418068" y="2524858"/>
          <a:ext cx="4320000" cy="2785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1" i="0" kern="1200"/>
            <a:t>Data Source</a:t>
          </a:r>
          <a:r>
            <a:rPr lang="en-US" sz="1700" b="0" i="0" kern="1200"/>
            <a:t>: </a:t>
          </a:r>
          <a:r>
            <a:rPr lang="en-US" sz="1700" kern="1200"/>
            <a:t>Open Weather provides different APIs to pull weather data. </a:t>
          </a:r>
          <a:r>
            <a:rPr lang="en-US" sz="1700" b="0" i="0" kern="1200"/>
            <a:t>Attempted to collect bulk weather data from OpenWeatherMap API using Python for the past 45 years.</a:t>
          </a:r>
          <a:endParaRPr lang="en-US" sz="1700" kern="1200" dirty="0"/>
        </a:p>
        <a:p>
          <a:pPr marL="0" lvl="0" indent="0" algn="l" defTabSz="755650">
            <a:lnSpc>
              <a:spcPct val="100000"/>
            </a:lnSpc>
            <a:spcBef>
              <a:spcPct val="0"/>
            </a:spcBef>
            <a:spcAft>
              <a:spcPct val="35000"/>
            </a:spcAft>
            <a:buNone/>
          </a:pPr>
          <a:r>
            <a:rPr lang="en-US" sz="1700" b="1" i="0" kern="1200"/>
            <a:t>Challenges</a:t>
          </a:r>
          <a:r>
            <a:rPr lang="en-US" sz="1700" b="0" i="0" kern="1200"/>
            <a:t>:</a:t>
          </a:r>
          <a:endParaRPr lang="en-US" sz="1700" kern="1200"/>
        </a:p>
        <a:p>
          <a:pPr marL="171450" lvl="1" indent="-171450" algn="l" defTabSz="755650">
            <a:lnSpc>
              <a:spcPct val="90000"/>
            </a:lnSpc>
            <a:spcBef>
              <a:spcPct val="0"/>
            </a:spcBef>
            <a:spcAft>
              <a:spcPct val="15000"/>
            </a:spcAft>
            <a:buChar char="•"/>
          </a:pPr>
          <a:r>
            <a:rPr lang="en-US" sz="1700" b="0" i="0" kern="1200"/>
            <a:t>Data retrieved contained only a few unique timestamps due to subscription limitations.</a:t>
          </a:r>
          <a:endParaRPr lang="en-US" sz="1700" kern="1200"/>
        </a:p>
        <a:p>
          <a:pPr marL="171450" lvl="1" indent="-171450" algn="l" defTabSz="755650">
            <a:lnSpc>
              <a:spcPct val="90000"/>
            </a:lnSpc>
            <a:spcBef>
              <a:spcPct val="0"/>
            </a:spcBef>
            <a:spcAft>
              <a:spcPct val="15000"/>
            </a:spcAft>
            <a:buChar char="•"/>
          </a:pPr>
          <a:r>
            <a:rPr lang="en-US" sz="1700" b="0" i="0" kern="1200"/>
            <a:t>Unable to find real weather data through alternative sources.</a:t>
          </a:r>
          <a:endParaRPr lang="en-US" sz="1700" kern="1200"/>
        </a:p>
      </dsp:txBody>
      <dsp:txXfrm>
        <a:off x="418068" y="2524858"/>
        <a:ext cx="4320000" cy="2785432"/>
      </dsp:txXfrm>
    </dsp:sp>
    <dsp:sp modelId="{47D6DE55-F62F-4F49-B579-4CEFCECD7DD6}">
      <dsp:nvSpPr>
        <dsp:cNvPr id="0" name=""/>
        <dsp:cNvSpPr/>
      </dsp:nvSpPr>
      <dsp:spPr>
        <a:xfrm>
          <a:off x="5494068" y="32348"/>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E7056B-2B58-4AAC-91A1-AA46BE788678}">
      <dsp:nvSpPr>
        <dsp:cNvPr id="0" name=""/>
        <dsp:cNvSpPr/>
      </dsp:nvSpPr>
      <dsp:spPr>
        <a:xfrm>
          <a:off x="5494068" y="177129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100000"/>
            </a:lnSpc>
            <a:spcBef>
              <a:spcPct val="0"/>
            </a:spcBef>
            <a:spcAft>
              <a:spcPct val="35000"/>
            </a:spcAft>
            <a:buNone/>
            <a:defRPr b="1"/>
          </a:pPr>
          <a:r>
            <a:rPr lang="en-US" sz="2300" b="1" i="0" kern="1200"/>
            <a:t>Solution</a:t>
          </a:r>
          <a:r>
            <a:rPr lang="en-US" sz="2300" b="0" i="0" kern="1200"/>
            <a:t>:</a:t>
          </a:r>
          <a:endParaRPr lang="en-US" sz="2300" kern="1200"/>
        </a:p>
      </dsp:txBody>
      <dsp:txXfrm>
        <a:off x="5494068" y="1771299"/>
        <a:ext cx="4320000" cy="648000"/>
      </dsp:txXfrm>
    </dsp:sp>
    <dsp:sp modelId="{5E3F5CE1-3BE0-45EC-B586-41E2FBCFFDEC}">
      <dsp:nvSpPr>
        <dsp:cNvPr id="0" name=""/>
        <dsp:cNvSpPr/>
      </dsp:nvSpPr>
      <dsp:spPr>
        <a:xfrm>
          <a:off x="5494068" y="2524858"/>
          <a:ext cx="4320000" cy="2785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0" i="0" kern="1200"/>
            <a:t>Created a Python utility to generate 2GB of synthetic data, simulating the typical response from OpenWeatherMap API.</a:t>
          </a:r>
          <a:endParaRPr lang="en-US" sz="1700" kern="1200" dirty="0"/>
        </a:p>
      </dsp:txBody>
      <dsp:txXfrm>
        <a:off x="5494068" y="2524858"/>
        <a:ext cx="4320000" cy="278543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967DB5-A3E6-4610-A4F6-DB08F46D69A3}" type="datetimeFigureOut">
              <a:rPr lang="en-US" smtClean="0"/>
              <a:t>12/6/24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5B311-55AC-48BA-A944-D5B04136BA01}" type="slidenum">
              <a:rPr lang="en-US" smtClean="0"/>
              <a:t>‹#›</a:t>
            </a:fld>
            <a:endParaRPr lang="en-US"/>
          </a:p>
        </p:txBody>
      </p:sp>
    </p:spTree>
    <p:extLst>
      <p:ext uri="{BB962C8B-B14F-4D97-AF65-F5344CB8AC3E}">
        <p14:creationId xmlns:p14="http://schemas.microsoft.com/office/powerpoint/2010/main" val="120917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DC0902-B928-4F0F-BBCD-04DEB66ED9A2}" type="slidenum">
              <a:rPr lang="en-US" smtClean="0"/>
              <a:t>23</a:t>
            </a:fld>
            <a:endParaRPr lang="en-US"/>
          </a:p>
        </p:txBody>
      </p:sp>
    </p:spTree>
    <p:extLst>
      <p:ext uri="{BB962C8B-B14F-4D97-AF65-F5344CB8AC3E}">
        <p14:creationId xmlns:p14="http://schemas.microsoft.com/office/powerpoint/2010/main" val="3863833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758952"/>
            <a:ext cx="10058400" cy="3566160"/>
          </a:xfrm>
        </p:spPr>
        <p:txBody>
          <a:bodyPr anchor="b">
            <a:normAutofit/>
          </a:bodyPr>
          <a:lstStyle>
            <a:lvl1pPr algn="l">
              <a:lnSpc>
                <a:spcPct val="85000"/>
              </a:lnSpc>
              <a:defRPr sz="4050" spc="-38" baseline="0">
                <a:solidFill>
                  <a:schemeClr val="bg1"/>
                </a:solidFill>
              </a:defRPr>
            </a:lvl1pPr>
          </a:lstStyle>
          <a:p>
            <a:r>
              <a:rPr lang="en-US"/>
              <a:t>Title</a:t>
            </a:r>
          </a:p>
        </p:txBody>
      </p:sp>
      <p:sp>
        <p:nvSpPr>
          <p:cNvPr id="3" name="Subtitle 2"/>
          <p:cNvSpPr>
            <a:spLocks noGrp="1"/>
          </p:cNvSpPr>
          <p:nvPr>
            <p:ph type="subTitle" idx="1"/>
          </p:nvPr>
        </p:nvSpPr>
        <p:spPr>
          <a:xfrm>
            <a:off x="1100052" y="4455620"/>
            <a:ext cx="10058400" cy="1143000"/>
          </a:xfrm>
        </p:spPr>
        <p:txBody>
          <a:bodyPr lIns="91440" rIns="91440">
            <a:normAutofit/>
          </a:bodyPr>
          <a:lstStyle>
            <a:lvl1pPr marL="0" indent="0" algn="l">
              <a:buNone/>
              <a:defRPr sz="1800" b="0" i="1" cap="none" spc="150" baseline="0">
                <a:solidFill>
                  <a:schemeClr val="bg1"/>
                </a:solidFill>
                <a:latin typeface="Graphik Light" panose="020B0403030202060203" pitchFamily="34" charset="0"/>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72409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27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3" y="0"/>
            <a:ext cx="12191987" cy="4915076"/>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362926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836787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899" y="414781"/>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199"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515791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AD53-C669-C01F-2855-FF7F5D6AB79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27F98AE-FA04-F6B5-4FA4-6E21989C92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77388E2-CF4C-83D9-8E82-100C8897A546}"/>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5" name="Footer Placeholder 4">
            <a:extLst>
              <a:ext uri="{FF2B5EF4-FFF2-40B4-BE49-F238E27FC236}">
                <a16:creationId xmlns:a16="http://schemas.microsoft.com/office/drawing/2014/main" id="{E75A1AAC-8DB3-B039-4B99-851D0DC5D4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BB8909-5E84-6AC5-1FBB-B06D8D985EE2}"/>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303763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467CB-461C-0514-BA63-9999E7550A6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B3C1D96-AE1A-BD22-F1FB-97B096A64D0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0682478-32B4-B15C-E2B9-372F88648759}"/>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5" name="Footer Placeholder 4">
            <a:extLst>
              <a:ext uri="{FF2B5EF4-FFF2-40B4-BE49-F238E27FC236}">
                <a16:creationId xmlns:a16="http://schemas.microsoft.com/office/drawing/2014/main" id="{D3841B09-4EF2-CA67-74D1-1D6613C227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37476-D72B-59E5-47BE-F89344A64C76}"/>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664088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9B7B1-3998-210A-D81C-B633C079DD4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C95A6A1-0C74-C596-4422-8EFC80EF62B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953EFDC-A055-CF62-A0D8-35301A816BD8}"/>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5" name="Footer Placeholder 4">
            <a:extLst>
              <a:ext uri="{FF2B5EF4-FFF2-40B4-BE49-F238E27FC236}">
                <a16:creationId xmlns:a16="http://schemas.microsoft.com/office/drawing/2014/main" id="{14D19BB7-ED35-382B-C2FB-340D4BAE39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D2060-93AD-1B3E-23BA-D97257B149A4}"/>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913734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37E02-1CC5-97F1-3998-6F1CE02FD69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379428D-3485-B0A6-732B-6DB3B7A70A7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16741A3-67A5-5C55-05D2-22FDC3003C4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E8B8B32-51BD-5F53-5E60-003A3DB65754}"/>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6" name="Footer Placeholder 5">
            <a:extLst>
              <a:ext uri="{FF2B5EF4-FFF2-40B4-BE49-F238E27FC236}">
                <a16:creationId xmlns:a16="http://schemas.microsoft.com/office/drawing/2014/main" id="{DAAE48B1-604E-C98E-2F52-57004E7910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26237-4910-5A24-BEC7-369195A1589E}"/>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477293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51B0A-45F9-91A1-7196-44B18A39A98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C89F3DC-40E4-4FCA-175D-4F8CE34AA7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BC15B27-3FAB-3D13-D2F1-99CD3679864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CFD58CA-5CDA-1A25-147F-F4F464EFD2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87E80D-4E6C-6B4D-62EE-23A81B48D9E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34479E3-AD12-736D-9E67-1F527CD59213}"/>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8" name="Footer Placeholder 7">
            <a:extLst>
              <a:ext uri="{FF2B5EF4-FFF2-40B4-BE49-F238E27FC236}">
                <a16:creationId xmlns:a16="http://schemas.microsoft.com/office/drawing/2014/main" id="{41B53909-2B5B-E725-6E1E-2D5C41FE32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7E5502-1239-38A5-AE6D-0B1EDBE92138}"/>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8467142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D8A4D-3F24-DB98-8C1D-35CA72F4DC3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A5628C4-297A-5019-5ED1-B1E0BED8A84F}"/>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4" name="Footer Placeholder 3">
            <a:extLst>
              <a:ext uri="{FF2B5EF4-FFF2-40B4-BE49-F238E27FC236}">
                <a16:creationId xmlns:a16="http://schemas.microsoft.com/office/drawing/2014/main" id="{FB969644-D52D-D629-1A81-4EF928968D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3C2554-5BBA-0D80-0469-D11E302C83C5}"/>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7457092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473412-ECF6-BA52-745C-960D03A415C6}"/>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3" name="Footer Placeholder 2">
            <a:extLst>
              <a:ext uri="{FF2B5EF4-FFF2-40B4-BE49-F238E27FC236}">
                <a16:creationId xmlns:a16="http://schemas.microsoft.com/office/drawing/2014/main" id="{B1BA7517-BF58-B50F-B237-74867905D4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F7977B-7B1B-FAEA-A684-EF44ACE99463}"/>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492904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a:extLst>
              <a:ext uri="{FF2B5EF4-FFF2-40B4-BE49-F238E27FC236}">
                <a16:creationId xmlns:a16="http://schemas.microsoft.com/office/drawing/2014/main" id="{551C70ED-94CA-A642-FD1E-522A6990F33D}"/>
              </a:ext>
            </a:extLst>
          </p:cNvPr>
          <p:cNvSpPr>
            <a:spLocks noGrp="1"/>
          </p:cNvSpPr>
          <p:nvPr>
            <p:ph type="title"/>
          </p:nvPr>
        </p:nvSpPr>
        <p:spPr/>
        <p:txBody>
          <a:bodyPr/>
          <a:lstStyle/>
          <a:p>
            <a:r>
              <a:rPr lang="en-US"/>
              <a:t>Click to edit Master title style</a:t>
            </a:r>
            <a:endParaRPr lang="en-SG"/>
          </a:p>
        </p:txBody>
      </p:sp>
      <p:sp>
        <p:nvSpPr>
          <p:cNvPr id="11" name="Footer Placeholder 10">
            <a:extLst>
              <a:ext uri="{FF2B5EF4-FFF2-40B4-BE49-F238E27FC236}">
                <a16:creationId xmlns:a16="http://schemas.microsoft.com/office/drawing/2014/main" id="{F14EF858-2983-E647-2178-E92591E7E8FD}"/>
              </a:ext>
            </a:extLst>
          </p:cNvPr>
          <p:cNvSpPr>
            <a:spLocks noGrp="1"/>
          </p:cNvSpPr>
          <p:nvPr>
            <p:ph type="ftr" sz="quarter" idx="11"/>
          </p:nvPr>
        </p:nvSpPr>
        <p:spPr/>
        <p:txBody>
          <a:bodyPr/>
          <a:lstStyle/>
          <a:p>
            <a:r>
              <a:rPr lang="it-IT"/>
              <a:t>DA 204o: Data Science in Practice</a:t>
            </a:r>
            <a:endParaRPr lang="en-SG"/>
          </a:p>
        </p:txBody>
      </p:sp>
      <p:sp>
        <p:nvSpPr>
          <p:cNvPr id="12" name="Slide Number Placeholder 11">
            <a:extLst>
              <a:ext uri="{FF2B5EF4-FFF2-40B4-BE49-F238E27FC236}">
                <a16:creationId xmlns:a16="http://schemas.microsoft.com/office/drawing/2014/main" id="{2C483A77-9139-666A-419A-D5D0E83B91ED}"/>
              </a:ext>
            </a:extLst>
          </p:cNvPr>
          <p:cNvSpPr>
            <a:spLocks noGrp="1"/>
          </p:cNvSpPr>
          <p:nvPr>
            <p:ph type="sldNum" sz="quarter" idx="12"/>
          </p:nvPr>
        </p:nvSpPr>
        <p:spPr/>
        <p:txBody>
          <a:bodyPr/>
          <a:lstStyle/>
          <a:p>
            <a:fld id="{BF1758FF-0BF1-4103-A89A-38EC40E85429}" type="slidenum">
              <a:rPr lang="en-SG" smtClean="0"/>
              <a:pPr/>
              <a:t>‹#›</a:t>
            </a:fld>
            <a:endParaRPr lang="en-SG"/>
          </a:p>
        </p:txBody>
      </p:sp>
    </p:spTree>
    <p:extLst>
      <p:ext uri="{BB962C8B-B14F-4D97-AF65-F5344CB8AC3E}">
        <p14:creationId xmlns:p14="http://schemas.microsoft.com/office/powerpoint/2010/main" val="38369026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09F8-F292-2287-35C9-B6E3B07778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25E794E-19AD-D30F-94F3-8ED1A3F93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5E9751F-2C8D-C33A-FF1D-8F103B11E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A2729C7-BB5A-BCEA-DE82-75AD1A361BD0}"/>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6" name="Footer Placeholder 5">
            <a:extLst>
              <a:ext uri="{FF2B5EF4-FFF2-40B4-BE49-F238E27FC236}">
                <a16:creationId xmlns:a16="http://schemas.microsoft.com/office/drawing/2014/main" id="{DD008C7C-44C6-9444-EA5F-3A3044F906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2C10C8-ECE4-B362-A4D9-66AF218754B2}"/>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873536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E8711-6F21-FFC2-66F8-63534F5BDCC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CE86E9E-9B21-13F8-80D5-4564FCEEBC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42076C-9565-8F6B-6693-774D6C8CCC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38E2DB-3958-D305-4D18-F31814C148D3}"/>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6" name="Footer Placeholder 5">
            <a:extLst>
              <a:ext uri="{FF2B5EF4-FFF2-40B4-BE49-F238E27FC236}">
                <a16:creationId xmlns:a16="http://schemas.microsoft.com/office/drawing/2014/main" id="{4819973C-346C-1881-E338-29786335AB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6C404E-0291-1C2A-16A8-2212B8004612}"/>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22407910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74C4-B45B-85AD-1EFE-250A6A623A0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3D855B1-D0C6-B613-8097-25E2CC3254A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B587DD7-27A4-2F79-99C6-B4E1A6931F30}"/>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5" name="Footer Placeholder 4">
            <a:extLst>
              <a:ext uri="{FF2B5EF4-FFF2-40B4-BE49-F238E27FC236}">
                <a16:creationId xmlns:a16="http://schemas.microsoft.com/office/drawing/2014/main" id="{F6F26FC6-C4A8-0924-3164-E9272CD68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D16EE7-0558-D9BE-77DE-505657706B6C}"/>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24687749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D8173F-3A4B-A15E-6CF9-47D2BC54B8E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F5502AE-F1CA-8263-2A1F-6A94D13E312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485CE0D-0F02-A7CA-8F44-9E12834BEED0}"/>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5" name="Footer Placeholder 4">
            <a:extLst>
              <a:ext uri="{FF2B5EF4-FFF2-40B4-BE49-F238E27FC236}">
                <a16:creationId xmlns:a16="http://schemas.microsoft.com/office/drawing/2014/main" id="{27BB5299-6C7E-6B39-374B-CD9D43532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EF94BB-D46E-47FD-A994-DBFBC49F881C}"/>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410483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2926" y="286604"/>
            <a:ext cx="10612756" cy="1000608"/>
          </a:xfrm>
        </p:spPr>
        <p:txBody>
          <a:bodyPr/>
          <a:lstStyle>
            <a:lvl1pPr marL="0">
              <a:defRPr/>
            </a:lvl1pPr>
          </a:lstStyle>
          <a:p>
            <a:r>
              <a:rPr lang="en-US"/>
              <a:t>Click to edit Master title style</a:t>
            </a:r>
          </a:p>
        </p:txBody>
      </p:sp>
      <p:sp>
        <p:nvSpPr>
          <p:cNvPr id="3" name="Content Placeholder 2"/>
          <p:cNvSpPr>
            <a:spLocks noGrp="1"/>
          </p:cNvSpPr>
          <p:nvPr>
            <p:ph idx="1"/>
          </p:nvPr>
        </p:nvSpPr>
        <p:spPr>
          <a:xfrm>
            <a:off x="542926" y="1549400"/>
            <a:ext cx="10612756" cy="4648199"/>
          </a:xfrm>
        </p:spPr>
        <p:txBody>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sz="825"/>
            </a:lvl1p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727259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405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1800" cap="all" spc="150" baseline="0">
                <a:solidFill>
                  <a:schemeClr val="tx2"/>
                </a:solidFill>
                <a:latin typeface="Graphik Light" panose="020B0403030202060203" pitchFamily="34" charset="0"/>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3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514351" y="286604"/>
            <a:ext cx="11134725" cy="968440"/>
          </a:xfrm>
        </p:spPr>
        <p:txBody>
          <a:bodyPr/>
          <a:lstStyle/>
          <a:p>
            <a:r>
              <a:rPr lang="en-US"/>
              <a:t>Click to edit Master title style</a:t>
            </a:r>
          </a:p>
        </p:txBody>
      </p:sp>
      <p:sp>
        <p:nvSpPr>
          <p:cNvPr id="3" name="Content Placeholder 2"/>
          <p:cNvSpPr>
            <a:spLocks noGrp="1"/>
          </p:cNvSpPr>
          <p:nvPr>
            <p:ph sz="half" idx="1"/>
          </p:nvPr>
        </p:nvSpPr>
        <p:spPr>
          <a:xfrm>
            <a:off x="514349" y="1531407"/>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4591" y="1531408"/>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614756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it-IT"/>
              <a:t>DA 204o: Data Science in Practice</a:t>
            </a:r>
            <a:endParaRPr lang="en-SG"/>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512686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it-IT"/>
              <a:t>DA 204o: Data Science in Practice</a:t>
            </a:r>
            <a:endParaRPr lang="en-SG"/>
          </a:p>
        </p:txBody>
      </p:sp>
      <p:sp>
        <p:nvSpPr>
          <p:cNvPr id="5" name="Slide Number Placeholder 4"/>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778251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it-IT"/>
              <a:t>DA 204o: Data Science in Practice</a:t>
            </a:r>
            <a:endParaRPr lang="en-SG"/>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277635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3"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1" y="594359"/>
            <a:ext cx="3200400" cy="2286000"/>
          </a:xfrm>
        </p:spPr>
        <p:txBody>
          <a:bodyPr anchor="b">
            <a:normAutofit/>
          </a:bodyPr>
          <a:lstStyle>
            <a:lvl1pPr>
              <a:defRPr sz="27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3" y="731520"/>
            <a:ext cx="6492240" cy="5257800"/>
          </a:xfrm>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926080"/>
            <a:ext cx="32004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a:xfrm>
            <a:off x="4800601" y="6459788"/>
            <a:ext cx="4648201" cy="365125"/>
          </a:xfrm>
        </p:spPr>
        <p:txBody>
          <a:bodyPr/>
          <a:lstStyle>
            <a:lvl1pPr algn="l">
              <a:defRPr>
                <a:solidFill>
                  <a:schemeClr val="accent2"/>
                </a:solidFill>
              </a:defRPr>
            </a:lvl1p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1758FF-0BF1-4103-A89A-38EC40E85429}" type="slidenum">
              <a:rPr lang="en-SG" smtClean="0"/>
              <a:t>‹#›</a:t>
            </a:fld>
            <a:endParaRPr lang="en-SG"/>
          </a:p>
        </p:txBody>
      </p:sp>
    </p:spTree>
    <p:extLst>
      <p:ext uri="{BB962C8B-B14F-4D97-AF65-F5344CB8AC3E}">
        <p14:creationId xmlns:p14="http://schemas.microsoft.com/office/powerpoint/2010/main" val="4232132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3876" y="18158"/>
            <a:ext cx="11229975" cy="99403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23876" y="1217451"/>
            <a:ext cx="11229975" cy="507429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686186" y="6459788"/>
            <a:ext cx="4822804" cy="365125"/>
          </a:xfrm>
          <a:prstGeom prst="rect">
            <a:avLst/>
          </a:prstGeom>
        </p:spPr>
        <p:txBody>
          <a:bodyPr vert="horz" lIns="91440" tIns="45720" rIns="91440" bIns="45720" rtlCol="0" anchor="ctr"/>
          <a:lstStyle>
            <a:lvl1pPr algn="ctr">
              <a:defRPr sz="825" cap="none" baseline="0">
                <a:solidFill>
                  <a:schemeClr val="accent2"/>
                </a:solidFill>
                <a:latin typeface="Graphik Regular" panose="020B0503030202060203" pitchFamily="34" charset="0"/>
              </a:defRPr>
            </a:lvl1pPr>
          </a:lstStyle>
          <a:p>
            <a:r>
              <a:rPr lang="it-IT"/>
              <a:t>DA 204o: Data Science in Practice</a:t>
            </a:r>
            <a:endParaRPr lang="en-SG"/>
          </a:p>
        </p:txBody>
      </p:sp>
      <p:sp>
        <p:nvSpPr>
          <p:cNvPr id="6" name="Slide Number Placeholder 5"/>
          <p:cNvSpPr>
            <a:spLocks noGrp="1"/>
          </p:cNvSpPr>
          <p:nvPr>
            <p:ph type="sldNum" sz="quarter" idx="4"/>
          </p:nvPr>
        </p:nvSpPr>
        <p:spPr>
          <a:xfrm>
            <a:off x="10879977" y="6459787"/>
            <a:ext cx="1312025" cy="365125"/>
          </a:xfrm>
          <a:prstGeom prst="rect">
            <a:avLst/>
          </a:prstGeom>
          <a:noFill/>
        </p:spPr>
        <p:txBody>
          <a:bodyPr vert="horz" lIns="91440" tIns="45720" rIns="91440" bIns="45720" rtlCol="0" anchor="ctr"/>
          <a:lstStyle>
            <a:lvl1pPr algn="r">
              <a:defRPr sz="788">
                <a:solidFill>
                  <a:schemeClr val="tx1"/>
                </a:solidFill>
                <a:latin typeface="Graphik Thin" panose="020B0203030202060203" pitchFamily="34" charset="0"/>
              </a:defRPr>
            </a:lvl1pPr>
          </a:lstStyle>
          <a:p>
            <a:fld id="{BF1758FF-0BF1-4103-A89A-38EC40E85429}" type="slidenum">
              <a:rPr lang="en-SG" smtClean="0"/>
              <a:pPr/>
              <a:t>‹#›</a:t>
            </a:fld>
            <a:endParaRPr lang="en-SG"/>
          </a:p>
        </p:txBody>
      </p:sp>
    </p:spTree>
    <p:extLst>
      <p:ext uri="{BB962C8B-B14F-4D97-AF65-F5344CB8AC3E}">
        <p14:creationId xmlns:p14="http://schemas.microsoft.com/office/powerpoint/2010/main" val="17438025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685800" rtl="0" eaLnBrk="1" latinLnBrk="0" hangingPunct="1">
        <a:lnSpc>
          <a:spcPct val="85000"/>
        </a:lnSpc>
        <a:spcBef>
          <a:spcPct val="0"/>
        </a:spcBef>
        <a:buNone/>
        <a:defRPr sz="3000" b="0" kern="1200" spc="-38" baseline="0">
          <a:solidFill>
            <a:schemeClr val="accent2"/>
          </a:solidFill>
          <a:latin typeface="Graphik Semibold" panose="020B0703030202060203" pitchFamily="34" charset="0"/>
          <a:ea typeface="+mj-ea"/>
          <a:cs typeface="+mj-cs"/>
        </a:defRPr>
      </a:lvl1pPr>
    </p:titleStyle>
    <p:bodyStyle>
      <a:lvl1pPr marL="162000" indent="-162000" algn="l" defTabSz="685800" rtl="0" eaLnBrk="1" latinLnBrk="0" hangingPunct="1">
        <a:lnSpc>
          <a:spcPct val="90000"/>
        </a:lnSpc>
        <a:spcBef>
          <a:spcPts val="900"/>
        </a:spcBef>
        <a:spcAft>
          <a:spcPts val="150"/>
        </a:spcAft>
        <a:buClr>
          <a:schemeClr val="accent2"/>
        </a:buClr>
        <a:buSzPct val="100000"/>
        <a:buFont typeface="Arial" panose="020B0604020202020204" pitchFamily="34" charset="0"/>
        <a:buChar char="•"/>
        <a:defRPr sz="1500" kern="1200">
          <a:solidFill>
            <a:schemeClr val="tx1">
              <a:lumMod val="75000"/>
              <a:lumOff val="25000"/>
            </a:schemeClr>
          </a:solidFill>
          <a:latin typeface="Graphik Light" panose="020B0403030202060203" pitchFamily="34" charset="0"/>
          <a:ea typeface="+mn-ea"/>
          <a:cs typeface="+mn-cs"/>
        </a:defRPr>
      </a:lvl1pPr>
      <a:lvl2pPr marL="36518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350" kern="1200">
          <a:solidFill>
            <a:schemeClr val="tx1">
              <a:lumMod val="75000"/>
              <a:lumOff val="25000"/>
            </a:schemeClr>
          </a:solidFill>
          <a:latin typeface="Graphik Light" panose="020B0403030202060203" pitchFamily="34" charset="0"/>
          <a:ea typeface="+mn-ea"/>
          <a:cs typeface="+mn-cs"/>
        </a:defRPr>
      </a:lvl2pPr>
      <a:lvl3pPr marL="50234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3pPr>
      <a:lvl4pPr marL="63950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4pPr>
      <a:lvl5pPr marL="77666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B601ED-E766-B8DF-C095-73307F4EAA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686EE1E-6C44-4558-FDD1-90799ED491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F653D4A-1475-4067-2223-AAEBDCB39C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07D26D2-3556-45FC-B13E-3E27378A0FD4}" type="datetimeFigureOut">
              <a:rPr lang="en-US" smtClean="0"/>
              <a:t>12/6/24</a:t>
            </a:fld>
            <a:endParaRPr lang="en-US"/>
          </a:p>
        </p:txBody>
      </p:sp>
      <p:sp>
        <p:nvSpPr>
          <p:cNvPr id="5" name="Footer Placeholder 4">
            <a:extLst>
              <a:ext uri="{FF2B5EF4-FFF2-40B4-BE49-F238E27FC236}">
                <a16:creationId xmlns:a16="http://schemas.microsoft.com/office/drawing/2014/main" id="{D8CBAD19-D43A-A97C-1AFA-73961046E0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25A77A-E38C-40F5-FDBA-7A8996A66F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55DF42-A790-4813-A42D-C7174DA6637F}" type="slidenum">
              <a:rPr lang="en-US" smtClean="0"/>
              <a:t>‹#›</a:t>
            </a:fld>
            <a:endParaRPr lang="en-US"/>
          </a:p>
        </p:txBody>
      </p:sp>
    </p:spTree>
    <p:extLst>
      <p:ext uri="{BB962C8B-B14F-4D97-AF65-F5344CB8AC3E}">
        <p14:creationId xmlns:p14="http://schemas.microsoft.com/office/powerpoint/2010/main" val="188347592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monikatyagiisc/grid-optimization-with-weather/blob/main/code/TensorFlowWeatherModelLSTM.ipynb" TargetMode="Externa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21.xml"/><Relationship Id="rId4" Type="http://schemas.openxmlformats.org/officeDocument/2006/relationships/image" Target="../media/image33.sv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monikatyagiisc/grid-optimization-with-weather/tree/main/code" TargetMode="External"/><Relationship Id="rId1" Type="http://schemas.openxmlformats.org/officeDocument/2006/relationships/slideLayout" Target="../slideLayouts/slideLayout17.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9.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github.com/monikatyagiisc/grid-optimization-with-weather/tree/main/code" TargetMode="Externa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50F1E-6FAE-0E52-FF0D-C6BD35E9F61C}"/>
              </a:ext>
            </a:extLst>
          </p:cNvPr>
          <p:cNvSpPr>
            <a:spLocks noGrp="1"/>
          </p:cNvSpPr>
          <p:nvPr>
            <p:ph type="title"/>
          </p:nvPr>
        </p:nvSpPr>
        <p:spPr/>
        <p:txBody>
          <a:bodyPr>
            <a:normAutofit fontScale="90000"/>
          </a:bodyPr>
          <a:lstStyle/>
          <a:p>
            <a:r>
              <a:rPr lang="en-US" sz="4400" b="1" dirty="0">
                <a:latin typeface="Graphik Bold" panose="020B0803030202060203" pitchFamily="34" charset="0"/>
              </a:rPr>
              <a:t>Grid optimization with weather</a:t>
            </a:r>
            <a:br>
              <a:rPr lang="en-US" sz="4400" b="1" dirty="0"/>
            </a:br>
            <a:endParaRPr lang="en-US" dirty="0"/>
          </a:p>
        </p:txBody>
      </p:sp>
      <p:sp>
        <p:nvSpPr>
          <p:cNvPr id="3" name="Content Placeholder 2">
            <a:extLst>
              <a:ext uri="{FF2B5EF4-FFF2-40B4-BE49-F238E27FC236}">
                <a16:creationId xmlns:a16="http://schemas.microsoft.com/office/drawing/2014/main" id="{71511211-508D-6CC8-4FEB-165C9481CDE2}"/>
              </a:ext>
            </a:extLst>
          </p:cNvPr>
          <p:cNvSpPr>
            <a:spLocks noGrp="1"/>
          </p:cNvSpPr>
          <p:nvPr>
            <p:ph idx="1"/>
          </p:nvPr>
        </p:nvSpPr>
        <p:spPr/>
        <p:txBody>
          <a:bodyPr>
            <a:normAutofit/>
          </a:bodyPr>
          <a:lstStyle/>
          <a:p>
            <a:pPr marL="0" indent="0">
              <a:buNone/>
            </a:pPr>
            <a:r>
              <a:rPr lang="en-SG" sz="2800" b="1" dirty="0">
                <a:latin typeface="Graphik Bold" panose="020B0803030202060203" pitchFamily="34" charset="0"/>
              </a:rPr>
              <a:t>DA 231o Data Engineering at Scale </a:t>
            </a:r>
            <a:br>
              <a:rPr lang="en-SG" sz="2800" b="1" dirty="0">
                <a:latin typeface="Graphik Bold" panose="020B0803030202060203" pitchFamily="34" charset="0"/>
              </a:rPr>
            </a:br>
            <a:r>
              <a:rPr lang="en-US" sz="2800" i="1" dirty="0">
                <a:latin typeface="Graphik Regular" panose="020B0503030202060203" pitchFamily="34" charset="0"/>
              </a:rPr>
              <a:t>Course Project Presentation</a:t>
            </a:r>
            <a:br>
              <a:rPr lang="en-US" sz="2800" i="1" dirty="0">
                <a:latin typeface="Graphik Regular" panose="020B0503030202060203" pitchFamily="34" charset="0"/>
              </a:rPr>
            </a:br>
            <a:br>
              <a:rPr lang="en-US" sz="2800" i="1" dirty="0">
                <a:latin typeface="Graphik Regular" panose="020B0503030202060203" pitchFamily="34" charset="0"/>
              </a:rPr>
            </a:br>
            <a:endParaRPr lang="en-US" sz="2800" dirty="0"/>
          </a:p>
          <a:p>
            <a:endParaRPr lang="en-US" sz="2800" dirty="0"/>
          </a:p>
          <a:p>
            <a:endParaRPr lang="en-US" sz="2800" dirty="0"/>
          </a:p>
          <a:p>
            <a:pPr>
              <a:spcBef>
                <a:spcPts val="0"/>
              </a:spcBef>
            </a:pPr>
            <a:r>
              <a:rPr lang="en-SG" sz="3200" b="1" spc="10" dirty="0">
                <a:latin typeface="Graphik Semibold" panose="020B0703030202060203" pitchFamily="34" charset="0"/>
              </a:rPr>
              <a:t>Chandan Kumar Singh, </a:t>
            </a:r>
            <a:r>
              <a:rPr lang="en-SG" sz="3200" spc="10" dirty="0">
                <a:latin typeface="Graphik Regular" panose="020B0503030202060203" pitchFamily="34" charset="0"/>
              </a:rPr>
              <a:t>IISC, </a:t>
            </a:r>
            <a:r>
              <a:rPr lang="en-IN" sz="3200" spc="10" dirty="0">
                <a:latin typeface="Graphik Regular" panose="020B0503030202060203" pitchFamily="34" charset="0"/>
              </a:rPr>
              <a:t>chandansingh@iisc.ac.in</a:t>
            </a:r>
            <a:endParaRPr lang="en-SG" sz="3200" spc="10" dirty="0">
              <a:latin typeface="Graphik Regular" panose="020B0503030202060203" pitchFamily="34" charset="0"/>
            </a:endParaRPr>
          </a:p>
          <a:p>
            <a:pPr>
              <a:spcBef>
                <a:spcPts val="0"/>
              </a:spcBef>
            </a:pPr>
            <a:r>
              <a:rPr lang="en-SG" sz="3200" b="1" spc="10" dirty="0">
                <a:latin typeface="Graphik Semibold" panose="020B0703030202060203" pitchFamily="34" charset="0"/>
              </a:rPr>
              <a:t>Monika Tyagi, </a:t>
            </a:r>
            <a:r>
              <a:rPr lang="en-SG" sz="3200" spc="10" dirty="0">
                <a:latin typeface="Graphik Regular" panose="020B0503030202060203" pitchFamily="34" charset="0"/>
              </a:rPr>
              <a:t>IISC, monikatyagi@iisc.ac.in</a:t>
            </a:r>
            <a:endParaRPr lang="en-SG" sz="3200" b="1" spc="10" dirty="0">
              <a:latin typeface="Graphik Semibold" panose="020B0703030202060203" pitchFamily="34" charset="0"/>
            </a:endParaRPr>
          </a:p>
          <a:p>
            <a:pPr>
              <a:spcBef>
                <a:spcPts val="0"/>
              </a:spcBef>
            </a:pPr>
            <a:r>
              <a:rPr lang="en-SG" sz="3200" b="1" spc="10" dirty="0">
                <a:latin typeface="Graphik Semibold" panose="020B0703030202060203" pitchFamily="34" charset="0"/>
              </a:rPr>
              <a:t>Mukesh Kumar Yadav, </a:t>
            </a:r>
            <a:r>
              <a:rPr lang="en-SG" sz="3200" spc="10" dirty="0">
                <a:latin typeface="Graphik Regular" panose="020B0503030202060203" pitchFamily="34" charset="0"/>
              </a:rPr>
              <a:t>IISC, mukeshyadav@iisc.ac.in</a:t>
            </a:r>
          </a:p>
          <a:p>
            <a:pPr>
              <a:spcBef>
                <a:spcPts val="0"/>
              </a:spcBef>
            </a:pPr>
            <a:r>
              <a:rPr lang="en-SG" sz="3200" b="1" spc="10" dirty="0">
                <a:latin typeface="Graphik Semibold" panose="020B0703030202060203" pitchFamily="34" charset="0"/>
              </a:rPr>
              <a:t>Rishabh Mehrotra, </a:t>
            </a:r>
            <a:r>
              <a:rPr lang="en-SG" sz="3200" spc="10" dirty="0">
                <a:latin typeface="Graphik Regular" panose="020B0503030202060203" pitchFamily="34" charset="0"/>
              </a:rPr>
              <a:t>IISC, rishabhmehro@iisc.ac.in</a:t>
            </a:r>
          </a:p>
          <a:p>
            <a:endParaRPr lang="en-US" sz="2800" dirty="0"/>
          </a:p>
          <a:p>
            <a:endParaRPr lang="en-US" dirty="0"/>
          </a:p>
        </p:txBody>
      </p:sp>
      <p:pic>
        <p:nvPicPr>
          <p:cNvPr id="4" name="Picture 6">
            <a:extLst>
              <a:ext uri="{FF2B5EF4-FFF2-40B4-BE49-F238E27FC236}">
                <a16:creationId xmlns:a16="http://schemas.microsoft.com/office/drawing/2014/main" id="{058F59C2-2512-9928-9AAE-EA6E2107F88B}"/>
              </a:ext>
            </a:extLst>
          </p:cNvPr>
          <p:cNvPicPr>
            <a:picLocks noChangeAspect="1" noChangeArrowheads="1"/>
          </p:cNvPicPr>
          <p:nvPr/>
        </p:nvPicPr>
        <p:blipFill rotWithShape="1">
          <a:blip r:embed="rId2">
            <a:biLevel thresh="25000"/>
            <a:extLst>
              <a:ext uri="{28A0092B-C50C-407E-A947-70E740481C1C}">
                <a14:useLocalDpi xmlns:a14="http://schemas.microsoft.com/office/drawing/2010/main" val="0"/>
              </a:ext>
            </a:extLst>
          </a:blip>
          <a:srcRect l="22117" t="9724" r="19603" b="12061"/>
          <a:stretch/>
        </p:blipFill>
        <p:spPr bwMode="auto">
          <a:xfrm>
            <a:off x="9922292" y="614924"/>
            <a:ext cx="1088792" cy="1032956"/>
          </a:xfrm>
          <a:prstGeom prst="rect">
            <a:avLst/>
          </a:prstGeom>
          <a:solidFill>
            <a:schemeClr val="accent2"/>
          </a:solidFill>
        </p:spPr>
      </p:pic>
    </p:spTree>
    <p:extLst>
      <p:ext uri="{BB962C8B-B14F-4D97-AF65-F5344CB8AC3E}">
        <p14:creationId xmlns:p14="http://schemas.microsoft.com/office/powerpoint/2010/main" val="48375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C232-8A23-40FA-03A3-3E3F5CE3FD7D}"/>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6906A950-CF65-58FB-54E7-CA37CFFBE985}"/>
              </a:ext>
            </a:extLst>
          </p:cNvPr>
          <p:cNvSpPr>
            <a:spLocks noGrp="1"/>
          </p:cNvSpPr>
          <p:nvPr>
            <p:ph type="body" idx="1"/>
          </p:nvPr>
        </p:nvSpPr>
        <p:spPr/>
        <p:txBody>
          <a:bodyPr/>
          <a:lstStyle/>
          <a:p>
            <a:r>
              <a:rPr lang="en-US" dirty="0"/>
              <a:t>Problem faced</a:t>
            </a:r>
          </a:p>
        </p:txBody>
      </p:sp>
      <p:sp>
        <p:nvSpPr>
          <p:cNvPr id="4" name="Content Placeholder 3">
            <a:extLst>
              <a:ext uri="{FF2B5EF4-FFF2-40B4-BE49-F238E27FC236}">
                <a16:creationId xmlns:a16="http://schemas.microsoft.com/office/drawing/2014/main" id="{BB5774D5-7B33-8FE1-4D6D-8CDD9DE975E5}"/>
              </a:ext>
            </a:extLst>
          </p:cNvPr>
          <p:cNvSpPr>
            <a:spLocks noGrp="1"/>
          </p:cNvSpPr>
          <p:nvPr>
            <p:ph sz="half" idx="2"/>
          </p:nvPr>
        </p:nvSpPr>
        <p:spPr/>
        <p:txBody>
          <a:bodyPr>
            <a:normAutofit/>
          </a:bodyPr>
          <a:lstStyle/>
          <a:p>
            <a:r>
              <a:rPr lang="en-US" sz="2000" dirty="0"/>
              <a:t>Failed to create new </a:t>
            </a:r>
            <a:r>
              <a:rPr lang="en-US" sz="2000" dirty="0" err="1"/>
              <a:t>KafkaAdminClient</a:t>
            </a:r>
            <a:endParaRPr lang="en-US" sz="2000" dirty="0"/>
          </a:p>
          <a:p>
            <a:r>
              <a:rPr lang="en-US" sz="2000" dirty="0"/>
              <a:t>getting error -Py4JJavaError: An error occurred while calling o39.load. </a:t>
            </a:r>
          </a:p>
          <a:p>
            <a:r>
              <a:rPr lang="en-US" sz="2000" dirty="0"/>
              <a:t>Main Data was stored only in  value .</a:t>
            </a:r>
          </a:p>
        </p:txBody>
      </p:sp>
      <p:sp>
        <p:nvSpPr>
          <p:cNvPr id="5" name="Text Placeholder 4">
            <a:extLst>
              <a:ext uri="{FF2B5EF4-FFF2-40B4-BE49-F238E27FC236}">
                <a16:creationId xmlns:a16="http://schemas.microsoft.com/office/drawing/2014/main" id="{C0103F4F-BD45-AB84-C979-C3271EBAA840}"/>
              </a:ext>
            </a:extLst>
          </p:cNvPr>
          <p:cNvSpPr>
            <a:spLocks noGrp="1"/>
          </p:cNvSpPr>
          <p:nvPr>
            <p:ph type="body" sz="quarter" idx="3"/>
          </p:nvPr>
        </p:nvSpPr>
        <p:spPr/>
        <p:txBody>
          <a:bodyPr/>
          <a:lstStyle/>
          <a:p>
            <a:r>
              <a:rPr lang="en-US" dirty="0"/>
              <a:t>Solution to the Problem </a:t>
            </a:r>
          </a:p>
        </p:txBody>
      </p:sp>
      <p:sp>
        <p:nvSpPr>
          <p:cNvPr id="6" name="Content Placeholder 5">
            <a:extLst>
              <a:ext uri="{FF2B5EF4-FFF2-40B4-BE49-F238E27FC236}">
                <a16:creationId xmlns:a16="http://schemas.microsoft.com/office/drawing/2014/main" id="{B3619215-945E-BA38-A04D-5CC0369BEB67}"/>
              </a:ext>
            </a:extLst>
          </p:cNvPr>
          <p:cNvSpPr>
            <a:spLocks noGrp="1"/>
          </p:cNvSpPr>
          <p:nvPr>
            <p:ph sz="quarter" idx="4"/>
          </p:nvPr>
        </p:nvSpPr>
        <p:spPr>
          <a:xfrm>
            <a:off x="6172199" y="2505075"/>
            <a:ext cx="5520447" cy="3684588"/>
          </a:xfrm>
        </p:spPr>
        <p:txBody>
          <a:bodyPr>
            <a:normAutofit/>
          </a:bodyPr>
          <a:lstStyle/>
          <a:p>
            <a:r>
              <a:rPr lang="en-US" sz="2000" dirty="0"/>
              <a:t>While creating spark session set jar  </a:t>
            </a:r>
            <a:r>
              <a:rPr lang="en-US" sz="1000" b="1" dirty="0"/>
              <a:t>config("</a:t>
            </a:r>
            <a:r>
              <a:rPr lang="en-US" sz="1000" b="1" dirty="0" err="1"/>
              <a:t>spark.jars.packages</a:t>
            </a:r>
            <a:r>
              <a:rPr lang="en-US" sz="1000" b="1" dirty="0"/>
              <a:t>", "org.apache.spark:spark-sql-kafka-0-10_2.12:3.2.0,org.apache.kafka:kafka-clients:3.5.2") \</a:t>
            </a:r>
          </a:p>
          <a:p>
            <a:r>
              <a:rPr lang="en-US" sz="2000" dirty="0"/>
              <a:t>Also pass right Kafka </a:t>
            </a:r>
            <a:r>
              <a:rPr lang="en-US" sz="2000" dirty="0" err="1"/>
              <a:t>bootstrap.servers</a:t>
            </a:r>
            <a:r>
              <a:rPr lang="en-US" sz="2000" dirty="0"/>
              <a:t> and </a:t>
            </a:r>
            <a:r>
              <a:rPr lang="en-US" sz="2000" dirty="0" err="1"/>
              <a:t>kafka</a:t>
            </a:r>
            <a:r>
              <a:rPr lang="en-US" sz="2000" dirty="0"/>
              <a:t> topic while  </a:t>
            </a:r>
            <a:r>
              <a:rPr lang="en-US" sz="2000" b="1" dirty="0" err="1"/>
              <a:t>spark.readStream</a:t>
            </a:r>
            <a:endParaRPr lang="en-US" sz="2000" b="1" dirty="0"/>
          </a:p>
          <a:p>
            <a:r>
              <a:rPr lang="en-US" sz="2000" b="1" dirty="0"/>
              <a:t>Cast</a:t>
            </a:r>
            <a:r>
              <a:rPr lang="en-US" sz="2000" dirty="0"/>
              <a:t> value to string and then use </a:t>
            </a:r>
            <a:r>
              <a:rPr lang="en-US" sz="2000" dirty="0" err="1"/>
              <a:t>from_jsom</a:t>
            </a:r>
            <a:r>
              <a:rPr lang="en-US" sz="2000" dirty="0"/>
              <a:t> to take Json data and use explode to </a:t>
            </a:r>
            <a:r>
              <a:rPr lang="en-US" sz="2000" b="1" dirty="0"/>
              <a:t>flatten</a:t>
            </a:r>
            <a:r>
              <a:rPr lang="en-US" sz="2000" dirty="0"/>
              <a:t> the </a:t>
            </a:r>
            <a:r>
              <a:rPr lang="en-US" sz="2000" dirty="0" err="1"/>
              <a:t>json</a:t>
            </a:r>
            <a:r>
              <a:rPr lang="en-US" sz="2000" dirty="0"/>
              <a:t> </a:t>
            </a:r>
          </a:p>
        </p:txBody>
      </p:sp>
    </p:spTree>
    <p:extLst>
      <p:ext uri="{BB962C8B-B14F-4D97-AF65-F5344CB8AC3E}">
        <p14:creationId xmlns:p14="http://schemas.microsoft.com/office/powerpoint/2010/main" val="3567786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E39EA7C-5578-33A6-98BF-E73173268FB9}"/>
              </a:ext>
            </a:extLst>
          </p:cNvPr>
          <p:cNvSpPr>
            <a:spLocks noGrp="1"/>
          </p:cNvSpPr>
          <p:nvPr>
            <p:ph type="title"/>
          </p:nvPr>
        </p:nvSpPr>
        <p:spPr>
          <a:xfrm>
            <a:off x="900332" y="1375248"/>
            <a:ext cx="5033892" cy="4881489"/>
          </a:xfrm>
        </p:spPr>
        <p:txBody>
          <a:bodyPr anchor="t"/>
          <a:lstStyle/>
          <a:p>
            <a:r>
              <a:rPr lang="en-US" sz="2400" dirty="0">
                <a:latin typeface="+mn-lt"/>
                <a:ea typeface="+mn-ea"/>
                <a:cs typeface="+mn-cs"/>
              </a:rPr>
              <a:t>Grid</a:t>
            </a:r>
            <a:r>
              <a:rPr lang="en-US" sz="2400" dirty="0">
                <a:cs typeface="Arial" panose="020B0604020202020204" pitchFamily="34" charset="0"/>
              </a:rPr>
              <a:t> </a:t>
            </a:r>
            <a:r>
              <a:rPr lang="en-US" sz="2400" dirty="0">
                <a:latin typeface="+mn-lt"/>
                <a:ea typeface="+mn-ea"/>
                <a:cs typeface="+mn-cs"/>
              </a:rPr>
              <a:t>Data</a:t>
            </a:r>
            <a:br>
              <a:rPr lang="en-US" sz="2400" dirty="0">
                <a:cs typeface="Arial" panose="020B0604020202020204" pitchFamily="34" charset="0"/>
              </a:rPr>
            </a:br>
            <a:br>
              <a:rPr lang="en-US" sz="2400" dirty="0">
                <a:cs typeface="Arial" panose="020B0604020202020204" pitchFamily="34" charset="0"/>
              </a:rPr>
            </a:br>
            <a:br>
              <a:rPr lang="en-US" dirty="0"/>
            </a:br>
            <a:r>
              <a:rPr lang="en-US" sz="2400" dirty="0">
                <a:latin typeface="+mn-lt"/>
                <a:ea typeface="+mn-ea"/>
                <a:cs typeface="+mn-cs"/>
              </a:rPr>
              <a:t>Weather Data</a:t>
            </a:r>
            <a:br>
              <a:rPr lang="en-US" dirty="0"/>
            </a:br>
            <a:endParaRPr lang="en-US" dirty="0"/>
          </a:p>
        </p:txBody>
      </p:sp>
      <p:sp>
        <p:nvSpPr>
          <p:cNvPr id="9" name="Content Placeholder 8">
            <a:extLst>
              <a:ext uri="{FF2B5EF4-FFF2-40B4-BE49-F238E27FC236}">
                <a16:creationId xmlns:a16="http://schemas.microsoft.com/office/drawing/2014/main" id="{F4D484F2-F78B-89B3-3822-718A135C8DF1}"/>
              </a:ext>
            </a:extLst>
          </p:cNvPr>
          <p:cNvSpPr>
            <a:spLocks noGrp="1"/>
          </p:cNvSpPr>
          <p:nvPr>
            <p:ph idx="1"/>
          </p:nvPr>
        </p:nvSpPr>
        <p:spPr>
          <a:xfrm>
            <a:off x="6096000" y="1757574"/>
            <a:ext cx="5195668" cy="4095940"/>
          </a:xfrm>
        </p:spPr>
        <p:txBody>
          <a:bodyPr>
            <a:normAutofit/>
          </a:bodyPr>
          <a:lstStyle/>
          <a:p>
            <a:r>
              <a:rPr lang="en-GB" sz="2000" b="1" dirty="0"/>
              <a:t>Missing Values Check: </a:t>
            </a:r>
            <a:r>
              <a:rPr lang="en-GB" sz="2000" dirty="0"/>
              <a:t>We analysed both datasets (electricity and weather) to ensure data completeness.</a:t>
            </a:r>
          </a:p>
          <a:p>
            <a:r>
              <a:rPr lang="en-GB" sz="2000" b="1" dirty="0"/>
              <a:t>Observation: </a:t>
            </a:r>
            <a:r>
              <a:rPr lang="en-GB" sz="2000" dirty="0"/>
              <a:t>No missing values were found in any columns, indicating that both datasets are complete and ready for further preprocessing.</a:t>
            </a:r>
          </a:p>
          <a:p>
            <a:r>
              <a:rPr lang="en-GB" sz="2000" b="1" dirty="0"/>
              <a:t>Significance: </a:t>
            </a:r>
            <a:r>
              <a:rPr lang="en-GB" sz="2000" dirty="0"/>
              <a:t>Accurate data is critical for reliable forecasting models, and this step validates the integrity of our datasets.</a:t>
            </a:r>
            <a:endParaRPr lang="en-US" sz="2000" dirty="0"/>
          </a:p>
        </p:txBody>
      </p:sp>
      <p:pic>
        <p:nvPicPr>
          <p:cNvPr id="11" name="Picture 10">
            <a:extLst>
              <a:ext uri="{FF2B5EF4-FFF2-40B4-BE49-F238E27FC236}">
                <a16:creationId xmlns:a16="http://schemas.microsoft.com/office/drawing/2014/main" id="{7C1D6FC8-267C-DE06-8FE4-82D60820B65D}"/>
              </a:ext>
            </a:extLst>
          </p:cNvPr>
          <p:cNvPicPr>
            <a:picLocks noChangeAspect="1"/>
          </p:cNvPicPr>
          <p:nvPr/>
        </p:nvPicPr>
        <p:blipFill>
          <a:blip r:embed="rId2"/>
          <a:stretch>
            <a:fillRect/>
          </a:stretch>
        </p:blipFill>
        <p:spPr>
          <a:xfrm>
            <a:off x="1055371" y="1757574"/>
            <a:ext cx="3472346" cy="689089"/>
          </a:xfrm>
          <a:prstGeom prst="rect">
            <a:avLst/>
          </a:prstGeom>
        </p:spPr>
      </p:pic>
      <p:pic>
        <p:nvPicPr>
          <p:cNvPr id="13" name="Picture 12">
            <a:extLst>
              <a:ext uri="{FF2B5EF4-FFF2-40B4-BE49-F238E27FC236}">
                <a16:creationId xmlns:a16="http://schemas.microsoft.com/office/drawing/2014/main" id="{CDE54FD8-1250-9B14-D894-44F315A976C4}"/>
              </a:ext>
            </a:extLst>
          </p:cNvPr>
          <p:cNvPicPr>
            <a:picLocks noChangeAspect="1"/>
          </p:cNvPicPr>
          <p:nvPr/>
        </p:nvPicPr>
        <p:blipFill>
          <a:blip r:embed="rId3"/>
          <a:stretch>
            <a:fillRect/>
          </a:stretch>
        </p:blipFill>
        <p:spPr>
          <a:xfrm>
            <a:off x="1055370" y="3006475"/>
            <a:ext cx="3472347" cy="689088"/>
          </a:xfrm>
          <a:prstGeom prst="rect">
            <a:avLst/>
          </a:prstGeom>
        </p:spPr>
      </p:pic>
      <p:pic>
        <p:nvPicPr>
          <p:cNvPr id="15" name="Picture 14">
            <a:extLst>
              <a:ext uri="{FF2B5EF4-FFF2-40B4-BE49-F238E27FC236}">
                <a16:creationId xmlns:a16="http://schemas.microsoft.com/office/drawing/2014/main" id="{6C791607-C8FD-6219-0695-08A24EEC765B}"/>
              </a:ext>
            </a:extLst>
          </p:cNvPr>
          <p:cNvPicPr>
            <a:picLocks noChangeAspect="1"/>
          </p:cNvPicPr>
          <p:nvPr/>
        </p:nvPicPr>
        <p:blipFill>
          <a:blip r:embed="rId4"/>
          <a:stretch>
            <a:fillRect/>
          </a:stretch>
        </p:blipFill>
        <p:spPr>
          <a:xfrm>
            <a:off x="1055370" y="3815993"/>
            <a:ext cx="3472347" cy="640810"/>
          </a:xfrm>
          <a:prstGeom prst="rect">
            <a:avLst/>
          </a:prstGeom>
        </p:spPr>
      </p:pic>
      <p:pic>
        <p:nvPicPr>
          <p:cNvPr id="17" name="Picture 16">
            <a:extLst>
              <a:ext uri="{FF2B5EF4-FFF2-40B4-BE49-F238E27FC236}">
                <a16:creationId xmlns:a16="http://schemas.microsoft.com/office/drawing/2014/main" id="{7F5F69F8-AF28-4804-38FE-36BE625585F9}"/>
              </a:ext>
            </a:extLst>
          </p:cNvPr>
          <p:cNvPicPr>
            <a:picLocks noChangeAspect="1"/>
          </p:cNvPicPr>
          <p:nvPr/>
        </p:nvPicPr>
        <p:blipFill>
          <a:blip r:embed="rId5"/>
          <a:stretch>
            <a:fillRect/>
          </a:stretch>
        </p:blipFill>
        <p:spPr>
          <a:xfrm>
            <a:off x="1055370" y="4579292"/>
            <a:ext cx="3472347" cy="640809"/>
          </a:xfrm>
          <a:prstGeom prst="rect">
            <a:avLst/>
          </a:prstGeom>
        </p:spPr>
      </p:pic>
      <p:pic>
        <p:nvPicPr>
          <p:cNvPr id="19" name="Picture 18">
            <a:extLst>
              <a:ext uri="{FF2B5EF4-FFF2-40B4-BE49-F238E27FC236}">
                <a16:creationId xmlns:a16="http://schemas.microsoft.com/office/drawing/2014/main" id="{A3CA1DF6-3141-258A-0007-5F27979F89D1}"/>
              </a:ext>
            </a:extLst>
          </p:cNvPr>
          <p:cNvPicPr>
            <a:picLocks noChangeAspect="1"/>
          </p:cNvPicPr>
          <p:nvPr/>
        </p:nvPicPr>
        <p:blipFill>
          <a:blip r:embed="rId6"/>
          <a:stretch>
            <a:fillRect/>
          </a:stretch>
        </p:blipFill>
        <p:spPr>
          <a:xfrm>
            <a:off x="1055370" y="5337472"/>
            <a:ext cx="1607568" cy="640809"/>
          </a:xfrm>
          <a:prstGeom prst="rect">
            <a:avLst/>
          </a:prstGeom>
        </p:spPr>
      </p:pic>
      <p:sp>
        <p:nvSpPr>
          <p:cNvPr id="20" name="Title 7">
            <a:extLst>
              <a:ext uri="{FF2B5EF4-FFF2-40B4-BE49-F238E27FC236}">
                <a16:creationId xmlns:a16="http://schemas.microsoft.com/office/drawing/2014/main" id="{9D919650-23A8-713A-4C0D-57F6ADB143CE}"/>
              </a:ext>
            </a:extLst>
          </p:cNvPr>
          <p:cNvSpPr txBox="1">
            <a:spLocks/>
          </p:cNvSpPr>
          <p:nvPr/>
        </p:nvSpPr>
        <p:spPr>
          <a:xfrm>
            <a:off x="1277817" y="494556"/>
            <a:ext cx="8801393" cy="74958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Missing</a:t>
            </a:r>
            <a:r>
              <a:rPr lang="en-US" sz="3225" b="1" dirty="0">
                <a:latin typeface="+mn-lt"/>
                <a:ea typeface="+mn-ea"/>
                <a:cs typeface="Arial" panose="020B0604020202020204" pitchFamily="34" charset="0"/>
              </a:rPr>
              <a:t> </a:t>
            </a:r>
            <a:r>
              <a:rPr lang="en-US" dirty="0"/>
              <a:t>Values</a:t>
            </a:r>
          </a:p>
        </p:txBody>
      </p:sp>
    </p:spTree>
    <p:extLst>
      <p:ext uri="{BB962C8B-B14F-4D97-AF65-F5344CB8AC3E}">
        <p14:creationId xmlns:p14="http://schemas.microsoft.com/office/powerpoint/2010/main" val="3538133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8530" y="314522"/>
            <a:ext cx="8714935" cy="633046"/>
          </a:xfrm>
        </p:spPr>
        <p:txBody>
          <a:bodyPr>
            <a:normAutofit fontScale="90000"/>
          </a:bodyPr>
          <a:lstStyle/>
          <a:p>
            <a:pPr algn="ctr"/>
            <a:r>
              <a:rPr lang="en-US" dirty="0"/>
              <a:t>Aggregation Approach</a:t>
            </a:r>
          </a:p>
        </p:txBody>
      </p:sp>
      <p:sp>
        <p:nvSpPr>
          <p:cNvPr id="3" name="Content Placeholder 2"/>
          <p:cNvSpPr>
            <a:spLocks noGrp="1"/>
          </p:cNvSpPr>
          <p:nvPr>
            <p:ph idx="1"/>
          </p:nvPr>
        </p:nvSpPr>
        <p:spPr>
          <a:xfrm>
            <a:off x="647114" y="1139484"/>
            <a:ext cx="10902461" cy="1913206"/>
          </a:xfrm>
        </p:spPr>
        <p:txBody>
          <a:bodyPr>
            <a:normAutofit fontScale="92500" lnSpcReduction="10000"/>
          </a:bodyPr>
          <a:lstStyle/>
          <a:p>
            <a:pPr marL="0" indent="0">
              <a:buNone/>
            </a:pPr>
            <a:r>
              <a:rPr lang="en-US" sz="1700" dirty="0"/>
              <a:t>1. Numerical Feature Aggregation:</a:t>
            </a:r>
          </a:p>
          <a:p>
            <a:pPr marL="0" indent="0">
              <a:buNone/>
            </a:pPr>
            <a:r>
              <a:rPr lang="en-US" sz="1700" dirty="0"/>
              <a:t>	Calculated the average for all numerical features (e.g., Temperature, Humidity).</a:t>
            </a:r>
          </a:p>
          <a:p>
            <a:pPr marL="0" indent="0">
              <a:buNone/>
            </a:pPr>
            <a:r>
              <a:rPr lang="en-US" sz="1700" dirty="0"/>
              <a:t>2. Categorical Feature Aggregation:</a:t>
            </a:r>
          </a:p>
          <a:p>
            <a:pPr marL="0" indent="0">
              <a:buNone/>
            </a:pPr>
            <a:r>
              <a:rPr lang="en-US" sz="1700" dirty="0"/>
              <a:t>	Applied mode operation to find the most frequent value for categorical features (e.g., Weather Description).</a:t>
            </a:r>
          </a:p>
          <a:p>
            <a:pPr marL="0" indent="0">
              <a:buNone/>
            </a:pPr>
            <a:endParaRPr lang="en-US" sz="1700" dirty="0"/>
          </a:p>
          <a:p>
            <a:pPr marL="0" indent="0">
              <a:buNone/>
            </a:pPr>
            <a:r>
              <a:rPr lang="en-US" sz="1700" dirty="0"/>
              <a:t>Result: Transformed minute-wise data into a single record for each day, simplifying the dataset.</a:t>
            </a:r>
          </a:p>
          <a:p>
            <a:pPr marL="0" indent="0">
              <a:buNone/>
            </a:pPr>
            <a:endParaRPr lang="en-US" sz="1600" dirty="0"/>
          </a:p>
          <a:p>
            <a:pPr marL="0" indent="0">
              <a:buNone/>
            </a:pPr>
            <a:endParaRPr lang="en-US" sz="1500" dirty="0"/>
          </a:p>
        </p:txBody>
      </p:sp>
      <p:pic>
        <p:nvPicPr>
          <p:cNvPr id="6" name="Picture 5">
            <a:extLst>
              <a:ext uri="{FF2B5EF4-FFF2-40B4-BE49-F238E27FC236}">
                <a16:creationId xmlns:a16="http://schemas.microsoft.com/office/drawing/2014/main" id="{96BA327D-AA96-0A32-8472-EBAB07266041}"/>
              </a:ext>
            </a:extLst>
          </p:cNvPr>
          <p:cNvPicPr>
            <a:picLocks noChangeAspect="1"/>
          </p:cNvPicPr>
          <p:nvPr/>
        </p:nvPicPr>
        <p:blipFill>
          <a:blip r:embed="rId2"/>
          <a:stretch>
            <a:fillRect/>
          </a:stretch>
        </p:blipFill>
        <p:spPr>
          <a:xfrm>
            <a:off x="642425" y="3052690"/>
            <a:ext cx="10902461" cy="350033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A03237-8747-E94A-C482-5437CF8FC4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C8FE17-793E-AD51-793E-F436FFB0BDE3}"/>
              </a:ext>
            </a:extLst>
          </p:cNvPr>
          <p:cNvSpPr>
            <a:spLocks noGrp="1"/>
          </p:cNvSpPr>
          <p:nvPr>
            <p:ph type="title"/>
          </p:nvPr>
        </p:nvSpPr>
        <p:spPr>
          <a:xfrm>
            <a:off x="1738532" y="304972"/>
            <a:ext cx="8714935" cy="633046"/>
          </a:xfrm>
        </p:spPr>
        <p:txBody>
          <a:bodyPr>
            <a:normAutofit fontScale="90000"/>
          </a:bodyPr>
          <a:lstStyle/>
          <a:p>
            <a:pPr algn="ctr"/>
            <a:r>
              <a:rPr lang="en-US" dirty="0"/>
              <a:t>Merging Approach</a:t>
            </a:r>
            <a:endParaRPr dirty="0"/>
          </a:p>
        </p:txBody>
      </p:sp>
      <p:sp>
        <p:nvSpPr>
          <p:cNvPr id="3" name="Content Placeholder 2">
            <a:extLst>
              <a:ext uri="{FF2B5EF4-FFF2-40B4-BE49-F238E27FC236}">
                <a16:creationId xmlns:a16="http://schemas.microsoft.com/office/drawing/2014/main" id="{0D42E51C-8AA8-55DC-B82A-9A6D428BADF0}"/>
              </a:ext>
            </a:extLst>
          </p:cNvPr>
          <p:cNvSpPr>
            <a:spLocks noGrp="1"/>
          </p:cNvSpPr>
          <p:nvPr>
            <p:ph idx="1"/>
          </p:nvPr>
        </p:nvSpPr>
        <p:spPr>
          <a:xfrm>
            <a:off x="858129" y="938018"/>
            <a:ext cx="10607039" cy="1758461"/>
          </a:xfrm>
        </p:spPr>
        <p:txBody>
          <a:bodyPr>
            <a:normAutofit fontScale="92500" lnSpcReduction="20000"/>
          </a:bodyPr>
          <a:lstStyle/>
          <a:p>
            <a:pPr marL="0" indent="0">
              <a:buNone/>
            </a:pPr>
            <a:r>
              <a:rPr sz="1700" dirty="0"/>
              <a:t>1.</a:t>
            </a:r>
            <a:r>
              <a:rPr lang="en-US" sz="1700" dirty="0"/>
              <a:t> Merging Data Frames</a:t>
            </a:r>
            <a:r>
              <a:rPr lang="en-GB" sz="1700" dirty="0"/>
              <a:t>:</a:t>
            </a:r>
          </a:p>
          <a:p>
            <a:pPr marL="0" indent="0">
              <a:buNone/>
            </a:pPr>
            <a:r>
              <a:rPr lang="en-GB" sz="1700" dirty="0"/>
              <a:t>	Merged weather and electricity datasets based on the 'Date' column.</a:t>
            </a:r>
          </a:p>
          <a:p>
            <a:pPr marL="0" indent="0">
              <a:buNone/>
            </a:pPr>
            <a:r>
              <a:rPr lang="en-GB" sz="1700" dirty="0"/>
              <a:t>2. </a:t>
            </a:r>
            <a:r>
              <a:rPr lang="en-US" sz="1700" dirty="0"/>
              <a:t>Cleaning the Data</a:t>
            </a:r>
            <a:r>
              <a:rPr lang="en-GB" sz="1700" dirty="0"/>
              <a:t>:</a:t>
            </a:r>
          </a:p>
          <a:p>
            <a:pPr marL="0" indent="0">
              <a:buNone/>
            </a:pPr>
            <a:r>
              <a:rPr lang="en-GB" sz="1700" dirty="0"/>
              <a:t>	Removed one redundant 'City' column to avoid duplication</a:t>
            </a:r>
          </a:p>
          <a:p>
            <a:pPr marL="0" indent="0">
              <a:buNone/>
            </a:pPr>
            <a:endParaRPr lang="en-GB" sz="1700" dirty="0"/>
          </a:p>
          <a:p>
            <a:pPr marL="0" indent="0">
              <a:buNone/>
            </a:pPr>
            <a:r>
              <a:rPr lang="en-GB" sz="1700" dirty="0"/>
              <a:t>Result: Combined dataset ready for further analysis.</a:t>
            </a:r>
          </a:p>
          <a:p>
            <a:pPr marL="0" indent="0">
              <a:buNone/>
            </a:pPr>
            <a:endParaRPr lang="en-GB" sz="1600" dirty="0"/>
          </a:p>
          <a:p>
            <a:pPr marL="0" indent="0">
              <a:buNone/>
            </a:pPr>
            <a:endParaRPr lang="en-GB" sz="1500" dirty="0"/>
          </a:p>
        </p:txBody>
      </p:sp>
      <p:pic>
        <p:nvPicPr>
          <p:cNvPr id="5" name="Picture 4">
            <a:extLst>
              <a:ext uri="{FF2B5EF4-FFF2-40B4-BE49-F238E27FC236}">
                <a16:creationId xmlns:a16="http://schemas.microsoft.com/office/drawing/2014/main" id="{600AC108-E2C6-E998-F57F-7FCBE13F08C6}"/>
              </a:ext>
            </a:extLst>
          </p:cNvPr>
          <p:cNvPicPr>
            <a:picLocks noChangeAspect="1"/>
          </p:cNvPicPr>
          <p:nvPr/>
        </p:nvPicPr>
        <p:blipFill>
          <a:blip r:embed="rId2"/>
          <a:stretch>
            <a:fillRect/>
          </a:stretch>
        </p:blipFill>
        <p:spPr>
          <a:xfrm>
            <a:off x="858129" y="2696479"/>
            <a:ext cx="10607039" cy="3856549"/>
          </a:xfrm>
          <a:prstGeom prst="rect">
            <a:avLst/>
          </a:prstGeom>
        </p:spPr>
      </p:pic>
    </p:spTree>
    <p:extLst>
      <p:ext uri="{BB962C8B-B14F-4D97-AF65-F5344CB8AC3E}">
        <p14:creationId xmlns:p14="http://schemas.microsoft.com/office/powerpoint/2010/main" val="3614083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CF36A-F129-CB1D-7A63-CC6BF69557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295492-CEDE-4879-EE65-64128B25E034}"/>
              </a:ext>
            </a:extLst>
          </p:cNvPr>
          <p:cNvSpPr>
            <a:spLocks noGrp="1"/>
          </p:cNvSpPr>
          <p:nvPr>
            <p:ph type="title"/>
          </p:nvPr>
        </p:nvSpPr>
        <p:spPr>
          <a:xfrm>
            <a:off x="838200" y="365125"/>
            <a:ext cx="10515600" cy="788107"/>
          </a:xfrm>
        </p:spPr>
        <p:txBody>
          <a:bodyPr/>
          <a:lstStyle/>
          <a:p>
            <a:pPr algn="ctr"/>
            <a:r>
              <a:rPr dirty="0"/>
              <a:t>Forecasting Model Overview</a:t>
            </a:r>
          </a:p>
        </p:txBody>
      </p:sp>
      <p:sp>
        <p:nvSpPr>
          <p:cNvPr id="3" name="Content Placeholder 2">
            <a:extLst>
              <a:ext uri="{FF2B5EF4-FFF2-40B4-BE49-F238E27FC236}">
                <a16:creationId xmlns:a16="http://schemas.microsoft.com/office/drawing/2014/main" id="{787FD431-CE0C-E11E-004D-1F2DFEE8B870}"/>
              </a:ext>
            </a:extLst>
          </p:cNvPr>
          <p:cNvSpPr>
            <a:spLocks noGrp="1"/>
          </p:cNvSpPr>
          <p:nvPr>
            <p:ph idx="1"/>
          </p:nvPr>
        </p:nvSpPr>
        <p:spPr>
          <a:xfrm>
            <a:off x="644770" y="1283677"/>
            <a:ext cx="6276535" cy="5209198"/>
          </a:xfrm>
        </p:spPr>
        <p:txBody>
          <a:bodyPr>
            <a:noAutofit/>
          </a:bodyPr>
          <a:lstStyle/>
          <a:p>
            <a:pPr marL="0" indent="0">
              <a:buNone/>
            </a:pPr>
            <a:r>
              <a:rPr sz="2000" dirty="0"/>
              <a:t>1. Historical Data Preparation:</a:t>
            </a:r>
            <a:endParaRPr lang="en-US" sz="2000" dirty="0"/>
          </a:p>
          <a:p>
            <a:r>
              <a:rPr sz="2000" dirty="0"/>
              <a:t>Data includes features like Temperature, Humidity, Wind Speed, and Consumption.</a:t>
            </a:r>
            <a:endParaRPr lang="en-US" sz="2000" dirty="0"/>
          </a:p>
          <a:p>
            <a:r>
              <a:rPr lang="en-GB" sz="2000" dirty="0"/>
              <a:t>Target variable: </a:t>
            </a:r>
            <a:r>
              <a:rPr lang="en-GB" sz="2000" dirty="0" err="1"/>
              <a:t>Avg</a:t>
            </a:r>
            <a:r>
              <a:rPr lang="en-GB" sz="2000" dirty="0"/>
              <a:t> Consumption (MW).</a:t>
            </a:r>
          </a:p>
          <a:p>
            <a:pPr marL="0" indent="0">
              <a:buNone/>
            </a:pPr>
            <a:endParaRPr lang="en-US" sz="2000" dirty="0"/>
          </a:p>
          <a:p>
            <a:pPr marL="0" indent="0">
              <a:buNone/>
            </a:pPr>
            <a:r>
              <a:rPr sz="2000" dirty="0"/>
              <a:t>2. Model Training:</a:t>
            </a:r>
            <a:endParaRPr lang="en-US" sz="2000" dirty="0"/>
          </a:p>
          <a:p>
            <a:r>
              <a:rPr sz="2000" dirty="0"/>
              <a:t>Split historical data into Train (80%) and Test (20%).</a:t>
            </a:r>
            <a:endParaRPr lang="en-US" sz="2000" dirty="0"/>
          </a:p>
          <a:p>
            <a:r>
              <a:rPr sz="2000" dirty="0"/>
              <a:t>Trained Gradient Boosted Tree (GBT) Regressor.</a:t>
            </a:r>
            <a:endParaRPr lang="en-US" sz="2000" dirty="0"/>
          </a:p>
          <a:p>
            <a:pPr marL="0" indent="0">
              <a:buNone/>
            </a:pPr>
            <a:endParaRPr sz="2000" dirty="0"/>
          </a:p>
          <a:p>
            <a:pPr marL="0" indent="0">
              <a:buNone/>
            </a:pPr>
            <a:r>
              <a:rPr sz="2000" dirty="0"/>
              <a:t>3. Forecasting:</a:t>
            </a:r>
            <a:endParaRPr lang="en-US" sz="2000" dirty="0"/>
          </a:p>
          <a:p>
            <a:r>
              <a:rPr sz="2000" dirty="0"/>
              <a:t>Generated future dates and derived features (e.g., Year, Month).</a:t>
            </a:r>
            <a:endParaRPr lang="en-US" sz="2000" dirty="0"/>
          </a:p>
          <a:p>
            <a:r>
              <a:rPr sz="2000" dirty="0"/>
              <a:t>Predicted Avg Consumption for the next 30 days using trained model.</a:t>
            </a:r>
          </a:p>
        </p:txBody>
      </p:sp>
      <p:pic>
        <p:nvPicPr>
          <p:cNvPr id="4" name="Picture 3" descr="forecast_example_chart.png">
            <a:extLst>
              <a:ext uri="{FF2B5EF4-FFF2-40B4-BE49-F238E27FC236}">
                <a16:creationId xmlns:a16="http://schemas.microsoft.com/office/drawing/2014/main" id="{20FD84DB-35C6-8751-C894-BC4C59E0D2A2}"/>
              </a:ext>
            </a:extLst>
          </p:cNvPr>
          <p:cNvPicPr>
            <a:picLocks noChangeAspect="1"/>
          </p:cNvPicPr>
          <p:nvPr/>
        </p:nvPicPr>
        <p:blipFill>
          <a:blip r:embed="rId2"/>
          <a:stretch>
            <a:fillRect/>
          </a:stretch>
        </p:blipFill>
        <p:spPr>
          <a:xfrm>
            <a:off x="7052604" y="1477108"/>
            <a:ext cx="4494626" cy="3966771"/>
          </a:xfrm>
          <a:prstGeom prst="rect">
            <a:avLst/>
          </a:prstGeom>
        </p:spPr>
      </p:pic>
    </p:spTree>
    <p:extLst>
      <p:ext uri="{BB962C8B-B14F-4D97-AF65-F5344CB8AC3E}">
        <p14:creationId xmlns:p14="http://schemas.microsoft.com/office/powerpoint/2010/main" val="3545333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B06B78-0272-DDB8-4F28-DB0F32E3830B}"/>
              </a:ext>
            </a:extLst>
          </p:cNvPr>
          <p:cNvSpPr>
            <a:spLocks noGrp="1"/>
          </p:cNvSpPr>
          <p:nvPr>
            <p:ph type="title"/>
          </p:nvPr>
        </p:nvSpPr>
        <p:spPr>
          <a:xfrm>
            <a:off x="838200" y="365125"/>
            <a:ext cx="10515600" cy="1325563"/>
          </a:xfrm>
        </p:spPr>
        <p:txBody>
          <a:bodyPr>
            <a:normAutofit/>
          </a:bodyPr>
          <a:lstStyle/>
          <a:p>
            <a:r>
              <a:rPr lang="en-US" dirty="0"/>
              <a:t>LSTM time series Model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18303A3-795E-7350-C5B1-469002C6AAD1}"/>
              </a:ext>
            </a:extLst>
          </p:cNvPr>
          <p:cNvSpPr>
            <a:spLocks noGrp="1"/>
          </p:cNvSpPr>
          <p:nvPr>
            <p:ph idx="1"/>
          </p:nvPr>
        </p:nvSpPr>
        <p:spPr>
          <a:xfrm>
            <a:off x="838200" y="1825625"/>
            <a:ext cx="10515600" cy="4351338"/>
          </a:xfrm>
        </p:spPr>
        <p:txBody>
          <a:bodyPr>
            <a:normAutofit/>
          </a:bodyPr>
          <a:lstStyle/>
          <a:p>
            <a:r>
              <a:rPr lang="en-US" dirty="0"/>
              <a:t>Git Code Repo: </a:t>
            </a:r>
            <a:r>
              <a:rPr lang="en-US" dirty="0">
                <a:hlinkClick r:id="rId2"/>
              </a:rPr>
              <a:t>Link</a:t>
            </a:r>
            <a:endParaRPr lang="en-US" dirty="0"/>
          </a:p>
          <a:p>
            <a:r>
              <a:rPr lang="en-US" dirty="0"/>
              <a:t>Used </a:t>
            </a:r>
            <a:r>
              <a:rPr lang="en-US" dirty="0" err="1"/>
              <a:t>tensorFlow</a:t>
            </a:r>
            <a:r>
              <a:rPr lang="en-US" dirty="0"/>
              <a:t> as spark doesn’t have LSTM </a:t>
            </a:r>
            <a:r>
              <a:rPr lang="en-US" dirty="0" err="1"/>
              <a:t>avlb</a:t>
            </a:r>
            <a:r>
              <a:rPr lang="en-US" dirty="0"/>
              <a:t> in it’s ml library, Future scope to try running same code using </a:t>
            </a:r>
            <a:r>
              <a:rPr lang="en-US" dirty="0" err="1"/>
              <a:t>tensorFlowonspark</a:t>
            </a:r>
            <a:r>
              <a:rPr lang="en-US" dirty="0"/>
              <a:t> as that is available to handle scale.</a:t>
            </a:r>
          </a:p>
          <a:p>
            <a:r>
              <a:rPr lang="en-US" dirty="0"/>
              <a:t>Convert spark </a:t>
            </a:r>
            <a:r>
              <a:rPr lang="en-US" dirty="0" err="1"/>
              <a:t>dataframe</a:t>
            </a:r>
            <a:r>
              <a:rPr lang="en-US" dirty="0"/>
              <a:t> to panda for making date as index as didn’t find anything in spark for the same. </a:t>
            </a:r>
          </a:p>
          <a:p>
            <a:r>
              <a:rPr lang="en-US" dirty="0"/>
              <a:t>Used </a:t>
            </a:r>
            <a:r>
              <a:rPr lang="en-US" dirty="0" err="1"/>
              <a:t>TimeseriesGenerator</a:t>
            </a:r>
            <a:r>
              <a:rPr lang="en-US" dirty="0"/>
              <a:t> to get data which we can input to model with multivariant analysis of temp and grid. </a:t>
            </a:r>
          </a:p>
        </p:txBody>
      </p:sp>
    </p:spTree>
    <p:extLst>
      <p:ext uri="{BB962C8B-B14F-4D97-AF65-F5344CB8AC3E}">
        <p14:creationId xmlns:p14="http://schemas.microsoft.com/office/powerpoint/2010/main" val="2823643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9E4D3-6605-C048-60B3-D445BF086AD5}"/>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5892B06-3F53-4960-3223-04CF2F2178FD}"/>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F4934F3-881F-0164-172D-66B6731AB3BC}"/>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F82CA16-18A5-CB2C-0575-BA76FEE28D37}"/>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9DF7A73-B978-1B78-F09A-21CD2CCC5787}"/>
              </a:ext>
            </a:extLst>
          </p:cNvPr>
          <p:cNvSpPr/>
          <p:nvPr/>
        </p:nvSpPr>
        <p:spPr>
          <a:xfrm>
            <a:off x="579444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DB617DB-C2EB-5B5A-15CD-D658534F5F90}"/>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C71F5E0B-E87E-8F49-FD56-C20330FBFF18}"/>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0" name="Arrow: Up 9">
            <a:extLst>
              <a:ext uri="{FF2B5EF4-FFF2-40B4-BE49-F238E27FC236}">
                <a16:creationId xmlns:a16="http://schemas.microsoft.com/office/drawing/2014/main" id="{E41E87B5-4D0C-5D0C-5A85-376B1E91F833}"/>
              </a:ext>
            </a:extLst>
          </p:cNvPr>
          <p:cNvSpPr/>
          <p:nvPr/>
        </p:nvSpPr>
        <p:spPr>
          <a:xfrm>
            <a:off x="113813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2" name="Arrow: Up 11">
            <a:extLst>
              <a:ext uri="{FF2B5EF4-FFF2-40B4-BE49-F238E27FC236}">
                <a16:creationId xmlns:a16="http://schemas.microsoft.com/office/drawing/2014/main" id="{C21055C3-7088-6D05-E42C-18A24D271200}"/>
              </a:ext>
            </a:extLst>
          </p:cNvPr>
          <p:cNvSpPr/>
          <p:nvPr/>
        </p:nvSpPr>
        <p:spPr>
          <a:xfrm>
            <a:off x="203956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3" name="Arrow: Up 12">
            <a:extLst>
              <a:ext uri="{FF2B5EF4-FFF2-40B4-BE49-F238E27FC236}">
                <a16:creationId xmlns:a16="http://schemas.microsoft.com/office/drawing/2014/main" id="{33201DDA-0E74-1B30-7233-C4F01E6C281C}"/>
              </a:ext>
            </a:extLst>
          </p:cNvPr>
          <p:cNvSpPr/>
          <p:nvPr/>
        </p:nvSpPr>
        <p:spPr>
          <a:xfrm>
            <a:off x="291181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4" name="Arrow: Up 13">
            <a:extLst>
              <a:ext uri="{FF2B5EF4-FFF2-40B4-BE49-F238E27FC236}">
                <a16:creationId xmlns:a16="http://schemas.microsoft.com/office/drawing/2014/main" id="{3699F6C8-101B-B9A1-916B-255FD08D6E5C}"/>
              </a:ext>
            </a:extLst>
          </p:cNvPr>
          <p:cNvSpPr/>
          <p:nvPr/>
        </p:nvSpPr>
        <p:spPr>
          <a:xfrm>
            <a:off x="3897547"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p>
        </p:txBody>
      </p:sp>
      <p:sp>
        <p:nvSpPr>
          <p:cNvPr id="15" name="Arrow: Up 14">
            <a:extLst>
              <a:ext uri="{FF2B5EF4-FFF2-40B4-BE49-F238E27FC236}">
                <a16:creationId xmlns:a16="http://schemas.microsoft.com/office/drawing/2014/main" id="{0312AF45-02E6-BB51-62B1-9C31A5D59E4D}"/>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6" name="Arrow: Up 15">
            <a:extLst>
              <a:ext uri="{FF2B5EF4-FFF2-40B4-BE49-F238E27FC236}">
                <a16:creationId xmlns:a16="http://schemas.microsoft.com/office/drawing/2014/main" id="{AAC0D0FA-735B-EE07-5274-F22D18E76B9E}"/>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0F45699B-DE13-C770-AD3A-08B1FF4B6B9D}"/>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336F32EE-493E-20BE-2A8E-589D3B6A3B5C}"/>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770742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9F3F2-D651-C568-8580-0ADB983B764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9AC77DC-1A20-6EF0-27EE-F952EF8FE26B}"/>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4425C4D-86A8-071D-B423-7D4738BB879B}"/>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6183A12-AF94-ACE1-CF46-51D13275E35D}"/>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DE6079D-B0BB-A76C-660C-09611EB68AE7}"/>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FA7F02C-70CE-34CF-6D5B-2303BF854B51}"/>
              </a:ext>
            </a:extLst>
          </p:cNvPr>
          <p:cNvSpPr/>
          <p:nvPr/>
        </p:nvSpPr>
        <p:spPr>
          <a:xfrm>
            <a:off x="5794442" y="2412459"/>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pic>
        <p:nvPicPr>
          <p:cNvPr id="8" name="Picture 7">
            <a:extLst>
              <a:ext uri="{FF2B5EF4-FFF2-40B4-BE49-F238E27FC236}">
                <a16:creationId xmlns:a16="http://schemas.microsoft.com/office/drawing/2014/main" id="{4B5DD190-D3EA-0F86-DA9E-91631B46DBFF}"/>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C8C0D000-7616-5F96-0D86-9A434F8FCD16}"/>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2" name="Arrow: Up 11">
            <a:extLst>
              <a:ext uri="{FF2B5EF4-FFF2-40B4-BE49-F238E27FC236}">
                <a16:creationId xmlns:a16="http://schemas.microsoft.com/office/drawing/2014/main" id="{C918FEE7-ED2F-485B-F11A-7DAC7BA770E0}"/>
              </a:ext>
            </a:extLst>
          </p:cNvPr>
          <p:cNvSpPr/>
          <p:nvPr/>
        </p:nvSpPr>
        <p:spPr>
          <a:xfrm>
            <a:off x="203956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3" name="Arrow: Up 12">
            <a:extLst>
              <a:ext uri="{FF2B5EF4-FFF2-40B4-BE49-F238E27FC236}">
                <a16:creationId xmlns:a16="http://schemas.microsoft.com/office/drawing/2014/main" id="{38BF91A0-F241-559C-BA55-BEA9BEB27805}"/>
              </a:ext>
            </a:extLst>
          </p:cNvPr>
          <p:cNvSpPr/>
          <p:nvPr/>
        </p:nvSpPr>
        <p:spPr>
          <a:xfrm>
            <a:off x="291181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4" name="Arrow: Up 13">
            <a:extLst>
              <a:ext uri="{FF2B5EF4-FFF2-40B4-BE49-F238E27FC236}">
                <a16:creationId xmlns:a16="http://schemas.microsoft.com/office/drawing/2014/main" id="{58210380-2C5E-ED3A-0941-ED0556ED437D}"/>
              </a:ext>
            </a:extLst>
          </p:cNvPr>
          <p:cNvSpPr/>
          <p:nvPr/>
        </p:nvSpPr>
        <p:spPr>
          <a:xfrm>
            <a:off x="3897547"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5" name="Arrow: Up 14">
            <a:extLst>
              <a:ext uri="{FF2B5EF4-FFF2-40B4-BE49-F238E27FC236}">
                <a16:creationId xmlns:a16="http://schemas.microsoft.com/office/drawing/2014/main" id="{E23FEBC8-F94A-D365-D023-1697C34DB7DE}"/>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6" name="Arrow: Up 15">
            <a:extLst>
              <a:ext uri="{FF2B5EF4-FFF2-40B4-BE49-F238E27FC236}">
                <a16:creationId xmlns:a16="http://schemas.microsoft.com/office/drawing/2014/main" id="{E9C37D34-9ED0-6F82-1D04-B3A5BC2C7DC6}"/>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CFD34E30-6BA4-925F-6287-E498CB6AC8B4}"/>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4FA7AC6E-2BB8-C6B0-130E-B48A91A483EB}"/>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458345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062F2-76D1-81AB-67B8-87077F728E5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C78EEE8-09EC-FDD2-9506-261788FC4812}"/>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6940CCB-559B-42C0-5C7C-9D1F32C28F40}"/>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0B6BD35-6FC2-D5A7-4B12-AF626CF34903}"/>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26984D9-7780-085F-AE31-5E8A5F3B8DE0}"/>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F196D02-ED5B-5EE0-DF92-DF1025B76DE1}"/>
              </a:ext>
            </a:extLst>
          </p:cNvPr>
          <p:cNvSpPr/>
          <p:nvPr/>
        </p:nvSpPr>
        <p:spPr>
          <a:xfrm>
            <a:off x="5794442" y="2412459"/>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pic>
        <p:nvPicPr>
          <p:cNvPr id="8" name="Picture 7">
            <a:extLst>
              <a:ext uri="{FF2B5EF4-FFF2-40B4-BE49-F238E27FC236}">
                <a16:creationId xmlns:a16="http://schemas.microsoft.com/office/drawing/2014/main" id="{F8E1893C-BE47-996D-A4A2-4C7576AD2727}"/>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2E047900-273B-3140-F70C-17E51BFE3CBB}"/>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2" name="Arrow: Up 11">
            <a:extLst>
              <a:ext uri="{FF2B5EF4-FFF2-40B4-BE49-F238E27FC236}">
                <a16:creationId xmlns:a16="http://schemas.microsoft.com/office/drawing/2014/main" id="{C41791A6-8745-9853-42D4-0746EE1DBA81}"/>
              </a:ext>
            </a:extLst>
          </p:cNvPr>
          <p:cNvSpPr/>
          <p:nvPr/>
        </p:nvSpPr>
        <p:spPr>
          <a:xfrm>
            <a:off x="2840880"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3" name="Arrow: Up 12">
            <a:extLst>
              <a:ext uri="{FF2B5EF4-FFF2-40B4-BE49-F238E27FC236}">
                <a16:creationId xmlns:a16="http://schemas.microsoft.com/office/drawing/2014/main" id="{7378A134-987E-117C-EF43-1D1631DFB1D0}"/>
              </a:ext>
            </a:extLst>
          </p:cNvPr>
          <p:cNvSpPr/>
          <p:nvPr/>
        </p:nvSpPr>
        <p:spPr>
          <a:xfrm>
            <a:off x="3799054"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4" name="Arrow: Up 13">
            <a:extLst>
              <a:ext uri="{FF2B5EF4-FFF2-40B4-BE49-F238E27FC236}">
                <a16:creationId xmlns:a16="http://schemas.microsoft.com/office/drawing/2014/main" id="{BD7AA720-2407-92D8-DB63-9437331A52DD}"/>
              </a:ext>
            </a:extLst>
          </p:cNvPr>
          <p:cNvSpPr/>
          <p:nvPr/>
        </p:nvSpPr>
        <p:spPr>
          <a:xfrm>
            <a:off x="4655494"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5" name="Arrow: Up 14">
            <a:extLst>
              <a:ext uri="{FF2B5EF4-FFF2-40B4-BE49-F238E27FC236}">
                <a16:creationId xmlns:a16="http://schemas.microsoft.com/office/drawing/2014/main" id="{444E4683-0DA9-D7D9-C546-ED8A93FE8A48}"/>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n-1</a:t>
            </a:r>
          </a:p>
        </p:txBody>
      </p:sp>
      <p:sp>
        <p:nvSpPr>
          <p:cNvPr id="16" name="Arrow: Up 15">
            <a:extLst>
              <a:ext uri="{FF2B5EF4-FFF2-40B4-BE49-F238E27FC236}">
                <a16:creationId xmlns:a16="http://schemas.microsoft.com/office/drawing/2014/main" id="{B0BA8C6C-4A53-E3FE-2768-EF877809B6A8}"/>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8F92271A-CB00-D514-5A8A-2EAFD0F59E34}"/>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9721AB34-B2D0-FB6C-C099-7D3B2D104F40}"/>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7" name="Rectangle 6">
            <a:extLst>
              <a:ext uri="{FF2B5EF4-FFF2-40B4-BE49-F238E27FC236}">
                <a16:creationId xmlns:a16="http://schemas.microsoft.com/office/drawing/2014/main" id="{2194071F-B619-C4E4-DBD9-B977D231BDF7}"/>
              </a:ext>
            </a:extLst>
          </p:cNvPr>
          <p:cNvSpPr/>
          <p:nvPr/>
        </p:nvSpPr>
        <p:spPr>
          <a:xfrm>
            <a:off x="6721002" y="2412458"/>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sp>
        <p:nvSpPr>
          <p:cNvPr id="10" name="Arrow: Up 9">
            <a:extLst>
              <a:ext uri="{FF2B5EF4-FFF2-40B4-BE49-F238E27FC236}">
                <a16:creationId xmlns:a16="http://schemas.microsoft.com/office/drawing/2014/main" id="{A362131A-FB55-A37E-E793-2309EFE6F5C6}"/>
              </a:ext>
            </a:extLst>
          </p:cNvPr>
          <p:cNvSpPr/>
          <p:nvPr/>
        </p:nvSpPr>
        <p:spPr>
          <a:xfrm>
            <a:off x="672100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1" name="Speech Bubble: Oval 10">
            <a:extLst>
              <a:ext uri="{FF2B5EF4-FFF2-40B4-BE49-F238E27FC236}">
                <a16:creationId xmlns:a16="http://schemas.microsoft.com/office/drawing/2014/main" id="{BE1E8900-50E4-5486-CC50-98421DC3B4B7}"/>
              </a:ext>
            </a:extLst>
          </p:cNvPr>
          <p:cNvSpPr/>
          <p:nvPr/>
        </p:nvSpPr>
        <p:spPr>
          <a:xfrm>
            <a:off x="8073965" y="4387174"/>
            <a:ext cx="2470818" cy="1342417"/>
          </a:xfrm>
          <a:prstGeom prst="wedgeEllipse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Replace P with Original Data coming from spark stream</a:t>
            </a:r>
          </a:p>
        </p:txBody>
      </p:sp>
    </p:spTree>
    <p:extLst>
      <p:ext uri="{BB962C8B-B14F-4D97-AF65-F5344CB8AC3E}">
        <p14:creationId xmlns:p14="http://schemas.microsoft.com/office/powerpoint/2010/main" val="3697532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3" name="Rectangle 3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CF815F-8F3D-1012-5FF8-073289D619CC}"/>
              </a:ext>
            </a:extLst>
          </p:cNvPr>
          <p:cNvSpPr txBox="1">
            <a:spLocks/>
          </p:cNvSpPr>
          <p:nvPr/>
        </p:nvSpPr>
        <p:spPr>
          <a:xfrm>
            <a:off x="1043631" y="809898"/>
            <a:ext cx="9942716" cy="1554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400" b="1" kern="1200">
                <a:solidFill>
                  <a:schemeClr val="tx1"/>
                </a:solidFill>
                <a:latin typeface="+mj-lt"/>
                <a:ea typeface="+mj-ea"/>
                <a:cs typeface="+mj-cs"/>
              </a:rPr>
              <a:t>Deployment Summary for Grid Consumption Prediction Web Application</a:t>
            </a:r>
            <a:br>
              <a:rPr lang="en-US" sz="3400" b="1" kern="1200">
                <a:solidFill>
                  <a:schemeClr val="tx1"/>
                </a:solidFill>
                <a:latin typeface="+mj-lt"/>
                <a:ea typeface="+mj-ea"/>
                <a:cs typeface="+mj-cs"/>
              </a:rPr>
            </a:br>
            <a:endParaRPr lang="en-US" sz="3400" kern="1200" dirty="0">
              <a:solidFill>
                <a:schemeClr val="tx1"/>
              </a:solidFill>
              <a:latin typeface="+mj-lt"/>
              <a:ea typeface="+mj-ea"/>
              <a:cs typeface="+mj-cs"/>
            </a:endParaRPr>
          </a:p>
        </p:txBody>
      </p:sp>
      <p:sp>
        <p:nvSpPr>
          <p:cNvPr id="3" name="TextBox 2">
            <a:extLst>
              <a:ext uri="{FF2B5EF4-FFF2-40B4-BE49-F238E27FC236}">
                <a16:creationId xmlns:a16="http://schemas.microsoft.com/office/drawing/2014/main" id="{2082567C-408F-6C56-C5B9-A308A2C4B809}"/>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b="1" i="0" u="none" strike="noStrike" dirty="0">
                <a:effectLst/>
              </a:rPr>
              <a:t>Current State:</a:t>
            </a:r>
          </a:p>
          <a:p>
            <a:pPr lvl="1" indent="-228600">
              <a:lnSpc>
                <a:spcPct val="90000"/>
              </a:lnSpc>
              <a:spcAft>
                <a:spcPts val="600"/>
              </a:spcAft>
              <a:buFont typeface="Arial" panose="020B0604020202020204" pitchFamily="34" charset="0"/>
              <a:buChar char="•"/>
            </a:pPr>
            <a:r>
              <a:rPr lang="en-US" sz="2400" b="0" i="0" u="none" strike="noStrike" dirty="0">
                <a:effectLst/>
              </a:rPr>
              <a:t>Local deployment for Web application services.</a:t>
            </a:r>
          </a:p>
          <a:p>
            <a:pPr lvl="1" indent="-228600">
              <a:lnSpc>
                <a:spcPct val="90000"/>
              </a:lnSpc>
              <a:spcAft>
                <a:spcPts val="600"/>
              </a:spcAft>
              <a:buFont typeface="Arial" panose="020B0604020202020204" pitchFamily="34" charset="0"/>
              <a:buChar char="•"/>
            </a:pPr>
            <a:r>
              <a:rPr lang="en-US" sz="2400" b="0" i="0" u="none" strike="noStrike" dirty="0">
                <a:effectLst/>
              </a:rPr>
              <a:t>Accessible via tunneling tools for testing and development.</a:t>
            </a:r>
          </a:p>
          <a:p>
            <a:pPr indent="-228600">
              <a:lnSpc>
                <a:spcPct val="90000"/>
              </a:lnSpc>
              <a:spcAft>
                <a:spcPts val="600"/>
              </a:spcAft>
              <a:buFont typeface="Arial" panose="020B0604020202020204" pitchFamily="34" charset="0"/>
              <a:buChar char="•"/>
            </a:pPr>
            <a:r>
              <a:rPr lang="en-US" sz="2400" b="1" i="0" u="none" strike="noStrike" dirty="0">
                <a:effectLst/>
              </a:rPr>
              <a:t>Future Plan:</a:t>
            </a:r>
          </a:p>
          <a:p>
            <a:pPr lvl="1" indent="-228600">
              <a:lnSpc>
                <a:spcPct val="90000"/>
              </a:lnSpc>
              <a:spcAft>
                <a:spcPts val="600"/>
              </a:spcAft>
              <a:buFont typeface="Arial" panose="020B0604020202020204" pitchFamily="34" charset="0"/>
              <a:buChar char="•"/>
            </a:pPr>
            <a:r>
              <a:rPr lang="en-US" sz="2400" b="1" i="0" u="none" strike="noStrike" dirty="0">
                <a:effectLst/>
              </a:rPr>
              <a:t>Cloud Deployment</a:t>
            </a:r>
            <a:r>
              <a:rPr lang="en-US" sz="2400" b="0" i="0" u="none" strike="noStrike" dirty="0">
                <a:effectLst/>
              </a:rPr>
              <a:t>:</a:t>
            </a:r>
          </a:p>
          <a:p>
            <a:pPr marL="742950" lvl="1" indent="-228600">
              <a:lnSpc>
                <a:spcPct val="90000"/>
              </a:lnSpc>
              <a:spcAft>
                <a:spcPts val="600"/>
              </a:spcAft>
              <a:buFont typeface="Arial" panose="020B0604020202020204" pitchFamily="34" charset="0"/>
              <a:buChar char="•"/>
            </a:pPr>
            <a:r>
              <a:rPr lang="en-US" sz="2400" b="0" i="0" u="none" strike="noStrike" dirty="0">
                <a:effectLst/>
              </a:rPr>
              <a:t>Target platforms: AWS, Azure, or Google Cloud.</a:t>
            </a:r>
          </a:p>
          <a:p>
            <a:pPr marL="742950" lvl="1" indent="-228600">
              <a:lnSpc>
                <a:spcPct val="90000"/>
              </a:lnSpc>
              <a:spcAft>
                <a:spcPts val="600"/>
              </a:spcAft>
              <a:buFont typeface="Arial" panose="020B0604020202020204" pitchFamily="34" charset="0"/>
              <a:buChar char="•"/>
            </a:pPr>
            <a:r>
              <a:rPr lang="en-US" sz="2400" b="0" i="0" u="none" strike="noStrike" dirty="0">
                <a:effectLst/>
              </a:rPr>
              <a:t>Goals: High availability, scalability, and secure access.</a:t>
            </a:r>
          </a:p>
        </p:txBody>
      </p:sp>
      <p:cxnSp>
        <p:nvCxnSpPr>
          <p:cNvPr id="31" name="Straight Connector 3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706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a:t>Problem Definition</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IN"/>
              <a:t>The project aims to optimize the energy grid by forecasting electricity demand using historical weather data and power consumption patterns. Accurate forecasting enables better grid management, reduces energy waste, and balances demand-supply distribution.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Isosceles Triangle 3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742B035-A4C5-4202-9483-A10423CD39A3}"/>
              </a:ext>
            </a:extLst>
          </p:cNvPr>
          <p:cNvPicPr>
            <a:picLocks noChangeAspect="1"/>
          </p:cNvPicPr>
          <p:nvPr/>
        </p:nvPicPr>
        <p:blipFill>
          <a:blip r:embed="rId2"/>
          <a:stretch>
            <a:fillRect/>
          </a:stretch>
        </p:blipFill>
        <p:spPr>
          <a:xfrm>
            <a:off x="2357029" y="643467"/>
            <a:ext cx="7477941" cy="5571065"/>
          </a:xfrm>
          <a:prstGeom prst="rect">
            <a:avLst/>
          </a:prstGeom>
          <a:ln>
            <a:noFill/>
          </a:ln>
        </p:spPr>
      </p:pic>
      <p:sp>
        <p:nvSpPr>
          <p:cNvPr id="36" name="Isosceles Triangle 3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8742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D9FA899-2477-8135-476B-0ED17DF99A82}"/>
              </a:ext>
            </a:extLst>
          </p:cNvPr>
          <p:cNvSpPr txBox="1"/>
          <p:nvPr/>
        </p:nvSpPr>
        <p:spPr>
          <a:xfrm>
            <a:off x="804672" y="4267832"/>
            <a:ext cx="4805996" cy="129711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6000" kern="1200" dirty="0">
                <a:solidFill>
                  <a:schemeClr val="tx2"/>
                </a:solidFill>
                <a:latin typeface="+mj-lt"/>
                <a:ea typeface="+mj-ea"/>
                <a:cs typeface="+mj-cs"/>
              </a:rPr>
              <a:t>Demo</a:t>
            </a:r>
          </a:p>
        </p:txBody>
      </p:sp>
      <p:grpSp>
        <p:nvGrpSpPr>
          <p:cNvPr id="13" name="Group 12">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4" name="Freeform: Shape 13">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Graphic 5" descr="Play">
            <a:extLst>
              <a:ext uri="{FF2B5EF4-FFF2-40B4-BE49-F238E27FC236}">
                <a16:creationId xmlns:a16="http://schemas.microsoft.com/office/drawing/2014/main" id="{2625DFBB-2765-5247-4B45-CAC692E17E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36969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712B10-83C7-1E4C-AAD8-584315C8AC92}"/>
              </a:ext>
            </a:extLst>
          </p:cNvPr>
          <p:cNvSpPr>
            <a:spLocks noGrp="1"/>
          </p:cNvSpPr>
          <p:nvPr>
            <p:ph type="title"/>
          </p:nvPr>
        </p:nvSpPr>
        <p:spPr>
          <a:xfrm>
            <a:off x="838200" y="365125"/>
            <a:ext cx="10515600" cy="1325563"/>
          </a:xfrm>
        </p:spPr>
        <p:txBody>
          <a:bodyPr>
            <a:normAutofit/>
          </a:bodyPr>
          <a:lstStyle/>
          <a:p>
            <a:r>
              <a:rPr lang="en-US" dirty="0"/>
              <a:t>Conclusion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A2CAFD5-5413-9F6E-F176-F4480E4DFAE5}"/>
              </a:ext>
            </a:extLst>
          </p:cNvPr>
          <p:cNvSpPr>
            <a:spLocks noGrp="1"/>
          </p:cNvSpPr>
          <p:nvPr>
            <p:ph idx="1"/>
          </p:nvPr>
        </p:nvSpPr>
        <p:spPr>
          <a:xfrm>
            <a:off x="838200" y="1825625"/>
            <a:ext cx="10515600" cy="4351338"/>
          </a:xfrm>
        </p:spPr>
        <p:txBody>
          <a:bodyPr>
            <a:normAutofit/>
          </a:bodyPr>
          <a:lstStyle/>
          <a:p>
            <a:pPr marL="0" indent="0">
              <a:buNone/>
            </a:pPr>
            <a:r>
              <a:rPr lang="en-US" dirty="0"/>
              <a:t>The integration of weather forecasting and big data analytics for energy grid optimization shows promise in addressing current energy management challenges by providing reliable, scalable, and efficient energy demand forecasts.</a:t>
            </a:r>
          </a:p>
          <a:p>
            <a:endParaRPr lang="en-US" dirty="0"/>
          </a:p>
        </p:txBody>
      </p:sp>
    </p:spTree>
    <p:extLst>
      <p:ext uri="{BB962C8B-B14F-4D97-AF65-F5344CB8AC3E}">
        <p14:creationId xmlns:p14="http://schemas.microsoft.com/office/powerpoint/2010/main" val="1488130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Graphic 7" descr="Help">
            <a:extLst>
              <a:ext uri="{FF2B5EF4-FFF2-40B4-BE49-F238E27FC236}">
                <a16:creationId xmlns:a16="http://schemas.microsoft.com/office/drawing/2014/main" id="{1601B2BC-1F8A-BFA0-E98A-436FDACF26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503808"/>
            <a:ext cx="5850384" cy="5850384"/>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20" name="Arc 19">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8E30AC-E2CE-3CA4-DFAB-136622252316}"/>
              </a:ext>
            </a:extLst>
          </p:cNvPr>
          <p:cNvSpPr>
            <a:spLocks noGrp="1"/>
          </p:cNvSpPr>
          <p:nvPr>
            <p:ph type="title"/>
          </p:nvPr>
        </p:nvSpPr>
        <p:spPr>
          <a:xfrm>
            <a:off x="6417732" y="957715"/>
            <a:ext cx="5130798" cy="2750419"/>
          </a:xfrm>
        </p:spPr>
        <p:txBody>
          <a:bodyPr vert="horz" lIns="91440" tIns="45720" rIns="91440" bIns="45720" rtlCol="0" anchor="b">
            <a:normAutofit/>
          </a:bodyPr>
          <a:lstStyle/>
          <a:p>
            <a:pPr algn="ctr"/>
            <a:r>
              <a:rPr lang="en-US" sz="6000" kern="1200">
                <a:solidFill>
                  <a:schemeClr val="tx1"/>
                </a:solidFill>
                <a:latin typeface="+mj-lt"/>
                <a:ea typeface="+mj-ea"/>
                <a:cs typeface="+mj-cs"/>
              </a:rPr>
              <a:t>Questions ? </a:t>
            </a:r>
          </a:p>
        </p:txBody>
      </p:sp>
      <p:sp>
        <p:nvSpPr>
          <p:cNvPr id="21" name="Oval 20">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D444FC7E-053B-2ED8-417D-EDE08F0D8584}"/>
              </a:ext>
            </a:extLst>
          </p:cNvPr>
          <p:cNvSpPr>
            <a:spLocks noGrp="1"/>
          </p:cNvSpPr>
          <p:nvPr>
            <p:ph type="body" sz="half" idx="2"/>
          </p:nvPr>
        </p:nvSpPr>
        <p:spPr>
          <a:xfrm>
            <a:off x="6417732" y="3800209"/>
            <a:ext cx="5130798" cy="2307022"/>
          </a:xfrm>
        </p:spPr>
        <p:txBody>
          <a:bodyPr vert="horz" lIns="91440" tIns="45720" rIns="91440" bIns="45720" rtlCol="0">
            <a:normAutofit/>
          </a:bodyPr>
          <a:lstStyle/>
          <a:p>
            <a:pPr algn="ctr"/>
            <a:r>
              <a:rPr lang="en-US" sz="2400" b="1" kern="1200">
                <a:solidFill>
                  <a:schemeClr val="tx1"/>
                </a:solidFill>
                <a:latin typeface="+mn-lt"/>
                <a:ea typeface="+mn-ea"/>
                <a:cs typeface="+mn-cs"/>
              </a:rPr>
              <a:t>Thank You !!</a:t>
            </a:r>
          </a:p>
        </p:txBody>
      </p:sp>
    </p:spTree>
    <p:extLst>
      <p:ext uri="{BB962C8B-B14F-4D97-AF65-F5344CB8AC3E}">
        <p14:creationId xmlns:p14="http://schemas.microsoft.com/office/powerpoint/2010/main" val="234609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8"/>
                                        </p:tgtEl>
                                        <p:attrNameLst>
                                          <p:attrName>style.visibility</p:attrName>
                                        </p:attrNameLst>
                                      </p:cBhvr>
                                      <p:to>
                                        <p:strVal val="visible"/>
                                      </p:to>
                                    </p:set>
                                    <p:animEffect transition="in" filter="fade">
                                      <p:cBhvr>
                                        <p:cTn id="10"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897E4-E9ED-3D2E-808C-698FDE3C1DBB}"/>
            </a:ext>
          </a:extLst>
        </p:cNvPr>
        <p:cNvGrpSpPr/>
        <p:nvPr/>
      </p:nvGrpSpPr>
      <p:grpSpPr>
        <a:xfrm>
          <a:off x="0" y="0"/>
          <a:ext cx="0" cy="0"/>
          <a:chOff x="0" y="0"/>
          <a:chExt cx="0" cy="0"/>
        </a:xfrm>
      </p:grpSpPr>
      <p:graphicFrame>
        <p:nvGraphicFramePr>
          <p:cNvPr id="153" name="TextBox 85">
            <a:extLst>
              <a:ext uri="{FF2B5EF4-FFF2-40B4-BE49-F238E27FC236}">
                <a16:creationId xmlns:a16="http://schemas.microsoft.com/office/drawing/2014/main" id="{8D12CA76-BC71-AAB4-A000-B742A3B92B5C}"/>
              </a:ext>
            </a:extLst>
          </p:cNvPr>
          <p:cNvGraphicFramePr/>
          <p:nvPr>
            <p:extLst>
              <p:ext uri="{D42A27DB-BD31-4B8C-83A1-F6EECF244321}">
                <p14:modId xmlns:p14="http://schemas.microsoft.com/office/powerpoint/2010/main" val="3172005949"/>
              </p:ext>
            </p:extLst>
          </p:nvPr>
        </p:nvGraphicFramePr>
        <p:xfrm>
          <a:off x="1115568" y="664969"/>
          <a:ext cx="10232136" cy="5342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3561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20B0FA-1FDF-BF13-AEA0-C00884EB60EB}"/>
              </a:ext>
            </a:extLst>
          </p:cNvPr>
          <p:cNvSpPr txBox="1"/>
          <p:nvPr/>
        </p:nvSpPr>
        <p:spPr>
          <a:xfrm>
            <a:off x="121444" y="679966"/>
            <a:ext cx="1263437" cy="374095"/>
          </a:xfrm>
          <a:prstGeom prst="rect">
            <a:avLst/>
          </a:prstGeom>
          <a:noFill/>
        </p:spPr>
        <p:txBody>
          <a:bodyPr wrap="square" rtlCol="0">
            <a:spAutoFit/>
          </a:bodyPr>
          <a:lstStyle/>
          <a:p>
            <a:r>
              <a:rPr lang="en-US" dirty="0"/>
              <a:t>Request:</a:t>
            </a:r>
          </a:p>
        </p:txBody>
      </p:sp>
      <p:pic>
        <p:nvPicPr>
          <p:cNvPr id="10" name="Picture 9">
            <a:extLst>
              <a:ext uri="{FF2B5EF4-FFF2-40B4-BE49-F238E27FC236}">
                <a16:creationId xmlns:a16="http://schemas.microsoft.com/office/drawing/2014/main" id="{C212DCB1-6B4F-1194-C3ED-B10001F16E92}"/>
              </a:ext>
            </a:extLst>
          </p:cNvPr>
          <p:cNvPicPr>
            <a:picLocks noChangeAspect="1"/>
          </p:cNvPicPr>
          <p:nvPr/>
        </p:nvPicPr>
        <p:blipFill>
          <a:blip r:embed="rId2"/>
          <a:stretch>
            <a:fillRect/>
          </a:stretch>
        </p:blipFill>
        <p:spPr>
          <a:xfrm>
            <a:off x="233363" y="1171575"/>
            <a:ext cx="10653712" cy="1094742"/>
          </a:xfrm>
          <a:prstGeom prst="rect">
            <a:avLst/>
          </a:prstGeom>
        </p:spPr>
      </p:pic>
      <p:sp>
        <p:nvSpPr>
          <p:cNvPr id="11" name="TextBox 10">
            <a:extLst>
              <a:ext uri="{FF2B5EF4-FFF2-40B4-BE49-F238E27FC236}">
                <a16:creationId xmlns:a16="http://schemas.microsoft.com/office/drawing/2014/main" id="{DE0242F5-CD2F-DF24-4852-7B5565E9E481}"/>
              </a:ext>
            </a:extLst>
          </p:cNvPr>
          <p:cNvSpPr txBox="1"/>
          <p:nvPr/>
        </p:nvSpPr>
        <p:spPr>
          <a:xfrm>
            <a:off x="233363" y="2416097"/>
            <a:ext cx="1263437" cy="369332"/>
          </a:xfrm>
          <a:prstGeom prst="rect">
            <a:avLst/>
          </a:prstGeom>
          <a:noFill/>
        </p:spPr>
        <p:txBody>
          <a:bodyPr wrap="square" rtlCol="0">
            <a:spAutoFit/>
          </a:bodyPr>
          <a:lstStyle/>
          <a:p>
            <a:r>
              <a:rPr lang="en-US" dirty="0"/>
              <a:t>Response:</a:t>
            </a:r>
          </a:p>
        </p:txBody>
      </p:sp>
      <p:pic>
        <p:nvPicPr>
          <p:cNvPr id="15" name="Picture 14">
            <a:extLst>
              <a:ext uri="{FF2B5EF4-FFF2-40B4-BE49-F238E27FC236}">
                <a16:creationId xmlns:a16="http://schemas.microsoft.com/office/drawing/2014/main" id="{A15EB7CA-4854-A9AB-ECD1-50839F02DCA5}"/>
              </a:ext>
            </a:extLst>
          </p:cNvPr>
          <p:cNvPicPr>
            <a:picLocks noChangeAspect="1"/>
          </p:cNvPicPr>
          <p:nvPr/>
        </p:nvPicPr>
        <p:blipFill>
          <a:blip r:embed="rId3"/>
          <a:stretch>
            <a:fillRect/>
          </a:stretch>
        </p:blipFill>
        <p:spPr>
          <a:xfrm>
            <a:off x="2439991" y="2807600"/>
            <a:ext cx="2460626" cy="3984626"/>
          </a:xfrm>
          <a:prstGeom prst="rect">
            <a:avLst/>
          </a:prstGeom>
        </p:spPr>
      </p:pic>
      <p:pic>
        <p:nvPicPr>
          <p:cNvPr id="17" name="Picture 16">
            <a:extLst>
              <a:ext uri="{FF2B5EF4-FFF2-40B4-BE49-F238E27FC236}">
                <a16:creationId xmlns:a16="http://schemas.microsoft.com/office/drawing/2014/main" id="{4B5187D9-32B1-C2C2-EACA-2B433A16067F}"/>
              </a:ext>
            </a:extLst>
          </p:cNvPr>
          <p:cNvPicPr>
            <a:picLocks noChangeAspect="1"/>
          </p:cNvPicPr>
          <p:nvPr/>
        </p:nvPicPr>
        <p:blipFill>
          <a:blip r:embed="rId4"/>
          <a:stretch>
            <a:fillRect/>
          </a:stretch>
        </p:blipFill>
        <p:spPr>
          <a:xfrm>
            <a:off x="5503866" y="2785428"/>
            <a:ext cx="2954338" cy="4067011"/>
          </a:xfrm>
          <a:prstGeom prst="rect">
            <a:avLst/>
          </a:prstGeom>
        </p:spPr>
      </p:pic>
      <p:sp>
        <p:nvSpPr>
          <p:cNvPr id="18" name="TextBox 17">
            <a:extLst>
              <a:ext uri="{FF2B5EF4-FFF2-40B4-BE49-F238E27FC236}">
                <a16:creationId xmlns:a16="http://schemas.microsoft.com/office/drawing/2014/main" id="{E2D54C68-C24B-0552-455D-14BADCAAA801}"/>
              </a:ext>
            </a:extLst>
          </p:cNvPr>
          <p:cNvSpPr txBox="1"/>
          <p:nvPr/>
        </p:nvSpPr>
        <p:spPr>
          <a:xfrm>
            <a:off x="2439991" y="399459"/>
            <a:ext cx="6856856" cy="461665"/>
          </a:xfrm>
          <a:prstGeom prst="rect">
            <a:avLst/>
          </a:prstGeom>
          <a:noFill/>
        </p:spPr>
        <p:txBody>
          <a:bodyPr wrap="square" rtlCol="0">
            <a:spAutoFit/>
          </a:bodyPr>
          <a:lstStyle/>
          <a:p>
            <a:pPr algn="ctr"/>
            <a:r>
              <a:rPr lang="en-US" sz="2400" b="1" dirty="0" err="1"/>
              <a:t>OpenWeatheMap</a:t>
            </a:r>
            <a:r>
              <a:rPr lang="en-US" sz="2400" b="1" dirty="0"/>
              <a:t> API used to get weather data</a:t>
            </a:r>
          </a:p>
        </p:txBody>
      </p:sp>
    </p:spTree>
    <p:extLst>
      <p:ext uri="{BB962C8B-B14F-4D97-AF65-F5344CB8AC3E}">
        <p14:creationId xmlns:p14="http://schemas.microsoft.com/office/powerpoint/2010/main" val="251865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11E190F3-EB16-30AA-E174-357987EE1E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175" y="0"/>
            <a:ext cx="98996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307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DB6D4-D991-A19D-3095-A784D8FADDB9}"/>
              </a:ext>
            </a:extLst>
          </p:cNvPr>
          <p:cNvSpPr>
            <a:spLocks noGrp="1"/>
          </p:cNvSpPr>
          <p:nvPr>
            <p:ph type="title"/>
          </p:nvPr>
        </p:nvSpPr>
        <p:spPr/>
        <p:txBody>
          <a:bodyPr/>
          <a:lstStyle/>
          <a:p>
            <a:r>
              <a:rPr lang="en-US" dirty="0"/>
              <a:t>Kafka to load data to Topic </a:t>
            </a:r>
          </a:p>
        </p:txBody>
      </p:sp>
      <p:sp>
        <p:nvSpPr>
          <p:cNvPr id="3" name="Text Placeholder 2">
            <a:extLst>
              <a:ext uri="{FF2B5EF4-FFF2-40B4-BE49-F238E27FC236}">
                <a16:creationId xmlns:a16="http://schemas.microsoft.com/office/drawing/2014/main" id="{D9E59E06-AB68-ADAB-4EE2-DF52DB37D0CA}"/>
              </a:ext>
            </a:extLst>
          </p:cNvPr>
          <p:cNvSpPr>
            <a:spLocks noGrp="1"/>
          </p:cNvSpPr>
          <p:nvPr>
            <p:ph type="body" idx="1"/>
          </p:nvPr>
        </p:nvSpPr>
        <p:spPr/>
        <p:txBody>
          <a:bodyPr/>
          <a:lstStyle/>
          <a:p>
            <a:r>
              <a:rPr lang="en-US" dirty="0"/>
              <a:t>Git Code Repo :</a:t>
            </a:r>
            <a:r>
              <a:rPr lang="en-US" dirty="0">
                <a:hlinkClick r:id="rId2"/>
              </a:rPr>
              <a:t>Link</a:t>
            </a:r>
            <a:endParaRPr lang="en-US" dirty="0"/>
          </a:p>
        </p:txBody>
      </p:sp>
      <p:sp>
        <p:nvSpPr>
          <p:cNvPr id="4" name="Content Placeholder 3">
            <a:extLst>
              <a:ext uri="{FF2B5EF4-FFF2-40B4-BE49-F238E27FC236}">
                <a16:creationId xmlns:a16="http://schemas.microsoft.com/office/drawing/2014/main" id="{E2314E0C-31F6-C0F2-3E4D-590A7CDF1192}"/>
              </a:ext>
            </a:extLst>
          </p:cNvPr>
          <p:cNvSpPr>
            <a:spLocks noGrp="1"/>
          </p:cNvSpPr>
          <p:nvPr>
            <p:ph sz="half" idx="2"/>
          </p:nvPr>
        </p:nvSpPr>
        <p:spPr/>
        <p:txBody>
          <a:bodyPr/>
          <a:lstStyle/>
          <a:p>
            <a:r>
              <a:rPr lang="en-US" sz="2000" dirty="0"/>
              <a:t>Kafka Config :</a:t>
            </a:r>
          </a:p>
          <a:p>
            <a:endParaRPr lang="en-US" dirty="0"/>
          </a:p>
          <a:p>
            <a:endParaRPr lang="en-US" dirty="0"/>
          </a:p>
          <a:p>
            <a:endParaRPr lang="en-US" dirty="0"/>
          </a:p>
          <a:p>
            <a:r>
              <a:rPr lang="en-US" sz="2000" dirty="0"/>
              <a:t>from </a:t>
            </a:r>
            <a:r>
              <a:rPr lang="en-US" sz="2000" b="1" dirty="0" err="1"/>
              <a:t>confluent_kafka</a:t>
            </a:r>
            <a:r>
              <a:rPr lang="en-US" sz="2000" b="1" dirty="0"/>
              <a:t> </a:t>
            </a:r>
            <a:r>
              <a:rPr lang="en-US" sz="2000" dirty="0"/>
              <a:t>import Producer</a:t>
            </a:r>
          </a:p>
          <a:p>
            <a:r>
              <a:rPr lang="en-US" sz="2000" dirty="0"/>
              <a:t>Producer send data to topic- ‘weather_0’</a:t>
            </a:r>
          </a:p>
          <a:p>
            <a:r>
              <a:rPr lang="en-US" sz="2000" dirty="0"/>
              <a:t>Create topics state wise .</a:t>
            </a:r>
            <a:r>
              <a:rPr lang="en-US" sz="2000" dirty="0">
                <a:solidFill>
                  <a:srgbClr val="FF0000"/>
                </a:solidFill>
              </a:rPr>
              <a:t> </a:t>
            </a:r>
            <a:r>
              <a:rPr lang="en-US" sz="1000" dirty="0">
                <a:solidFill>
                  <a:srgbClr val="FF0000"/>
                </a:solidFill>
              </a:rPr>
              <a:t>( help scale) </a:t>
            </a:r>
            <a:endParaRPr lang="en-US" sz="1000" dirty="0"/>
          </a:p>
          <a:p>
            <a:endParaRPr lang="en-US" dirty="0"/>
          </a:p>
        </p:txBody>
      </p:sp>
      <p:sp>
        <p:nvSpPr>
          <p:cNvPr id="5" name="Text Placeholder 4">
            <a:extLst>
              <a:ext uri="{FF2B5EF4-FFF2-40B4-BE49-F238E27FC236}">
                <a16:creationId xmlns:a16="http://schemas.microsoft.com/office/drawing/2014/main" id="{874660AA-70E1-1F3F-D716-9324A411CAD4}"/>
              </a:ext>
            </a:extLst>
          </p:cNvPr>
          <p:cNvSpPr>
            <a:spLocks noGrp="1"/>
          </p:cNvSpPr>
          <p:nvPr>
            <p:ph type="body" sz="quarter" idx="3"/>
          </p:nvPr>
        </p:nvSpPr>
        <p:spPr/>
        <p:txBody>
          <a:bodyPr/>
          <a:lstStyle/>
          <a:p>
            <a:r>
              <a:rPr lang="en-US" dirty="0"/>
              <a:t>hit </a:t>
            </a:r>
            <a:r>
              <a:rPr lang="en-US" dirty="0" err="1"/>
              <a:t>openweater</a:t>
            </a:r>
            <a:r>
              <a:rPr lang="en-US" dirty="0"/>
              <a:t> API each timestamp with below parameter : </a:t>
            </a:r>
          </a:p>
        </p:txBody>
      </p:sp>
      <p:pic>
        <p:nvPicPr>
          <p:cNvPr id="9" name="Content Placeholder 8">
            <a:extLst>
              <a:ext uri="{FF2B5EF4-FFF2-40B4-BE49-F238E27FC236}">
                <a16:creationId xmlns:a16="http://schemas.microsoft.com/office/drawing/2014/main" id="{45A5AC41-C3DA-E25D-EF79-0B7D1B3A1EB8}"/>
              </a:ext>
            </a:extLst>
          </p:cNvPr>
          <p:cNvPicPr>
            <a:picLocks noGrp="1" noChangeAspect="1"/>
          </p:cNvPicPr>
          <p:nvPr>
            <p:ph sz="quarter" idx="4"/>
          </p:nvPr>
        </p:nvPicPr>
        <p:blipFill>
          <a:blip r:embed="rId3"/>
          <a:stretch>
            <a:fillRect/>
          </a:stretch>
        </p:blipFill>
        <p:spPr>
          <a:xfrm>
            <a:off x="6172200" y="2920418"/>
            <a:ext cx="5183188" cy="2853901"/>
          </a:xfrm>
        </p:spPr>
      </p:pic>
      <p:pic>
        <p:nvPicPr>
          <p:cNvPr id="11" name="Picture 10">
            <a:extLst>
              <a:ext uri="{FF2B5EF4-FFF2-40B4-BE49-F238E27FC236}">
                <a16:creationId xmlns:a16="http://schemas.microsoft.com/office/drawing/2014/main" id="{04966FF2-0AF5-C5C9-DACB-4C96AE35AB9A}"/>
              </a:ext>
            </a:extLst>
          </p:cNvPr>
          <p:cNvPicPr>
            <a:picLocks noChangeAspect="1"/>
          </p:cNvPicPr>
          <p:nvPr/>
        </p:nvPicPr>
        <p:blipFill>
          <a:blip r:embed="rId4"/>
          <a:stretch>
            <a:fillRect/>
          </a:stretch>
        </p:blipFill>
        <p:spPr>
          <a:xfrm>
            <a:off x="123031" y="3051969"/>
            <a:ext cx="6591300" cy="990600"/>
          </a:xfrm>
          <a:prstGeom prst="rect">
            <a:avLst/>
          </a:prstGeom>
        </p:spPr>
      </p:pic>
      <p:pic>
        <p:nvPicPr>
          <p:cNvPr id="15" name="Picture 14">
            <a:extLst>
              <a:ext uri="{FF2B5EF4-FFF2-40B4-BE49-F238E27FC236}">
                <a16:creationId xmlns:a16="http://schemas.microsoft.com/office/drawing/2014/main" id="{F94F0BC1-D7F8-713B-4C33-8EA2666B74EA}"/>
              </a:ext>
            </a:extLst>
          </p:cNvPr>
          <p:cNvPicPr>
            <a:picLocks noChangeAspect="1"/>
          </p:cNvPicPr>
          <p:nvPr/>
        </p:nvPicPr>
        <p:blipFill>
          <a:blip r:embed="rId5"/>
          <a:stretch>
            <a:fillRect/>
          </a:stretch>
        </p:blipFill>
        <p:spPr>
          <a:xfrm>
            <a:off x="274401" y="5721975"/>
            <a:ext cx="7810500" cy="876300"/>
          </a:xfrm>
          <a:prstGeom prst="rect">
            <a:avLst/>
          </a:prstGeom>
        </p:spPr>
      </p:pic>
    </p:spTree>
    <p:extLst>
      <p:ext uri="{BB962C8B-B14F-4D97-AF65-F5344CB8AC3E}">
        <p14:creationId xmlns:p14="http://schemas.microsoft.com/office/powerpoint/2010/main" val="3295137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DC075-5AF0-41B2-2A48-0CBFBE9EBCE5}"/>
              </a:ext>
            </a:extLst>
          </p:cNvPr>
          <p:cNvSpPr>
            <a:spLocks noGrp="1"/>
          </p:cNvSpPr>
          <p:nvPr>
            <p:ph type="title"/>
          </p:nvPr>
        </p:nvSpPr>
        <p:spPr>
          <a:xfrm>
            <a:off x="838200" y="365126"/>
            <a:ext cx="10515600" cy="1217204"/>
          </a:xfrm>
        </p:spPr>
        <p:txBody>
          <a:bodyPr/>
          <a:lstStyle/>
          <a:p>
            <a:r>
              <a:rPr lang="en-US" dirty="0"/>
              <a:t>It Actually start sending data to weather_0</a:t>
            </a:r>
          </a:p>
        </p:txBody>
      </p:sp>
      <p:pic>
        <p:nvPicPr>
          <p:cNvPr id="4" name="Picture 3">
            <a:extLst>
              <a:ext uri="{FF2B5EF4-FFF2-40B4-BE49-F238E27FC236}">
                <a16:creationId xmlns:a16="http://schemas.microsoft.com/office/drawing/2014/main" id="{00EEFFE1-1BA7-7114-CA3B-7332BF27D25C}"/>
              </a:ext>
            </a:extLst>
          </p:cNvPr>
          <p:cNvPicPr>
            <a:picLocks noChangeAspect="1"/>
          </p:cNvPicPr>
          <p:nvPr/>
        </p:nvPicPr>
        <p:blipFill>
          <a:blip r:embed="rId2"/>
          <a:stretch>
            <a:fillRect/>
          </a:stretch>
        </p:blipFill>
        <p:spPr>
          <a:xfrm>
            <a:off x="531778" y="1582329"/>
            <a:ext cx="11128443" cy="5202198"/>
          </a:xfrm>
          <a:prstGeom prst="rect">
            <a:avLst/>
          </a:prstGeom>
        </p:spPr>
      </p:pic>
    </p:spTree>
    <p:extLst>
      <p:ext uri="{BB962C8B-B14F-4D97-AF65-F5344CB8AC3E}">
        <p14:creationId xmlns:p14="http://schemas.microsoft.com/office/powerpoint/2010/main" val="2556084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DFBAB21-675B-D2C9-48DF-09CD8C23F731}"/>
              </a:ext>
            </a:extLst>
          </p:cNvPr>
          <p:cNvPicPr>
            <a:picLocks noChangeAspect="1"/>
          </p:cNvPicPr>
          <p:nvPr/>
        </p:nvPicPr>
        <p:blipFill>
          <a:blip r:embed="rId2"/>
          <a:stretch>
            <a:fillRect/>
          </a:stretch>
        </p:blipFill>
        <p:spPr>
          <a:xfrm>
            <a:off x="149694" y="1"/>
            <a:ext cx="4130904" cy="1946490"/>
          </a:xfrm>
          <a:prstGeom prst="rect">
            <a:avLst/>
          </a:prstGeom>
        </p:spPr>
      </p:pic>
      <p:pic>
        <p:nvPicPr>
          <p:cNvPr id="3" name="Picture 2">
            <a:extLst>
              <a:ext uri="{FF2B5EF4-FFF2-40B4-BE49-F238E27FC236}">
                <a16:creationId xmlns:a16="http://schemas.microsoft.com/office/drawing/2014/main" id="{CD3A13E2-0DE6-0ABD-45B6-B14502AA26FD}"/>
              </a:ext>
            </a:extLst>
          </p:cNvPr>
          <p:cNvPicPr>
            <a:picLocks noChangeAspect="1"/>
          </p:cNvPicPr>
          <p:nvPr/>
        </p:nvPicPr>
        <p:blipFill>
          <a:blip r:embed="rId3"/>
          <a:stretch>
            <a:fillRect/>
          </a:stretch>
        </p:blipFill>
        <p:spPr>
          <a:xfrm>
            <a:off x="5203309" y="0"/>
            <a:ext cx="3527754" cy="4421275"/>
          </a:xfrm>
          <a:prstGeom prst="rect">
            <a:avLst/>
          </a:prstGeom>
        </p:spPr>
      </p:pic>
      <p:pic>
        <p:nvPicPr>
          <p:cNvPr id="5" name="Picture 4">
            <a:extLst>
              <a:ext uri="{FF2B5EF4-FFF2-40B4-BE49-F238E27FC236}">
                <a16:creationId xmlns:a16="http://schemas.microsoft.com/office/drawing/2014/main" id="{E375BA73-04AC-4C54-66A2-B4CF4AF1DC5B}"/>
              </a:ext>
            </a:extLst>
          </p:cNvPr>
          <p:cNvPicPr>
            <a:picLocks noChangeAspect="1"/>
          </p:cNvPicPr>
          <p:nvPr/>
        </p:nvPicPr>
        <p:blipFill>
          <a:blip r:embed="rId4"/>
          <a:stretch>
            <a:fillRect/>
          </a:stretch>
        </p:blipFill>
        <p:spPr>
          <a:xfrm>
            <a:off x="521373" y="2651511"/>
            <a:ext cx="3012355" cy="4251813"/>
          </a:xfrm>
          <a:prstGeom prst="rect">
            <a:avLst/>
          </a:prstGeom>
        </p:spPr>
      </p:pic>
      <p:pic>
        <p:nvPicPr>
          <p:cNvPr id="7" name="Picture 6">
            <a:extLst>
              <a:ext uri="{FF2B5EF4-FFF2-40B4-BE49-F238E27FC236}">
                <a16:creationId xmlns:a16="http://schemas.microsoft.com/office/drawing/2014/main" id="{FFD1FC6A-C577-6F6B-1829-BE0141891F57}"/>
              </a:ext>
            </a:extLst>
          </p:cNvPr>
          <p:cNvPicPr>
            <a:picLocks noChangeAspect="1"/>
          </p:cNvPicPr>
          <p:nvPr/>
        </p:nvPicPr>
        <p:blipFill>
          <a:blip r:embed="rId5"/>
          <a:stretch>
            <a:fillRect/>
          </a:stretch>
        </p:blipFill>
        <p:spPr>
          <a:xfrm>
            <a:off x="8287070" y="1647930"/>
            <a:ext cx="3904930" cy="4804683"/>
          </a:xfrm>
          <a:prstGeom prst="rect">
            <a:avLst/>
          </a:prstGeom>
        </p:spPr>
      </p:pic>
      <p:cxnSp>
        <p:nvCxnSpPr>
          <p:cNvPr id="10" name="Straight Arrow Connector 9">
            <a:extLst>
              <a:ext uri="{FF2B5EF4-FFF2-40B4-BE49-F238E27FC236}">
                <a16:creationId xmlns:a16="http://schemas.microsoft.com/office/drawing/2014/main" id="{965272B7-13A7-08A0-DB80-C5ACCECB9C6E}"/>
              </a:ext>
            </a:extLst>
          </p:cNvPr>
          <p:cNvCxnSpPr/>
          <p:nvPr/>
        </p:nvCxnSpPr>
        <p:spPr>
          <a:xfrm>
            <a:off x="4441371" y="1567543"/>
            <a:ext cx="761938" cy="803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0FDBA70-2A8E-7948-821F-4E6797B3AA4A}"/>
              </a:ext>
            </a:extLst>
          </p:cNvPr>
          <p:cNvCxnSpPr/>
          <p:nvPr/>
        </p:nvCxnSpPr>
        <p:spPr>
          <a:xfrm flipH="1">
            <a:off x="3618689" y="4421275"/>
            <a:ext cx="1584620" cy="9873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2AEA9EA2-D2CB-B21D-60A1-AE332CCD9679}"/>
              </a:ext>
            </a:extLst>
          </p:cNvPr>
          <p:cNvCxnSpPr>
            <a:cxnSpLocks/>
          </p:cNvCxnSpPr>
          <p:nvPr/>
        </p:nvCxnSpPr>
        <p:spPr>
          <a:xfrm flipV="1">
            <a:off x="4095345" y="5739319"/>
            <a:ext cx="4191725" cy="4766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317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630D-E779-7851-CA5E-63630A5C0CAE}"/>
              </a:ext>
            </a:extLst>
          </p:cNvPr>
          <p:cNvSpPr>
            <a:spLocks noGrp="1"/>
          </p:cNvSpPr>
          <p:nvPr>
            <p:ph type="title"/>
          </p:nvPr>
        </p:nvSpPr>
        <p:spPr>
          <a:xfrm>
            <a:off x="762000" y="1143486"/>
            <a:ext cx="4267200" cy="1437406"/>
          </a:xfrm>
        </p:spPr>
        <p:txBody>
          <a:bodyPr anchor="t">
            <a:normAutofit/>
          </a:bodyPr>
          <a:lstStyle/>
          <a:p>
            <a:r>
              <a:rPr lang="en-US" sz="3200"/>
              <a:t>Read data from topic using spark streaming</a:t>
            </a:r>
          </a:p>
        </p:txBody>
      </p:sp>
      <p:cxnSp>
        <p:nvCxnSpPr>
          <p:cNvPr id="10" name="Straight Connector 9">
            <a:extLst>
              <a:ext uri="{FF2B5EF4-FFF2-40B4-BE49-F238E27FC236}">
                <a16:creationId xmlns:a16="http://schemas.microsoft.com/office/drawing/2014/main" id="{37C77032-C865-6057-7D7A-E2743CFA20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EC4F10-C6D3-5583-2D58-39B0F55143ED}"/>
              </a:ext>
            </a:extLst>
          </p:cNvPr>
          <p:cNvSpPr>
            <a:spLocks noGrp="1"/>
          </p:cNvSpPr>
          <p:nvPr>
            <p:ph idx="1"/>
          </p:nvPr>
        </p:nvSpPr>
        <p:spPr>
          <a:xfrm>
            <a:off x="5825613" y="838200"/>
            <a:ext cx="5501247" cy="1866358"/>
          </a:xfrm>
        </p:spPr>
        <p:txBody>
          <a:bodyPr>
            <a:normAutofit/>
          </a:bodyPr>
          <a:lstStyle/>
          <a:p>
            <a:r>
              <a:rPr lang="en-US" sz="2000"/>
              <a:t>While reading using format parquet ( help scale) </a:t>
            </a:r>
          </a:p>
          <a:p>
            <a:r>
              <a:rPr lang="en-US" sz="2000"/>
              <a:t>Also partition by city name ( help scale) </a:t>
            </a:r>
          </a:p>
          <a:p>
            <a:r>
              <a:rPr lang="en-US" sz="2000" dirty="0"/>
              <a:t>Git Code Repo :</a:t>
            </a:r>
            <a:r>
              <a:rPr lang="en-US" sz="2000" dirty="0">
                <a:hlinkClick r:id="rId2"/>
              </a:rPr>
              <a:t>Link</a:t>
            </a:r>
            <a:endParaRPr lang="en-US" sz="2000" dirty="0"/>
          </a:p>
          <a:p>
            <a:endParaRPr lang="en-US" sz="2000"/>
          </a:p>
          <a:p>
            <a:endParaRPr lang="en-US" sz="2000"/>
          </a:p>
        </p:txBody>
      </p:sp>
      <p:pic>
        <p:nvPicPr>
          <p:cNvPr id="5" name="Picture 4">
            <a:extLst>
              <a:ext uri="{FF2B5EF4-FFF2-40B4-BE49-F238E27FC236}">
                <a16:creationId xmlns:a16="http://schemas.microsoft.com/office/drawing/2014/main" id="{277E7AB7-B384-52D5-F493-2C88AB589C23}"/>
              </a:ext>
            </a:extLst>
          </p:cNvPr>
          <p:cNvPicPr>
            <a:picLocks noChangeAspect="1"/>
          </p:cNvPicPr>
          <p:nvPr/>
        </p:nvPicPr>
        <p:blipFill>
          <a:blip r:embed="rId3"/>
          <a:stretch>
            <a:fillRect/>
          </a:stretch>
        </p:blipFill>
        <p:spPr>
          <a:xfrm>
            <a:off x="801757" y="3431023"/>
            <a:ext cx="10591800" cy="2489072"/>
          </a:xfrm>
          <a:prstGeom prst="rect">
            <a:avLst/>
          </a:prstGeom>
        </p:spPr>
      </p:pic>
    </p:spTree>
    <p:extLst>
      <p:ext uri="{BB962C8B-B14F-4D97-AF65-F5344CB8AC3E}">
        <p14:creationId xmlns:p14="http://schemas.microsoft.com/office/powerpoint/2010/main" val="1191957055"/>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372</TotalTime>
  <Words>872</Words>
  <Application>Microsoft Macintosh PowerPoint</Application>
  <PresentationFormat>Widescreen</PresentationFormat>
  <Paragraphs>120</Paragraphs>
  <Slides>23</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23</vt:i4>
      </vt:variant>
    </vt:vector>
  </HeadingPairs>
  <TitlesOfParts>
    <vt:vector size="34" baseType="lpstr">
      <vt:lpstr>Aptos</vt:lpstr>
      <vt:lpstr>Aptos Display</vt:lpstr>
      <vt:lpstr>Arial</vt:lpstr>
      <vt:lpstr>Calibri</vt:lpstr>
      <vt:lpstr>Graphik Bold</vt:lpstr>
      <vt:lpstr>Graphik Light</vt:lpstr>
      <vt:lpstr>Graphik Regular</vt:lpstr>
      <vt:lpstr>Graphik Semibold</vt:lpstr>
      <vt:lpstr>Graphik Thin</vt:lpstr>
      <vt:lpstr>Retrospect</vt:lpstr>
      <vt:lpstr>Office Theme</vt:lpstr>
      <vt:lpstr>Grid optimization with weather </vt:lpstr>
      <vt:lpstr>Problem Definition</vt:lpstr>
      <vt:lpstr>PowerPoint Presentation</vt:lpstr>
      <vt:lpstr>PowerPoint Presentation</vt:lpstr>
      <vt:lpstr>PowerPoint Presentation</vt:lpstr>
      <vt:lpstr>Kafka to load data to Topic </vt:lpstr>
      <vt:lpstr>It Actually start sending data to weather_0</vt:lpstr>
      <vt:lpstr>PowerPoint Presentation</vt:lpstr>
      <vt:lpstr>Read data from topic using spark streaming</vt:lpstr>
      <vt:lpstr>PowerPoint Presentation</vt:lpstr>
      <vt:lpstr>Grid Data   Weather Data </vt:lpstr>
      <vt:lpstr>Aggregation Approach</vt:lpstr>
      <vt:lpstr>Merging Approach</vt:lpstr>
      <vt:lpstr>Forecasting Model Overview</vt:lpstr>
      <vt:lpstr>LSTM time series Model </vt:lpstr>
      <vt:lpstr>PowerPoint Presentation</vt:lpstr>
      <vt:lpstr>PowerPoint Presentation</vt:lpstr>
      <vt:lpstr>PowerPoint Presentation</vt:lpstr>
      <vt:lpstr>PowerPoint Presentation</vt:lpstr>
      <vt:lpstr>PowerPoint Presentation</vt:lpstr>
      <vt:lpstr>PowerPoint Presentation</vt:lpstr>
      <vt:lpstr>Conclusion</vt:lpstr>
      <vt:lpstr>Questions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Chandan Kumar Singh</dc:creator>
  <cp:lastModifiedBy>Satyam Vats</cp:lastModifiedBy>
  <cp:revision>28</cp:revision>
  <dcterms:created xsi:type="dcterms:W3CDTF">2024-12-04T20:16:07Z</dcterms:created>
  <dcterms:modified xsi:type="dcterms:W3CDTF">2024-12-06T17:07:09Z</dcterms:modified>
</cp:coreProperties>
</file>