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2"/>
  </p:notesMasterIdLst>
  <p:sldIdLst>
    <p:sldId id="266" r:id="rId3"/>
    <p:sldId id="273" r:id="rId4"/>
    <p:sldId id="1608" r:id="rId5"/>
    <p:sldId id="257" r:id="rId6"/>
    <p:sldId id="258" r:id="rId7"/>
    <p:sldId id="260" r:id="rId8"/>
    <p:sldId id="259" r:id="rId9"/>
    <p:sldId id="1614" r:id="rId10"/>
    <p:sldId id="1615" r:id="rId11"/>
    <p:sldId id="1612" r:id="rId12"/>
    <p:sldId id="1609" r:id="rId13"/>
    <p:sldId id="1610" r:id="rId14"/>
    <p:sldId id="1611" r:id="rId15"/>
    <p:sldId id="1616" r:id="rId16"/>
    <p:sldId id="268" r:id="rId17"/>
    <p:sldId id="269" r:id="rId18"/>
    <p:sldId id="270" r:id="rId19"/>
    <p:sldId id="161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35"/>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19</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12/6/2024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2152652" y="1880675"/>
            <a:ext cx="3781571" cy="3825130"/>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dirty="0"/>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2028384"/>
            <a:ext cx="3943350" cy="3825130"/>
          </a:xfrm>
        </p:spPr>
        <p:txBody>
          <a:bodyPr>
            <a:normAutofit lnSpcReduction="10000"/>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2152651" y="2340300"/>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2152650" y="3543558"/>
            <a:ext cx="3472347" cy="528711"/>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2152651" y="4073001"/>
            <a:ext cx="3472347" cy="528711"/>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2152651" y="4598138"/>
            <a:ext cx="3472347" cy="535856"/>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2152649" y="5115149"/>
            <a:ext cx="1607568" cy="550145"/>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2152650" y="1131095"/>
            <a:ext cx="7886700"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2" y="304972"/>
            <a:ext cx="8714935" cy="633046"/>
          </a:xfrm>
        </p:spPr>
        <p:txBody>
          <a:bodyPr>
            <a:normAutofit fontScale="90000"/>
          </a:bodyPr>
          <a:lstStyle/>
          <a:p>
            <a:r>
              <a:rPr lang="en-US"/>
              <a:t>Aggregation Approach</a:t>
            </a:r>
            <a:endParaRPr lang="en-US" dirty="0"/>
          </a:p>
        </p:txBody>
      </p:sp>
      <p:sp>
        <p:nvSpPr>
          <p:cNvPr id="3" name="Content Placeholder 2"/>
          <p:cNvSpPr>
            <a:spLocks noGrp="1"/>
          </p:cNvSpPr>
          <p:nvPr>
            <p:ph idx="1"/>
          </p:nvPr>
        </p:nvSpPr>
        <p:spPr>
          <a:xfrm>
            <a:off x="1738532" y="1139484"/>
            <a:ext cx="8714935" cy="1913206"/>
          </a:xfrm>
        </p:spPr>
        <p:txBody>
          <a:bodyPr>
            <a:normAutofit fontScale="92500" lnSpcReduction="20000"/>
          </a:bodyPr>
          <a:lstStyle/>
          <a:p>
            <a:pPr marL="0" indent="0">
              <a:buNone/>
            </a:pPr>
            <a:r>
              <a:rPr lang="en-US" sz="1500"/>
              <a:t>1. Numerical Feature Aggregation:</a:t>
            </a:r>
          </a:p>
          <a:p>
            <a:pPr marL="0" indent="0">
              <a:buNone/>
            </a:pPr>
            <a:r>
              <a:rPr lang="en-US" sz="1500"/>
              <a:t>	Calculated the average for all numerical features (e.g., Temperature, Humidity).</a:t>
            </a:r>
          </a:p>
          <a:p>
            <a:pPr marL="0" indent="0">
              <a:buNone/>
            </a:pPr>
            <a:r>
              <a:rPr lang="en-US" sz="1500"/>
              <a:t>2. </a:t>
            </a:r>
            <a:r>
              <a:rPr lang="en-US" sz="1600"/>
              <a:t>Categorical Feature Aggregation:</a:t>
            </a:r>
          </a:p>
          <a:p>
            <a:pPr marL="0" indent="0">
              <a:buNone/>
            </a:pPr>
            <a:r>
              <a:rPr lang="en-US" sz="1600"/>
              <a:t>	Applied mode operation to find the most frequent value for categorical features (e.g., Weather 	Description).</a:t>
            </a:r>
          </a:p>
          <a:p>
            <a:pPr marL="0" indent="0">
              <a:buNone/>
            </a:pPr>
            <a:endParaRPr lang="en-US" sz="1600"/>
          </a:p>
          <a:p>
            <a:pPr marL="0" indent="0">
              <a:buNone/>
            </a:pPr>
            <a:r>
              <a:rPr lang="en-US" sz="1600"/>
              <a:t>Result: Transformed minute-wise data into a single record for each day, simplifying the dataset.</a:t>
            </a:r>
          </a:p>
          <a:p>
            <a:pPr marL="0" indent="0">
              <a:buNone/>
            </a:pPr>
            <a:endParaRPr lang="en-US" sz="160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1738530" y="3052690"/>
            <a:ext cx="8714936" cy="3500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1631266" y="1139484"/>
            <a:ext cx="8929469" cy="1758461"/>
          </a:xfrm>
        </p:spPr>
        <p:txBody>
          <a:bodyPr>
            <a:normAutofit fontScale="92500" lnSpcReduction="20000"/>
          </a:bodyPr>
          <a:lstStyle/>
          <a:p>
            <a:pPr marL="0" indent="0">
              <a:buNone/>
            </a:pPr>
            <a:r>
              <a:rPr sz="1500" dirty="0"/>
              <a:t>1.</a:t>
            </a:r>
            <a:r>
              <a:rPr lang="en-US" sz="1500" dirty="0"/>
              <a:t> </a:t>
            </a:r>
            <a:r>
              <a:rPr lang="en-US" sz="1600" dirty="0"/>
              <a:t>Merging Data Frames</a:t>
            </a:r>
            <a:r>
              <a:rPr lang="en-GB" sz="1500" dirty="0"/>
              <a:t>:</a:t>
            </a:r>
          </a:p>
          <a:p>
            <a:pPr marL="0" indent="0">
              <a:buNone/>
            </a:pPr>
            <a:r>
              <a:rPr lang="en-GB" sz="1500" dirty="0"/>
              <a:t>	</a:t>
            </a:r>
            <a:r>
              <a:rPr lang="en-GB" sz="1600" dirty="0"/>
              <a:t>Merged weather and electricity datasets based on the 'Date' column.</a:t>
            </a:r>
            <a:endParaRPr lang="en-GB" sz="1500" dirty="0"/>
          </a:p>
          <a:p>
            <a:pPr marL="0" indent="0">
              <a:buNone/>
            </a:pPr>
            <a:r>
              <a:rPr lang="en-GB" sz="1500" dirty="0"/>
              <a:t>2. </a:t>
            </a:r>
            <a:r>
              <a:rPr lang="en-US" sz="1600" dirty="0"/>
              <a:t>Cleaning the Data</a:t>
            </a:r>
            <a:r>
              <a:rPr lang="en-GB" sz="1600" dirty="0"/>
              <a:t>:</a:t>
            </a:r>
          </a:p>
          <a:p>
            <a:pPr marL="0" indent="0">
              <a:buNone/>
            </a:pPr>
            <a:r>
              <a:rPr lang="en-GB" sz="1600" dirty="0"/>
              <a:t>	Removed one redundant 'City' column to avoid duplication</a:t>
            </a:r>
          </a:p>
          <a:p>
            <a:pPr marL="0" indent="0">
              <a:buNone/>
            </a:pPr>
            <a:endParaRPr lang="en-GB" sz="1600" dirty="0"/>
          </a:p>
          <a:p>
            <a:pPr marL="0" indent="0">
              <a:buNone/>
            </a:pPr>
            <a:r>
              <a:rPr lang="en-GB" sz="16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1631266" y="2897945"/>
            <a:ext cx="8929469" cy="3912287"/>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p:txBody>
          <a:bodyPr/>
          <a:lstStyle/>
          <a:p>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1981201" y="1414122"/>
            <a:ext cx="5071403" cy="4846002"/>
          </a:xfrm>
        </p:spPr>
        <p:txBody>
          <a:bodyPr>
            <a:normAutofit fontScale="62500" lnSpcReduction="20000"/>
          </a:bodyPr>
          <a:lstStyle/>
          <a:p>
            <a:pPr marL="0" indent="0">
              <a:buNone/>
            </a:pPr>
            <a:r>
              <a:rPr dirty="0"/>
              <a:t>1. Historical Data Preparation:</a:t>
            </a:r>
            <a:endParaRPr lang="en-US" dirty="0"/>
          </a:p>
          <a:p>
            <a:r>
              <a:rPr dirty="0"/>
              <a:t>Data includes features like Temperature, Humidity, Wind Speed, and Consumption.</a:t>
            </a:r>
            <a:endParaRPr lang="en-US" dirty="0"/>
          </a:p>
          <a:p>
            <a:r>
              <a:rPr lang="en-GB" sz="3100" dirty="0"/>
              <a:t>Target variable: </a:t>
            </a:r>
            <a:r>
              <a:rPr lang="en-GB" sz="3100" dirty="0" err="1"/>
              <a:t>Avg</a:t>
            </a:r>
            <a:r>
              <a:rPr lang="en-GB" sz="3100" dirty="0"/>
              <a:t> Consumption (MW).</a:t>
            </a:r>
          </a:p>
          <a:p>
            <a:pPr marL="0" indent="0">
              <a:buNone/>
            </a:pPr>
            <a:endParaRPr lang="en-US" dirty="0"/>
          </a:p>
          <a:p>
            <a:pPr marL="0" indent="0">
              <a:buNone/>
            </a:pPr>
            <a:r>
              <a:rPr dirty="0"/>
              <a:t>2. Model Training:</a:t>
            </a:r>
            <a:endParaRPr lang="en-US" dirty="0"/>
          </a:p>
          <a:p>
            <a:r>
              <a:rPr dirty="0"/>
              <a:t>Split historical data into Train (80%) and Test (20%).</a:t>
            </a:r>
            <a:endParaRPr lang="en-US" dirty="0"/>
          </a:p>
          <a:p>
            <a:r>
              <a:rPr dirty="0"/>
              <a:t>Trained Gradient Boosted Tree (GBT) Regressor.</a:t>
            </a:r>
          </a:p>
          <a:p>
            <a:endParaRPr dirty="0"/>
          </a:p>
          <a:p>
            <a:pPr marL="0" indent="0">
              <a:buNone/>
            </a:pPr>
            <a:r>
              <a:rPr dirty="0"/>
              <a:t>3. Forecasting:</a:t>
            </a:r>
            <a:endParaRPr lang="en-US" dirty="0"/>
          </a:p>
          <a:p>
            <a:r>
              <a:rPr dirty="0"/>
              <a:t>Generated future dates and derived features (e.g., Year, Month).</a:t>
            </a:r>
            <a:endParaRPr lang="en-US" dirty="0"/>
          </a:p>
          <a:p>
            <a:r>
              <a:rPr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969477"/>
            <a:ext cx="3474719" cy="3474402"/>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60972B-9874-90C3-C64E-07D183CF1D19}"/>
              </a:ext>
            </a:extLst>
          </p:cNvPr>
          <p:cNvSpPr>
            <a:spLocks noGrp="1"/>
          </p:cNvSpPr>
          <p:nvPr>
            <p:ph type="title"/>
          </p:nvPr>
        </p:nvSpPr>
        <p:spPr>
          <a:xfrm>
            <a:off x="838200" y="365125"/>
            <a:ext cx="10515600" cy="1325563"/>
          </a:xfrm>
        </p:spPr>
        <p:txBody>
          <a:bodyPr>
            <a:normAutofit/>
          </a:bodyPr>
          <a:lstStyle/>
          <a:p>
            <a:r>
              <a:rPr lang="en-US" dirty="0"/>
              <a:t>Data Creation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7D04E2-AEA9-79CD-C4A2-D3F387ADBC8C}"/>
              </a:ext>
            </a:extLst>
          </p:cNvPr>
          <p:cNvSpPr>
            <a:spLocks noGrp="1"/>
          </p:cNvSpPr>
          <p:nvPr>
            <p:ph idx="1"/>
          </p:nvPr>
        </p:nvSpPr>
        <p:spPr>
          <a:xfrm>
            <a:off x="838200" y="1825625"/>
            <a:ext cx="10515600" cy="4351338"/>
          </a:xfrm>
        </p:spPr>
        <p:txBody>
          <a:bodyPr>
            <a:normAutofit/>
          </a:bodyPr>
          <a:lstStyle/>
          <a:p>
            <a:r>
              <a:rPr lang="en-US" sz="2600"/>
              <a:t>Open Weather provides different APIs to pull weather data .</a:t>
            </a:r>
          </a:p>
          <a:p>
            <a:r>
              <a:rPr lang="en-US" sz="2600"/>
              <a:t>Updated Python code to pull bulk data from past 3 years. </a:t>
            </a:r>
          </a:p>
          <a:p>
            <a:r>
              <a:rPr lang="en-US" sz="2600"/>
              <a:t>When we run the code and get the data , it was actually created rows based on number of time our loop ran but the unique unix time was just duplicate ( only 2-3 unique time data in those data ) </a:t>
            </a:r>
          </a:p>
          <a:p>
            <a:r>
              <a:rPr lang="en-US" sz="2600"/>
              <a:t>We come to know that We need Subscription to get real data . </a:t>
            </a:r>
          </a:p>
          <a:p>
            <a:r>
              <a:rPr lang="en-US" sz="2600"/>
              <a:t>Search through different available source also but not able to find real data  .</a:t>
            </a:r>
          </a:p>
          <a:p>
            <a:r>
              <a:rPr lang="en-US" sz="2600"/>
              <a:t>We used python utility to generate 2GB of similar data which openWeather API use to return . </a:t>
            </a:r>
          </a:p>
          <a:p>
            <a:endParaRPr lang="en-US" sz="2600"/>
          </a:p>
        </p:txBody>
      </p:sp>
    </p:spTree>
    <p:extLst>
      <p:ext uri="{BB962C8B-B14F-4D97-AF65-F5344CB8AC3E}">
        <p14:creationId xmlns:p14="http://schemas.microsoft.com/office/powerpoint/2010/main" val="122762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D40E4-1E38-F69B-3C27-DB671F73D104}"/>
              </a:ext>
            </a:extLst>
          </p:cNvPr>
          <p:cNvPicPr>
            <a:picLocks noChangeAspect="1"/>
          </p:cNvPicPr>
          <p:nvPr/>
        </p:nvPicPr>
        <p:blipFill>
          <a:blip r:embed="rId2"/>
          <a:stretch>
            <a:fillRect/>
          </a:stretch>
        </p:blipFill>
        <p:spPr>
          <a:xfrm>
            <a:off x="2260878" y="1350559"/>
            <a:ext cx="1388827" cy="721915"/>
          </a:xfrm>
          <a:prstGeom prst="rect">
            <a:avLst/>
          </a:prstGeom>
        </p:spPr>
      </p:pic>
      <p:pic>
        <p:nvPicPr>
          <p:cNvPr id="5" name="Picture 4">
            <a:extLst>
              <a:ext uri="{FF2B5EF4-FFF2-40B4-BE49-F238E27FC236}">
                <a16:creationId xmlns:a16="http://schemas.microsoft.com/office/drawing/2014/main" id="{DDEACB79-3300-6FF3-944E-1D09E9008EE7}"/>
              </a:ext>
            </a:extLst>
          </p:cNvPr>
          <p:cNvPicPr>
            <a:picLocks noChangeAspect="1"/>
          </p:cNvPicPr>
          <p:nvPr/>
        </p:nvPicPr>
        <p:blipFill>
          <a:blip r:embed="rId3"/>
          <a:stretch>
            <a:fillRect/>
          </a:stretch>
        </p:blipFill>
        <p:spPr>
          <a:xfrm>
            <a:off x="4214802" y="1121097"/>
            <a:ext cx="1145058" cy="1180841"/>
          </a:xfrm>
          <a:prstGeom prst="rect">
            <a:avLst/>
          </a:prstGeom>
        </p:spPr>
      </p:pic>
      <p:pic>
        <p:nvPicPr>
          <p:cNvPr id="7" name="Picture 6">
            <a:extLst>
              <a:ext uri="{FF2B5EF4-FFF2-40B4-BE49-F238E27FC236}">
                <a16:creationId xmlns:a16="http://schemas.microsoft.com/office/drawing/2014/main" id="{E720DF20-0507-AD05-F194-D54F3A0D9A71}"/>
              </a:ext>
            </a:extLst>
          </p:cNvPr>
          <p:cNvPicPr>
            <a:picLocks noChangeAspect="1"/>
          </p:cNvPicPr>
          <p:nvPr/>
        </p:nvPicPr>
        <p:blipFill>
          <a:blip r:embed="rId4"/>
          <a:stretch>
            <a:fillRect/>
          </a:stretch>
        </p:blipFill>
        <p:spPr>
          <a:xfrm>
            <a:off x="6178532" y="830768"/>
            <a:ext cx="1724025" cy="1619250"/>
          </a:xfrm>
          <a:prstGeom prst="rect">
            <a:avLst/>
          </a:prstGeom>
        </p:spPr>
      </p:pic>
      <p:pic>
        <p:nvPicPr>
          <p:cNvPr id="11" name="Picture 10">
            <a:extLst>
              <a:ext uri="{FF2B5EF4-FFF2-40B4-BE49-F238E27FC236}">
                <a16:creationId xmlns:a16="http://schemas.microsoft.com/office/drawing/2014/main" id="{24EA1C7E-C67B-9E40-0722-200A33981D25}"/>
              </a:ext>
            </a:extLst>
          </p:cNvPr>
          <p:cNvPicPr>
            <a:picLocks noChangeAspect="1"/>
          </p:cNvPicPr>
          <p:nvPr/>
        </p:nvPicPr>
        <p:blipFill>
          <a:blip r:embed="rId5"/>
          <a:stretch>
            <a:fillRect/>
          </a:stretch>
        </p:blipFill>
        <p:spPr>
          <a:xfrm>
            <a:off x="8967734" y="1520888"/>
            <a:ext cx="876300" cy="781050"/>
          </a:xfrm>
          <a:prstGeom prst="rect">
            <a:avLst/>
          </a:prstGeom>
        </p:spPr>
      </p:pic>
      <p:pic>
        <p:nvPicPr>
          <p:cNvPr id="13" name="Picture 12">
            <a:extLst>
              <a:ext uri="{FF2B5EF4-FFF2-40B4-BE49-F238E27FC236}">
                <a16:creationId xmlns:a16="http://schemas.microsoft.com/office/drawing/2014/main" id="{E7690171-2F57-2FA6-220E-B6E0D549D565}"/>
              </a:ext>
            </a:extLst>
          </p:cNvPr>
          <p:cNvPicPr>
            <a:picLocks noChangeAspect="1"/>
          </p:cNvPicPr>
          <p:nvPr/>
        </p:nvPicPr>
        <p:blipFill>
          <a:blip r:embed="rId6"/>
          <a:stretch>
            <a:fillRect/>
          </a:stretch>
        </p:blipFill>
        <p:spPr>
          <a:xfrm>
            <a:off x="129014" y="2619376"/>
            <a:ext cx="1603138" cy="998032"/>
          </a:xfrm>
          <a:prstGeom prst="rect">
            <a:avLst/>
          </a:prstGeom>
        </p:spPr>
      </p:pic>
      <p:pic>
        <p:nvPicPr>
          <p:cNvPr id="14" name="Picture 13">
            <a:extLst>
              <a:ext uri="{FF2B5EF4-FFF2-40B4-BE49-F238E27FC236}">
                <a16:creationId xmlns:a16="http://schemas.microsoft.com/office/drawing/2014/main" id="{0A877248-324A-146A-285E-6D506D322999}"/>
              </a:ext>
            </a:extLst>
          </p:cNvPr>
          <p:cNvPicPr>
            <a:picLocks noChangeAspect="1"/>
          </p:cNvPicPr>
          <p:nvPr/>
        </p:nvPicPr>
        <p:blipFill>
          <a:blip r:embed="rId5"/>
          <a:stretch>
            <a:fillRect/>
          </a:stretch>
        </p:blipFill>
        <p:spPr>
          <a:xfrm>
            <a:off x="2953476" y="3759740"/>
            <a:ext cx="876300" cy="781050"/>
          </a:xfrm>
          <a:prstGeom prst="rect">
            <a:avLst/>
          </a:prstGeom>
        </p:spPr>
      </p:pic>
      <p:pic>
        <p:nvPicPr>
          <p:cNvPr id="15" name="Picture 14">
            <a:extLst>
              <a:ext uri="{FF2B5EF4-FFF2-40B4-BE49-F238E27FC236}">
                <a16:creationId xmlns:a16="http://schemas.microsoft.com/office/drawing/2014/main" id="{74F754FF-3434-FDF1-A61E-0218667E8C40}"/>
              </a:ext>
            </a:extLst>
          </p:cNvPr>
          <p:cNvPicPr>
            <a:picLocks noChangeAspect="1"/>
          </p:cNvPicPr>
          <p:nvPr/>
        </p:nvPicPr>
        <p:blipFill>
          <a:blip r:embed="rId5"/>
          <a:stretch>
            <a:fillRect/>
          </a:stretch>
        </p:blipFill>
        <p:spPr>
          <a:xfrm>
            <a:off x="2904432" y="5173696"/>
            <a:ext cx="876300" cy="781050"/>
          </a:xfrm>
          <a:prstGeom prst="rect">
            <a:avLst/>
          </a:prstGeom>
        </p:spPr>
      </p:pic>
      <p:cxnSp>
        <p:nvCxnSpPr>
          <p:cNvPr id="17" name="Straight Arrow Connector 16">
            <a:extLst>
              <a:ext uri="{FF2B5EF4-FFF2-40B4-BE49-F238E27FC236}">
                <a16:creationId xmlns:a16="http://schemas.microsoft.com/office/drawing/2014/main" id="{E0488218-2BA3-656E-58EC-3A7D2F14544D}"/>
              </a:ext>
            </a:extLst>
          </p:cNvPr>
          <p:cNvCxnSpPr/>
          <p:nvPr/>
        </p:nvCxnSpPr>
        <p:spPr>
          <a:xfrm flipV="1">
            <a:off x="1336431" y="1911413"/>
            <a:ext cx="803868" cy="538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FE9E0F-77FB-FBF2-D926-5F6B5859C463}"/>
              </a:ext>
            </a:extLst>
          </p:cNvPr>
          <p:cNvCxnSpPr/>
          <p:nvPr/>
        </p:nvCxnSpPr>
        <p:spPr>
          <a:xfrm>
            <a:off x="3832698" y="1640393"/>
            <a:ext cx="2626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C6EAFD8-337B-D2D5-CD6F-7339EC10C3B6}"/>
              </a:ext>
            </a:extLst>
          </p:cNvPr>
          <p:cNvCxnSpPr>
            <a:endCxn id="7" idx="1"/>
          </p:cNvCxnSpPr>
          <p:nvPr/>
        </p:nvCxnSpPr>
        <p:spPr>
          <a:xfrm>
            <a:off x="5564221" y="1640393"/>
            <a:ext cx="6143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BE7475-1E91-41B6-CAB9-5A8E75DB1E8F}"/>
              </a:ext>
            </a:extLst>
          </p:cNvPr>
          <p:cNvCxnSpPr/>
          <p:nvPr/>
        </p:nvCxnSpPr>
        <p:spPr>
          <a:xfrm>
            <a:off x="8180962" y="1640393"/>
            <a:ext cx="612842" cy="188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20941FE0-B65C-0E63-C9E5-EEE6DFCFBD10}"/>
              </a:ext>
            </a:extLst>
          </p:cNvPr>
          <p:cNvPicPr>
            <a:picLocks noChangeAspect="1"/>
          </p:cNvPicPr>
          <p:nvPr/>
        </p:nvPicPr>
        <p:blipFill>
          <a:blip r:embed="rId7"/>
          <a:stretch>
            <a:fillRect/>
          </a:stretch>
        </p:blipFill>
        <p:spPr>
          <a:xfrm>
            <a:off x="183906" y="4844273"/>
            <a:ext cx="1152525" cy="1819275"/>
          </a:xfrm>
          <a:prstGeom prst="rect">
            <a:avLst/>
          </a:prstGeom>
        </p:spPr>
      </p:pic>
      <p:pic>
        <p:nvPicPr>
          <p:cNvPr id="2" name="Picture 1">
            <a:extLst>
              <a:ext uri="{FF2B5EF4-FFF2-40B4-BE49-F238E27FC236}">
                <a16:creationId xmlns:a16="http://schemas.microsoft.com/office/drawing/2014/main" id="{6C8D37F8-58BC-92A1-3DC7-982E40CBF2F8}"/>
              </a:ext>
            </a:extLst>
          </p:cNvPr>
          <p:cNvPicPr>
            <a:picLocks noChangeAspect="1"/>
          </p:cNvPicPr>
          <p:nvPr/>
        </p:nvPicPr>
        <p:blipFill>
          <a:blip r:embed="rId5"/>
          <a:stretch>
            <a:fillRect/>
          </a:stretch>
        </p:blipFill>
        <p:spPr>
          <a:xfrm>
            <a:off x="5614241" y="4556063"/>
            <a:ext cx="876300" cy="781050"/>
          </a:xfrm>
          <a:prstGeom prst="rect">
            <a:avLst/>
          </a:prstGeom>
        </p:spPr>
      </p:pic>
      <p:pic>
        <p:nvPicPr>
          <p:cNvPr id="10" name="Picture 9">
            <a:extLst>
              <a:ext uri="{FF2B5EF4-FFF2-40B4-BE49-F238E27FC236}">
                <a16:creationId xmlns:a16="http://schemas.microsoft.com/office/drawing/2014/main" id="{99B0B577-29CF-9730-AE9B-549717D84D55}"/>
              </a:ext>
            </a:extLst>
          </p:cNvPr>
          <p:cNvPicPr>
            <a:picLocks noChangeAspect="1"/>
          </p:cNvPicPr>
          <p:nvPr/>
        </p:nvPicPr>
        <p:blipFill>
          <a:blip r:embed="rId8"/>
          <a:stretch>
            <a:fillRect/>
          </a:stretch>
        </p:blipFill>
        <p:spPr>
          <a:xfrm>
            <a:off x="8643884" y="4458814"/>
            <a:ext cx="1524000" cy="1085850"/>
          </a:xfrm>
          <a:prstGeom prst="rect">
            <a:avLst/>
          </a:prstGeom>
        </p:spPr>
      </p:pic>
      <p:cxnSp>
        <p:nvCxnSpPr>
          <p:cNvPr id="24" name="Straight Arrow Connector 23">
            <a:extLst>
              <a:ext uri="{FF2B5EF4-FFF2-40B4-BE49-F238E27FC236}">
                <a16:creationId xmlns:a16="http://schemas.microsoft.com/office/drawing/2014/main" id="{246FD011-F805-7EFA-BA98-C9856254B9D6}"/>
              </a:ext>
            </a:extLst>
          </p:cNvPr>
          <p:cNvCxnSpPr/>
          <p:nvPr/>
        </p:nvCxnSpPr>
        <p:spPr>
          <a:xfrm>
            <a:off x="1857983" y="3429000"/>
            <a:ext cx="924128" cy="627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1F86427-4242-DCF5-EE03-003CC692DDBD}"/>
              </a:ext>
            </a:extLst>
          </p:cNvPr>
          <p:cNvCxnSpPr/>
          <p:nvPr/>
        </p:nvCxnSpPr>
        <p:spPr>
          <a:xfrm flipV="1">
            <a:off x="1643974" y="5564221"/>
            <a:ext cx="1001949" cy="282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1472116-FF80-5FFD-C13D-91217E30553A}"/>
              </a:ext>
            </a:extLst>
          </p:cNvPr>
          <p:cNvCxnSpPr>
            <a:stCxn id="14" idx="3"/>
          </p:cNvCxnSpPr>
          <p:nvPr/>
        </p:nvCxnSpPr>
        <p:spPr>
          <a:xfrm>
            <a:off x="3829776" y="4150265"/>
            <a:ext cx="1423160" cy="694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4BF43D6-F783-D73A-1E08-876F3E37A052}"/>
              </a:ext>
            </a:extLst>
          </p:cNvPr>
          <p:cNvCxnSpPr/>
          <p:nvPr/>
        </p:nvCxnSpPr>
        <p:spPr>
          <a:xfrm flipV="1">
            <a:off x="4001141" y="5173696"/>
            <a:ext cx="1154519" cy="531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509FA7B-293E-1847-4745-AF79F69BEDC7}"/>
              </a:ext>
            </a:extLst>
          </p:cNvPr>
          <p:cNvCxnSpPr/>
          <p:nvPr/>
        </p:nvCxnSpPr>
        <p:spPr>
          <a:xfrm>
            <a:off x="6770451" y="5001739"/>
            <a:ext cx="15369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58901D2D-01C7-0591-71D3-163F44689745}"/>
              </a:ext>
            </a:extLst>
          </p:cNvPr>
          <p:cNvCxnSpPr/>
          <p:nvPr/>
        </p:nvCxnSpPr>
        <p:spPr>
          <a:xfrm>
            <a:off x="9377464" y="2519464"/>
            <a:ext cx="0" cy="1630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Arrow: Right 7">
            <a:extLst>
              <a:ext uri="{FF2B5EF4-FFF2-40B4-BE49-F238E27FC236}">
                <a16:creationId xmlns:a16="http://schemas.microsoft.com/office/drawing/2014/main" id="{62AB387F-89D2-D6CB-CD78-9C0DC2013904}"/>
              </a:ext>
            </a:extLst>
          </p:cNvPr>
          <p:cNvSpPr/>
          <p:nvPr/>
        </p:nvSpPr>
        <p:spPr>
          <a:xfrm>
            <a:off x="10593421" y="4844273"/>
            <a:ext cx="749030" cy="3294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30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272</TotalTime>
  <Words>834</Words>
  <Application>Microsoft Office PowerPoint</Application>
  <PresentationFormat>Widescreen</PresentationFormat>
  <Paragraphs>108</Paragraphs>
  <Slides>19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Data Creation </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Chandan Kumar Singh</cp:lastModifiedBy>
  <cp:revision>19</cp:revision>
  <dcterms:created xsi:type="dcterms:W3CDTF">2024-12-04T20:16:07Z</dcterms:created>
  <dcterms:modified xsi:type="dcterms:W3CDTF">2024-12-05T18:48:45Z</dcterms:modified>
</cp:coreProperties>
</file>