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6"/>
  </p:notesMasterIdLst>
  <p:sldIdLst>
    <p:sldId id="266" r:id="rId3"/>
    <p:sldId id="273" r:id="rId4"/>
    <p:sldId id="1619" r:id="rId5"/>
    <p:sldId id="1617" r:id="rId6"/>
    <p:sldId id="257" r:id="rId7"/>
    <p:sldId id="258" r:id="rId8"/>
    <p:sldId id="260" r:id="rId9"/>
    <p:sldId id="259" r:id="rId10"/>
    <p:sldId id="1614" r:id="rId11"/>
    <p:sldId id="1615" r:id="rId12"/>
    <p:sldId id="1612" r:id="rId13"/>
    <p:sldId id="1609" r:id="rId14"/>
    <p:sldId id="1610" r:id="rId15"/>
    <p:sldId id="1611" r:id="rId16"/>
    <p:sldId id="1616" r:id="rId17"/>
    <p:sldId id="268" r:id="rId18"/>
    <p:sldId id="269" r:id="rId19"/>
    <p:sldId id="270" r:id="rId20"/>
    <p:sldId id="1620" r:id="rId21"/>
    <p:sldId id="1621" r:id="rId22"/>
    <p:sldId id="1622" r:id="rId23"/>
    <p:sldId id="1613"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0" autoAdjust="0"/>
    <p:restoredTop sz="94640"/>
  </p:normalViewPr>
  <p:slideViewPr>
    <p:cSldViewPr snapToGrid="0">
      <p:cViewPr varScale="1">
        <p:scale>
          <a:sx n="86" d="100"/>
          <a:sy n="86" d="100"/>
        </p:scale>
        <p:origin x="22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9BE32-417E-4224-BAB0-7933B1157AB9}"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C7743BD-7C99-45F2-B98B-9BF8F0E223E6}">
      <dgm:prSet/>
      <dgm:spPr/>
      <dgm:t>
        <a:bodyPr/>
        <a:lstStyle/>
        <a:p>
          <a:pPr>
            <a:lnSpc>
              <a:spcPct val="100000"/>
            </a:lnSpc>
            <a:defRPr b="1"/>
          </a:pPr>
          <a:r>
            <a:rPr lang="en-US" b="1" i="0"/>
            <a:t>Data Collection and Challenges</a:t>
          </a:r>
          <a:endParaRPr lang="en-US"/>
        </a:p>
      </dgm:t>
    </dgm:pt>
    <dgm:pt modelId="{5B630D7A-68C7-44D9-BEF8-B28E0E48FC92}" type="parTrans" cxnId="{2C336E8D-0775-4B93-B422-92DF59898631}">
      <dgm:prSet/>
      <dgm:spPr/>
      <dgm:t>
        <a:bodyPr/>
        <a:lstStyle/>
        <a:p>
          <a:endParaRPr lang="en-US"/>
        </a:p>
      </dgm:t>
    </dgm:pt>
    <dgm:pt modelId="{4D2BE505-7FFE-4A34-922D-C48753F9405A}" type="sibTrans" cxnId="{2C336E8D-0775-4B93-B422-92DF59898631}">
      <dgm:prSet/>
      <dgm:spPr/>
      <dgm:t>
        <a:bodyPr/>
        <a:lstStyle/>
        <a:p>
          <a:endParaRPr lang="en-US"/>
        </a:p>
      </dgm:t>
    </dgm:pt>
    <dgm:pt modelId="{38E0C723-13A0-4449-BC94-6587892EA2F3}">
      <dgm:prSet/>
      <dgm:spPr/>
      <dgm:t>
        <a:bodyPr/>
        <a:lstStyle/>
        <a:p>
          <a:pPr>
            <a:lnSpc>
              <a:spcPct val="100000"/>
            </a:lnSpc>
          </a:pPr>
          <a:r>
            <a:rPr lang="en-US" b="1" i="0"/>
            <a:t>Data Source</a:t>
          </a:r>
          <a:r>
            <a:rPr lang="en-US" b="0" i="0"/>
            <a:t>: </a:t>
          </a:r>
          <a:r>
            <a:rPr lang="en-US"/>
            <a:t>Open Weather provides different APIs to pull weather data. </a:t>
          </a:r>
          <a:r>
            <a:rPr lang="en-US" b="0" i="0"/>
            <a:t>Attempted to collect bulk weather data from OpenWeatherMap API using Python for the past 45 years.</a:t>
          </a:r>
          <a:endParaRPr lang="en-US" dirty="0"/>
        </a:p>
      </dgm:t>
    </dgm:pt>
    <dgm:pt modelId="{1A63C3C3-973D-45D3-BCF5-075E7AD08784}" type="parTrans" cxnId="{AC790DE4-28CB-49D1-9428-3C90B913EBC0}">
      <dgm:prSet/>
      <dgm:spPr/>
      <dgm:t>
        <a:bodyPr/>
        <a:lstStyle/>
        <a:p>
          <a:endParaRPr lang="en-US"/>
        </a:p>
      </dgm:t>
    </dgm:pt>
    <dgm:pt modelId="{556FE32F-255C-4F4A-966A-9844627858A9}" type="sibTrans" cxnId="{AC790DE4-28CB-49D1-9428-3C90B913EBC0}">
      <dgm:prSet/>
      <dgm:spPr/>
      <dgm:t>
        <a:bodyPr/>
        <a:lstStyle/>
        <a:p>
          <a:endParaRPr lang="en-US"/>
        </a:p>
      </dgm:t>
    </dgm:pt>
    <dgm:pt modelId="{D4B8E38F-D4BA-4C07-84BB-9B78A7D1FF94}">
      <dgm:prSet/>
      <dgm:spPr/>
      <dgm:t>
        <a:bodyPr/>
        <a:lstStyle/>
        <a:p>
          <a:pPr>
            <a:lnSpc>
              <a:spcPct val="100000"/>
            </a:lnSpc>
          </a:pPr>
          <a:r>
            <a:rPr lang="en-US" b="1" i="0"/>
            <a:t>Challenges</a:t>
          </a:r>
          <a:r>
            <a:rPr lang="en-US" b="0" i="0"/>
            <a:t>:</a:t>
          </a:r>
          <a:endParaRPr lang="en-US"/>
        </a:p>
      </dgm:t>
    </dgm:pt>
    <dgm:pt modelId="{BE4F2FD1-E469-4CAD-BA11-4FEF7CBA3885}" type="parTrans" cxnId="{231D969F-459D-409F-8BC3-371A8C59FCF6}">
      <dgm:prSet/>
      <dgm:spPr/>
      <dgm:t>
        <a:bodyPr/>
        <a:lstStyle/>
        <a:p>
          <a:endParaRPr lang="en-US"/>
        </a:p>
      </dgm:t>
    </dgm:pt>
    <dgm:pt modelId="{8C54AE00-DFFB-49DB-AB1D-F80AEFD681A0}" type="sibTrans" cxnId="{231D969F-459D-409F-8BC3-371A8C59FCF6}">
      <dgm:prSet/>
      <dgm:spPr/>
      <dgm:t>
        <a:bodyPr/>
        <a:lstStyle/>
        <a:p>
          <a:endParaRPr lang="en-US"/>
        </a:p>
      </dgm:t>
    </dgm:pt>
    <dgm:pt modelId="{B3A8EE05-B091-42C1-93DB-033AF52CFF22}">
      <dgm:prSet/>
      <dgm:spPr/>
      <dgm:t>
        <a:bodyPr/>
        <a:lstStyle/>
        <a:p>
          <a:r>
            <a:rPr lang="en-US" b="0" i="0"/>
            <a:t>Data retrieved contained only a few unique timestamps due to subscription limitations.</a:t>
          </a:r>
          <a:endParaRPr lang="en-US"/>
        </a:p>
      </dgm:t>
    </dgm:pt>
    <dgm:pt modelId="{19E996CD-78F2-4AF6-B855-5FAB71E83372}" type="parTrans" cxnId="{803BC40C-CF61-448F-A4A6-913FBBD472A5}">
      <dgm:prSet/>
      <dgm:spPr/>
      <dgm:t>
        <a:bodyPr/>
        <a:lstStyle/>
        <a:p>
          <a:endParaRPr lang="en-US"/>
        </a:p>
      </dgm:t>
    </dgm:pt>
    <dgm:pt modelId="{C655C038-57EC-4FC9-B362-A4B5E85BE1D9}" type="sibTrans" cxnId="{803BC40C-CF61-448F-A4A6-913FBBD472A5}">
      <dgm:prSet/>
      <dgm:spPr/>
      <dgm:t>
        <a:bodyPr/>
        <a:lstStyle/>
        <a:p>
          <a:endParaRPr lang="en-US"/>
        </a:p>
      </dgm:t>
    </dgm:pt>
    <dgm:pt modelId="{11927494-446B-43B0-BF8C-05EFBD24A84D}">
      <dgm:prSet/>
      <dgm:spPr/>
      <dgm:t>
        <a:bodyPr/>
        <a:lstStyle/>
        <a:p>
          <a:r>
            <a:rPr lang="en-US" b="0" i="0"/>
            <a:t>Unable to find real weather data through alternative sources.</a:t>
          </a:r>
          <a:endParaRPr lang="en-US"/>
        </a:p>
      </dgm:t>
    </dgm:pt>
    <dgm:pt modelId="{74DCB0DE-8766-424F-9F89-922A5FACA3C2}" type="parTrans" cxnId="{514D811C-E91B-446F-B8E7-C6288B06CB2C}">
      <dgm:prSet/>
      <dgm:spPr/>
      <dgm:t>
        <a:bodyPr/>
        <a:lstStyle/>
        <a:p>
          <a:endParaRPr lang="en-US"/>
        </a:p>
      </dgm:t>
    </dgm:pt>
    <dgm:pt modelId="{C2DB35A8-E94C-4271-AAEF-0ED17D820858}" type="sibTrans" cxnId="{514D811C-E91B-446F-B8E7-C6288B06CB2C}">
      <dgm:prSet/>
      <dgm:spPr/>
      <dgm:t>
        <a:bodyPr/>
        <a:lstStyle/>
        <a:p>
          <a:endParaRPr lang="en-US"/>
        </a:p>
      </dgm:t>
    </dgm:pt>
    <dgm:pt modelId="{26A76B25-48EA-4743-ACCC-E1447941F0FF}">
      <dgm:prSet/>
      <dgm:spPr/>
      <dgm:t>
        <a:bodyPr/>
        <a:lstStyle/>
        <a:p>
          <a:pPr>
            <a:lnSpc>
              <a:spcPct val="100000"/>
            </a:lnSpc>
            <a:defRPr b="1"/>
          </a:pPr>
          <a:r>
            <a:rPr lang="en-US" b="1" i="0"/>
            <a:t>Solution</a:t>
          </a:r>
          <a:r>
            <a:rPr lang="en-US" b="0" i="0"/>
            <a:t>:</a:t>
          </a:r>
          <a:endParaRPr lang="en-US"/>
        </a:p>
      </dgm:t>
    </dgm:pt>
    <dgm:pt modelId="{054D4BAE-B355-4EBE-B75F-A82D5D37088A}" type="parTrans" cxnId="{B45E9AFE-856E-46B8-B320-11BD356880E1}">
      <dgm:prSet/>
      <dgm:spPr/>
      <dgm:t>
        <a:bodyPr/>
        <a:lstStyle/>
        <a:p>
          <a:endParaRPr lang="en-US"/>
        </a:p>
      </dgm:t>
    </dgm:pt>
    <dgm:pt modelId="{FE267A1E-10BC-4C82-85F9-89CE884B97F0}" type="sibTrans" cxnId="{B45E9AFE-856E-46B8-B320-11BD356880E1}">
      <dgm:prSet/>
      <dgm:spPr/>
      <dgm:t>
        <a:bodyPr/>
        <a:lstStyle/>
        <a:p>
          <a:endParaRPr lang="en-US"/>
        </a:p>
      </dgm:t>
    </dgm:pt>
    <dgm:pt modelId="{619D9F95-4E26-43E8-B086-C8B515D864F1}">
      <dgm:prSet/>
      <dgm:spPr/>
      <dgm:t>
        <a:bodyPr/>
        <a:lstStyle/>
        <a:p>
          <a:pPr>
            <a:lnSpc>
              <a:spcPct val="100000"/>
            </a:lnSpc>
          </a:pPr>
          <a:r>
            <a:rPr lang="en-US" b="0" i="0"/>
            <a:t>Created a Python utility to generate 2GB of synthetic data, simulating the typical response from OpenWeatherMap API.</a:t>
          </a:r>
          <a:endParaRPr lang="en-US" dirty="0"/>
        </a:p>
      </dgm:t>
    </dgm:pt>
    <dgm:pt modelId="{AB1E6CB0-36BD-4C66-8230-91B0A40C5658}" type="parTrans" cxnId="{914141C6-2107-4ECA-99CB-34C14164CAA8}">
      <dgm:prSet/>
      <dgm:spPr/>
      <dgm:t>
        <a:bodyPr/>
        <a:lstStyle/>
        <a:p>
          <a:endParaRPr lang="en-US"/>
        </a:p>
      </dgm:t>
    </dgm:pt>
    <dgm:pt modelId="{659541CB-111B-4C9E-84EB-BA886CBB7617}" type="sibTrans" cxnId="{914141C6-2107-4ECA-99CB-34C14164CAA8}">
      <dgm:prSet/>
      <dgm:spPr/>
      <dgm:t>
        <a:bodyPr/>
        <a:lstStyle/>
        <a:p>
          <a:endParaRPr lang="en-US"/>
        </a:p>
      </dgm:t>
    </dgm:pt>
    <dgm:pt modelId="{93AE977C-1848-4312-A023-8ACA575FB54B}" type="pres">
      <dgm:prSet presAssocID="{D9D9BE32-417E-4224-BAB0-7933B1157AB9}" presName="root" presStyleCnt="0">
        <dgm:presLayoutVars>
          <dgm:dir/>
          <dgm:resizeHandles val="exact"/>
        </dgm:presLayoutVars>
      </dgm:prSet>
      <dgm:spPr/>
    </dgm:pt>
    <dgm:pt modelId="{DC7E8E2D-5059-4423-B0CC-A618856B85D1}" type="pres">
      <dgm:prSet presAssocID="{4C7743BD-7C99-45F2-B98B-9BF8F0E223E6}" presName="compNode" presStyleCnt="0"/>
      <dgm:spPr/>
    </dgm:pt>
    <dgm:pt modelId="{04C74D0D-EAF3-44A5-A749-06A61D0A6F4A}" type="pres">
      <dgm:prSet presAssocID="{4C7743BD-7C99-45F2-B98B-9BF8F0E223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D179D109-70E0-4B2B-8C2E-5A6BA1F0A7D0}" type="pres">
      <dgm:prSet presAssocID="{4C7743BD-7C99-45F2-B98B-9BF8F0E223E6}" presName="iconSpace" presStyleCnt="0"/>
      <dgm:spPr/>
    </dgm:pt>
    <dgm:pt modelId="{8A51C4C9-8945-4398-9608-4C75880FBD45}" type="pres">
      <dgm:prSet presAssocID="{4C7743BD-7C99-45F2-B98B-9BF8F0E223E6}" presName="parTx" presStyleLbl="revTx" presStyleIdx="0" presStyleCnt="4">
        <dgm:presLayoutVars>
          <dgm:chMax val="0"/>
          <dgm:chPref val="0"/>
        </dgm:presLayoutVars>
      </dgm:prSet>
      <dgm:spPr/>
    </dgm:pt>
    <dgm:pt modelId="{8524BCF6-5461-4AFE-BFB3-B2DC9F071615}" type="pres">
      <dgm:prSet presAssocID="{4C7743BD-7C99-45F2-B98B-9BF8F0E223E6}" presName="txSpace" presStyleCnt="0"/>
      <dgm:spPr/>
    </dgm:pt>
    <dgm:pt modelId="{5366B811-1A62-4ABD-8B39-308C8A6A2D6B}" type="pres">
      <dgm:prSet presAssocID="{4C7743BD-7C99-45F2-B98B-9BF8F0E223E6}" presName="desTx" presStyleLbl="revTx" presStyleIdx="1" presStyleCnt="4">
        <dgm:presLayoutVars/>
      </dgm:prSet>
      <dgm:spPr/>
    </dgm:pt>
    <dgm:pt modelId="{8EE5519D-9E11-4107-BCDF-BCED60488CA4}" type="pres">
      <dgm:prSet presAssocID="{4D2BE505-7FFE-4A34-922D-C48753F9405A}" presName="sibTrans" presStyleCnt="0"/>
      <dgm:spPr/>
    </dgm:pt>
    <dgm:pt modelId="{1F01F1C9-BE58-4EA0-852E-78800069A326}" type="pres">
      <dgm:prSet presAssocID="{26A76B25-48EA-4743-ACCC-E1447941F0FF}" presName="compNode" presStyleCnt="0"/>
      <dgm:spPr/>
    </dgm:pt>
    <dgm:pt modelId="{47D6DE55-F62F-4F49-B579-4CEFCECD7DD6}" type="pres">
      <dgm:prSet presAssocID="{26A76B25-48EA-4743-ACCC-E1447941F0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2F8A0C32-10F4-4B5E-B061-DF2A29FF8B24}" type="pres">
      <dgm:prSet presAssocID="{26A76B25-48EA-4743-ACCC-E1447941F0FF}" presName="iconSpace" presStyleCnt="0"/>
      <dgm:spPr/>
    </dgm:pt>
    <dgm:pt modelId="{B5E7056B-2B58-4AAC-91A1-AA46BE788678}" type="pres">
      <dgm:prSet presAssocID="{26A76B25-48EA-4743-ACCC-E1447941F0FF}" presName="parTx" presStyleLbl="revTx" presStyleIdx="2" presStyleCnt="4">
        <dgm:presLayoutVars>
          <dgm:chMax val="0"/>
          <dgm:chPref val="0"/>
        </dgm:presLayoutVars>
      </dgm:prSet>
      <dgm:spPr/>
    </dgm:pt>
    <dgm:pt modelId="{DCC95F2C-D33A-4BF6-85CF-041700D364C2}" type="pres">
      <dgm:prSet presAssocID="{26A76B25-48EA-4743-ACCC-E1447941F0FF}" presName="txSpace" presStyleCnt="0"/>
      <dgm:spPr/>
    </dgm:pt>
    <dgm:pt modelId="{5E3F5CE1-3BE0-45EC-B586-41E2FBCFFDEC}" type="pres">
      <dgm:prSet presAssocID="{26A76B25-48EA-4743-ACCC-E1447941F0FF}" presName="desTx" presStyleLbl="revTx" presStyleIdx="3" presStyleCnt="4">
        <dgm:presLayoutVars/>
      </dgm:prSet>
      <dgm:spPr/>
    </dgm:pt>
  </dgm:ptLst>
  <dgm:cxnLst>
    <dgm:cxn modelId="{803BC40C-CF61-448F-A4A6-913FBBD472A5}" srcId="{D4B8E38F-D4BA-4C07-84BB-9B78A7D1FF94}" destId="{B3A8EE05-B091-42C1-93DB-033AF52CFF22}" srcOrd="0" destOrd="0" parTransId="{19E996CD-78F2-4AF6-B855-5FAB71E83372}" sibTransId="{C655C038-57EC-4FC9-B362-A4B5E85BE1D9}"/>
    <dgm:cxn modelId="{514D811C-E91B-446F-B8E7-C6288B06CB2C}" srcId="{D4B8E38F-D4BA-4C07-84BB-9B78A7D1FF94}" destId="{11927494-446B-43B0-BF8C-05EFBD24A84D}" srcOrd="1" destOrd="0" parTransId="{74DCB0DE-8766-424F-9F89-922A5FACA3C2}" sibTransId="{C2DB35A8-E94C-4271-AAEF-0ED17D820858}"/>
    <dgm:cxn modelId="{26083825-3317-8546-BB57-EFBAEDEC2E99}" type="presOf" srcId="{38E0C723-13A0-4449-BC94-6587892EA2F3}" destId="{5366B811-1A62-4ABD-8B39-308C8A6A2D6B}" srcOrd="0" destOrd="0" presId="urn:microsoft.com/office/officeart/2018/2/layout/IconLabelDescriptionList"/>
    <dgm:cxn modelId="{72A86745-CD89-B140-A600-797174694B14}" type="presOf" srcId="{D4B8E38F-D4BA-4C07-84BB-9B78A7D1FF94}" destId="{5366B811-1A62-4ABD-8B39-308C8A6A2D6B}" srcOrd="0" destOrd="1" presId="urn:microsoft.com/office/officeart/2018/2/layout/IconLabelDescriptionList"/>
    <dgm:cxn modelId="{10968852-469E-5F4F-AC17-8C9956E5909D}" type="presOf" srcId="{26A76B25-48EA-4743-ACCC-E1447941F0FF}" destId="{B5E7056B-2B58-4AAC-91A1-AA46BE788678}" srcOrd="0" destOrd="0" presId="urn:microsoft.com/office/officeart/2018/2/layout/IconLabelDescriptionList"/>
    <dgm:cxn modelId="{FCE65274-5CD0-B54C-BC8D-BC358923BCE8}" type="presOf" srcId="{11927494-446B-43B0-BF8C-05EFBD24A84D}" destId="{5366B811-1A62-4ABD-8B39-308C8A6A2D6B}" srcOrd="0" destOrd="3" presId="urn:microsoft.com/office/officeart/2018/2/layout/IconLabelDescriptionList"/>
    <dgm:cxn modelId="{858EC775-258A-D54D-9E9D-D6DF4C071F67}" type="presOf" srcId="{D9D9BE32-417E-4224-BAB0-7933B1157AB9}" destId="{93AE977C-1848-4312-A023-8ACA575FB54B}" srcOrd="0" destOrd="0" presId="urn:microsoft.com/office/officeart/2018/2/layout/IconLabelDescriptionList"/>
    <dgm:cxn modelId="{2C336E8D-0775-4B93-B422-92DF59898631}" srcId="{D9D9BE32-417E-4224-BAB0-7933B1157AB9}" destId="{4C7743BD-7C99-45F2-B98B-9BF8F0E223E6}" srcOrd="0" destOrd="0" parTransId="{5B630D7A-68C7-44D9-BEF8-B28E0E48FC92}" sibTransId="{4D2BE505-7FFE-4A34-922D-C48753F9405A}"/>
    <dgm:cxn modelId="{60BA8496-8B3A-7B49-8BFA-8907925CFB3B}" type="presOf" srcId="{B3A8EE05-B091-42C1-93DB-033AF52CFF22}" destId="{5366B811-1A62-4ABD-8B39-308C8A6A2D6B}" srcOrd="0" destOrd="2" presId="urn:microsoft.com/office/officeart/2018/2/layout/IconLabelDescriptionList"/>
    <dgm:cxn modelId="{6CCE399B-E953-484D-BE25-F9A801C7C8B0}" type="presOf" srcId="{4C7743BD-7C99-45F2-B98B-9BF8F0E223E6}" destId="{8A51C4C9-8945-4398-9608-4C75880FBD45}" srcOrd="0" destOrd="0" presId="urn:microsoft.com/office/officeart/2018/2/layout/IconLabelDescriptionList"/>
    <dgm:cxn modelId="{231D969F-459D-409F-8BC3-371A8C59FCF6}" srcId="{4C7743BD-7C99-45F2-B98B-9BF8F0E223E6}" destId="{D4B8E38F-D4BA-4C07-84BB-9B78A7D1FF94}" srcOrd="1" destOrd="0" parTransId="{BE4F2FD1-E469-4CAD-BA11-4FEF7CBA3885}" sibTransId="{8C54AE00-DFFB-49DB-AB1D-F80AEFD681A0}"/>
    <dgm:cxn modelId="{4B47D6AE-A18B-464D-B7F4-1F390880FDAB}" type="presOf" srcId="{619D9F95-4E26-43E8-B086-C8B515D864F1}" destId="{5E3F5CE1-3BE0-45EC-B586-41E2FBCFFDEC}" srcOrd="0" destOrd="0" presId="urn:microsoft.com/office/officeart/2018/2/layout/IconLabelDescriptionList"/>
    <dgm:cxn modelId="{914141C6-2107-4ECA-99CB-34C14164CAA8}" srcId="{26A76B25-48EA-4743-ACCC-E1447941F0FF}" destId="{619D9F95-4E26-43E8-B086-C8B515D864F1}" srcOrd="0" destOrd="0" parTransId="{AB1E6CB0-36BD-4C66-8230-91B0A40C5658}" sibTransId="{659541CB-111B-4C9E-84EB-BA886CBB7617}"/>
    <dgm:cxn modelId="{AC790DE4-28CB-49D1-9428-3C90B913EBC0}" srcId="{4C7743BD-7C99-45F2-B98B-9BF8F0E223E6}" destId="{38E0C723-13A0-4449-BC94-6587892EA2F3}" srcOrd="0" destOrd="0" parTransId="{1A63C3C3-973D-45D3-BCF5-075E7AD08784}" sibTransId="{556FE32F-255C-4F4A-966A-9844627858A9}"/>
    <dgm:cxn modelId="{B45E9AFE-856E-46B8-B320-11BD356880E1}" srcId="{D9D9BE32-417E-4224-BAB0-7933B1157AB9}" destId="{26A76B25-48EA-4743-ACCC-E1447941F0FF}" srcOrd="1" destOrd="0" parTransId="{054D4BAE-B355-4EBE-B75F-A82D5D37088A}" sibTransId="{FE267A1E-10BC-4C82-85F9-89CE884B97F0}"/>
    <dgm:cxn modelId="{118C117D-12E3-F240-B03D-6C446F182566}" type="presParOf" srcId="{93AE977C-1848-4312-A023-8ACA575FB54B}" destId="{DC7E8E2D-5059-4423-B0CC-A618856B85D1}" srcOrd="0" destOrd="0" presId="urn:microsoft.com/office/officeart/2018/2/layout/IconLabelDescriptionList"/>
    <dgm:cxn modelId="{8F7E1FC5-655D-E241-94B0-6331A787035D}" type="presParOf" srcId="{DC7E8E2D-5059-4423-B0CC-A618856B85D1}" destId="{04C74D0D-EAF3-44A5-A749-06A61D0A6F4A}" srcOrd="0" destOrd="0" presId="urn:microsoft.com/office/officeart/2018/2/layout/IconLabelDescriptionList"/>
    <dgm:cxn modelId="{1C94A230-2B1D-804E-AB4D-3B47DA57F4E0}" type="presParOf" srcId="{DC7E8E2D-5059-4423-B0CC-A618856B85D1}" destId="{D179D109-70E0-4B2B-8C2E-5A6BA1F0A7D0}" srcOrd="1" destOrd="0" presId="urn:microsoft.com/office/officeart/2018/2/layout/IconLabelDescriptionList"/>
    <dgm:cxn modelId="{4BE7759D-5BC2-EA45-BA6F-7DEE74BD87CB}" type="presParOf" srcId="{DC7E8E2D-5059-4423-B0CC-A618856B85D1}" destId="{8A51C4C9-8945-4398-9608-4C75880FBD45}" srcOrd="2" destOrd="0" presId="urn:microsoft.com/office/officeart/2018/2/layout/IconLabelDescriptionList"/>
    <dgm:cxn modelId="{4085A372-3FD9-DF42-BD04-AEF93265AE84}" type="presParOf" srcId="{DC7E8E2D-5059-4423-B0CC-A618856B85D1}" destId="{8524BCF6-5461-4AFE-BFB3-B2DC9F071615}" srcOrd="3" destOrd="0" presId="urn:microsoft.com/office/officeart/2018/2/layout/IconLabelDescriptionList"/>
    <dgm:cxn modelId="{0178DBE4-9A74-034F-AEE0-A801FA815DD9}" type="presParOf" srcId="{DC7E8E2D-5059-4423-B0CC-A618856B85D1}" destId="{5366B811-1A62-4ABD-8B39-308C8A6A2D6B}" srcOrd="4" destOrd="0" presId="urn:microsoft.com/office/officeart/2018/2/layout/IconLabelDescriptionList"/>
    <dgm:cxn modelId="{67530FD5-EF53-484E-B510-921ABEFA3712}" type="presParOf" srcId="{93AE977C-1848-4312-A023-8ACA575FB54B}" destId="{8EE5519D-9E11-4107-BCDF-BCED60488CA4}" srcOrd="1" destOrd="0" presId="urn:microsoft.com/office/officeart/2018/2/layout/IconLabelDescriptionList"/>
    <dgm:cxn modelId="{1EBB9EC1-4C92-9B45-9C3D-817650951816}" type="presParOf" srcId="{93AE977C-1848-4312-A023-8ACA575FB54B}" destId="{1F01F1C9-BE58-4EA0-852E-78800069A326}" srcOrd="2" destOrd="0" presId="urn:microsoft.com/office/officeart/2018/2/layout/IconLabelDescriptionList"/>
    <dgm:cxn modelId="{45226E93-94FD-7040-A436-D9B9EF53B604}" type="presParOf" srcId="{1F01F1C9-BE58-4EA0-852E-78800069A326}" destId="{47D6DE55-F62F-4F49-B579-4CEFCECD7DD6}" srcOrd="0" destOrd="0" presId="urn:microsoft.com/office/officeart/2018/2/layout/IconLabelDescriptionList"/>
    <dgm:cxn modelId="{77F7BA55-8665-9C42-AF20-828508DF3FA1}" type="presParOf" srcId="{1F01F1C9-BE58-4EA0-852E-78800069A326}" destId="{2F8A0C32-10F4-4B5E-B061-DF2A29FF8B24}" srcOrd="1" destOrd="0" presId="urn:microsoft.com/office/officeart/2018/2/layout/IconLabelDescriptionList"/>
    <dgm:cxn modelId="{E711FEB2-B671-EA43-85B1-B4744818F8AF}" type="presParOf" srcId="{1F01F1C9-BE58-4EA0-852E-78800069A326}" destId="{B5E7056B-2B58-4AAC-91A1-AA46BE788678}" srcOrd="2" destOrd="0" presId="urn:microsoft.com/office/officeart/2018/2/layout/IconLabelDescriptionList"/>
    <dgm:cxn modelId="{7410EDD8-4089-4741-8B6F-2D6D80286017}" type="presParOf" srcId="{1F01F1C9-BE58-4EA0-852E-78800069A326}" destId="{DCC95F2C-D33A-4BF6-85CF-041700D364C2}" srcOrd="3" destOrd="0" presId="urn:microsoft.com/office/officeart/2018/2/layout/IconLabelDescriptionList"/>
    <dgm:cxn modelId="{984B7B07-63BA-5343-A956-FB70A1444E7E}" type="presParOf" srcId="{1F01F1C9-BE58-4EA0-852E-78800069A326}" destId="{5E3F5CE1-3BE0-45EC-B586-41E2FBCFFDE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74D0D-EAF3-44A5-A749-06A61D0A6F4A}">
      <dsp:nvSpPr>
        <dsp:cNvPr id="0" name=""/>
        <dsp:cNvSpPr/>
      </dsp:nvSpPr>
      <dsp:spPr>
        <a:xfrm>
          <a:off x="418068" y="3234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1C4C9-8945-4398-9608-4C75880FBD45}">
      <dsp:nvSpPr>
        <dsp:cNvPr id="0" name=""/>
        <dsp:cNvSpPr/>
      </dsp:nvSpPr>
      <dsp:spPr>
        <a:xfrm>
          <a:off x="418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Data Collection and Challenges</a:t>
          </a:r>
          <a:endParaRPr lang="en-US" sz="2300" kern="1200"/>
        </a:p>
      </dsp:txBody>
      <dsp:txXfrm>
        <a:off x="418068" y="1771299"/>
        <a:ext cx="4320000" cy="648000"/>
      </dsp:txXfrm>
    </dsp:sp>
    <dsp:sp modelId="{5366B811-1A62-4ABD-8B39-308C8A6A2D6B}">
      <dsp:nvSpPr>
        <dsp:cNvPr id="0" name=""/>
        <dsp:cNvSpPr/>
      </dsp:nvSpPr>
      <dsp:spPr>
        <a:xfrm>
          <a:off x="418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Data Source</a:t>
          </a:r>
          <a:r>
            <a:rPr lang="en-US" sz="1700" b="0" i="0" kern="1200"/>
            <a:t>: </a:t>
          </a:r>
          <a:r>
            <a:rPr lang="en-US" sz="1700" kern="1200"/>
            <a:t>Open Weather provides different APIs to pull weather data. </a:t>
          </a:r>
          <a:r>
            <a:rPr lang="en-US" sz="1700" b="0" i="0" kern="1200"/>
            <a:t>Attempted to collect bulk weather data from OpenWeatherMap API using Python for the past 45 years.</a:t>
          </a:r>
          <a:endParaRPr lang="en-US" sz="1700" kern="1200" dirty="0"/>
        </a:p>
        <a:p>
          <a:pPr marL="0" lvl="0" indent="0" algn="l" defTabSz="755650">
            <a:lnSpc>
              <a:spcPct val="100000"/>
            </a:lnSpc>
            <a:spcBef>
              <a:spcPct val="0"/>
            </a:spcBef>
            <a:spcAft>
              <a:spcPct val="35000"/>
            </a:spcAft>
            <a:buNone/>
          </a:pPr>
          <a:r>
            <a:rPr lang="en-US" sz="1700" b="1" i="0" kern="1200"/>
            <a:t>Challenges</a:t>
          </a:r>
          <a:r>
            <a:rPr lang="en-US" sz="1700" b="0" i="0" kern="1200"/>
            <a:t>:</a:t>
          </a:r>
          <a:endParaRPr lang="en-US" sz="1700" kern="1200"/>
        </a:p>
        <a:p>
          <a:pPr marL="171450" lvl="1" indent="-171450" algn="l" defTabSz="755650">
            <a:lnSpc>
              <a:spcPct val="90000"/>
            </a:lnSpc>
            <a:spcBef>
              <a:spcPct val="0"/>
            </a:spcBef>
            <a:spcAft>
              <a:spcPct val="15000"/>
            </a:spcAft>
            <a:buChar char="•"/>
          </a:pPr>
          <a:r>
            <a:rPr lang="en-US" sz="1700" b="0" i="0" kern="1200"/>
            <a:t>Data retrieved contained only a few unique timestamps due to subscription limitations.</a:t>
          </a:r>
          <a:endParaRPr lang="en-US" sz="1700" kern="1200"/>
        </a:p>
        <a:p>
          <a:pPr marL="171450" lvl="1" indent="-171450" algn="l" defTabSz="755650">
            <a:lnSpc>
              <a:spcPct val="90000"/>
            </a:lnSpc>
            <a:spcBef>
              <a:spcPct val="0"/>
            </a:spcBef>
            <a:spcAft>
              <a:spcPct val="15000"/>
            </a:spcAft>
            <a:buChar char="•"/>
          </a:pPr>
          <a:r>
            <a:rPr lang="en-US" sz="1700" b="0" i="0" kern="1200"/>
            <a:t>Unable to find real weather data through alternative sources.</a:t>
          </a:r>
          <a:endParaRPr lang="en-US" sz="1700" kern="1200"/>
        </a:p>
      </dsp:txBody>
      <dsp:txXfrm>
        <a:off x="418068" y="2524858"/>
        <a:ext cx="4320000" cy="2785432"/>
      </dsp:txXfrm>
    </dsp:sp>
    <dsp:sp modelId="{47D6DE55-F62F-4F49-B579-4CEFCECD7DD6}">
      <dsp:nvSpPr>
        <dsp:cNvPr id="0" name=""/>
        <dsp:cNvSpPr/>
      </dsp:nvSpPr>
      <dsp:spPr>
        <a:xfrm>
          <a:off x="5494068" y="3234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7056B-2B58-4AAC-91A1-AA46BE788678}">
      <dsp:nvSpPr>
        <dsp:cNvPr id="0" name=""/>
        <dsp:cNvSpPr/>
      </dsp:nvSpPr>
      <dsp:spPr>
        <a:xfrm>
          <a:off x="5494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Solution</a:t>
          </a:r>
          <a:r>
            <a:rPr lang="en-US" sz="2300" b="0" i="0" kern="1200"/>
            <a:t>:</a:t>
          </a:r>
          <a:endParaRPr lang="en-US" sz="2300" kern="1200"/>
        </a:p>
      </dsp:txBody>
      <dsp:txXfrm>
        <a:off x="5494068" y="1771299"/>
        <a:ext cx="4320000" cy="648000"/>
      </dsp:txXfrm>
    </dsp:sp>
    <dsp:sp modelId="{5E3F5CE1-3BE0-45EC-B586-41E2FBCFFDEC}">
      <dsp:nvSpPr>
        <dsp:cNvPr id="0" name=""/>
        <dsp:cNvSpPr/>
      </dsp:nvSpPr>
      <dsp:spPr>
        <a:xfrm>
          <a:off x="5494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Created a Python utility to generate 2GB of synthetic data, simulating the typical response from OpenWeatherMap API.</a:t>
          </a:r>
          <a:endParaRPr lang="en-US" sz="1700" kern="1200" dirty="0"/>
        </a:p>
      </dsp:txBody>
      <dsp:txXfrm>
        <a:off x="5494068" y="2524858"/>
        <a:ext cx="4320000" cy="27854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23</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AD53-C669-C01F-2855-FF7F5D6AB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F98AE-FA04-F6B5-4FA4-6E21989C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388E2-CF4C-83D9-8E82-100C8897A546}"/>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5" name="Footer Placeholder 4">
            <a:extLst>
              <a:ext uri="{FF2B5EF4-FFF2-40B4-BE49-F238E27FC236}">
                <a16:creationId xmlns:a16="http://schemas.microsoft.com/office/drawing/2014/main" id="{E75A1AAC-8DB3-B039-4B99-851D0DC5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B8909-5E84-6AC5-1FBB-B06D8D985EE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0376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7CB-461C-0514-BA63-9999E7550A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1D96-AE1A-BD22-F1FB-97B096A64D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682478-32B4-B15C-E2B9-372F88648759}"/>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5" name="Footer Placeholder 4">
            <a:extLst>
              <a:ext uri="{FF2B5EF4-FFF2-40B4-BE49-F238E27FC236}">
                <a16:creationId xmlns:a16="http://schemas.microsoft.com/office/drawing/2014/main" id="{D3841B09-4EF2-CA67-74D1-1D6613C2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7476-D72B-59E5-47BE-F89344A64C7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6640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B7B1-3998-210A-D81C-B633C079DD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95A6A1-0C74-C596-4422-8EFC80EF62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3EFDC-A055-CF62-A0D8-35301A816BD8}"/>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5" name="Footer Placeholder 4">
            <a:extLst>
              <a:ext uri="{FF2B5EF4-FFF2-40B4-BE49-F238E27FC236}">
                <a16:creationId xmlns:a16="http://schemas.microsoft.com/office/drawing/2014/main" id="{14D19BB7-ED35-382B-C2FB-340D4BAE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060-93AD-1B3E-23BA-D97257B149A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91373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02-1CC5-97F1-3998-6F1CE02FD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79428D-3485-B0A6-732B-6DB3B7A70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6741A3-67A5-5C55-05D2-22FDC3003C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B8B32-51BD-5F53-5E60-003A3DB65754}"/>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6" name="Footer Placeholder 5">
            <a:extLst>
              <a:ext uri="{FF2B5EF4-FFF2-40B4-BE49-F238E27FC236}">
                <a16:creationId xmlns:a16="http://schemas.microsoft.com/office/drawing/2014/main" id="{DAAE48B1-604E-C98E-2F52-57004E79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6237-4910-5A24-BEC7-369195A1589E}"/>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47729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B0A-45F9-91A1-7196-44B18A39A9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89F3DC-40E4-4FCA-175D-4F8CE34AA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C15B27-3FAB-3D13-D2F1-99CD367986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FD58CA-5CDA-1A25-147F-F4F464EFD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87E80D-4E6C-6B4D-62EE-23A81B48D9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4479E3-AD12-736D-9E67-1F527CD59213}"/>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8" name="Footer Placeholder 7">
            <a:extLst>
              <a:ext uri="{FF2B5EF4-FFF2-40B4-BE49-F238E27FC236}">
                <a16:creationId xmlns:a16="http://schemas.microsoft.com/office/drawing/2014/main" id="{41B53909-2B5B-E725-6E1E-2D5C41FE3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E5502-1239-38A5-AE6D-0B1EDBE9213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4671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8A4D-3F24-DB98-8C1D-35CA72F4DC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628C4-297A-5019-5ED1-B1E0BED8A84F}"/>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4" name="Footer Placeholder 3">
            <a:extLst>
              <a:ext uri="{FF2B5EF4-FFF2-40B4-BE49-F238E27FC236}">
                <a16:creationId xmlns:a16="http://schemas.microsoft.com/office/drawing/2014/main" id="{FB969644-D52D-D629-1A81-4EF928968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C2554-5BBA-0D80-0469-D11E302C83C5}"/>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74570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3412-ECF6-BA52-745C-960D03A415C6}"/>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3" name="Footer Placeholder 2">
            <a:extLst>
              <a:ext uri="{FF2B5EF4-FFF2-40B4-BE49-F238E27FC236}">
                <a16:creationId xmlns:a16="http://schemas.microsoft.com/office/drawing/2014/main" id="{B1BA7517-BF58-B50F-B237-74867905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7977B-7B1B-FAEA-A684-EF44ACE9946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492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9F8-F292-2287-35C9-B6E3B07778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5E794E-19AD-D30F-94F3-8ED1A3F9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E9751F-2C8D-C33A-FF1D-8F103B11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2729C7-BB5A-BCEA-DE82-75AD1A361BD0}"/>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6" name="Footer Placeholder 5">
            <a:extLst>
              <a:ext uri="{FF2B5EF4-FFF2-40B4-BE49-F238E27FC236}">
                <a16:creationId xmlns:a16="http://schemas.microsoft.com/office/drawing/2014/main" id="{DD008C7C-44C6-9444-EA5F-3A3044F90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10C8-ECE4-B362-A4D9-66AF218754B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7353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711-6F21-FFC2-66F8-63534F5BD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E86E9E-9B21-13F8-80D5-4564FCEEB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2076C-9565-8F6B-6693-774D6C8C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38E2DB-3958-D305-4D18-F31814C148D3}"/>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6" name="Footer Placeholder 5">
            <a:extLst>
              <a:ext uri="{FF2B5EF4-FFF2-40B4-BE49-F238E27FC236}">
                <a16:creationId xmlns:a16="http://schemas.microsoft.com/office/drawing/2014/main" id="{4819973C-346C-1881-E338-29786335A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C404E-0291-1C2A-16A8-2212B800461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24079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4C4-B45B-85AD-1EFE-250A6A623A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D855B1-D0C6-B613-8097-25E2CC3254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7DD7-27A4-2F79-99C6-B4E1A6931F30}"/>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5" name="Footer Placeholder 4">
            <a:extLst>
              <a:ext uri="{FF2B5EF4-FFF2-40B4-BE49-F238E27FC236}">
                <a16:creationId xmlns:a16="http://schemas.microsoft.com/office/drawing/2014/main" id="{F6F26FC6-C4A8-0924-3164-E9272CD6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16EE7-0558-D9BE-77DE-505657706B6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68774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8173F-3A4B-A15E-6CF9-47D2BC54B8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502AE-F1CA-8263-2A1F-6A94D13E31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5CE0D-0F02-A7CA-8F44-9E12834BEED0}"/>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5" name="Footer Placeholder 4">
            <a:extLst>
              <a:ext uri="{FF2B5EF4-FFF2-40B4-BE49-F238E27FC236}">
                <a16:creationId xmlns:a16="http://schemas.microsoft.com/office/drawing/2014/main" id="{27BB5299-6C7E-6B39-374B-CD9D43532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4BB-D46E-47FD-A994-DBFBC49F881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48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601ED-E766-B8DF-C095-73307F4E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86EE1E-6C44-4558-FDD1-90799ED49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53D4A-1475-4067-2223-AAEBDCB3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12/7/24</a:t>
            </a:fld>
            <a:endParaRPr lang="en-US"/>
          </a:p>
        </p:txBody>
      </p:sp>
      <p:sp>
        <p:nvSpPr>
          <p:cNvPr id="5" name="Footer Placeholder 4">
            <a:extLst>
              <a:ext uri="{FF2B5EF4-FFF2-40B4-BE49-F238E27FC236}">
                <a16:creationId xmlns:a16="http://schemas.microsoft.com/office/drawing/2014/main" id="{D8CBAD19-D43A-A97C-1AFA-73961046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25A77A-E38C-40F5-FDBA-7A8996A66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18834759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onikatyagiisc/grid-optimization-with-weather/blob/main/code/TensorFlowWeatherModelLSTM.ipynb"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0F1E-6FAE-0E52-FF0D-C6BD35E9F61C}"/>
              </a:ext>
            </a:extLst>
          </p:cNvPr>
          <p:cNvSpPr>
            <a:spLocks noGrp="1"/>
          </p:cNvSpPr>
          <p:nvPr>
            <p:ph type="title"/>
          </p:nvPr>
        </p:nvSpPr>
        <p:spPr/>
        <p:txBody>
          <a:bodyPr>
            <a:normAutofit fontScale="90000"/>
          </a:bodyPr>
          <a:lstStyle/>
          <a:p>
            <a:r>
              <a:rPr lang="en-US" sz="4400" b="1" dirty="0">
                <a:latin typeface="Graphik Bold" panose="020B0803030202060203" pitchFamily="34" charset="0"/>
              </a:rPr>
              <a:t>Grid optimization with weather</a:t>
            </a:r>
            <a:br>
              <a:rPr lang="en-US" sz="4400" b="1" dirty="0"/>
            </a:br>
            <a:endParaRPr lang="en-US" dirty="0"/>
          </a:p>
        </p:txBody>
      </p:sp>
      <p:sp>
        <p:nvSpPr>
          <p:cNvPr id="3" name="Content Placeholder 2">
            <a:extLst>
              <a:ext uri="{FF2B5EF4-FFF2-40B4-BE49-F238E27FC236}">
                <a16:creationId xmlns:a16="http://schemas.microsoft.com/office/drawing/2014/main" id="{71511211-508D-6CC8-4FEB-165C9481CDE2}"/>
              </a:ext>
            </a:extLst>
          </p:cNvPr>
          <p:cNvSpPr>
            <a:spLocks noGrp="1"/>
          </p:cNvSpPr>
          <p:nvPr>
            <p:ph idx="1"/>
          </p:nvPr>
        </p:nvSpPr>
        <p:spPr/>
        <p:txBody>
          <a:bodyPr>
            <a:normAutofit/>
          </a:bodyPr>
          <a:lstStyle/>
          <a:p>
            <a:pPr marL="0" indent="0">
              <a:buNone/>
            </a:pPr>
            <a:r>
              <a:rPr lang="en-SG" sz="2800" b="1" dirty="0">
                <a:latin typeface="Graphik Bold" panose="020B0803030202060203" pitchFamily="34" charset="0"/>
              </a:rPr>
              <a:t>DA 231o Data Engineering at Scale </a:t>
            </a:r>
            <a:br>
              <a:rPr lang="en-SG" sz="2800" b="1" dirty="0">
                <a:latin typeface="Graphik Bold" panose="020B0803030202060203" pitchFamily="34" charset="0"/>
              </a:rPr>
            </a:br>
            <a:r>
              <a:rPr lang="en-US" sz="2800" i="1" dirty="0">
                <a:latin typeface="Graphik Regular" panose="020B0503030202060203" pitchFamily="34" charset="0"/>
              </a:rPr>
              <a:t>Course Project Presentation</a:t>
            </a:r>
            <a:br>
              <a:rPr lang="en-US" sz="2800" i="1" dirty="0">
                <a:latin typeface="Graphik Regular" panose="020B0503030202060203" pitchFamily="34" charset="0"/>
              </a:rPr>
            </a:br>
            <a:br>
              <a:rPr lang="en-US" sz="2800" i="1" dirty="0">
                <a:latin typeface="Graphik Regular" panose="020B0503030202060203" pitchFamily="34" charset="0"/>
              </a:rPr>
            </a:br>
            <a:endParaRPr lang="en-US" sz="2800" dirty="0"/>
          </a:p>
          <a:p>
            <a:endParaRPr lang="en-US" sz="2800" dirty="0"/>
          </a:p>
          <a:p>
            <a:endParaRPr lang="en-US" sz="2800" dirty="0"/>
          </a:p>
          <a:p>
            <a:pPr>
              <a:spcBef>
                <a:spcPts val="0"/>
              </a:spcBef>
            </a:pPr>
            <a:r>
              <a:rPr lang="en-SG" sz="3200" b="1" spc="10" dirty="0">
                <a:latin typeface="Graphik Semibold" panose="020B0703030202060203" pitchFamily="34" charset="0"/>
              </a:rPr>
              <a:t>Chandan Kumar Singh, </a:t>
            </a:r>
            <a:r>
              <a:rPr lang="en-SG" sz="3200" spc="10" dirty="0">
                <a:latin typeface="Graphik Regular" panose="020B0503030202060203" pitchFamily="34" charset="0"/>
              </a:rPr>
              <a:t>IISC, </a:t>
            </a:r>
            <a:r>
              <a:rPr lang="en-IN" sz="3200" spc="10" dirty="0">
                <a:latin typeface="Graphik Regular" panose="020B0503030202060203" pitchFamily="34" charset="0"/>
              </a:rPr>
              <a:t>chandansingh@iisc.ac.in</a:t>
            </a:r>
            <a:endParaRPr lang="en-SG" sz="3200" spc="10" dirty="0">
              <a:latin typeface="Graphik Regular" panose="020B0503030202060203" pitchFamily="34" charset="0"/>
            </a:endParaRPr>
          </a:p>
          <a:p>
            <a:pPr>
              <a:spcBef>
                <a:spcPts val="0"/>
              </a:spcBef>
            </a:pPr>
            <a:r>
              <a:rPr lang="en-SG" sz="3200" b="1" spc="10" dirty="0">
                <a:latin typeface="Graphik Semibold" panose="020B0703030202060203" pitchFamily="34" charset="0"/>
              </a:rPr>
              <a:t>Monika Tyagi, </a:t>
            </a:r>
            <a:r>
              <a:rPr lang="en-SG" sz="3200" spc="10" dirty="0">
                <a:latin typeface="Graphik Regular" panose="020B0503030202060203" pitchFamily="34" charset="0"/>
              </a:rPr>
              <a:t>IISC, monikatyagi@iisc.ac.in</a:t>
            </a:r>
            <a:endParaRPr lang="en-SG" sz="3200" b="1" spc="10" dirty="0">
              <a:latin typeface="Graphik Semibold" panose="020B0703030202060203" pitchFamily="34" charset="0"/>
            </a:endParaRPr>
          </a:p>
          <a:p>
            <a:pPr>
              <a:spcBef>
                <a:spcPts val="0"/>
              </a:spcBef>
            </a:pPr>
            <a:r>
              <a:rPr lang="en-SG" sz="3200" b="1" spc="10" dirty="0">
                <a:latin typeface="Graphik Semibold" panose="020B0703030202060203" pitchFamily="34" charset="0"/>
              </a:rPr>
              <a:t>Mukesh Kumar Yadav, </a:t>
            </a:r>
            <a:r>
              <a:rPr lang="en-SG" sz="3200" spc="10" dirty="0">
                <a:latin typeface="Graphik Regular" panose="020B0503030202060203" pitchFamily="34" charset="0"/>
              </a:rPr>
              <a:t>IISC, mukeshyadav@iisc.ac.in</a:t>
            </a:r>
          </a:p>
          <a:p>
            <a:pPr>
              <a:spcBef>
                <a:spcPts val="0"/>
              </a:spcBef>
            </a:pPr>
            <a:r>
              <a:rPr lang="en-SG" sz="3200" b="1" spc="10" dirty="0">
                <a:latin typeface="Graphik Semibold" panose="020B0703030202060203" pitchFamily="34" charset="0"/>
              </a:rPr>
              <a:t>Rishabh Mehrotra, </a:t>
            </a:r>
            <a:r>
              <a:rPr lang="en-SG" sz="3200" spc="10" dirty="0">
                <a:latin typeface="Graphik Regular" panose="020B0503030202060203" pitchFamily="34" charset="0"/>
              </a:rPr>
              <a:t>IISC, rishabhmehro@iisc.ac.in</a:t>
            </a:r>
          </a:p>
          <a:p>
            <a:endParaRPr lang="en-US" sz="2800" dirty="0"/>
          </a:p>
          <a:p>
            <a:endParaRPr lang="en-US" dirty="0"/>
          </a:p>
        </p:txBody>
      </p:sp>
      <p:pic>
        <p:nvPicPr>
          <p:cNvPr id="4" name="Picture 6">
            <a:extLst>
              <a:ext uri="{FF2B5EF4-FFF2-40B4-BE49-F238E27FC236}">
                <a16:creationId xmlns:a16="http://schemas.microsoft.com/office/drawing/2014/main" id="{058F59C2-2512-9928-9AAE-EA6E2107F88B}"/>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9922292" y="614924"/>
            <a:ext cx="1088792" cy="1032956"/>
          </a:xfrm>
          <a:prstGeom prst="rect">
            <a:avLst/>
          </a:prstGeom>
          <a:solidFill>
            <a:schemeClr val="accent2"/>
          </a:solidFill>
        </p:spPr>
      </p:pic>
    </p:spTree>
    <p:extLst>
      <p:ext uri="{BB962C8B-B14F-4D97-AF65-F5344CB8AC3E}">
        <p14:creationId xmlns:p14="http://schemas.microsoft.com/office/powerpoint/2010/main" val="4837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sp>
        <p:nvSpPr>
          <p:cNvPr id="4" name="Content Placeholder 3">
            <a:extLst>
              <a:ext uri="{FF2B5EF4-FFF2-40B4-BE49-F238E27FC236}">
                <a16:creationId xmlns:a16="http://schemas.microsoft.com/office/drawing/2014/main" id="{BB5774D5-7B33-8FE1-4D6D-8CDD9DE975E5}"/>
              </a:ext>
            </a:extLst>
          </p:cNvPr>
          <p:cNvSpPr>
            <a:spLocks noGrp="1"/>
          </p:cNvSpPr>
          <p:nvPr>
            <p:ph sz="half" idx="2"/>
          </p:nvPr>
        </p:nvSpPr>
        <p:spPr/>
        <p:txBody>
          <a:bodyPr>
            <a:normAutofit/>
          </a:bodyPr>
          <a:lstStyle/>
          <a:p>
            <a:r>
              <a:rPr lang="en-US" sz="2000" dirty="0"/>
              <a:t>Failed to create new </a:t>
            </a:r>
            <a:r>
              <a:rPr lang="en-US" sz="2000" dirty="0" err="1"/>
              <a:t>KafkaAdminClient</a:t>
            </a:r>
            <a:endParaRPr lang="en-US" sz="2000" dirty="0"/>
          </a:p>
          <a:p>
            <a:r>
              <a:rPr lang="en-US" sz="2000" dirty="0"/>
              <a:t>getting error -Py4JJavaError: An error occurred while calling o39.load. </a:t>
            </a:r>
          </a:p>
          <a:p>
            <a:r>
              <a:rPr lang="en-US" sz="2000" dirty="0"/>
              <a:t>Main Data was stored only in  value .</a:t>
            </a:r>
          </a:p>
        </p:txBody>
      </p:sp>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356778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39EA7C-5578-33A6-98BF-E73173268FB9}"/>
              </a:ext>
            </a:extLst>
          </p:cNvPr>
          <p:cNvSpPr>
            <a:spLocks noGrp="1"/>
          </p:cNvSpPr>
          <p:nvPr>
            <p:ph type="title"/>
          </p:nvPr>
        </p:nvSpPr>
        <p:spPr>
          <a:xfrm>
            <a:off x="900332" y="1375248"/>
            <a:ext cx="5033892" cy="4881489"/>
          </a:xfrm>
        </p:spPr>
        <p:txBody>
          <a:bodyPr anchor="t"/>
          <a:lstStyle/>
          <a:p>
            <a:r>
              <a:rPr lang="en-US" sz="2400" dirty="0">
                <a:latin typeface="+mn-lt"/>
                <a:ea typeface="+mn-ea"/>
                <a:cs typeface="+mn-cs"/>
              </a:rPr>
              <a:t>Grid</a:t>
            </a:r>
            <a:r>
              <a:rPr lang="en-US" sz="2400" dirty="0">
                <a:cs typeface="Arial" panose="020B0604020202020204" pitchFamily="34" charset="0"/>
              </a:rPr>
              <a:t> </a:t>
            </a:r>
            <a:r>
              <a:rPr lang="en-US" sz="2400" dirty="0">
                <a:latin typeface="+mn-lt"/>
                <a:ea typeface="+mn-ea"/>
                <a:cs typeface="+mn-cs"/>
              </a:rPr>
              <a:t>Data</a:t>
            </a:r>
            <a:br>
              <a:rPr lang="en-US" sz="2400" dirty="0">
                <a:cs typeface="Arial" panose="020B0604020202020204" pitchFamily="34" charset="0"/>
              </a:rPr>
            </a:br>
            <a:br>
              <a:rPr lang="en-US" sz="2400" dirty="0">
                <a:cs typeface="Arial" panose="020B0604020202020204" pitchFamily="34" charset="0"/>
              </a:rPr>
            </a:br>
            <a:br>
              <a:rPr lang="en-US" dirty="0"/>
            </a:br>
            <a:r>
              <a:rPr lang="en-US" sz="2400" dirty="0">
                <a:latin typeface="+mn-lt"/>
                <a:ea typeface="+mn-ea"/>
                <a:cs typeface="+mn-cs"/>
              </a:rPr>
              <a:t>Weather Data</a:t>
            </a:r>
            <a:br>
              <a:rPr lang="en-US" dirty="0"/>
            </a:br>
            <a:endParaRPr lang="en-US" dirty="0"/>
          </a:p>
        </p:txBody>
      </p:sp>
      <p:sp>
        <p:nvSpPr>
          <p:cNvPr id="9" name="Content Placeholder 8">
            <a:extLst>
              <a:ext uri="{FF2B5EF4-FFF2-40B4-BE49-F238E27FC236}">
                <a16:creationId xmlns:a16="http://schemas.microsoft.com/office/drawing/2014/main" id="{F4D484F2-F78B-89B3-3822-718A135C8DF1}"/>
              </a:ext>
            </a:extLst>
          </p:cNvPr>
          <p:cNvSpPr>
            <a:spLocks noGrp="1"/>
          </p:cNvSpPr>
          <p:nvPr>
            <p:ph idx="1"/>
          </p:nvPr>
        </p:nvSpPr>
        <p:spPr>
          <a:xfrm>
            <a:off x="6096000" y="1757574"/>
            <a:ext cx="5195668" cy="4095940"/>
          </a:xfrm>
        </p:spPr>
        <p:txBody>
          <a:bodyPr>
            <a:normAutofit/>
          </a:bodyPr>
          <a:lstStyle/>
          <a:p>
            <a:r>
              <a:rPr lang="en-GB" sz="2000" b="1" dirty="0"/>
              <a:t>Missing Values Check: </a:t>
            </a:r>
            <a:r>
              <a:rPr lang="en-GB" sz="2000" dirty="0"/>
              <a:t>We analysed both datasets (electricity and weather) to ensure data completeness.</a:t>
            </a:r>
          </a:p>
          <a:p>
            <a:r>
              <a:rPr lang="en-GB" sz="2000" b="1" dirty="0"/>
              <a:t>Observation: </a:t>
            </a:r>
            <a:r>
              <a:rPr lang="en-GB" sz="2000" dirty="0"/>
              <a:t>No missing values were found in any columns, indicating that both datasets are complete and ready for further preprocessing.</a:t>
            </a:r>
          </a:p>
          <a:p>
            <a:r>
              <a:rPr lang="en-GB" sz="2000" b="1" dirty="0"/>
              <a:t>Significance: </a:t>
            </a:r>
            <a:r>
              <a:rPr lang="en-GB" sz="2000" dirty="0"/>
              <a:t>Accurate data is critical for reliable forecasting models, and this step validates the integrity of our datasets.</a:t>
            </a:r>
            <a:endParaRPr lang="en-US" sz="2000" dirty="0"/>
          </a:p>
        </p:txBody>
      </p:sp>
      <p:pic>
        <p:nvPicPr>
          <p:cNvPr id="11" name="Picture 10">
            <a:extLst>
              <a:ext uri="{FF2B5EF4-FFF2-40B4-BE49-F238E27FC236}">
                <a16:creationId xmlns:a16="http://schemas.microsoft.com/office/drawing/2014/main" id="{7C1D6FC8-267C-DE06-8FE4-82D60820B65D}"/>
              </a:ext>
            </a:extLst>
          </p:cNvPr>
          <p:cNvPicPr>
            <a:picLocks noChangeAspect="1"/>
          </p:cNvPicPr>
          <p:nvPr/>
        </p:nvPicPr>
        <p:blipFill>
          <a:blip r:embed="rId2"/>
          <a:stretch>
            <a:fillRect/>
          </a:stretch>
        </p:blipFill>
        <p:spPr>
          <a:xfrm>
            <a:off x="1055371" y="1757574"/>
            <a:ext cx="3472346" cy="689089"/>
          </a:xfrm>
          <a:prstGeom prst="rect">
            <a:avLst/>
          </a:prstGeom>
        </p:spPr>
      </p:pic>
      <p:pic>
        <p:nvPicPr>
          <p:cNvPr id="13" name="Picture 12">
            <a:extLst>
              <a:ext uri="{FF2B5EF4-FFF2-40B4-BE49-F238E27FC236}">
                <a16:creationId xmlns:a16="http://schemas.microsoft.com/office/drawing/2014/main" id="{CDE54FD8-1250-9B14-D894-44F315A976C4}"/>
              </a:ext>
            </a:extLst>
          </p:cNvPr>
          <p:cNvPicPr>
            <a:picLocks noChangeAspect="1"/>
          </p:cNvPicPr>
          <p:nvPr/>
        </p:nvPicPr>
        <p:blipFill>
          <a:blip r:embed="rId3"/>
          <a:stretch>
            <a:fillRect/>
          </a:stretch>
        </p:blipFill>
        <p:spPr>
          <a:xfrm>
            <a:off x="1055370" y="3006475"/>
            <a:ext cx="3472347" cy="689088"/>
          </a:xfrm>
          <a:prstGeom prst="rect">
            <a:avLst/>
          </a:prstGeom>
        </p:spPr>
      </p:pic>
      <p:pic>
        <p:nvPicPr>
          <p:cNvPr id="15" name="Picture 14">
            <a:extLst>
              <a:ext uri="{FF2B5EF4-FFF2-40B4-BE49-F238E27FC236}">
                <a16:creationId xmlns:a16="http://schemas.microsoft.com/office/drawing/2014/main" id="{6C791607-C8FD-6219-0695-08A24EEC765B}"/>
              </a:ext>
            </a:extLst>
          </p:cNvPr>
          <p:cNvPicPr>
            <a:picLocks noChangeAspect="1"/>
          </p:cNvPicPr>
          <p:nvPr/>
        </p:nvPicPr>
        <p:blipFill>
          <a:blip r:embed="rId4"/>
          <a:stretch>
            <a:fillRect/>
          </a:stretch>
        </p:blipFill>
        <p:spPr>
          <a:xfrm>
            <a:off x="1055370" y="3815993"/>
            <a:ext cx="3472347" cy="640810"/>
          </a:xfrm>
          <a:prstGeom prst="rect">
            <a:avLst/>
          </a:prstGeom>
        </p:spPr>
      </p:pic>
      <p:pic>
        <p:nvPicPr>
          <p:cNvPr id="17" name="Picture 16">
            <a:extLst>
              <a:ext uri="{FF2B5EF4-FFF2-40B4-BE49-F238E27FC236}">
                <a16:creationId xmlns:a16="http://schemas.microsoft.com/office/drawing/2014/main" id="{7F5F69F8-AF28-4804-38FE-36BE625585F9}"/>
              </a:ext>
            </a:extLst>
          </p:cNvPr>
          <p:cNvPicPr>
            <a:picLocks noChangeAspect="1"/>
          </p:cNvPicPr>
          <p:nvPr/>
        </p:nvPicPr>
        <p:blipFill>
          <a:blip r:embed="rId5"/>
          <a:stretch>
            <a:fillRect/>
          </a:stretch>
        </p:blipFill>
        <p:spPr>
          <a:xfrm>
            <a:off x="1055370" y="4579292"/>
            <a:ext cx="3472347" cy="640809"/>
          </a:xfrm>
          <a:prstGeom prst="rect">
            <a:avLst/>
          </a:prstGeom>
        </p:spPr>
      </p:pic>
      <p:pic>
        <p:nvPicPr>
          <p:cNvPr id="19" name="Picture 18">
            <a:extLst>
              <a:ext uri="{FF2B5EF4-FFF2-40B4-BE49-F238E27FC236}">
                <a16:creationId xmlns:a16="http://schemas.microsoft.com/office/drawing/2014/main" id="{A3CA1DF6-3141-258A-0007-5F27979F89D1}"/>
              </a:ext>
            </a:extLst>
          </p:cNvPr>
          <p:cNvPicPr>
            <a:picLocks noChangeAspect="1"/>
          </p:cNvPicPr>
          <p:nvPr/>
        </p:nvPicPr>
        <p:blipFill>
          <a:blip r:embed="rId6"/>
          <a:stretch>
            <a:fillRect/>
          </a:stretch>
        </p:blipFill>
        <p:spPr>
          <a:xfrm>
            <a:off x="1055370" y="5337472"/>
            <a:ext cx="1607568" cy="640809"/>
          </a:xfrm>
          <a:prstGeom prst="rect">
            <a:avLst/>
          </a:prstGeom>
        </p:spPr>
      </p:pic>
      <p:sp>
        <p:nvSpPr>
          <p:cNvPr id="20" name="Title 7">
            <a:extLst>
              <a:ext uri="{FF2B5EF4-FFF2-40B4-BE49-F238E27FC236}">
                <a16:creationId xmlns:a16="http://schemas.microsoft.com/office/drawing/2014/main" id="{9D919650-23A8-713A-4C0D-57F6ADB143CE}"/>
              </a:ext>
            </a:extLst>
          </p:cNvPr>
          <p:cNvSpPr txBox="1">
            <a:spLocks/>
          </p:cNvSpPr>
          <p:nvPr/>
        </p:nvSpPr>
        <p:spPr>
          <a:xfrm>
            <a:off x="1277817" y="494556"/>
            <a:ext cx="8801393" cy="74958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Missing</a:t>
            </a:r>
            <a:r>
              <a:rPr lang="en-US" sz="3225" b="1" dirty="0">
                <a:latin typeface="+mn-lt"/>
                <a:ea typeface="+mn-ea"/>
                <a:cs typeface="Arial" panose="020B0604020202020204" pitchFamily="34" charset="0"/>
              </a:rPr>
              <a:t> </a:t>
            </a:r>
            <a:r>
              <a:rPr lang="en-US" dirty="0"/>
              <a:t>Values</a:t>
            </a:r>
          </a:p>
        </p:txBody>
      </p:sp>
    </p:spTree>
    <p:extLst>
      <p:ext uri="{BB962C8B-B14F-4D97-AF65-F5344CB8AC3E}">
        <p14:creationId xmlns:p14="http://schemas.microsoft.com/office/powerpoint/2010/main" val="353813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530" y="314522"/>
            <a:ext cx="8714935" cy="633046"/>
          </a:xfrm>
        </p:spPr>
        <p:txBody>
          <a:bodyPr>
            <a:normAutofit fontScale="90000"/>
          </a:bodyPr>
          <a:lstStyle/>
          <a:p>
            <a:pPr algn="ctr"/>
            <a:r>
              <a:rPr lang="en-US" dirty="0"/>
              <a:t>Aggregation Approach</a:t>
            </a:r>
          </a:p>
        </p:txBody>
      </p:sp>
      <p:sp>
        <p:nvSpPr>
          <p:cNvPr id="3" name="Content Placeholder 2"/>
          <p:cNvSpPr>
            <a:spLocks noGrp="1"/>
          </p:cNvSpPr>
          <p:nvPr>
            <p:ph idx="1"/>
          </p:nvPr>
        </p:nvSpPr>
        <p:spPr>
          <a:xfrm>
            <a:off x="647114" y="1139484"/>
            <a:ext cx="10902461" cy="1913206"/>
          </a:xfrm>
        </p:spPr>
        <p:txBody>
          <a:bodyPr>
            <a:normAutofit fontScale="92500" lnSpcReduction="10000"/>
          </a:bodyPr>
          <a:lstStyle/>
          <a:p>
            <a:pPr marL="0" indent="0">
              <a:buNone/>
            </a:pPr>
            <a:r>
              <a:rPr lang="en-US" sz="1700" dirty="0"/>
              <a:t>1. Numerical Feature Aggregation:</a:t>
            </a:r>
          </a:p>
          <a:p>
            <a:pPr marL="0" indent="0">
              <a:buNone/>
            </a:pPr>
            <a:r>
              <a:rPr lang="en-US" sz="1700" dirty="0"/>
              <a:t>	Calculated the average for all numerical features (e.g., Temperature, Humidity).</a:t>
            </a:r>
          </a:p>
          <a:p>
            <a:pPr marL="0" indent="0">
              <a:buNone/>
            </a:pPr>
            <a:r>
              <a:rPr lang="en-US" sz="1700" dirty="0"/>
              <a:t>2. Categorical Feature Aggregation:</a:t>
            </a:r>
          </a:p>
          <a:p>
            <a:pPr marL="0" indent="0">
              <a:buNone/>
            </a:pPr>
            <a:r>
              <a:rPr lang="en-US" sz="1700" dirty="0"/>
              <a:t>	Applied mode operation to find the most frequent value for categorical features (e.g., Weather Description).</a:t>
            </a:r>
          </a:p>
          <a:p>
            <a:pPr marL="0" indent="0">
              <a:buNone/>
            </a:pPr>
            <a:endParaRPr lang="en-US" sz="1700" dirty="0"/>
          </a:p>
          <a:p>
            <a:pPr marL="0" indent="0">
              <a:buNone/>
            </a:pPr>
            <a:r>
              <a:rPr lang="en-US" sz="1700" dirty="0"/>
              <a:t>Result: Transformed minute-wise data into a single record for each day, simplifying the dataset.</a:t>
            </a:r>
          </a:p>
          <a:p>
            <a:pPr marL="0" indent="0">
              <a:buNone/>
            </a:pPr>
            <a:endParaRPr lang="en-US" sz="1600" dirty="0"/>
          </a:p>
          <a:p>
            <a:pPr marL="0" indent="0">
              <a:buNone/>
            </a:pPr>
            <a:endParaRPr lang="en-US" sz="1500" dirty="0"/>
          </a:p>
        </p:txBody>
      </p:sp>
      <p:pic>
        <p:nvPicPr>
          <p:cNvPr id="6" name="Picture 5">
            <a:extLst>
              <a:ext uri="{FF2B5EF4-FFF2-40B4-BE49-F238E27FC236}">
                <a16:creationId xmlns:a16="http://schemas.microsoft.com/office/drawing/2014/main" id="{96BA327D-AA96-0A32-8472-EBAB07266041}"/>
              </a:ext>
            </a:extLst>
          </p:cNvPr>
          <p:cNvPicPr>
            <a:picLocks noChangeAspect="1"/>
          </p:cNvPicPr>
          <p:nvPr/>
        </p:nvPicPr>
        <p:blipFill>
          <a:blip r:embed="rId2"/>
          <a:stretch>
            <a:fillRect/>
          </a:stretch>
        </p:blipFill>
        <p:spPr>
          <a:xfrm>
            <a:off x="642425" y="3052690"/>
            <a:ext cx="10902461" cy="35003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3237-8747-E94A-C482-5437CF8FC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8FE17-793E-AD51-793E-F436FFB0BDE3}"/>
              </a:ext>
            </a:extLst>
          </p:cNvPr>
          <p:cNvSpPr>
            <a:spLocks noGrp="1"/>
          </p:cNvSpPr>
          <p:nvPr>
            <p:ph type="title"/>
          </p:nvPr>
        </p:nvSpPr>
        <p:spPr>
          <a:xfrm>
            <a:off x="1738532" y="304972"/>
            <a:ext cx="8714935" cy="633046"/>
          </a:xfrm>
        </p:spPr>
        <p:txBody>
          <a:bodyPr>
            <a:normAutofit fontScale="90000"/>
          </a:bodyPr>
          <a:lstStyle/>
          <a:p>
            <a:pPr algn="ctr"/>
            <a:r>
              <a:rPr lang="en-US" dirty="0"/>
              <a:t>Merging Approach</a:t>
            </a:r>
            <a:endParaRPr dirty="0"/>
          </a:p>
        </p:txBody>
      </p:sp>
      <p:sp>
        <p:nvSpPr>
          <p:cNvPr id="3" name="Content Placeholder 2">
            <a:extLst>
              <a:ext uri="{FF2B5EF4-FFF2-40B4-BE49-F238E27FC236}">
                <a16:creationId xmlns:a16="http://schemas.microsoft.com/office/drawing/2014/main" id="{0D42E51C-8AA8-55DC-B82A-9A6D428BADF0}"/>
              </a:ext>
            </a:extLst>
          </p:cNvPr>
          <p:cNvSpPr>
            <a:spLocks noGrp="1"/>
          </p:cNvSpPr>
          <p:nvPr>
            <p:ph idx="1"/>
          </p:nvPr>
        </p:nvSpPr>
        <p:spPr>
          <a:xfrm>
            <a:off x="858129" y="938018"/>
            <a:ext cx="10607039" cy="1758461"/>
          </a:xfrm>
        </p:spPr>
        <p:txBody>
          <a:bodyPr>
            <a:normAutofit fontScale="92500" lnSpcReduction="20000"/>
          </a:bodyPr>
          <a:lstStyle/>
          <a:p>
            <a:pPr marL="0" indent="0">
              <a:buNone/>
            </a:pPr>
            <a:r>
              <a:rPr sz="1700" dirty="0"/>
              <a:t>1.</a:t>
            </a:r>
            <a:r>
              <a:rPr lang="en-US" sz="1700" dirty="0"/>
              <a:t> Merging Data Frames</a:t>
            </a:r>
            <a:r>
              <a:rPr lang="en-GB" sz="1700" dirty="0"/>
              <a:t>:</a:t>
            </a:r>
          </a:p>
          <a:p>
            <a:pPr marL="0" indent="0">
              <a:buNone/>
            </a:pPr>
            <a:r>
              <a:rPr lang="en-GB" sz="1700" dirty="0"/>
              <a:t>	Merged weather and electricity datasets based on the 'Date' column.</a:t>
            </a:r>
          </a:p>
          <a:p>
            <a:pPr marL="0" indent="0">
              <a:buNone/>
            </a:pPr>
            <a:r>
              <a:rPr lang="en-GB" sz="1700" dirty="0"/>
              <a:t>2. </a:t>
            </a:r>
            <a:r>
              <a:rPr lang="en-US" sz="1700" dirty="0"/>
              <a:t>Cleaning the Data</a:t>
            </a:r>
            <a:r>
              <a:rPr lang="en-GB" sz="1700" dirty="0"/>
              <a:t>:</a:t>
            </a:r>
          </a:p>
          <a:p>
            <a:pPr marL="0" indent="0">
              <a:buNone/>
            </a:pPr>
            <a:r>
              <a:rPr lang="en-GB" sz="1700" dirty="0"/>
              <a:t>	Removed one redundant 'City' column to avoid duplication</a:t>
            </a:r>
          </a:p>
          <a:p>
            <a:pPr marL="0" indent="0">
              <a:buNone/>
            </a:pPr>
            <a:endParaRPr lang="en-GB" sz="1700" dirty="0"/>
          </a:p>
          <a:p>
            <a:pPr marL="0" indent="0">
              <a:buNone/>
            </a:pPr>
            <a:r>
              <a:rPr lang="en-GB" sz="1700" dirty="0"/>
              <a:t>Result: Combined dataset ready for further analysis.</a:t>
            </a:r>
          </a:p>
          <a:p>
            <a:pPr marL="0" indent="0">
              <a:buNone/>
            </a:pPr>
            <a:endParaRPr lang="en-GB" sz="1600" dirty="0"/>
          </a:p>
          <a:p>
            <a:pPr marL="0" indent="0">
              <a:buNone/>
            </a:pPr>
            <a:endParaRPr lang="en-GB" sz="1500" dirty="0"/>
          </a:p>
        </p:txBody>
      </p:sp>
      <p:pic>
        <p:nvPicPr>
          <p:cNvPr id="5" name="Picture 4">
            <a:extLst>
              <a:ext uri="{FF2B5EF4-FFF2-40B4-BE49-F238E27FC236}">
                <a16:creationId xmlns:a16="http://schemas.microsoft.com/office/drawing/2014/main" id="{600AC108-E2C6-E998-F57F-7FCBE13F08C6}"/>
              </a:ext>
            </a:extLst>
          </p:cNvPr>
          <p:cNvPicPr>
            <a:picLocks noChangeAspect="1"/>
          </p:cNvPicPr>
          <p:nvPr/>
        </p:nvPicPr>
        <p:blipFill>
          <a:blip r:embed="rId2"/>
          <a:stretch>
            <a:fillRect/>
          </a:stretch>
        </p:blipFill>
        <p:spPr>
          <a:xfrm>
            <a:off x="858129" y="2696479"/>
            <a:ext cx="10607039" cy="3856549"/>
          </a:xfrm>
          <a:prstGeom prst="rect">
            <a:avLst/>
          </a:prstGeom>
        </p:spPr>
      </p:pic>
    </p:spTree>
    <p:extLst>
      <p:ext uri="{BB962C8B-B14F-4D97-AF65-F5344CB8AC3E}">
        <p14:creationId xmlns:p14="http://schemas.microsoft.com/office/powerpoint/2010/main" val="361408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F36A-F129-CB1D-7A63-CC6BF6955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95492-CEDE-4879-EE65-64128B25E034}"/>
              </a:ext>
            </a:extLst>
          </p:cNvPr>
          <p:cNvSpPr>
            <a:spLocks noGrp="1"/>
          </p:cNvSpPr>
          <p:nvPr>
            <p:ph type="title"/>
          </p:nvPr>
        </p:nvSpPr>
        <p:spPr>
          <a:xfrm>
            <a:off x="838200" y="365125"/>
            <a:ext cx="10515600" cy="788107"/>
          </a:xfrm>
        </p:spPr>
        <p:txBody>
          <a:bodyPr/>
          <a:lstStyle/>
          <a:p>
            <a:pPr algn="ctr"/>
            <a:r>
              <a:rPr dirty="0"/>
              <a:t>Forecasting Model Overview</a:t>
            </a:r>
          </a:p>
        </p:txBody>
      </p:sp>
      <p:sp>
        <p:nvSpPr>
          <p:cNvPr id="3" name="Content Placeholder 2">
            <a:extLst>
              <a:ext uri="{FF2B5EF4-FFF2-40B4-BE49-F238E27FC236}">
                <a16:creationId xmlns:a16="http://schemas.microsoft.com/office/drawing/2014/main" id="{787FD431-CE0C-E11E-004D-1F2DFEE8B870}"/>
              </a:ext>
            </a:extLst>
          </p:cNvPr>
          <p:cNvSpPr>
            <a:spLocks noGrp="1"/>
          </p:cNvSpPr>
          <p:nvPr>
            <p:ph idx="1"/>
          </p:nvPr>
        </p:nvSpPr>
        <p:spPr>
          <a:xfrm>
            <a:off x="644770" y="1283677"/>
            <a:ext cx="6276535" cy="5209198"/>
          </a:xfrm>
        </p:spPr>
        <p:txBody>
          <a:bodyPr>
            <a:noAutofit/>
          </a:bodyPr>
          <a:lstStyle/>
          <a:p>
            <a:pPr marL="0" indent="0">
              <a:buNone/>
            </a:pPr>
            <a:r>
              <a:rPr sz="2000" dirty="0"/>
              <a:t>1. Historical Data Preparation:</a:t>
            </a:r>
            <a:endParaRPr lang="en-US" sz="2000" dirty="0"/>
          </a:p>
          <a:p>
            <a:r>
              <a:rPr sz="2000" dirty="0"/>
              <a:t>Data includes features like Temperature, Humidity, Wind Speed, and Consumption.</a:t>
            </a:r>
            <a:endParaRPr lang="en-US" sz="2000" dirty="0"/>
          </a:p>
          <a:p>
            <a:r>
              <a:rPr lang="en-GB" sz="2000" dirty="0"/>
              <a:t>Target variable: </a:t>
            </a:r>
            <a:r>
              <a:rPr lang="en-GB" sz="2000" dirty="0" err="1"/>
              <a:t>Avg</a:t>
            </a:r>
            <a:r>
              <a:rPr lang="en-GB" sz="2000" dirty="0"/>
              <a:t> Consumption (MW).</a:t>
            </a:r>
          </a:p>
          <a:p>
            <a:pPr marL="0" indent="0">
              <a:buNone/>
            </a:pPr>
            <a:endParaRPr lang="en-US" sz="2000" dirty="0"/>
          </a:p>
          <a:p>
            <a:pPr marL="0" indent="0">
              <a:buNone/>
            </a:pPr>
            <a:r>
              <a:rPr sz="2000" dirty="0"/>
              <a:t>2. Model Training:</a:t>
            </a:r>
            <a:endParaRPr lang="en-US" sz="2000" dirty="0"/>
          </a:p>
          <a:p>
            <a:r>
              <a:rPr sz="2000" dirty="0"/>
              <a:t>Split historical data into Train (80%) and Test (20%).</a:t>
            </a:r>
            <a:endParaRPr lang="en-US" sz="2000" dirty="0"/>
          </a:p>
          <a:p>
            <a:r>
              <a:rPr sz="2000" dirty="0"/>
              <a:t>Trained Gradient Boosted Tree (GBT) Regressor.</a:t>
            </a:r>
            <a:endParaRPr lang="en-US" sz="2000" dirty="0"/>
          </a:p>
          <a:p>
            <a:pPr marL="0" indent="0">
              <a:buNone/>
            </a:pPr>
            <a:endParaRPr sz="2000" dirty="0"/>
          </a:p>
          <a:p>
            <a:pPr marL="0" indent="0">
              <a:buNone/>
            </a:pPr>
            <a:r>
              <a:rPr sz="2000" dirty="0"/>
              <a:t>3. Forecasting:</a:t>
            </a:r>
            <a:endParaRPr lang="en-US" sz="2000" dirty="0"/>
          </a:p>
          <a:p>
            <a:r>
              <a:rPr sz="2000" dirty="0"/>
              <a:t>Generated future dates and derived features (e.g., Year, Month).</a:t>
            </a:r>
            <a:endParaRPr lang="en-US" sz="2000" dirty="0"/>
          </a:p>
          <a:p>
            <a:r>
              <a:rPr sz="2000" dirty="0"/>
              <a:t>Predicted Avg Consumption for the next 30 days using trained model.</a:t>
            </a:r>
          </a:p>
        </p:txBody>
      </p:sp>
      <p:pic>
        <p:nvPicPr>
          <p:cNvPr id="4" name="Picture 3" descr="forecast_example_chart.png">
            <a:extLst>
              <a:ext uri="{FF2B5EF4-FFF2-40B4-BE49-F238E27FC236}">
                <a16:creationId xmlns:a16="http://schemas.microsoft.com/office/drawing/2014/main" id="{20FD84DB-35C6-8751-C894-BC4C59E0D2A2}"/>
              </a:ext>
            </a:extLst>
          </p:cNvPr>
          <p:cNvPicPr>
            <a:picLocks noChangeAspect="1"/>
          </p:cNvPicPr>
          <p:nvPr/>
        </p:nvPicPr>
        <p:blipFill>
          <a:blip r:embed="rId2"/>
          <a:stretch>
            <a:fillRect/>
          </a:stretch>
        </p:blipFill>
        <p:spPr>
          <a:xfrm>
            <a:off x="7052604" y="1477108"/>
            <a:ext cx="4494626" cy="3966771"/>
          </a:xfrm>
          <a:prstGeom prst="rect">
            <a:avLst/>
          </a:prstGeom>
        </p:spPr>
      </p:pic>
    </p:spTree>
    <p:extLst>
      <p:ext uri="{BB962C8B-B14F-4D97-AF65-F5344CB8AC3E}">
        <p14:creationId xmlns:p14="http://schemas.microsoft.com/office/powerpoint/2010/main" val="354533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a:xfrm>
            <a:off x="838200" y="365125"/>
            <a:ext cx="10515600" cy="1325563"/>
          </a:xfrm>
        </p:spPr>
        <p:txBody>
          <a:bodyPr>
            <a:normAutofit/>
          </a:bodyPr>
          <a:lstStyle/>
          <a:p>
            <a:r>
              <a:rPr lang="en-US" dirty="0"/>
              <a:t>LSTM time series Model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8303A3-795E-7350-C5B1-469002C6AAD1}"/>
              </a:ext>
            </a:extLst>
          </p:cNvPr>
          <p:cNvSpPr>
            <a:spLocks noGrp="1"/>
          </p:cNvSpPr>
          <p:nvPr>
            <p:ph idx="1"/>
          </p:nvPr>
        </p:nvSpPr>
        <p:spPr>
          <a:xfrm>
            <a:off x="838200" y="1825625"/>
            <a:ext cx="10515600" cy="4351338"/>
          </a:xfrm>
        </p:spPr>
        <p:txBody>
          <a:bodyPr>
            <a:normAutofit/>
          </a:bodyPr>
          <a:lstStyle/>
          <a:p>
            <a:r>
              <a:rPr lang="en-US" dirty="0"/>
              <a:t>Git Code Repo: </a:t>
            </a:r>
            <a:r>
              <a:rPr lang="en-US" dirty="0">
                <a:hlinkClick r:id="rId2"/>
              </a:rPr>
              <a:t>Link</a:t>
            </a:r>
            <a:endParaRPr lang="en-US" dirty="0"/>
          </a:p>
          <a:p>
            <a:r>
              <a:rPr lang="en-US" dirty="0"/>
              <a:t>Used </a:t>
            </a:r>
            <a:r>
              <a:rPr lang="en-US" dirty="0" err="1"/>
              <a:t>tensorFlow</a:t>
            </a:r>
            <a:r>
              <a:rPr lang="en-US" dirty="0"/>
              <a:t> as spark doesn’t have LSTM </a:t>
            </a:r>
            <a:r>
              <a:rPr lang="en-US" dirty="0" err="1"/>
              <a:t>avlb</a:t>
            </a:r>
            <a:r>
              <a:rPr lang="en-US" dirty="0"/>
              <a:t> in it’s ml library, Future scope to try running same code using </a:t>
            </a:r>
            <a:r>
              <a:rPr lang="en-US" dirty="0" err="1"/>
              <a:t>tensorFlowonspark</a:t>
            </a:r>
            <a:r>
              <a:rPr lang="en-US" dirty="0"/>
              <a:t> as that is available to handle scale.</a:t>
            </a:r>
          </a:p>
          <a:p>
            <a:r>
              <a:rPr lang="en-US" dirty="0"/>
              <a:t>Convert spark </a:t>
            </a:r>
            <a:r>
              <a:rPr lang="en-US" dirty="0" err="1"/>
              <a:t>dataframe</a:t>
            </a:r>
            <a:r>
              <a:rPr lang="en-US" dirty="0"/>
              <a:t> to panda for making date as index as didn’t find anything in spark for the same. </a:t>
            </a:r>
          </a:p>
          <a:p>
            <a:r>
              <a:rPr lang="en-US" dirty="0"/>
              <a:t>Used </a:t>
            </a:r>
            <a:r>
              <a:rPr lang="en-US" dirty="0" err="1"/>
              <a:t>TimeseriesGenerator</a:t>
            </a:r>
            <a:r>
              <a:rPr lang="en-US" dirty="0"/>
              <a:t> to get data which we can input to model with multivariant analysis of temp and grid. </a:t>
            </a:r>
          </a:p>
        </p:txBody>
      </p:sp>
    </p:spTree>
    <p:extLst>
      <p:ext uri="{BB962C8B-B14F-4D97-AF65-F5344CB8AC3E}">
        <p14:creationId xmlns:p14="http://schemas.microsoft.com/office/powerpoint/2010/main" val="2823643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F815F-8F3D-1012-5FF8-073289D619CC}"/>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400" b="1" kern="1200">
                <a:solidFill>
                  <a:schemeClr val="tx1"/>
                </a:solidFill>
                <a:latin typeface="+mj-lt"/>
                <a:ea typeface="+mj-ea"/>
                <a:cs typeface="+mj-cs"/>
              </a:rPr>
              <a:t>Deployment Summary for Grid Consumption Prediction Web Application</a:t>
            </a:r>
            <a:br>
              <a:rPr lang="en-US" sz="3400" b="1" kern="120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2082567C-408F-6C56-C5B9-A308A2C4B809}"/>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i="0" u="none" strike="noStrike" dirty="0">
                <a:effectLst/>
              </a:rPr>
              <a:t>Current State:</a:t>
            </a:r>
          </a:p>
          <a:p>
            <a:pPr lvl="1" indent="-228600">
              <a:lnSpc>
                <a:spcPct val="90000"/>
              </a:lnSpc>
              <a:spcAft>
                <a:spcPts val="600"/>
              </a:spcAft>
              <a:buFont typeface="Arial" panose="020B0604020202020204" pitchFamily="34" charset="0"/>
              <a:buChar char="•"/>
            </a:pPr>
            <a:r>
              <a:rPr lang="en-US" sz="2400" b="0" i="0" u="none" strike="noStrike" dirty="0">
                <a:effectLst/>
              </a:rPr>
              <a:t>Local deployment for Web application services.</a:t>
            </a:r>
          </a:p>
          <a:p>
            <a:pPr lvl="1" indent="-228600">
              <a:lnSpc>
                <a:spcPct val="90000"/>
              </a:lnSpc>
              <a:spcAft>
                <a:spcPts val="600"/>
              </a:spcAft>
              <a:buFont typeface="Arial" panose="020B0604020202020204" pitchFamily="34" charset="0"/>
              <a:buChar char="•"/>
            </a:pPr>
            <a:r>
              <a:rPr lang="en-US" sz="2400" b="0" i="0" u="none" strike="noStrike" dirty="0">
                <a:effectLst/>
              </a:rPr>
              <a:t>Accessible via tunneling tools for testing and development.</a:t>
            </a:r>
          </a:p>
          <a:p>
            <a:pPr indent="-228600">
              <a:lnSpc>
                <a:spcPct val="90000"/>
              </a:lnSpc>
              <a:spcAft>
                <a:spcPts val="600"/>
              </a:spcAft>
              <a:buFont typeface="Arial" panose="020B0604020202020204" pitchFamily="34" charset="0"/>
              <a:buChar char="•"/>
            </a:pPr>
            <a:r>
              <a:rPr lang="en-US" sz="2400" b="1" i="0" u="none" strike="noStrike" dirty="0">
                <a:effectLst/>
              </a:rPr>
              <a:t>Future Plan:</a:t>
            </a:r>
          </a:p>
          <a:p>
            <a:pPr lvl="1" indent="-228600">
              <a:lnSpc>
                <a:spcPct val="90000"/>
              </a:lnSpc>
              <a:spcAft>
                <a:spcPts val="600"/>
              </a:spcAft>
              <a:buFont typeface="Arial" panose="020B0604020202020204" pitchFamily="34" charset="0"/>
              <a:buChar char="•"/>
            </a:pPr>
            <a:r>
              <a:rPr lang="en-US" sz="2400" b="1" i="0" u="none" strike="noStrike" dirty="0">
                <a:effectLst/>
              </a:rPr>
              <a:t>Cloud Deployment</a:t>
            </a:r>
            <a:r>
              <a:rPr lang="en-US" sz="2400" b="0" i="0" u="none" strike="noStrike" dirty="0">
                <a:effectLst/>
              </a:rPr>
              <a:t>:</a:t>
            </a:r>
          </a:p>
          <a:p>
            <a:pPr marL="742950" lvl="1" indent="-228600">
              <a:lnSpc>
                <a:spcPct val="90000"/>
              </a:lnSpc>
              <a:spcAft>
                <a:spcPts val="600"/>
              </a:spcAft>
              <a:buFont typeface="Arial" panose="020B0604020202020204" pitchFamily="34" charset="0"/>
              <a:buChar char="•"/>
            </a:pPr>
            <a:r>
              <a:rPr lang="en-US" sz="2400" b="0" i="0" u="none" strike="noStrike" dirty="0">
                <a:effectLst/>
              </a:rPr>
              <a:t>Target platforms: AWS, Azure, or Google Cloud.</a:t>
            </a:r>
          </a:p>
          <a:p>
            <a:pPr marL="742950" lvl="1" indent="-228600">
              <a:lnSpc>
                <a:spcPct val="90000"/>
              </a:lnSpc>
              <a:spcAft>
                <a:spcPts val="600"/>
              </a:spcAft>
              <a:buFont typeface="Arial" panose="020B0604020202020204" pitchFamily="34" charset="0"/>
              <a:buChar char="•"/>
            </a:pPr>
            <a:r>
              <a:rPr lang="en-US" sz="2400" b="0" i="0" u="none" strike="noStrike" dirty="0">
                <a:effectLst/>
              </a:rPr>
              <a:t>Goals: High availability, scalability, and secure access.</a:t>
            </a:r>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70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a:t>Problem Definition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42B035-A4C5-4202-9483-A10423CD39A3}"/>
              </a:ext>
            </a:extLst>
          </p:cNvPr>
          <p:cNvPicPr>
            <a:picLocks noChangeAspect="1"/>
          </p:cNvPicPr>
          <p:nvPr/>
        </p:nvPicPr>
        <p:blipFill>
          <a:blip r:embed="rId2"/>
          <a:stretch>
            <a:fillRect/>
          </a:stretch>
        </p:blipFill>
        <p:spPr>
          <a:xfrm>
            <a:off x="2357029" y="643467"/>
            <a:ext cx="7477941" cy="5571065"/>
          </a:xfrm>
          <a:prstGeom prst="rect">
            <a:avLst/>
          </a:prstGeom>
          <a:ln>
            <a:noFill/>
          </a:ln>
        </p:spPr>
      </p:pic>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742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9FA899-2477-8135-476B-0ED17DF99A82}"/>
              </a:ext>
            </a:extLst>
          </p:cNvPr>
          <p:cNvSpPr txBox="1"/>
          <p:nvPr/>
        </p:nvSpPr>
        <p:spPr>
          <a:xfrm>
            <a:off x="80467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6000" kern="1200" dirty="0">
                <a:solidFill>
                  <a:schemeClr val="tx2"/>
                </a:solidFill>
                <a:latin typeface="+mj-lt"/>
                <a:ea typeface="+mj-ea"/>
                <a:cs typeface="+mj-cs"/>
              </a:rPr>
              <a:t>Demo</a:t>
            </a: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Play">
            <a:extLst>
              <a:ext uri="{FF2B5EF4-FFF2-40B4-BE49-F238E27FC236}">
                <a16:creationId xmlns:a16="http://schemas.microsoft.com/office/drawing/2014/main" id="{2625DFBB-2765-5247-4B45-CAC692E17E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36969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712B10-83C7-1E4C-AAD8-584315C8AC92}"/>
              </a:ext>
            </a:extLst>
          </p:cNvPr>
          <p:cNvSpPr>
            <a:spLocks noGrp="1"/>
          </p:cNvSpPr>
          <p:nvPr>
            <p:ph type="title"/>
          </p:nvPr>
        </p:nvSpPr>
        <p:spPr>
          <a:xfrm>
            <a:off x="838200" y="365125"/>
            <a:ext cx="10515600" cy="1325563"/>
          </a:xfrm>
        </p:spPr>
        <p:txBody>
          <a:bodyPr>
            <a:normAutofit/>
          </a:bodyPr>
          <a:lstStyle/>
          <a:p>
            <a:r>
              <a:rPr lang="en-US" dirty="0"/>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2CAFD5-5413-9F6E-F176-F4480E4DFAE5}"/>
              </a:ext>
            </a:extLst>
          </p:cNvPr>
          <p:cNvSpPr>
            <a:spLocks noGrp="1"/>
          </p:cNvSpPr>
          <p:nvPr>
            <p:ph idx="1"/>
          </p:nvPr>
        </p:nvSpPr>
        <p:spPr>
          <a:xfrm>
            <a:off x="838200" y="1825625"/>
            <a:ext cx="10515600" cy="4351338"/>
          </a:xfrm>
        </p:spPr>
        <p:txBody>
          <a:bodyPr>
            <a:normAutofit/>
          </a:bodyPr>
          <a:lstStyle/>
          <a:p>
            <a:pPr marL="0" indent="0">
              <a:buNone/>
            </a:pPr>
            <a:r>
              <a:rPr lang="en-US" dirty="0"/>
              <a:t>The integration of weather forecasting and big data analytics for energy grid optimization shows promise in addressing current energy management challenges by providing reliable, scalable, and efficient energy demand forecasts.</a:t>
            </a:r>
          </a:p>
          <a:p>
            <a:endParaRPr lang="en-US" dirty="0"/>
          </a:p>
        </p:txBody>
      </p:sp>
    </p:spTree>
    <p:extLst>
      <p:ext uri="{BB962C8B-B14F-4D97-AF65-F5344CB8AC3E}">
        <p14:creationId xmlns:p14="http://schemas.microsoft.com/office/powerpoint/2010/main" val="1488130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Questions ? </a:t>
            </a:r>
          </a:p>
        </p:txBody>
      </p:sp>
      <p:sp>
        <p:nvSpPr>
          <p:cNvPr id="21" name="Oval 20">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417732" y="3800209"/>
            <a:ext cx="5130798" cy="2307022"/>
          </a:xfrm>
        </p:spPr>
        <p:txBody>
          <a:bodyPr vert="horz" lIns="91440" tIns="45720" rIns="91440" bIns="45720" rtlCol="0">
            <a:normAutofit/>
          </a:bodyPr>
          <a:lstStyle/>
          <a:p>
            <a:pPr algn="ctr"/>
            <a:r>
              <a:rPr lang="en-US" sz="2400" b="1" kern="1200">
                <a:solidFill>
                  <a:schemeClr val="tx1"/>
                </a:solidFill>
                <a:latin typeface="+mn-lt"/>
                <a:ea typeface="+mn-ea"/>
                <a:cs typeface="+mn-cs"/>
              </a:rPr>
              <a:t>Thank You !!</a:t>
            </a:r>
          </a:p>
        </p:txBody>
      </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897E4-E9ED-3D2E-808C-698FDE3C1DBB}"/>
            </a:ext>
          </a:extLst>
        </p:cNvPr>
        <p:cNvGrpSpPr/>
        <p:nvPr/>
      </p:nvGrpSpPr>
      <p:grpSpPr>
        <a:xfrm>
          <a:off x="0" y="0"/>
          <a:ext cx="0" cy="0"/>
          <a:chOff x="0" y="0"/>
          <a:chExt cx="0" cy="0"/>
        </a:xfrm>
      </p:grpSpPr>
      <p:graphicFrame>
        <p:nvGraphicFramePr>
          <p:cNvPr id="153" name="TextBox 85">
            <a:extLst>
              <a:ext uri="{FF2B5EF4-FFF2-40B4-BE49-F238E27FC236}">
                <a16:creationId xmlns:a16="http://schemas.microsoft.com/office/drawing/2014/main" id="{8D12CA76-BC71-AAB4-A000-B742A3B92B5C}"/>
              </a:ext>
            </a:extLst>
          </p:cNvPr>
          <p:cNvGraphicFramePr/>
          <p:nvPr>
            <p:extLst>
              <p:ext uri="{D42A27DB-BD31-4B8C-83A1-F6EECF244321}">
                <p14:modId xmlns:p14="http://schemas.microsoft.com/office/powerpoint/2010/main" val="3172005949"/>
              </p:ext>
            </p:extLst>
          </p:nvPr>
        </p:nvGraphicFramePr>
        <p:xfrm>
          <a:off x="1115568" y="664969"/>
          <a:ext cx="10232136" cy="5342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56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20B0FA-1FDF-BF13-AEA0-C00884EB60EB}"/>
              </a:ext>
            </a:extLst>
          </p:cNvPr>
          <p:cNvSpPr txBox="1"/>
          <p:nvPr/>
        </p:nvSpPr>
        <p:spPr>
          <a:xfrm>
            <a:off x="121444" y="679966"/>
            <a:ext cx="1263437" cy="374095"/>
          </a:xfrm>
          <a:prstGeom prst="rect">
            <a:avLst/>
          </a:prstGeom>
          <a:noFill/>
        </p:spPr>
        <p:txBody>
          <a:bodyPr wrap="square" rtlCol="0">
            <a:spAutoFit/>
          </a:bodyPr>
          <a:lstStyle/>
          <a:p>
            <a:r>
              <a:rPr lang="en-US" dirty="0"/>
              <a:t>Request:</a:t>
            </a:r>
          </a:p>
        </p:txBody>
      </p:sp>
      <p:pic>
        <p:nvPicPr>
          <p:cNvPr id="10" name="Picture 9">
            <a:extLst>
              <a:ext uri="{FF2B5EF4-FFF2-40B4-BE49-F238E27FC236}">
                <a16:creationId xmlns:a16="http://schemas.microsoft.com/office/drawing/2014/main" id="{C212DCB1-6B4F-1194-C3ED-B10001F16E92}"/>
              </a:ext>
            </a:extLst>
          </p:cNvPr>
          <p:cNvPicPr>
            <a:picLocks noChangeAspect="1"/>
          </p:cNvPicPr>
          <p:nvPr/>
        </p:nvPicPr>
        <p:blipFill>
          <a:blip r:embed="rId2"/>
          <a:stretch>
            <a:fillRect/>
          </a:stretch>
        </p:blipFill>
        <p:spPr>
          <a:xfrm>
            <a:off x="233363" y="1171575"/>
            <a:ext cx="10653712" cy="1094742"/>
          </a:xfrm>
          <a:prstGeom prst="rect">
            <a:avLst/>
          </a:prstGeom>
        </p:spPr>
      </p:pic>
      <p:sp>
        <p:nvSpPr>
          <p:cNvPr id="11" name="TextBox 10">
            <a:extLst>
              <a:ext uri="{FF2B5EF4-FFF2-40B4-BE49-F238E27FC236}">
                <a16:creationId xmlns:a16="http://schemas.microsoft.com/office/drawing/2014/main" id="{DE0242F5-CD2F-DF24-4852-7B5565E9E481}"/>
              </a:ext>
            </a:extLst>
          </p:cNvPr>
          <p:cNvSpPr txBox="1"/>
          <p:nvPr/>
        </p:nvSpPr>
        <p:spPr>
          <a:xfrm>
            <a:off x="233363" y="2416097"/>
            <a:ext cx="1263437" cy="369332"/>
          </a:xfrm>
          <a:prstGeom prst="rect">
            <a:avLst/>
          </a:prstGeom>
          <a:noFill/>
        </p:spPr>
        <p:txBody>
          <a:bodyPr wrap="square" rtlCol="0">
            <a:spAutoFit/>
          </a:bodyPr>
          <a:lstStyle/>
          <a:p>
            <a:r>
              <a:rPr lang="en-US" dirty="0"/>
              <a:t>Response:</a:t>
            </a:r>
          </a:p>
        </p:txBody>
      </p:sp>
      <p:pic>
        <p:nvPicPr>
          <p:cNvPr id="15" name="Picture 14">
            <a:extLst>
              <a:ext uri="{FF2B5EF4-FFF2-40B4-BE49-F238E27FC236}">
                <a16:creationId xmlns:a16="http://schemas.microsoft.com/office/drawing/2014/main" id="{A15EB7CA-4854-A9AB-ECD1-50839F02DCA5}"/>
              </a:ext>
            </a:extLst>
          </p:cNvPr>
          <p:cNvPicPr>
            <a:picLocks noChangeAspect="1"/>
          </p:cNvPicPr>
          <p:nvPr/>
        </p:nvPicPr>
        <p:blipFill>
          <a:blip r:embed="rId3"/>
          <a:stretch>
            <a:fillRect/>
          </a:stretch>
        </p:blipFill>
        <p:spPr>
          <a:xfrm>
            <a:off x="2439991" y="2807600"/>
            <a:ext cx="2460626" cy="3984626"/>
          </a:xfrm>
          <a:prstGeom prst="rect">
            <a:avLst/>
          </a:prstGeom>
        </p:spPr>
      </p:pic>
      <p:pic>
        <p:nvPicPr>
          <p:cNvPr id="17" name="Picture 16">
            <a:extLst>
              <a:ext uri="{FF2B5EF4-FFF2-40B4-BE49-F238E27FC236}">
                <a16:creationId xmlns:a16="http://schemas.microsoft.com/office/drawing/2014/main" id="{4B5187D9-32B1-C2C2-EACA-2B433A16067F}"/>
              </a:ext>
            </a:extLst>
          </p:cNvPr>
          <p:cNvPicPr>
            <a:picLocks noChangeAspect="1"/>
          </p:cNvPicPr>
          <p:nvPr/>
        </p:nvPicPr>
        <p:blipFill>
          <a:blip r:embed="rId4"/>
          <a:stretch>
            <a:fillRect/>
          </a:stretch>
        </p:blipFill>
        <p:spPr>
          <a:xfrm>
            <a:off x="5503866" y="2785428"/>
            <a:ext cx="2954338" cy="4067011"/>
          </a:xfrm>
          <a:prstGeom prst="rect">
            <a:avLst/>
          </a:prstGeom>
        </p:spPr>
      </p:pic>
      <p:sp>
        <p:nvSpPr>
          <p:cNvPr id="18" name="TextBox 17">
            <a:extLst>
              <a:ext uri="{FF2B5EF4-FFF2-40B4-BE49-F238E27FC236}">
                <a16:creationId xmlns:a16="http://schemas.microsoft.com/office/drawing/2014/main" id="{E2D54C68-C24B-0552-455D-14BADCAAA801}"/>
              </a:ext>
            </a:extLst>
          </p:cNvPr>
          <p:cNvSpPr txBox="1"/>
          <p:nvPr/>
        </p:nvSpPr>
        <p:spPr>
          <a:xfrm>
            <a:off x="2439991" y="399459"/>
            <a:ext cx="6856856" cy="461665"/>
          </a:xfrm>
          <a:prstGeom prst="rect">
            <a:avLst/>
          </a:prstGeom>
          <a:noFill/>
        </p:spPr>
        <p:txBody>
          <a:bodyPr wrap="square" rtlCol="0">
            <a:spAutoFit/>
          </a:bodyPr>
          <a:lstStyle/>
          <a:p>
            <a:pPr algn="ctr"/>
            <a:r>
              <a:rPr lang="en-US" sz="2400" b="1" dirty="0" err="1"/>
              <a:t>OpenWeatherMap</a:t>
            </a:r>
            <a:r>
              <a:rPr lang="en-US" sz="2400" b="1" dirty="0"/>
              <a:t> API used to get weather data</a:t>
            </a:r>
          </a:p>
        </p:txBody>
      </p:sp>
    </p:spTree>
    <p:extLst>
      <p:ext uri="{BB962C8B-B14F-4D97-AF65-F5344CB8AC3E}">
        <p14:creationId xmlns:p14="http://schemas.microsoft.com/office/powerpoint/2010/main" val="25186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30C4D3A-B1AF-667D-3EDE-CFE223A41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 y="0"/>
            <a:ext cx="9899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3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172200" y="2920418"/>
            <a:ext cx="5183188" cy="2853901"/>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762000" y="1143486"/>
            <a:ext cx="4267200" cy="1437406"/>
          </a:xfrm>
        </p:spPr>
        <p:txBody>
          <a:bodyPr anchor="t">
            <a:normAutofit/>
          </a:bodyPr>
          <a:lstStyle/>
          <a:p>
            <a:r>
              <a:rPr lang="en-US" sz="3200"/>
              <a:t>Read data from topic using spark streaming</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825613" y="838200"/>
            <a:ext cx="5501247" cy="1866358"/>
          </a:xfrm>
        </p:spPr>
        <p:txBody>
          <a:bodyPr>
            <a:normAutofit/>
          </a:bodyPr>
          <a:lstStyle/>
          <a:p>
            <a:r>
              <a:rPr lang="en-US" sz="2000"/>
              <a:t>While reading using format parquet ( help scale) </a:t>
            </a:r>
          </a:p>
          <a:p>
            <a:r>
              <a:rPr lang="en-US" sz="2000"/>
              <a:t>Also partition by city name ( help scale) </a:t>
            </a:r>
          </a:p>
          <a:p>
            <a:r>
              <a:rPr lang="en-US" sz="2000" dirty="0"/>
              <a:t>Git Code Repo :</a:t>
            </a:r>
            <a:r>
              <a:rPr lang="en-US" sz="2000" dirty="0">
                <a:hlinkClick r:id="rId2"/>
              </a:rPr>
              <a:t>Link</a:t>
            </a:r>
            <a:endParaRPr lang="en-US" sz="2000" dirty="0"/>
          </a:p>
          <a:p>
            <a:endParaRPr lang="en-US" sz="2000"/>
          </a:p>
          <a:p>
            <a:endParaRPr lang="en-US" sz="2000"/>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3"/>
          <a:stretch>
            <a:fillRect/>
          </a:stretch>
        </p:blipFill>
        <p:spPr>
          <a:xfrm>
            <a:off x="801757" y="3431023"/>
            <a:ext cx="10591800" cy="2489072"/>
          </a:xfrm>
          <a:prstGeom prst="rect">
            <a:avLst/>
          </a:prstGeom>
        </p:spPr>
      </p:pic>
    </p:spTree>
    <p:extLst>
      <p:ext uri="{BB962C8B-B14F-4D97-AF65-F5344CB8AC3E}">
        <p14:creationId xmlns:p14="http://schemas.microsoft.com/office/powerpoint/2010/main" val="1191957055"/>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372</TotalTime>
  <Words>872</Words>
  <Application>Microsoft Macintosh PowerPoint</Application>
  <PresentationFormat>Widescreen</PresentationFormat>
  <Paragraphs>120</Paragraphs>
  <Slides>23</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Aptos</vt:lpstr>
      <vt:lpstr>Aptos Display</vt:lpstr>
      <vt:lpstr>Arial</vt:lpstr>
      <vt:lpstr>Calibri</vt:lpstr>
      <vt:lpstr>Graphik Bold</vt:lpstr>
      <vt:lpstr>Graphik Light</vt:lpstr>
      <vt:lpstr>Graphik Regular</vt:lpstr>
      <vt:lpstr>Graphik Semibold</vt:lpstr>
      <vt:lpstr>Graphik Thin</vt:lpstr>
      <vt:lpstr>Retrospect</vt:lpstr>
      <vt:lpstr>Office Theme</vt:lpstr>
      <vt:lpstr>Grid optimization with weather </vt:lpstr>
      <vt:lpstr>Problem Definition</vt:lpstr>
      <vt:lpstr>PowerPoint Presentation</vt:lpstr>
      <vt:lpstr>PowerPoint Presentation</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Grid Data   Weather Data </vt:lpstr>
      <vt:lpstr>Aggregation Approach</vt:lpstr>
      <vt:lpstr>Merging Approach</vt:lpstr>
      <vt:lpstr>Forecasting Model Overview</vt:lpstr>
      <vt:lpstr>LSTM time series Model </vt:lpstr>
      <vt:lpstr>PowerPoint Presentation</vt:lpstr>
      <vt:lpstr>PowerPoint Presentation</vt:lpstr>
      <vt:lpstr>PowerPoint Presentation</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Satyam Vats</cp:lastModifiedBy>
  <cp:revision>30</cp:revision>
  <dcterms:created xsi:type="dcterms:W3CDTF">2024-12-04T20:16:07Z</dcterms:created>
  <dcterms:modified xsi:type="dcterms:W3CDTF">2024-12-07T03:01:53Z</dcterms:modified>
</cp:coreProperties>
</file>