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48708;&#54665;&#44592;%20&#47928;&#51228;%20&#50641;&#49472;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48708;&#54665;&#44592;%20&#47928;&#51228;%20&#50641;&#49472;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48708;&#54665;&#44592;%20&#47928;&#51228;%20&#50641;&#49472;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48708;&#54665;&#44592;%20&#47928;&#51228;%20&#50641;&#49472;3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48708;&#54665;&#44592;%20&#47928;&#51228;%20&#50641;&#49472;3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48708;&#54665;&#44592;%20&#47928;&#51228;%20&#50641;&#49472;3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48708;&#54665;&#44592;%20&#47928;&#51228;%20&#50641;&#49472;3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48708;&#54665;&#44592;%20&#47928;&#51228;%20&#50641;&#49472;3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48708;&#54665;&#44592;%20&#47928;&#51228;%20&#50641;&#49472;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48708;&#54665;&#44592;%20&#47928;&#51228;%20&#50641;&#49472;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48708;&#54665;&#44592;%20&#47928;&#51228;%20&#50641;&#49472;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48708;&#54665;&#44592;%20&#47928;&#51228;%20&#50641;&#49472;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oul%20it\Desktop\DB\&#54616;&#46177;%20&#48143;%20&#47532;&#45573;&#49828;\&#47928;&#51228;\Hive\&#48708;&#54665;&#44592;%20&#47928;&#51228;%20&#50641;&#49472;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[통합 문서1]question1!피벗 테이블1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ko-KR" sz="2000"/>
              <a:t>AIRPLAIN</a:t>
            </a:r>
            <a:r>
              <a:rPr lang="en-US" altLang="ko-KR" sz="2000" baseline="0"/>
              <a:t> DELAYTIME TABLE</a:t>
            </a:r>
            <a:endParaRPr lang="ko-KR" altLang="en-US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question1!$B$1</c:f>
              <c:strCache>
                <c:ptCount val="1"/>
                <c:pt idx="0">
                  <c:v>요약</c:v>
                </c:pt>
              </c:strCache>
            </c:strRef>
          </c:tx>
          <c:spPr>
            <a:gradFill flip="none" rotWithShape="1">
              <a:gsLst>
                <a:gs pos="0">
                  <a:srgbClr val="BF3F57">
                    <a:shade val="30000"/>
                    <a:satMod val="115000"/>
                  </a:srgbClr>
                </a:gs>
                <a:gs pos="50000">
                  <a:srgbClr val="BF3F57">
                    <a:shade val="67500"/>
                    <a:satMod val="115000"/>
                  </a:srgbClr>
                </a:gs>
                <a:gs pos="100000">
                  <a:srgbClr val="BF3F5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question1!$A$2:$A$23</c:f>
              <c:multiLvlStrCache>
                <c:ptCount val="10"/>
                <c:lvl>
                  <c:pt idx="0">
                    <c:v>945</c:v>
                  </c:pt>
                  <c:pt idx="1">
                    <c:v>1717</c:v>
                  </c:pt>
                  <c:pt idx="2">
                    <c:v>164</c:v>
                  </c:pt>
                  <c:pt idx="3">
                    <c:v>587</c:v>
                  </c:pt>
                  <c:pt idx="4">
                    <c:v>920</c:v>
                  </c:pt>
                  <c:pt idx="5">
                    <c:v>208</c:v>
                  </c:pt>
                  <c:pt idx="6">
                    <c:v>511</c:v>
                  </c:pt>
                  <c:pt idx="7">
                    <c:v>922</c:v>
                  </c:pt>
                  <c:pt idx="8">
                    <c:v>837</c:v>
                  </c:pt>
                  <c:pt idx="9">
                    <c:v>377</c:v>
                  </c:pt>
                </c:lvl>
                <c:lvl>
                  <c:pt idx="0">
                    <c:v>1</c:v>
                  </c:pt>
                  <c:pt idx="2">
                    <c:v>12</c:v>
                  </c:pt>
                  <c:pt idx="3">
                    <c:v>1</c:v>
                  </c:pt>
                  <c:pt idx="5">
                    <c:v>10</c:v>
                  </c:pt>
                  <c:pt idx="6">
                    <c:v>3</c:v>
                  </c:pt>
                  <c:pt idx="7">
                    <c:v>4</c:v>
                  </c:pt>
                  <c:pt idx="8">
                    <c:v>8</c:v>
                  </c:pt>
                  <c:pt idx="9">
                    <c:v>12</c:v>
                  </c:pt>
                </c:lvl>
                <c:lvl>
                  <c:pt idx="0">
                    <c:v>1999</c:v>
                  </c:pt>
                  <c:pt idx="3">
                    <c:v>2001</c:v>
                  </c:pt>
                  <c:pt idx="6">
                    <c:v>2002</c:v>
                  </c:pt>
                </c:lvl>
              </c:multiLvlStrCache>
            </c:multiLvlStrRef>
          </c:cat>
          <c:val>
            <c:numRef>
              <c:f>question1!$B$2:$B$23</c:f>
              <c:numCache>
                <c:formatCode>General</c:formatCode>
                <c:ptCount val="10"/>
                <c:pt idx="0">
                  <c:v>1634</c:v>
                </c:pt>
                <c:pt idx="1">
                  <c:v>1611</c:v>
                </c:pt>
                <c:pt idx="2">
                  <c:v>1724</c:v>
                </c:pt>
                <c:pt idx="3">
                  <c:v>1575</c:v>
                </c:pt>
                <c:pt idx="4">
                  <c:v>1688</c:v>
                </c:pt>
                <c:pt idx="5">
                  <c:v>1597</c:v>
                </c:pt>
                <c:pt idx="6">
                  <c:v>1528</c:v>
                </c:pt>
                <c:pt idx="7">
                  <c:v>1710</c:v>
                </c:pt>
                <c:pt idx="8">
                  <c:v>2137</c:v>
                </c:pt>
                <c:pt idx="9">
                  <c:v>1946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9C-4EFD-8DA4-EF1A6C1D5C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15224127"/>
        <c:axId val="1415515423"/>
      </c:barChart>
      <c:catAx>
        <c:axId val="1415224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FLIGHT NUMBER/MONTH/YEAR</a:t>
                </a:r>
              </a:p>
            </c:rich>
          </c:tx>
          <c:layout>
            <c:manualLayout>
              <c:xMode val="edge"/>
              <c:yMode val="edge"/>
              <c:x val="0.31112513888888887"/>
              <c:y val="0.905614102564102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5515423"/>
        <c:crosses val="autoZero"/>
        <c:auto val="1"/>
        <c:lblAlgn val="ctr"/>
        <c:lblOffset val="100"/>
        <c:noMultiLvlLbl val="0"/>
      </c:catAx>
      <c:valAx>
        <c:axId val="141551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DELAYTIME</a:t>
                </a:r>
              </a:p>
            </c:rich>
          </c:tx>
          <c:layout>
            <c:manualLayout>
              <c:xMode val="edge"/>
              <c:yMode val="edge"/>
              <c:x val="1.7856527777777777E-2"/>
              <c:y val="0.377322222222222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5224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[비행기 문제 엑셀2.xlsx]11번!피벗 테이블6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ko-KR"/>
              <a:t>AIRTIME BETWEEN</a:t>
            </a:r>
            <a:r>
              <a:rPr lang="en-US" altLang="ko-KR" baseline="0"/>
              <a:t> DEPARTURE AND ARRIVAL PLACE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'11번'!$B$3</c:f>
              <c:strCache>
                <c:ptCount val="1"/>
                <c:pt idx="0">
                  <c:v>요약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'11번'!$A$4:$A$23</c:f>
              <c:multiLvlStrCache>
                <c:ptCount val="10"/>
                <c:lvl>
                  <c:pt idx="0">
                    <c:v>DCA</c:v>
                  </c:pt>
                  <c:pt idx="1">
                    <c:v>CVG</c:v>
                  </c:pt>
                  <c:pt idx="2">
                    <c:v>BWI</c:v>
                  </c:pt>
                  <c:pt idx="3">
                    <c:v>LGA</c:v>
                  </c:pt>
                  <c:pt idx="4">
                    <c:v>SWF</c:v>
                  </c:pt>
                  <c:pt idx="5">
                    <c:v>BWI</c:v>
                  </c:pt>
                  <c:pt idx="6">
                    <c:v>DCA</c:v>
                  </c:pt>
                  <c:pt idx="7">
                    <c:v>SNA</c:v>
                  </c:pt>
                  <c:pt idx="8">
                    <c:v>BOS</c:v>
                  </c:pt>
                  <c:pt idx="9">
                    <c:v>OAK</c:v>
                  </c:pt>
                </c:lvl>
                <c:lvl>
                  <c:pt idx="0">
                    <c:v>BWI</c:v>
                  </c:pt>
                  <c:pt idx="1">
                    <c:v>DAY</c:v>
                  </c:pt>
                  <c:pt idx="2">
                    <c:v>DCA</c:v>
                  </c:pt>
                  <c:pt idx="3">
                    <c:v>EWR</c:v>
                  </c:pt>
                  <c:pt idx="4">
                    <c:v>HPN</c:v>
                  </c:pt>
                  <c:pt idx="5">
                    <c:v>IAD</c:v>
                  </c:pt>
                  <c:pt idx="7">
                    <c:v>ONT</c:v>
                  </c:pt>
                  <c:pt idx="8">
                    <c:v>PVD</c:v>
                  </c:pt>
                  <c:pt idx="9">
                    <c:v>SJC</c:v>
                  </c:pt>
                </c:lvl>
              </c:multiLvlStrCache>
            </c:multiLvlStrRef>
          </c:cat>
          <c:val>
            <c:numRef>
              <c:f>'11번'!$B$4:$B$23</c:f>
              <c:numCache>
                <c:formatCode>General</c:formatCode>
                <c:ptCount val="10"/>
                <c:pt idx="0">
                  <c:v>16</c:v>
                </c:pt>
                <c:pt idx="1">
                  <c:v>15</c:v>
                </c:pt>
                <c:pt idx="2">
                  <c:v>13</c:v>
                </c:pt>
                <c:pt idx="3">
                  <c:v>12</c:v>
                </c:pt>
                <c:pt idx="4">
                  <c:v>13</c:v>
                </c:pt>
                <c:pt idx="5">
                  <c:v>16</c:v>
                </c:pt>
                <c:pt idx="6">
                  <c:v>14</c:v>
                </c:pt>
                <c:pt idx="7">
                  <c:v>13</c:v>
                </c:pt>
                <c:pt idx="8">
                  <c:v>14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1F-47B7-88E9-E4061752C6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62255936"/>
        <c:axId val="1962253856"/>
      </c:barChart>
      <c:catAx>
        <c:axId val="196225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DEPARTURE / ARRIVAL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2253856"/>
        <c:crosses val="autoZero"/>
        <c:auto val="1"/>
        <c:lblAlgn val="ctr"/>
        <c:lblOffset val="100"/>
        <c:noMultiLvlLbl val="0"/>
      </c:catAx>
      <c:valAx>
        <c:axId val="196225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AIR TIME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225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[비행기 문제 엑셀2.xlsx]12번!피벗 테이블7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ko-KR"/>
              <a:t>AIRTIME BY</a:t>
            </a:r>
            <a:r>
              <a:rPr lang="en-US" altLang="ko-KR" baseline="0"/>
              <a:t> DAY OF WEEK AND YEAR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'12번'!$B$3</c:f>
              <c:strCache>
                <c:ptCount val="1"/>
                <c:pt idx="0">
                  <c:v>요약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multiLvlStrRef>
              <c:f>'12번'!$A$4:$A$36</c:f>
              <c:multiLvlStrCache>
                <c:ptCount val="28"/>
                <c:lvl>
                  <c:pt idx="0">
                    <c:v>SUN</c:v>
                  </c:pt>
                  <c:pt idx="1">
                    <c:v>MON</c:v>
                  </c:pt>
                  <c:pt idx="2">
                    <c:v>WED</c:v>
                  </c:pt>
                  <c:pt idx="3">
                    <c:v>FRI</c:v>
                  </c:pt>
                  <c:pt idx="4">
                    <c:v>SAT</c:v>
                  </c:pt>
                  <c:pt idx="5">
                    <c:v>THUR</c:v>
                  </c:pt>
                  <c:pt idx="6">
                    <c:v>TUES</c:v>
                  </c:pt>
                  <c:pt idx="7">
                    <c:v>SUN</c:v>
                  </c:pt>
                  <c:pt idx="8">
                    <c:v>MON</c:v>
                  </c:pt>
                  <c:pt idx="9">
                    <c:v>WED</c:v>
                  </c:pt>
                  <c:pt idx="10">
                    <c:v>FRI</c:v>
                  </c:pt>
                  <c:pt idx="11">
                    <c:v>SAT</c:v>
                  </c:pt>
                  <c:pt idx="12">
                    <c:v>THUR</c:v>
                  </c:pt>
                  <c:pt idx="13">
                    <c:v>TUES</c:v>
                  </c:pt>
                  <c:pt idx="14">
                    <c:v>SUN</c:v>
                  </c:pt>
                  <c:pt idx="15">
                    <c:v>MON</c:v>
                  </c:pt>
                  <c:pt idx="16">
                    <c:v>WED</c:v>
                  </c:pt>
                  <c:pt idx="17">
                    <c:v>FRI</c:v>
                  </c:pt>
                  <c:pt idx="18">
                    <c:v>SAT</c:v>
                  </c:pt>
                  <c:pt idx="19">
                    <c:v>THUR</c:v>
                  </c:pt>
                  <c:pt idx="20">
                    <c:v>TUES</c:v>
                  </c:pt>
                  <c:pt idx="21">
                    <c:v>SUN</c:v>
                  </c:pt>
                  <c:pt idx="22">
                    <c:v>MON</c:v>
                  </c:pt>
                  <c:pt idx="23">
                    <c:v>WED</c:v>
                  </c:pt>
                  <c:pt idx="24">
                    <c:v>FRI</c:v>
                  </c:pt>
                  <c:pt idx="25">
                    <c:v>SAT</c:v>
                  </c:pt>
                  <c:pt idx="26">
                    <c:v>THUR</c:v>
                  </c:pt>
                  <c:pt idx="27">
                    <c:v>TUES</c:v>
                  </c:pt>
                </c:lvl>
                <c:lvl>
                  <c:pt idx="0">
                    <c:v>1999</c:v>
                  </c:pt>
                  <c:pt idx="7">
                    <c:v>2000</c:v>
                  </c:pt>
                  <c:pt idx="14">
                    <c:v>2001</c:v>
                  </c:pt>
                  <c:pt idx="21">
                    <c:v>2002</c:v>
                  </c:pt>
                </c:lvl>
              </c:multiLvlStrCache>
            </c:multiLvlStrRef>
          </c:cat>
          <c:val>
            <c:numRef>
              <c:f>'12번'!$B$4:$B$36</c:f>
              <c:numCache>
                <c:formatCode>0.00</c:formatCode>
                <c:ptCount val="28"/>
                <c:pt idx="0">
                  <c:v>104.01658737597</c:v>
                </c:pt>
                <c:pt idx="1">
                  <c:v>104.092136134562</c:v>
                </c:pt>
                <c:pt idx="2">
                  <c:v>104.14784465944901</c:v>
                </c:pt>
                <c:pt idx="3">
                  <c:v>107.55665913029701</c:v>
                </c:pt>
                <c:pt idx="4">
                  <c:v>105.375140633821</c:v>
                </c:pt>
                <c:pt idx="5">
                  <c:v>104.023731281408</c:v>
                </c:pt>
                <c:pt idx="6">
                  <c:v>104.134959727444</c:v>
                </c:pt>
                <c:pt idx="7">
                  <c:v>105.89774717186501</c:v>
                </c:pt>
                <c:pt idx="8">
                  <c:v>105.816883938646</c:v>
                </c:pt>
                <c:pt idx="9">
                  <c:v>105.965112052086</c:v>
                </c:pt>
                <c:pt idx="10">
                  <c:v>108.903519637546</c:v>
                </c:pt>
                <c:pt idx="11">
                  <c:v>107.25751842698099</c:v>
                </c:pt>
                <c:pt idx="12">
                  <c:v>105.83369325859501</c:v>
                </c:pt>
                <c:pt idx="13">
                  <c:v>105.810309126238</c:v>
                </c:pt>
                <c:pt idx="14">
                  <c:v>102.480433875187</c:v>
                </c:pt>
                <c:pt idx="15">
                  <c:v>102.603051109345</c:v>
                </c:pt>
                <c:pt idx="16">
                  <c:v>103.02035335348501</c:v>
                </c:pt>
                <c:pt idx="17">
                  <c:v>105.489544269665</c:v>
                </c:pt>
                <c:pt idx="18">
                  <c:v>103.644243675723</c:v>
                </c:pt>
                <c:pt idx="19">
                  <c:v>102.927052558806</c:v>
                </c:pt>
                <c:pt idx="20">
                  <c:v>102.716480249442</c:v>
                </c:pt>
                <c:pt idx="21">
                  <c:v>105.08871706015699</c:v>
                </c:pt>
                <c:pt idx="22">
                  <c:v>105.271306703376</c:v>
                </c:pt>
                <c:pt idx="23">
                  <c:v>105.18535009071699</c:v>
                </c:pt>
                <c:pt idx="24">
                  <c:v>108.453677032596</c:v>
                </c:pt>
                <c:pt idx="25">
                  <c:v>106.56975872776199</c:v>
                </c:pt>
                <c:pt idx="26">
                  <c:v>105.09877048964999</c:v>
                </c:pt>
                <c:pt idx="27">
                  <c:v>105.084855976208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93-43A0-AEE6-B1389862F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98891664"/>
        <c:axId val="1998893328"/>
      </c:barChart>
      <c:catAx>
        <c:axId val="1998891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DAY OF WEEK AND YEAR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8893328"/>
        <c:crosses val="autoZero"/>
        <c:auto val="1"/>
        <c:lblAlgn val="ctr"/>
        <c:lblOffset val="100"/>
        <c:noMultiLvlLbl val="0"/>
      </c:catAx>
      <c:valAx>
        <c:axId val="199889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AIR TIME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889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[비행기 문제 엑셀3.xlsx]13번문제!피벗 테이블1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/>
              <a:t>AIRTIME BY MONTH BASED ON YEAR</a:t>
            </a:r>
          </a:p>
        </c:rich>
      </c:tx>
      <c:layout>
        <c:manualLayout>
          <c:xMode val="edge"/>
          <c:yMode val="edge"/>
          <c:x val="0.18320944444444445"/>
          <c:y val="3.42318376068376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1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</c:pivotFmt>
      <c:pivotFmt>
        <c:idx val="1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</c:pivotFmt>
      <c:pivotFmt>
        <c:idx val="1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1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</c:pivotFmt>
      <c:pivotFmt>
        <c:idx val="1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'13번문제'!$B$3:$B$4</c:f>
              <c:strCache>
                <c:ptCount val="1"/>
                <c:pt idx="0">
                  <c:v>1999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'13번문제'!$A$5:$A$17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'13번문제'!$B$5:$B$17</c:f>
              <c:numCache>
                <c:formatCode>General</c:formatCode>
                <c:ptCount val="12"/>
                <c:pt idx="0">
                  <c:v>105.793355486415</c:v>
                </c:pt>
                <c:pt idx="1">
                  <c:v>104.310789314085</c:v>
                </c:pt>
                <c:pt idx="2">
                  <c:v>104.937560592107</c:v>
                </c:pt>
                <c:pt idx="3">
                  <c:v>105.01841567125</c:v>
                </c:pt>
                <c:pt idx="4">
                  <c:v>104.68622769959801</c:v>
                </c:pt>
                <c:pt idx="5">
                  <c:v>104.769385934635</c:v>
                </c:pt>
                <c:pt idx="6">
                  <c:v>104.772025731203</c:v>
                </c:pt>
                <c:pt idx="7">
                  <c:v>104.85168028967099</c:v>
                </c:pt>
                <c:pt idx="8">
                  <c:v>103.849224465905</c:v>
                </c:pt>
                <c:pt idx="9">
                  <c:v>103.983698555779</c:v>
                </c:pt>
                <c:pt idx="10">
                  <c:v>104.088406796664</c:v>
                </c:pt>
                <c:pt idx="11">
                  <c:v>105.40918065795501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29-4CE6-8ADF-AC55A9647A51}"/>
            </c:ext>
          </c:extLst>
        </c:ser>
        <c:ser>
          <c:idx val="1"/>
          <c:order val="1"/>
          <c:tx>
            <c:strRef>
              <c:f>'13번문제'!$C$3:$C$4</c:f>
              <c:strCache>
                <c:ptCount val="1"/>
                <c:pt idx="0">
                  <c:v>2000</c:v>
                </c:pt>
              </c:strCache>
            </c:strRef>
          </c:tx>
          <c:spPr>
            <a:ln w="22225" cap="rnd">
              <a:solidFill>
                <a:srgbClr val="FFC000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'13번문제'!$A$5:$A$17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'13번문제'!$C$5:$C$17</c:f>
              <c:numCache>
                <c:formatCode>General</c:formatCode>
                <c:ptCount val="12"/>
                <c:pt idx="0">
                  <c:v>106.274113421745</c:v>
                </c:pt>
                <c:pt idx="1">
                  <c:v>105.99699926207499</c:v>
                </c:pt>
                <c:pt idx="2">
                  <c:v>106.16374991785</c:v>
                </c:pt>
                <c:pt idx="3">
                  <c:v>106.765899699515</c:v>
                </c:pt>
                <c:pt idx="4">
                  <c:v>106.09297382183</c:v>
                </c:pt>
                <c:pt idx="5">
                  <c:v>106.54805197109501</c:v>
                </c:pt>
                <c:pt idx="6">
                  <c:v>106.53943540901599</c:v>
                </c:pt>
                <c:pt idx="7">
                  <c:v>106.194907422027</c:v>
                </c:pt>
                <c:pt idx="8">
                  <c:v>105.929349835195</c:v>
                </c:pt>
                <c:pt idx="9">
                  <c:v>106.36682628067</c:v>
                </c:pt>
                <c:pt idx="10">
                  <c:v>106.84344218209699</c:v>
                </c:pt>
                <c:pt idx="11">
                  <c:v>107.80963637411899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29-4CE6-8ADF-AC55A9647A51}"/>
            </c:ext>
          </c:extLst>
        </c:ser>
        <c:ser>
          <c:idx val="2"/>
          <c:order val="2"/>
          <c:tx>
            <c:strRef>
              <c:f>'13번문제'!$D$3:$D$4</c:f>
              <c:strCache>
                <c:ptCount val="1"/>
                <c:pt idx="0">
                  <c:v>2001</c:v>
                </c:pt>
              </c:strCache>
            </c:strRef>
          </c:tx>
          <c:spPr>
            <a:ln w="22225" cap="rnd"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'13번문제'!$A$5:$A$17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'13번문제'!$D$5:$D$17</c:f>
              <c:numCache>
                <c:formatCode>General</c:formatCode>
                <c:ptCount val="12"/>
                <c:pt idx="0">
                  <c:v>103.290812337695</c:v>
                </c:pt>
                <c:pt idx="1">
                  <c:v>104.53773093625099</c:v>
                </c:pt>
                <c:pt idx="2">
                  <c:v>103.764048211584</c:v>
                </c:pt>
                <c:pt idx="3">
                  <c:v>103.22701395074399</c:v>
                </c:pt>
                <c:pt idx="4">
                  <c:v>102.829783794706</c:v>
                </c:pt>
                <c:pt idx="5">
                  <c:v>103.512996913021</c:v>
                </c:pt>
                <c:pt idx="6">
                  <c:v>103.229591167405</c:v>
                </c:pt>
                <c:pt idx="7">
                  <c:v>103.602278930002</c:v>
                </c:pt>
                <c:pt idx="8">
                  <c:v>101.842438741704</c:v>
                </c:pt>
                <c:pt idx="9">
                  <c:v>101.477215152147</c:v>
                </c:pt>
                <c:pt idx="10">
                  <c:v>102.752391833803</c:v>
                </c:pt>
                <c:pt idx="11">
                  <c:v>104.361971708347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29-4CE6-8ADF-AC55A9647A51}"/>
            </c:ext>
          </c:extLst>
        </c:ser>
        <c:ser>
          <c:idx val="3"/>
          <c:order val="3"/>
          <c:tx>
            <c:strRef>
              <c:f>'13번문제'!$E$3:$E$4</c:f>
              <c:strCache>
                <c:ptCount val="1"/>
                <c:pt idx="0">
                  <c:v>2002</c:v>
                </c:pt>
              </c:strCache>
            </c:strRef>
          </c:tx>
          <c:spPr>
            <a:ln w="22225" cap="rnd">
              <a:solidFill>
                <a:srgbClr val="00B0F0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B0F0"/>
                </a:solidFill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'13번문제'!$A$5:$A$17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'13번문제'!$E$5:$E$17</c:f>
              <c:numCache>
                <c:formatCode>General</c:formatCode>
                <c:ptCount val="12"/>
                <c:pt idx="0">
                  <c:v>104.48433624167799</c:v>
                </c:pt>
                <c:pt idx="1">
                  <c:v>104.32269838576001</c:v>
                </c:pt>
                <c:pt idx="2">
                  <c:v>106.15145201877</c:v>
                </c:pt>
                <c:pt idx="3">
                  <c:v>105.463606666451</c:v>
                </c:pt>
                <c:pt idx="4">
                  <c:v>105.372983590052</c:v>
                </c:pt>
                <c:pt idx="5">
                  <c:v>105.91557166934599</c:v>
                </c:pt>
                <c:pt idx="6">
                  <c:v>105.664070291988</c:v>
                </c:pt>
                <c:pt idx="7">
                  <c:v>105.648656101336</c:v>
                </c:pt>
                <c:pt idx="8">
                  <c:v>104.85354489004099</c:v>
                </c:pt>
                <c:pt idx="9">
                  <c:v>105.854108726571</c:v>
                </c:pt>
                <c:pt idx="10">
                  <c:v>106.97676909035501</c:v>
                </c:pt>
                <c:pt idx="11">
                  <c:v>108.534953405805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29-4CE6-8ADF-AC55A9647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5377088"/>
        <c:axId val="1315371680"/>
      </c:lineChart>
      <c:catAx>
        <c:axId val="13153770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MONTH</a:t>
                </a:r>
              </a:p>
            </c:rich>
          </c:tx>
          <c:layout>
            <c:manualLayout>
              <c:xMode val="edge"/>
              <c:yMode val="edge"/>
              <c:x val="0.45434097222222219"/>
              <c:y val="0.860073290598290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5371680"/>
        <c:crosses val="autoZero"/>
        <c:auto val="1"/>
        <c:lblAlgn val="ctr"/>
        <c:lblOffset val="100"/>
        <c:noMultiLvlLbl val="0"/>
      </c:catAx>
      <c:valAx>
        <c:axId val="131537168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AIRTIME</a:t>
                </a:r>
              </a:p>
              <a:p>
                <a:pPr>
                  <a:defRPr sz="1600"/>
                </a:pPr>
                <a:endParaRPr lang="ko-KR" altLang="en-US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537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[비행기 문제 엑셀3.xlsx]14번문제!피벗 테이블2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/>
              <a:t>DELAY</a:t>
            </a:r>
            <a:r>
              <a:rPr lang="en-US" altLang="ko-KR" sz="2000" baseline="0"/>
              <a:t> TIME BY MONTH BASED ON YEAR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1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</c:pivotFmt>
      <c:pivotFmt>
        <c:idx val="1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</c:pivotFmt>
      <c:pivotFmt>
        <c:idx val="1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1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</c:pivotFmt>
      <c:pivotFmt>
        <c:idx val="1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'14번문제'!$B$3:$B$4</c:f>
              <c:strCache>
                <c:ptCount val="1"/>
                <c:pt idx="0">
                  <c:v>1999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'14번문제'!$A$5:$A$17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'14번문제'!$B$5:$B$17</c:f>
              <c:numCache>
                <c:formatCode>General</c:formatCode>
                <c:ptCount val="12"/>
                <c:pt idx="0">
                  <c:v>13.224618611881199</c:v>
                </c:pt>
                <c:pt idx="1">
                  <c:v>5.0248207912031102</c:v>
                </c:pt>
                <c:pt idx="2">
                  <c:v>6.6903889599247304</c:v>
                </c:pt>
                <c:pt idx="3">
                  <c:v>8.8287687555463705</c:v>
                </c:pt>
                <c:pt idx="4">
                  <c:v>9.0049839768928699</c:v>
                </c:pt>
                <c:pt idx="5">
                  <c:v>13.693984857925299</c:v>
                </c:pt>
                <c:pt idx="6">
                  <c:v>13.2470672067042</c:v>
                </c:pt>
                <c:pt idx="7">
                  <c:v>8.7692823550837193</c:v>
                </c:pt>
                <c:pt idx="8">
                  <c:v>5.1792913261745497</c:v>
                </c:pt>
                <c:pt idx="9">
                  <c:v>5.4686066838485701</c:v>
                </c:pt>
                <c:pt idx="10">
                  <c:v>4.0093109285848598</c:v>
                </c:pt>
                <c:pt idx="11">
                  <c:v>5.8156795014776002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51-44C2-8360-8148F18A1D79}"/>
            </c:ext>
          </c:extLst>
        </c:ser>
        <c:ser>
          <c:idx val="1"/>
          <c:order val="1"/>
          <c:tx>
            <c:strRef>
              <c:f>'14번문제'!$C$3:$C$4</c:f>
              <c:strCache>
                <c:ptCount val="1"/>
                <c:pt idx="0">
                  <c:v>2000</c:v>
                </c:pt>
              </c:strCache>
            </c:strRef>
          </c:tx>
          <c:spPr>
            <a:ln w="22225" cap="rnd">
              <a:solidFill>
                <a:schemeClr val="bg1">
                  <a:lumMod val="85000"/>
                </a:schemeClr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'14번문제'!$A$5:$A$17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'14번문제'!$C$5:$C$17</c:f>
              <c:numCache>
                <c:formatCode>General</c:formatCode>
                <c:ptCount val="12"/>
                <c:pt idx="0">
                  <c:v>7.5086077196233498</c:v>
                </c:pt>
                <c:pt idx="1">
                  <c:v>8.5778230288537802</c:v>
                </c:pt>
                <c:pt idx="2">
                  <c:v>7.7710202013563601</c:v>
                </c:pt>
                <c:pt idx="3">
                  <c:v>8.8963728845155199</c:v>
                </c:pt>
                <c:pt idx="4">
                  <c:v>10.1454928389074</c:v>
                </c:pt>
                <c:pt idx="5">
                  <c:v>16.400367293164699</c:v>
                </c:pt>
                <c:pt idx="6">
                  <c:v>13.4236554575913</c:v>
                </c:pt>
                <c:pt idx="7">
                  <c:v>12.9007926232355</c:v>
                </c:pt>
                <c:pt idx="8">
                  <c:v>6.6856824727114903</c:v>
                </c:pt>
                <c:pt idx="9">
                  <c:v>7.9327998347657802</c:v>
                </c:pt>
                <c:pt idx="10">
                  <c:v>9.4693266011744601</c:v>
                </c:pt>
                <c:pt idx="11">
                  <c:v>15.8754673384217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51-44C2-8360-8148F18A1D79}"/>
            </c:ext>
          </c:extLst>
        </c:ser>
        <c:ser>
          <c:idx val="2"/>
          <c:order val="2"/>
          <c:tx>
            <c:strRef>
              <c:f>'14번문제'!$D$3:$D$4</c:f>
              <c:strCache>
                <c:ptCount val="1"/>
                <c:pt idx="0">
                  <c:v>2001</c:v>
                </c:pt>
              </c:strCache>
            </c:strRef>
          </c:tx>
          <c:spPr>
            <a:ln w="22225" cap="rnd">
              <a:solidFill>
                <a:srgbClr val="00B050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'14번문제'!$A$5:$A$17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'14번문제'!$D$5:$D$17</c:f>
              <c:numCache>
                <c:formatCode>General</c:formatCode>
                <c:ptCount val="12"/>
                <c:pt idx="0">
                  <c:v>6.3360218750122703</c:v>
                </c:pt>
                <c:pt idx="1">
                  <c:v>8.9625316212983197</c:v>
                </c:pt>
                <c:pt idx="2">
                  <c:v>7.4395842482798997</c:v>
                </c:pt>
                <c:pt idx="3">
                  <c:v>5.2613597642262304</c:v>
                </c:pt>
                <c:pt idx="4">
                  <c:v>3.2631180902346699</c:v>
                </c:pt>
                <c:pt idx="5">
                  <c:v>9.0405779586189894</c:v>
                </c:pt>
                <c:pt idx="6">
                  <c:v>6.6373248206615996</c:v>
                </c:pt>
                <c:pt idx="7">
                  <c:v>8.4460118724962605</c:v>
                </c:pt>
                <c:pt idx="8">
                  <c:v>2.2909089510446399</c:v>
                </c:pt>
                <c:pt idx="9">
                  <c:v>0.97163844113446196</c:v>
                </c:pt>
                <c:pt idx="10">
                  <c:v>1.41173259977294</c:v>
                </c:pt>
                <c:pt idx="11">
                  <c:v>4.1075327523762599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51-44C2-8360-8148F18A1D79}"/>
            </c:ext>
          </c:extLst>
        </c:ser>
        <c:ser>
          <c:idx val="3"/>
          <c:order val="3"/>
          <c:tx>
            <c:strRef>
              <c:f>'14번문제'!$E$3:$E$4</c:f>
              <c:strCache>
                <c:ptCount val="1"/>
                <c:pt idx="0">
                  <c:v>2002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'14번문제'!$A$5:$A$17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'14번문제'!$E$5:$E$17</c:f>
              <c:numCache>
                <c:formatCode>General</c:formatCode>
                <c:ptCount val="12"/>
                <c:pt idx="0">
                  <c:v>3.3691443212604701</c:v>
                </c:pt>
                <c:pt idx="1">
                  <c:v>1.18324767793231</c:v>
                </c:pt>
                <c:pt idx="2">
                  <c:v>5.4866881276779003</c:v>
                </c:pt>
                <c:pt idx="3">
                  <c:v>3.1804796806748699</c:v>
                </c:pt>
                <c:pt idx="4">
                  <c:v>2.8100782858015898</c:v>
                </c:pt>
                <c:pt idx="5">
                  <c:v>6.4319562562123096</c:v>
                </c:pt>
                <c:pt idx="6">
                  <c:v>5.1664087751498702</c:v>
                </c:pt>
                <c:pt idx="7">
                  <c:v>3.0646860472942898</c:v>
                </c:pt>
                <c:pt idx="8">
                  <c:v>-1.4038647615289901</c:v>
                </c:pt>
                <c:pt idx="9">
                  <c:v>1.5097701722123</c:v>
                </c:pt>
                <c:pt idx="10">
                  <c:v>0.74110617584423399</c:v>
                </c:pt>
                <c:pt idx="11">
                  <c:v>6.3249201941603799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51-44C2-8360-8148F18A1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6045312"/>
        <c:axId val="1316045728"/>
      </c:lineChart>
      <c:catAx>
        <c:axId val="13160453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MONTH</a:t>
                </a:r>
              </a:p>
            </c:rich>
          </c:tx>
          <c:layout>
            <c:manualLayout>
              <c:xMode val="edge"/>
              <c:yMode val="edge"/>
              <c:x val="0.45426152777777784"/>
              <c:y val="0.834374786324786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6045728"/>
        <c:crosses val="autoZero"/>
        <c:auto val="1"/>
        <c:lblAlgn val="ctr"/>
        <c:lblOffset val="100"/>
        <c:noMultiLvlLbl val="0"/>
      </c:catAx>
      <c:valAx>
        <c:axId val="13160457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DELAY 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60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[비행기 문제 엑셀3.xlsx]15번문제!피벗 테이블1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/>
              <a:t>AMOUNT OF CANCELLED BY YEAR</a:t>
            </a:r>
            <a:endParaRPr lang="ko-KR" altLang="en-US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'15번문제'!$B$3</c:f>
              <c:strCache>
                <c:ptCount val="1"/>
                <c:pt idx="0">
                  <c:v>요약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'15번문제'!$A$4:$A$8</c:f>
              <c:strCache>
                <c:ptCount val="4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</c:strCache>
            </c:strRef>
          </c:cat>
          <c:val>
            <c:numRef>
              <c:f>'15번문제'!$B$4:$B$8</c:f>
              <c:numCache>
                <c:formatCode>General</c:formatCode>
                <c:ptCount val="4"/>
                <c:pt idx="0">
                  <c:v>154311</c:v>
                </c:pt>
                <c:pt idx="1">
                  <c:v>187490</c:v>
                </c:pt>
                <c:pt idx="2">
                  <c:v>231198</c:v>
                </c:pt>
                <c:pt idx="3">
                  <c:v>65143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65-4B66-89E5-42ABCD587A4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748561119"/>
        <c:axId val="748566943"/>
      </c:lineChart>
      <c:catAx>
        <c:axId val="748561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YEAR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0.46393652777777777"/>
              <c:y val="0.91443782051282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8566943"/>
        <c:crosses val="autoZero"/>
        <c:auto val="1"/>
        <c:lblAlgn val="ctr"/>
        <c:lblOffset val="100"/>
        <c:noMultiLvlLbl val="0"/>
      </c:catAx>
      <c:valAx>
        <c:axId val="74856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CANCELLED</a:t>
                </a:r>
                <a:endParaRPr lang="ko-KR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8561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[비행기 문제 엑셀3.xlsx]16번문제!피벗 테이블2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/>
              <a:t>AIRTIME BETWEEN</a:t>
            </a:r>
            <a:r>
              <a:rPr lang="en-US" altLang="ko-KR" sz="2000" baseline="0"/>
              <a:t> ORIGIN AND ARRIVAL BY YEAR</a:t>
            </a:r>
            <a:endParaRPr lang="ko-KR" altLang="en-US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'16번문제'!$B$3</c:f>
              <c:strCache>
                <c:ptCount val="1"/>
                <c:pt idx="0">
                  <c:v>요약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'16번문제'!$A$4:$A$25</c:f>
              <c:multiLvlStrCache>
                <c:ptCount val="12"/>
                <c:lvl>
                  <c:pt idx="0">
                    <c:v>ATL</c:v>
                  </c:pt>
                  <c:pt idx="1">
                    <c:v>DTW</c:v>
                  </c:pt>
                  <c:pt idx="2">
                    <c:v>EWR</c:v>
                  </c:pt>
                  <c:pt idx="3">
                    <c:v>ATL</c:v>
                  </c:pt>
                  <c:pt idx="4">
                    <c:v>DTW</c:v>
                  </c:pt>
                  <c:pt idx="5">
                    <c:v>EWR</c:v>
                  </c:pt>
                  <c:pt idx="6">
                    <c:v>ATL</c:v>
                  </c:pt>
                  <c:pt idx="7">
                    <c:v>DTW</c:v>
                  </c:pt>
                  <c:pt idx="8">
                    <c:v>EWR</c:v>
                  </c:pt>
                  <c:pt idx="9">
                    <c:v>HNL</c:v>
                  </c:pt>
                  <c:pt idx="10">
                    <c:v>DTW</c:v>
                  </c:pt>
                  <c:pt idx="11">
                    <c:v>EWR</c:v>
                  </c:pt>
                </c:lvl>
                <c:lvl>
                  <c:pt idx="0">
                    <c:v>HNL</c:v>
                  </c:pt>
                  <c:pt idx="3">
                    <c:v>HNL</c:v>
                  </c:pt>
                  <c:pt idx="6">
                    <c:v>HNL</c:v>
                  </c:pt>
                  <c:pt idx="9">
                    <c:v>EWR</c:v>
                  </c:pt>
                  <c:pt idx="10">
                    <c:v>HNL</c:v>
                  </c:pt>
                </c:lvl>
                <c:lvl>
                  <c:pt idx="0">
                    <c:v>1999</c:v>
                  </c:pt>
                  <c:pt idx="3">
                    <c:v>2000</c:v>
                  </c:pt>
                  <c:pt idx="6">
                    <c:v>2001</c:v>
                  </c:pt>
                  <c:pt idx="9">
                    <c:v>2002</c:v>
                  </c:pt>
                </c:lvl>
              </c:multiLvlStrCache>
            </c:multiLvlStrRef>
          </c:cat>
          <c:val>
            <c:numRef>
              <c:f>'16번문제'!$B$4:$B$25</c:f>
              <c:numCache>
                <c:formatCode>0.0</c:formatCode>
                <c:ptCount val="12"/>
                <c:pt idx="0">
                  <c:v>521.16056338028102</c:v>
                </c:pt>
                <c:pt idx="1">
                  <c:v>516</c:v>
                </c:pt>
                <c:pt idx="2">
                  <c:v>578.213296398892</c:v>
                </c:pt>
                <c:pt idx="3">
                  <c:v>525.27011494252804</c:v>
                </c:pt>
                <c:pt idx="4">
                  <c:v>539.08888888888805</c:v>
                </c:pt>
                <c:pt idx="5">
                  <c:v>580.03735632183896</c:v>
                </c:pt>
                <c:pt idx="6">
                  <c:v>536.32584269662902</c:v>
                </c:pt>
                <c:pt idx="7">
                  <c:v>540.83050847457605</c:v>
                </c:pt>
                <c:pt idx="8">
                  <c:v>589.95567867036004</c:v>
                </c:pt>
                <c:pt idx="9">
                  <c:v>530.97260273972597</c:v>
                </c:pt>
                <c:pt idx="10">
                  <c:v>548.17948717948696</c:v>
                </c:pt>
                <c:pt idx="11">
                  <c:v>610.98347107437996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E2-4A39-A2E7-49A8B88DEED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69959407"/>
        <c:axId val="869959823"/>
      </c:barChart>
      <c:catAx>
        <c:axId val="869959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ORIGIN DEPT YEAR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0.4009172222222222"/>
              <c:y val="0.911724145299145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9959823"/>
        <c:crosses val="autoZero"/>
        <c:auto val="1"/>
        <c:lblAlgn val="ctr"/>
        <c:lblOffset val="100"/>
        <c:noMultiLvlLbl val="0"/>
      </c:catAx>
      <c:valAx>
        <c:axId val="86995982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AIRTIME</a:t>
                </a:r>
                <a:endParaRPr lang="ko-KR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9959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[비행기 문제 엑셀3.xlsx]17번문제1!피벗 테이블3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/>
              <a:t>MAX AIRTIME BY</a:t>
            </a:r>
            <a:r>
              <a:rPr lang="en-US" altLang="ko-KR" sz="2000" baseline="0"/>
              <a:t> FLIGHT NUMBER AND YEAR</a:t>
            </a:r>
            <a:endParaRPr lang="ko-KR" altLang="en-US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'17번문제1'!$B$3</c:f>
              <c:strCache>
                <c:ptCount val="1"/>
                <c:pt idx="0">
                  <c:v>요약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'17번문제1'!$A$4:$A$12</c:f>
              <c:multiLvlStrCache>
                <c:ptCount val="4"/>
                <c:lvl>
                  <c:pt idx="0">
                    <c:v>1</c:v>
                  </c:pt>
                  <c:pt idx="1">
                    <c:v>1</c:v>
                  </c:pt>
                  <c:pt idx="2">
                    <c:v>197</c:v>
                  </c:pt>
                  <c:pt idx="3">
                    <c:v>73</c:v>
                  </c:pt>
                </c:lvl>
                <c:lvl>
                  <c:pt idx="0">
                    <c:v>1999</c:v>
                  </c:pt>
                  <c:pt idx="1">
                    <c:v>2000</c:v>
                  </c:pt>
                  <c:pt idx="2">
                    <c:v>2001</c:v>
                  </c:pt>
                  <c:pt idx="3">
                    <c:v>2002</c:v>
                  </c:pt>
                </c:lvl>
              </c:multiLvlStrCache>
            </c:multiLvlStrRef>
          </c:cat>
          <c:val>
            <c:numRef>
              <c:f>'17번문제1'!$B$4:$B$12</c:f>
              <c:numCache>
                <c:formatCode>General</c:formatCode>
                <c:ptCount val="4"/>
                <c:pt idx="0">
                  <c:v>760250</c:v>
                </c:pt>
                <c:pt idx="1">
                  <c:v>776983</c:v>
                </c:pt>
                <c:pt idx="2">
                  <c:v>814649</c:v>
                </c:pt>
                <c:pt idx="3">
                  <c:v>743607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E9-4F3F-B11D-DDB3C54A823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988768223"/>
        <c:axId val="988759487"/>
      </c:lineChart>
      <c:catAx>
        <c:axId val="9887682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FLIGHT NUMBER </a:t>
                </a:r>
                <a:r>
                  <a:rPr lang="en-US" altLang="ko-KR" sz="1600" baseline="0"/>
                  <a:t> /  YEAR</a:t>
                </a:r>
                <a:endParaRPr lang="ko-KR" altLang="en-US" sz="1600"/>
              </a:p>
            </c:rich>
          </c:tx>
          <c:layout>
            <c:manualLayout>
              <c:xMode val="edge"/>
              <c:yMode val="edge"/>
              <c:x val="0.35079180555555556"/>
              <c:y val="0.91715149572649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8759487"/>
        <c:crosses val="autoZero"/>
        <c:auto val="1"/>
        <c:lblAlgn val="ctr"/>
        <c:lblOffset val="100"/>
        <c:noMultiLvlLbl val="0"/>
      </c:catAx>
      <c:valAx>
        <c:axId val="98875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AIRTIME</a:t>
                </a:r>
                <a:endParaRPr lang="ko-KR" altLang="en-US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8768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[비행기 문제 엑셀3.xlsx]17번문제2!피벗 테이블1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/>
              <a:t>MIN AIRTIME BY FLIGHT</a:t>
            </a:r>
            <a:r>
              <a:rPr lang="en-US" altLang="ko-KR" sz="2000" baseline="0"/>
              <a:t> NUMBER AND YEAR</a:t>
            </a:r>
            <a:endParaRPr lang="ko-KR" altLang="en-US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'17번문제2'!$B$3</c:f>
              <c:strCache>
                <c:ptCount val="1"/>
                <c:pt idx="0">
                  <c:v>요약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'17번문제2'!$A$4:$A$12</c:f>
              <c:multiLvlStrCache>
                <c:ptCount val="4"/>
                <c:lvl>
                  <c:pt idx="0">
                    <c:v>2920</c:v>
                  </c:pt>
                  <c:pt idx="1">
                    <c:v>1325</c:v>
                  </c:pt>
                  <c:pt idx="2">
                    <c:v>5393</c:v>
                  </c:pt>
                  <c:pt idx="3">
                    <c:v>3691</c:v>
                  </c:pt>
                </c:lvl>
                <c:lvl>
                  <c:pt idx="0">
                    <c:v>1999</c:v>
                  </c:pt>
                  <c:pt idx="1">
                    <c:v>2000</c:v>
                  </c:pt>
                  <c:pt idx="2">
                    <c:v>2001</c:v>
                  </c:pt>
                  <c:pt idx="3">
                    <c:v>2002</c:v>
                  </c:pt>
                </c:lvl>
              </c:multiLvlStrCache>
            </c:multiLvlStrRef>
          </c:cat>
          <c:val>
            <c:numRef>
              <c:f>'17번문제2'!$B$4:$B$12</c:f>
              <c:numCache>
                <c:formatCode>General</c:formatCode>
                <c:ptCount val="4"/>
                <c:pt idx="0">
                  <c:v>42</c:v>
                </c:pt>
                <c:pt idx="1">
                  <c:v>53</c:v>
                </c:pt>
                <c:pt idx="2">
                  <c:v>35</c:v>
                </c:pt>
                <c:pt idx="3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9E-42C5-9577-CEED80272C5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615295056"/>
        <c:axId val="658097168"/>
      </c:lineChart>
      <c:catAx>
        <c:axId val="615295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FLIGHT NUMBER</a:t>
                </a:r>
                <a:r>
                  <a:rPr lang="en-US" altLang="ko-KR" sz="1600" baseline="0"/>
                  <a:t> / YEAR</a:t>
                </a:r>
                <a:endParaRPr lang="ko-KR" altLang="en-US" sz="1600"/>
              </a:p>
            </c:rich>
          </c:tx>
          <c:layout>
            <c:manualLayout>
              <c:xMode val="edge"/>
              <c:yMode val="edge"/>
              <c:x val="0.35872055555555554"/>
              <c:y val="0.919865170940170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8097168"/>
        <c:crosses val="autoZero"/>
        <c:auto val="1"/>
        <c:lblAlgn val="ctr"/>
        <c:lblOffset val="100"/>
        <c:noMultiLvlLbl val="0"/>
      </c:catAx>
      <c:valAx>
        <c:axId val="65809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AIRTIME</a:t>
                </a:r>
                <a:endParaRPr lang="ko-KR" altLang="en-US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529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ko-KR" sz="2000"/>
              <a:t>NUMBER OF CANCELLED BY MONTH</a:t>
            </a:r>
            <a:endParaRPr lang="ko-KR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question2!$D$3</c:f>
              <c:strCache>
                <c:ptCount val="1"/>
                <c:pt idx="0">
                  <c:v>취소횟수</c:v>
                </c:pt>
              </c:strCache>
            </c:strRef>
          </c:tx>
          <c:spPr>
            <a:gradFill flip="none" rotWithShape="1">
              <a:gsLst>
                <a:gs pos="0">
                  <a:srgbClr val="BF3F57">
                    <a:shade val="30000"/>
                    <a:satMod val="115000"/>
                  </a:srgbClr>
                </a:gs>
                <a:gs pos="50000">
                  <a:srgbClr val="BF3F57">
                    <a:shade val="67500"/>
                    <a:satMod val="115000"/>
                  </a:srgbClr>
                </a:gs>
                <a:gs pos="100000">
                  <a:srgbClr val="BF3F5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question2!$B$4:$B$15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question2!$D$4:$D$15</c:f>
              <c:numCache>
                <c:formatCode>General</c:formatCode>
                <c:ptCount val="12"/>
                <c:pt idx="0">
                  <c:v>78250</c:v>
                </c:pt>
                <c:pt idx="1">
                  <c:v>51482</c:v>
                </c:pt>
                <c:pt idx="2">
                  <c:v>46565</c:v>
                </c:pt>
                <c:pt idx="3">
                  <c:v>36492</c:v>
                </c:pt>
                <c:pt idx="4">
                  <c:v>42264</c:v>
                </c:pt>
                <c:pt idx="5">
                  <c:v>54483</c:v>
                </c:pt>
                <c:pt idx="6">
                  <c:v>47945</c:v>
                </c:pt>
                <c:pt idx="7">
                  <c:v>45359</c:v>
                </c:pt>
                <c:pt idx="8">
                  <c:v>128618</c:v>
                </c:pt>
                <c:pt idx="9">
                  <c:v>31519</c:v>
                </c:pt>
                <c:pt idx="10">
                  <c:v>26715</c:v>
                </c:pt>
                <c:pt idx="11">
                  <c:v>48450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2B-4A3F-813E-27434B13FF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31060591"/>
        <c:axId val="143105518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question2!$C$3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1080000"/>
                    </a:lightRig>
                  </a:scene3d>
                  <a:sp3d>
                    <a:bevelT w="38100" h="12700" prst="softRound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question2!$B$4:$B$15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question2!$C$4:$C$15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C2B-4A3F-813E-27434B13FF1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question2!$E$3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1080000"/>
                    </a:lightRig>
                  </a:scene3d>
                  <a:sp3d>
                    <a:bevelT w="38100" h="12700" prst="softRound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question2!$B$4:$B$15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question2!$E$4:$E$15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6C2B-4A3F-813E-27434B13FF17}"/>
                  </c:ext>
                </c:extLst>
              </c15:ser>
            </c15:filteredBarSeries>
          </c:ext>
        </c:extLst>
      </c:barChart>
      <c:catAx>
        <c:axId val="1431060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MONTH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0.4562370833333334"/>
              <c:y val="0.91443782051282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1055183"/>
        <c:crosses val="autoZero"/>
        <c:auto val="1"/>
        <c:lblAlgn val="ctr"/>
        <c:lblOffset val="100"/>
        <c:noMultiLvlLbl val="0"/>
      </c:catAx>
      <c:valAx>
        <c:axId val="1431055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Number of Cancelled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2.1166666666666667E-2"/>
              <c:y val="0.262433547008546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1060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ko-KR" sz="2000"/>
              <a:t>DISTANCE</a:t>
            </a:r>
            <a:r>
              <a:rPr lang="en-US" altLang="ko-KR" sz="2000" baseline="0"/>
              <a:t> OF FLIGHT BY MONTH</a:t>
            </a:r>
            <a:endParaRPr lang="ko-KR" altLang="en-US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question4!$D$3</c:f>
              <c:strCache>
                <c:ptCount val="1"/>
                <c:pt idx="0">
                  <c:v>비행거리</c:v>
                </c:pt>
              </c:strCache>
            </c:strRef>
          </c:tx>
          <c:spPr>
            <a:gradFill flip="none" rotWithShape="1">
              <a:gsLst>
                <a:gs pos="0">
                  <a:srgbClr val="BF3F57">
                    <a:shade val="30000"/>
                    <a:satMod val="115000"/>
                  </a:srgbClr>
                </a:gs>
                <a:gs pos="50000">
                  <a:srgbClr val="BF3F57">
                    <a:shade val="67500"/>
                    <a:satMod val="115000"/>
                  </a:srgbClr>
                </a:gs>
                <a:gs pos="100000">
                  <a:srgbClr val="BF3F5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question4!$B$4:$B$15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question4!$D$4:$D$15</c:f>
              <c:numCache>
                <c:formatCode>0.00</c:formatCode>
                <c:ptCount val="12"/>
                <c:pt idx="0">
                  <c:v>739.65774077300603</c:v>
                </c:pt>
                <c:pt idx="1">
                  <c:v>741.33806097781803</c:v>
                </c:pt>
                <c:pt idx="2">
                  <c:v>745.38844513039396</c:v>
                </c:pt>
                <c:pt idx="3">
                  <c:v>746.70858011232303</c:v>
                </c:pt>
                <c:pt idx="4">
                  <c:v>749.40908998625105</c:v>
                </c:pt>
                <c:pt idx="5">
                  <c:v>757.43170256771896</c:v>
                </c:pt>
                <c:pt idx="6">
                  <c:v>762.62347953147798</c:v>
                </c:pt>
                <c:pt idx="7">
                  <c:v>762.08562988451195</c:v>
                </c:pt>
                <c:pt idx="8">
                  <c:v>753.95607529546498</c:v>
                </c:pt>
                <c:pt idx="9">
                  <c:v>751.01834407241802</c:v>
                </c:pt>
                <c:pt idx="10">
                  <c:v>753.03364563427397</c:v>
                </c:pt>
                <c:pt idx="11">
                  <c:v>758.78601983654596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0-4E27-BD14-41347184D5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79296735"/>
        <c:axId val="147930547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question4!$C$3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1080000"/>
                    </a:lightRig>
                  </a:scene3d>
                  <a:sp3d>
                    <a:bevelT w="38100" h="12700" prst="softRound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question4!$B$4:$B$15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question4!$C$4:$C$15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020-4E27-BD14-41347184D5C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question4!$E$3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1080000"/>
                    </a:lightRig>
                  </a:scene3d>
                  <a:sp3d>
                    <a:bevelT w="38100" h="12700" prst="softRound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question4!$B$4:$B$15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question4!$E$4:$E$15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9020-4E27-BD14-41347184D5C0}"/>
                  </c:ext>
                </c:extLst>
              </c15:ser>
            </c15:filteredBarSeries>
          </c:ext>
        </c:extLst>
      </c:barChart>
      <c:catAx>
        <c:axId val="1479296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MONTH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0.4524536111111111"/>
              <c:y val="0.909010470085470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9305471"/>
        <c:crosses val="autoZero"/>
        <c:auto val="1"/>
        <c:lblAlgn val="ctr"/>
        <c:lblOffset val="100"/>
        <c:noMultiLvlLbl val="0"/>
      </c:catAx>
      <c:valAx>
        <c:axId val="147930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dISTANCE</a:t>
                </a:r>
                <a:r>
                  <a:rPr lang="en-US" altLang="ko-KR" sz="1600" baseline="0"/>
                  <a:t> OF FLIGHT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1.9402777777777779E-2"/>
              <c:y val="0.280474786324786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9296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ko-KR" sz="2000"/>
              <a:t>NUMBER OF CANCELLED BY YEAR</a:t>
            </a:r>
            <a:endParaRPr lang="ko-KR" altLang="en-US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question5!$D$3</c:f>
              <c:strCache>
                <c:ptCount val="1"/>
                <c:pt idx="0">
                  <c:v>취소건수</c:v>
                </c:pt>
              </c:strCache>
            </c:strRef>
          </c:tx>
          <c:spPr>
            <a:gradFill flip="none" rotWithShape="1">
              <a:gsLst>
                <a:gs pos="0">
                  <a:srgbClr val="BF3F57">
                    <a:shade val="30000"/>
                    <a:satMod val="115000"/>
                  </a:srgbClr>
                </a:gs>
                <a:gs pos="50000">
                  <a:srgbClr val="BF3F57">
                    <a:shade val="67500"/>
                    <a:satMod val="115000"/>
                  </a:srgbClr>
                </a:gs>
                <a:gs pos="100000">
                  <a:srgbClr val="BF3F5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question5!$B$4:$B$7</c:f>
              <c:numCache>
                <c:formatCode>General</c:formatCode>
                <c:ptCount val="4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</c:numCache>
            </c:numRef>
          </c:cat>
          <c:val>
            <c:numRef>
              <c:f>question5!$D$4:$D$7</c:f>
              <c:numCache>
                <c:formatCode>General</c:formatCode>
                <c:ptCount val="4"/>
                <c:pt idx="0">
                  <c:v>154311</c:v>
                </c:pt>
                <c:pt idx="1">
                  <c:v>187490</c:v>
                </c:pt>
                <c:pt idx="2">
                  <c:v>231198</c:v>
                </c:pt>
                <c:pt idx="3">
                  <c:v>65143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94-4BA1-84FC-7D01852A4D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17397631"/>
        <c:axId val="141739596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question5!$C$3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1080000"/>
                    </a:lightRig>
                  </a:scene3d>
                  <a:sp3d>
                    <a:bevelT w="38100" h="12700" prst="softRound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question5!$B$4:$B$7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1999</c:v>
                      </c:pt>
                      <c:pt idx="1">
                        <c:v>2000</c:v>
                      </c:pt>
                      <c:pt idx="2">
                        <c:v>2001</c:v>
                      </c:pt>
                      <c:pt idx="3">
                        <c:v>2002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question5!$C$4:$C$7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094-4BA1-84FC-7D01852A4D6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question5!$E$3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1080000"/>
                    </a:lightRig>
                  </a:scene3d>
                  <a:sp3d>
                    <a:bevelT w="38100" h="12700" prst="softRound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question5!$B$4:$B$7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1999</c:v>
                      </c:pt>
                      <c:pt idx="1">
                        <c:v>2000</c:v>
                      </c:pt>
                      <c:pt idx="2">
                        <c:v>2001</c:v>
                      </c:pt>
                      <c:pt idx="3">
                        <c:v>2002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question5!$E$4:$E$7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094-4BA1-84FC-7D01852A4D67}"/>
                  </c:ext>
                </c:extLst>
              </c15:ser>
            </c15:filteredBarSeries>
          </c:ext>
        </c:extLst>
      </c:barChart>
      <c:catAx>
        <c:axId val="1417397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YEAR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0.46393652777777777"/>
              <c:y val="0.911724145299145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7395967"/>
        <c:crosses val="autoZero"/>
        <c:auto val="1"/>
        <c:lblAlgn val="ctr"/>
        <c:lblOffset val="100"/>
        <c:noMultiLvlLbl val="0"/>
      </c:catAx>
      <c:valAx>
        <c:axId val="1417395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600"/>
                  <a:t>NUMBER OF CANCELLED</a:t>
                </a:r>
                <a:endParaRPr lang="ko-KR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7397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[비행기 문제 엑셀2.xlsx]6번!피벗 테이블3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DELAY TIME BY MONTH BASED ON YEAR</a:t>
            </a:r>
            <a:endParaRPr lang="ko-KR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</c:pivotFmt>
      <c:pivotFmt>
        <c:idx val="1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1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</c:pivotFmt>
      <c:pivotFmt>
        <c:idx val="1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'6번'!$B$3:$B$4</c:f>
              <c:strCache>
                <c:ptCount val="1"/>
                <c:pt idx="0">
                  <c:v>1999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'6번'!$A$5:$A$17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'6번'!$B$5:$B$17</c:f>
              <c:numCache>
                <c:formatCode>0.00</c:formatCode>
                <c:ptCount val="12"/>
                <c:pt idx="0">
                  <c:v>105.793355486415</c:v>
                </c:pt>
                <c:pt idx="1">
                  <c:v>104.310789314085</c:v>
                </c:pt>
                <c:pt idx="2">
                  <c:v>104.937560592107</c:v>
                </c:pt>
                <c:pt idx="3">
                  <c:v>105.01841567125</c:v>
                </c:pt>
                <c:pt idx="4">
                  <c:v>104.68622769959801</c:v>
                </c:pt>
                <c:pt idx="5">
                  <c:v>104.769385934635</c:v>
                </c:pt>
                <c:pt idx="6">
                  <c:v>104.772025731203</c:v>
                </c:pt>
                <c:pt idx="7">
                  <c:v>104.85168028967099</c:v>
                </c:pt>
                <c:pt idx="8">
                  <c:v>103.849224465905</c:v>
                </c:pt>
                <c:pt idx="9">
                  <c:v>103.983698555779</c:v>
                </c:pt>
                <c:pt idx="10">
                  <c:v>104.088406796664</c:v>
                </c:pt>
                <c:pt idx="11">
                  <c:v>105.40918065795501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8B-441A-A5E4-BD3E18A791E1}"/>
            </c:ext>
          </c:extLst>
        </c:ser>
        <c:ser>
          <c:idx val="1"/>
          <c:order val="1"/>
          <c:tx>
            <c:strRef>
              <c:f>'6번'!$C$3:$C$4</c:f>
              <c:strCache>
                <c:ptCount val="1"/>
                <c:pt idx="0">
                  <c:v>2000</c:v>
                </c:pt>
              </c:strCache>
            </c:strRef>
          </c:tx>
          <c:spPr>
            <a:ln w="22225" cap="rnd">
              <a:solidFill>
                <a:srgbClr val="00B050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'6번'!$A$5:$A$17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'6번'!$C$5:$C$17</c:f>
              <c:numCache>
                <c:formatCode>0.00</c:formatCode>
                <c:ptCount val="12"/>
                <c:pt idx="0">
                  <c:v>106.274113421745</c:v>
                </c:pt>
                <c:pt idx="1">
                  <c:v>105.99699926207499</c:v>
                </c:pt>
                <c:pt idx="2">
                  <c:v>106.16374991785</c:v>
                </c:pt>
                <c:pt idx="3">
                  <c:v>106.765899699515</c:v>
                </c:pt>
                <c:pt idx="4">
                  <c:v>106.09297382183</c:v>
                </c:pt>
                <c:pt idx="5">
                  <c:v>106.54805197109501</c:v>
                </c:pt>
                <c:pt idx="6">
                  <c:v>106.53943540901599</c:v>
                </c:pt>
                <c:pt idx="7">
                  <c:v>106.194907422027</c:v>
                </c:pt>
                <c:pt idx="8">
                  <c:v>105.929349835195</c:v>
                </c:pt>
                <c:pt idx="9">
                  <c:v>106.36682628067</c:v>
                </c:pt>
                <c:pt idx="10">
                  <c:v>106.84344218209699</c:v>
                </c:pt>
                <c:pt idx="11">
                  <c:v>107.80963637411899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8B-441A-A5E4-BD3E18A791E1}"/>
            </c:ext>
          </c:extLst>
        </c:ser>
        <c:ser>
          <c:idx val="2"/>
          <c:order val="2"/>
          <c:tx>
            <c:strRef>
              <c:f>'6번'!$D$3:$D$4</c:f>
              <c:strCache>
                <c:ptCount val="1"/>
                <c:pt idx="0">
                  <c:v>2001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'6번'!$A$5:$A$17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'6번'!$D$5:$D$17</c:f>
              <c:numCache>
                <c:formatCode>0.00</c:formatCode>
                <c:ptCount val="12"/>
                <c:pt idx="0">
                  <c:v>103.290812337695</c:v>
                </c:pt>
                <c:pt idx="1">
                  <c:v>104.53773093625099</c:v>
                </c:pt>
                <c:pt idx="2">
                  <c:v>103.764048211584</c:v>
                </c:pt>
                <c:pt idx="3">
                  <c:v>103.22701395074399</c:v>
                </c:pt>
                <c:pt idx="4">
                  <c:v>102.829783794706</c:v>
                </c:pt>
                <c:pt idx="5">
                  <c:v>103.512996913021</c:v>
                </c:pt>
                <c:pt idx="6">
                  <c:v>103.229591167405</c:v>
                </c:pt>
                <c:pt idx="7">
                  <c:v>103.602278930002</c:v>
                </c:pt>
                <c:pt idx="8">
                  <c:v>101.842438741704</c:v>
                </c:pt>
                <c:pt idx="9">
                  <c:v>101.477215152147</c:v>
                </c:pt>
                <c:pt idx="10">
                  <c:v>102.752391833803</c:v>
                </c:pt>
                <c:pt idx="11">
                  <c:v>104.361971708347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8B-441A-A5E4-BD3E18A791E1}"/>
            </c:ext>
          </c:extLst>
        </c:ser>
        <c:ser>
          <c:idx val="3"/>
          <c:order val="3"/>
          <c:tx>
            <c:strRef>
              <c:f>'6번'!$E$3:$E$4</c:f>
              <c:strCache>
                <c:ptCount val="1"/>
                <c:pt idx="0">
                  <c:v>2002</c:v>
                </c:pt>
              </c:strCache>
            </c:strRef>
          </c:tx>
          <c:spPr>
            <a:ln w="22225" cap="rnd">
              <a:solidFill>
                <a:srgbClr val="FFFF00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'6번'!$A$5:$A$17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'6번'!$E$5:$E$17</c:f>
              <c:numCache>
                <c:formatCode>0.00</c:formatCode>
                <c:ptCount val="12"/>
                <c:pt idx="0">
                  <c:v>104.48433624167799</c:v>
                </c:pt>
                <c:pt idx="1">
                  <c:v>104.32269838576001</c:v>
                </c:pt>
                <c:pt idx="2">
                  <c:v>106.15145201877</c:v>
                </c:pt>
                <c:pt idx="3">
                  <c:v>105.463606666451</c:v>
                </c:pt>
                <c:pt idx="4">
                  <c:v>105.372983590052</c:v>
                </c:pt>
                <c:pt idx="5">
                  <c:v>105.91557166934599</c:v>
                </c:pt>
                <c:pt idx="6">
                  <c:v>105.664070291988</c:v>
                </c:pt>
                <c:pt idx="7">
                  <c:v>105.648656101336</c:v>
                </c:pt>
                <c:pt idx="8">
                  <c:v>104.85354489004099</c:v>
                </c:pt>
                <c:pt idx="9">
                  <c:v>105.854108726571</c:v>
                </c:pt>
                <c:pt idx="10">
                  <c:v>106.97676909035501</c:v>
                </c:pt>
                <c:pt idx="11">
                  <c:v>108.534953405805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8B-441A-A5E4-BD3E18A79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655536"/>
        <c:axId val="149657200"/>
      </c:lineChart>
      <c:catAx>
        <c:axId val="1496555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MONTH</a:t>
                </a:r>
                <a:endParaRPr lang="ko-KR" sz="1600"/>
              </a:p>
            </c:rich>
          </c:tx>
          <c:layout>
            <c:manualLayout>
              <c:xMode val="edge"/>
              <c:yMode val="edge"/>
              <c:x val="0.44685889857395716"/>
              <c:y val="0.853370512820512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9657200"/>
        <c:crosses val="autoZero"/>
        <c:auto val="1"/>
        <c:lblAlgn val="ctr"/>
        <c:lblOffset val="100"/>
        <c:noMultiLvlLbl val="0"/>
      </c:catAx>
      <c:valAx>
        <c:axId val="1496572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AIRTIME</a:t>
                </a:r>
                <a:endParaRPr lang="ko-KR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965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[비행기 문제 엑셀2.xlsx]7번!피벗 테이블3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ko-KR"/>
              <a:t>AIRTIME BY FLIGHTNUMBER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'7번'!$B$3</c:f>
              <c:strCache>
                <c:ptCount val="1"/>
                <c:pt idx="0">
                  <c:v>요약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'7번'!$A$4:$A$14</c:f>
              <c:strCache>
                <c:ptCount val="10"/>
                <c:pt idx="0">
                  <c:v>5682</c:v>
                </c:pt>
                <c:pt idx="1">
                  <c:v>5622</c:v>
                </c:pt>
                <c:pt idx="2">
                  <c:v>5626</c:v>
                </c:pt>
                <c:pt idx="3">
                  <c:v>5688</c:v>
                </c:pt>
                <c:pt idx="4">
                  <c:v>5686</c:v>
                </c:pt>
                <c:pt idx="5">
                  <c:v>5683</c:v>
                </c:pt>
                <c:pt idx="6">
                  <c:v>5282</c:v>
                </c:pt>
                <c:pt idx="7">
                  <c:v>5281</c:v>
                </c:pt>
                <c:pt idx="8">
                  <c:v>3992</c:v>
                </c:pt>
                <c:pt idx="9">
                  <c:v>5393</c:v>
                </c:pt>
              </c:strCache>
            </c:strRef>
          </c:cat>
          <c:val>
            <c:numRef>
              <c:f>'7번'!$B$4:$B$14</c:f>
              <c:numCache>
                <c:formatCode>General</c:formatCode>
                <c:ptCount val="10"/>
                <c:pt idx="0">
                  <c:v>62</c:v>
                </c:pt>
                <c:pt idx="1">
                  <c:v>62</c:v>
                </c:pt>
                <c:pt idx="2">
                  <c:v>61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57</c:v>
                </c:pt>
                <c:pt idx="7">
                  <c:v>53</c:v>
                </c:pt>
                <c:pt idx="8">
                  <c:v>50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4F-4B48-9D51-ABE5EFA90A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98895408"/>
        <c:axId val="1998892496"/>
      </c:barChart>
      <c:catAx>
        <c:axId val="1998895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FLIGHT NUMBER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8892496"/>
        <c:crosses val="autoZero"/>
        <c:auto val="1"/>
        <c:lblAlgn val="ctr"/>
        <c:lblOffset val="100"/>
        <c:noMultiLvlLbl val="0"/>
      </c:catAx>
      <c:valAx>
        <c:axId val="199889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AIRTIME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9889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[비행기 문제 엑셀2.xlsx]8번!피벗 테이블4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ko-KR"/>
              <a:t>DELAY TIME</a:t>
            </a:r>
            <a:r>
              <a:rPr lang="en-US" altLang="ko-KR" baseline="0"/>
              <a:t> BY DAY OF WEEK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'8번'!$B$3</c:f>
              <c:strCache>
                <c:ptCount val="1"/>
                <c:pt idx="0">
                  <c:v>합계 : AIRTIME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'8번'!$A$4:$A$11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FRI</c:v>
                </c:pt>
                <c:pt idx="5">
                  <c:v>SAT</c:v>
                </c:pt>
                <c:pt idx="6">
                  <c:v>THUR</c:v>
                </c:pt>
              </c:strCache>
            </c:strRef>
          </c:cat>
          <c:val>
            <c:numRef>
              <c:f>'8번'!$B$4:$B$11</c:f>
              <c:numCache>
                <c:formatCode>General</c:formatCode>
                <c:ptCount val="7"/>
                <c:pt idx="0">
                  <c:v>104.33</c:v>
                </c:pt>
                <c:pt idx="1">
                  <c:v>104.42</c:v>
                </c:pt>
                <c:pt idx="2">
                  <c:v>104.41</c:v>
                </c:pt>
                <c:pt idx="3">
                  <c:v>104.56</c:v>
                </c:pt>
                <c:pt idx="4">
                  <c:v>107.56</c:v>
                </c:pt>
                <c:pt idx="5">
                  <c:v>105.68</c:v>
                </c:pt>
                <c:pt idx="6">
                  <c:v>104.45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89-4D54-B519-8E23B3B412FB}"/>
            </c:ext>
          </c:extLst>
        </c:ser>
        <c:ser>
          <c:idx val="1"/>
          <c:order val="1"/>
          <c:tx>
            <c:strRef>
              <c:f>'8번'!$C$3</c:f>
              <c:strCache>
                <c:ptCount val="1"/>
                <c:pt idx="0">
                  <c:v>합계 : DELAY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'8번'!$A$4:$A$11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FRI</c:v>
                </c:pt>
                <c:pt idx="5">
                  <c:v>SAT</c:v>
                </c:pt>
                <c:pt idx="6">
                  <c:v>THUR</c:v>
                </c:pt>
              </c:strCache>
            </c:strRef>
          </c:cat>
          <c:val>
            <c:numRef>
              <c:f>'8번'!$C$4:$C$11</c:f>
              <c:numCache>
                <c:formatCode>General</c:formatCode>
                <c:ptCount val="7"/>
                <c:pt idx="0">
                  <c:v>6.24</c:v>
                </c:pt>
                <c:pt idx="1">
                  <c:v>5.0599999999999996</c:v>
                </c:pt>
                <c:pt idx="2">
                  <c:v>6.26</c:v>
                </c:pt>
                <c:pt idx="3">
                  <c:v>8.99</c:v>
                </c:pt>
                <c:pt idx="4">
                  <c:v>3.96</c:v>
                </c:pt>
                <c:pt idx="5">
                  <c:v>6.92</c:v>
                </c:pt>
                <c:pt idx="6">
                  <c:v>10.43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89-4D54-B519-8E23B3B412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8469200"/>
        <c:axId val="2008470032"/>
      </c:barChart>
      <c:catAx>
        <c:axId val="200846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DAY OF WEEK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8470032"/>
        <c:crosses val="autoZero"/>
        <c:auto val="1"/>
        <c:lblAlgn val="ctr"/>
        <c:lblOffset val="100"/>
        <c:noMultiLvlLbl val="0"/>
      </c:catAx>
      <c:valAx>
        <c:axId val="200847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DELAY TIME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846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[비행기 문제 엑셀2.xlsx]9번!피벗 테이블5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ko-KR"/>
              <a:t>DELAY TIME BY DAY AND MONTH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'9번'!$B$3</c:f>
              <c:strCache>
                <c:ptCount val="1"/>
                <c:pt idx="0">
                  <c:v>요약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multiLvlStrRef>
              <c:f>'9번'!$A$4:$A$52</c:f>
              <c:multiLvlStrCache>
                <c:ptCount val="36"/>
                <c:lvl>
                  <c:pt idx="0">
                    <c:v>1</c:v>
                  </c:pt>
                  <c:pt idx="1">
                    <c:v>9</c:v>
                  </c:pt>
                  <c:pt idx="2">
                    <c:v>20</c:v>
                  </c:pt>
                  <c:pt idx="3">
                    <c:v>1</c:v>
                  </c:pt>
                  <c:pt idx="4">
                    <c:v>9</c:v>
                  </c:pt>
                  <c:pt idx="5">
                    <c:v>20</c:v>
                  </c:pt>
                  <c:pt idx="6">
                    <c:v>1</c:v>
                  </c:pt>
                  <c:pt idx="7">
                    <c:v>9</c:v>
                  </c:pt>
                  <c:pt idx="8">
                    <c:v>20</c:v>
                  </c:pt>
                  <c:pt idx="9">
                    <c:v>1</c:v>
                  </c:pt>
                  <c:pt idx="10">
                    <c:v>9</c:v>
                  </c:pt>
                  <c:pt idx="11">
                    <c:v>20</c:v>
                  </c:pt>
                  <c:pt idx="12">
                    <c:v>1</c:v>
                  </c:pt>
                  <c:pt idx="13">
                    <c:v>9</c:v>
                  </c:pt>
                  <c:pt idx="14">
                    <c:v>20</c:v>
                  </c:pt>
                  <c:pt idx="15">
                    <c:v>1</c:v>
                  </c:pt>
                  <c:pt idx="16">
                    <c:v>9</c:v>
                  </c:pt>
                  <c:pt idx="17">
                    <c:v>20</c:v>
                  </c:pt>
                  <c:pt idx="18">
                    <c:v>1</c:v>
                  </c:pt>
                  <c:pt idx="19">
                    <c:v>9</c:v>
                  </c:pt>
                  <c:pt idx="20">
                    <c:v>20</c:v>
                  </c:pt>
                  <c:pt idx="21">
                    <c:v>1</c:v>
                  </c:pt>
                  <c:pt idx="22">
                    <c:v>9</c:v>
                  </c:pt>
                  <c:pt idx="23">
                    <c:v>20</c:v>
                  </c:pt>
                  <c:pt idx="24">
                    <c:v>1</c:v>
                  </c:pt>
                  <c:pt idx="25">
                    <c:v>9</c:v>
                  </c:pt>
                  <c:pt idx="26">
                    <c:v>20</c:v>
                  </c:pt>
                  <c:pt idx="27">
                    <c:v>1</c:v>
                  </c:pt>
                  <c:pt idx="28">
                    <c:v>9</c:v>
                  </c:pt>
                  <c:pt idx="29">
                    <c:v>20</c:v>
                  </c:pt>
                  <c:pt idx="30">
                    <c:v>1</c:v>
                  </c:pt>
                  <c:pt idx="31">
                    <c:v>9</c:v>
                  </c:pt>
                  <c:pt idx="32">
                    <c:v>20</c:v>
                  </c:pt>
                  <c:pt idx="33">
                    <c:v>1</c:v>
                  </c:pt>
                  <c:pt idx="34">
                    <c:v>9</c:v>
                  </c:pt>
                  <c:pt idx="35">
                    <c:v>20</c:v>
                  </c:pt>
                </c:lvl>
                <c:lvl>
                  <c:pt idx="0">
                    <c:v>1</c:v>
                  </c:pt>
                  <c:pt idx="3">
                    <c:v>2</c:v>
                  </c:pt>
                  <c:pt idx="6">
                    <c:v>3</c:v>
                  </c:pt>
                  <c:pt idx="9">
                    <c:v>4</c:v>
                  </c:pt>
                  <c:pt idx="12">
                    <c:v>5</c:v>
                  </c:pt>
                  <c:pt idx="15">
                    <c:v>6</c:v>
                  </c:pt>
                  <c:pt idx="18">
                    <c:v>7</c:v>
                  </c:pt>
                  <c:pt idx="21">
                    <c:v>8</c:v>
                  </c:pt>
                  <c:pt idx="24">
                    <c:v>9</c:v>
                  </c:pt>
                  <c:pt idx="27">
                    <c:v>10</c:v>
                  </c:pt>
                  <c:pt idx="30">
                    <c:v>11</c:v>
                  </c:pt>
                  <c:pt idx="33">
                    <c:v>12</c:v>
                  </c:pt>
                </c:lvl>
              </c:multiLvlStrCache>
            </c:multiLvlStrRef>
          </c:cat>
          <c:val>
            <c:numRef>
              <c:f>'9번'!$B$4:$B$52</c:f>
              <c:numCache>
                <c:formatCode>0.00</c:formatCode>
                <c:ptCount val="36"/>
                <c:pt idx="0">
                  <c:v>8.7897088246149</c:v>
                </c:pt>
                <c:pt idx="1">
                  <c:v>5.2991525423728802</c:v>
                </c:pt>
                <c:pt idx="2">
                  <c:v>7.7909923961785896</c:v>
                </c:pt>
                <c:pt idx="3">
                  <c:v>5.06145324422803</c:v>
                </c:pt>
                <c:pt idx="4">
                  <c:v>5.2650693137087101</c:v>
                </c:pt>
                <c:pt idx="5">
                  <c:v>4.0861322509724296</c:v>
                </c:pt>
                <c:pt idx="6">
                  <c:v>3.8852637826219398</c:v>
                </c:pt>
                <c:pt idx="7">
                  <c:v>13.789368872549</c:v>
                </c:pt>
                <c:pt idx="8">
                  <c:v>6.9319335024702902</c:v>
                </c:pt>
                <c:pt idx="9">
                  <c:v>8.4711790757917598</c:v>
                </c:pt>
                <c:pt idx="10">
                  <c:v>11.9591510465097</c:v>
                </c:pt>
                <c:pt idx="11">
                  <c:v>10.258727992811201</c:v>
                </c:pt>
                <c:pt idx="12">
                  <c:v>1.0343931443985701</c:v>
                </c:pt>
                <c:pt idx="13">
                  <c:v>5.1354019517105796</c:v>
                </c:pt>
                <c:pt idx="14">
                  <c:v>4.3071956333621699</c:v>
                </c:pt>
                <c:pt idx="15">
                  <c:v>7.2935484403639403</c:v>
                </c:pt>
                <c:pt idx="16">
                  <c:v>7.3930231014338803</c:v>
                </c:pt>
                <c:pt idx="17">
                  <c:v>10.3145264641804</c:v>
                </c:pt>
                <c:pt idx="18">
                  <c:v>16.952733797411501</c:v>
                </c:pt>
                <c:pt idx="19">
                  <c:v>10.5589325896111</c:v>
                </c:pt>
                <c:pt idx="20">
                  <c:v>7.3551403368083399</c:v>
                </c:pt>
                <c:pt idx="21">
                  <c:v>8.8131517683451808</c:v>
                </c:pt>
                <c:pt idx="22">
                  <c:v>9.5202205306518799</c:v>
                </c:pt>
                <c:pt idx="23">
                  <c:v>7.0613436888299503</c:v>
                </c:pt>
                <c:pt idx="24">
                  <c:v>3.6440350846961098</c:v>
                </c:pt>
                <c:pt idx="25">
                  <c:v>4.7174616410940597</c:v>
                </c:pt>
                <c:pt idx="26">
                  <c:v>5.1813080366089901</c:v>
                </c:pt>
                <c:pt idx="27">
                  <c:v>-9.7953706809795291E-3</c:v>
                </c:pt>
                <c:pt idx="28">
                  <c:v>1.1235173964537599</c:v>
                </c:pt>
                <c:pt idx="29">
                  <c:v>4.3778159931212297</c:v>
                </c:pt>
                <c:pt idx="30">
                  <c:v>3.9847524586029999</c:v>
                </c:pt>
                <c:pt idx="31">
                  <c:v>3.6659604519774001</c:v>
                </c:pt>
                <c:pt idx="32">
                  <c:v>2.0421043538355201</c:v>
                </c:pt>
                <c:pt idx="33">
                  <c:v>2.7741761115954602</c:v>
                </c:pt>
                <c:pt idx="34">
                  <c:v>2.19251439875356</c:v>
                </c:pt>
                <c:pt idx="35">
                  <c:v>16.215822426482799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C-4694-921A-6B9917FE6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77919088"/>
        <c:axId val="2077920336"/>
      </c:barChart>
      <c:catAx>
        <c:axId val="2077919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DAY</a:t>
                </a:r>
                <a:r>
                  <a:rPr lang="en-US" altLang="ko-KR" baseline="0"/>
                  <a:t> / MONTH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7920336"/>
        <c:crosses val="autoZero"/>
        <c:auto val="1"/>
        <c:lblAlgn val="ctr"/>
        <c:lblOffset val="100"/>
        <c:noMultiLvlLbl val="0"/>
      </c:catAx>
      <c:valAx>
        <c:axId val="207792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DELAY TIME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791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[비행기 문제 엑셀2.xlsx]10번!피벗 테이블5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ko-KR"/>
              <a:t>DELAY TIME OF</a:t>
            </a:r>
            <a:r>
              <a:rPr lang="en-US" altLang="ko-KR" baseline="0"/>
              <a:t> </a:t>
            </a:r>
            <a:r>
              <a:rPr lang="en-US" altLang="ko-KR"/>
              <a:t>DEPARTURE AND ARRIVAL PLACE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'10번'!$B$3</c:f>
              <c:strCache>
                <c:ptCount val="1"/>
                <c:pt idx="0">
                  <c:v>요약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'10번'!$A$4:$A$23</c:f>
              <c:multiLvlStrCache>
                <c:ptCount val="10"/>
                <c:lvl>
                  <c:pt idx="0">
                    <c:v>JFK</c:v>
                  </c:pt>
                  <c:pt idx="1">
                    <c:v>JFK</c:v>
                  </c:pt>
                  <c:pt idx="2">
                    <c:v>IAD</c:v>
                  </c:pt>
                  <c:pt idx="3">
                    <c:v>BWI</c:v>
                  </c:pt>
                  <c:pt idx="4">
                    <c:v>FPBI</c:v>
                  </c:pt>
                  <c:pt idx="5">
                    <c:v>PSC</c:v>
                  </c:pt>
                  <c:pt idx="6">
                    <c:v>DSM</c:v>
                  </c:pt>
                  <c:pt idx="7">
                    <c:v>AUS</c:v>
                  </c:pt>
                  <c:pt idx="8">
                    <c:v>FLL</c:v>
                  </c:pt>
                  <c:pt idx="9">
                    <c:v>SFO</c:v>
                  </c:pt>
                </c:lvl>
                <c:lvl>
                  <c:pt idx="0">
                    <c:v>SAT</c:v>
                  </c:pt>
                  <c:pt idx="1">
                    <c:v>ACY</c:v>
                  </c:pt>
                  <c:pt idx="2">
                    <c:v>BNA</c:v>
                  </c:pt>
                  <c:pt idx="3">
                    <c:v>IAD</c:v>
                  </c:pt>
                  <c:pt idx="5">
                    <c:v>LAS</c:v>
                  </c:pt>
                  <c:pt idx="6">
                    <c:v>MEM</c:v>
                  </c:pt>
                  <c:pt idx="7">
                    <c:v>OKC</c:v>
                  </c:pt>
                  <c:pt idx="8">
                    <c:v>ORF</c:v>
                  </c:pt>
                  <c:pt idx="9">
                    <c:v>SJC</c:v>
                  </c:pt>
                </c:lvl>
              </c:multiLvlStrCache>
            </c:multiLvlStrRef>
          </c:cat>
          <c:val>
            <c:numRef>
              <c:f>'10번'!$B$4:$B$23</c:f>
              <c:numCache>
                <c:formatCode>General</c:formatCode>
                <c:ptCount val="10"/>
                <c:pt idx="0">
                  <c:v>195</c:v>
                </c:pt>
                <c:pt idx="1">
                  <c:v>98</c:v>
                </c:pt>
                <c:pt idx="2">
                  <c:v>165</c:v>
                </c:pt>
                <c:pt idx="3">
                  <c:v>99</c:v>
                </c:pt>
                <c:pt idx="4">
                  <c:v>104</c:v>
                </c:pt>
                <c:pt idx="5">
                  <c:v>249</c:v>
                </c:pt>
                <c:pt idx="6">
                  <c:v>169</c:v>
                </c:pt>
                <c:pt idx="7">
                  <c:v>143</c:v>
                </c:pt>
                <c:pt idx="8">
                  <c:v>114</c:v>
                </c:pt>
                <c:pt idx="9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E6-446E-9A27-98D3F57E20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8472112"/>
        <c:axId val="1962255104"/>
      </c:barChart>
      <c:catAx>
        <c:axId val="2008472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DEPARTURE</a:t>
                </a:r>
                <a:r>
                  <a:rPr lang="en-US" altLang="ko-KR" baseline="0" dirty="0"/>
                  <a:t> / ARRIVAL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2255104"/>
        <c:crosses val="autoZero"/>
        <c:auto val="1"/>
        <c:lblAlgn val="ctr"/>
        <c:lblOffset val="100"/>
        <c:noMultiLvlLbl val="0"/>
      </c:catAx>
      <c:valAx>
        <c:axId val="196225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DELAY</a:t>
                </a:r>
                <a:r>
                  <a:rPr lang="en-US" altLang="ko-KR" baseline="0"/>
                  <a:t> TIME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847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0.82985</cdr:x>
      <cdr:y>0.41792</cdr:y>
    </cdr:from>
    <cdr:to>
      <cdr:x>0.86449</cdr:x>
      <cdr:y>0.4712</cdr:y>
    </cdr:to>
    <cdr:sp macro="" textlink="">
      <cdr:nvSpPr>
        <cdr:cNvPr id="2" name="포인트가 5개인 별 1"/>
        <cdr:cNvSpPr/>
      </cdr:nvSpPr>
      <cdr:spPr>
        <a:xfrm xmlns:a="http://schemas.openxmlformats.org/drawingml/2006/main">
          <a:off x="5974941" y="1955849"/>
          <a:ext cx="249382" cy="249382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0.71123</cdr:x>
      <cdr:y>0.40028</cdr:y>
    </cdr:from>
    <cdr:to>
      <cdr:x>0.74587</cdr:x>
      <cdr:y>0.45356</cdr:y>
    </cdr:to>
    <cdr:sp macro="" textlink="">
      <cdr:nvSpPr>
        <cdr:cNvPr id="2" name="포인트가 5개인 별 1"/>
        <cdr:cNvSpPr/>
      </cdr:nvSpPr>
      <cdr:spPr>
        <a:xfrm xmlns:a="http://schemas.openxmlformats.org/drawingml/2006/main">
          <a:off x="5120866" y="1873299"/>
          <a:ext cx="249382" cy="249382"/>
        </a:xfrm>
        <a:prstGeom xmlns:a="http://schemas.openxmlformats.org/drawingml/2006/main" prst="star5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3">
            <a:shade val="50000"/>
          </a:schemeClr>
        </a:lnRef>
        <a:fillRef xmlns:a="http://schemas.openxmlformats.org/drawingml/2006/main" idx="1">
          <a:schemeClr val="accent3"/>
        </a:fillRef>
        <a:effectRef xmlns:a="http://schemas.openxmlformats.org/drawingml/2006/main" idx="0">
          <a:schemeClr val="accent3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6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6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4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4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0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60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8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1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0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75D7-D5C9-44E7-9433-1EB449DC848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5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F475D7-D5C9-44E7-9433-1EB449DC848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3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475D7-D5C9-44E7-9433-1EB449DC848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5E26B7-2155-4DBE-A76A-A2AB1EB659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09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537" y="804411"/>
            <a:ext cx="11101754" cy="901297"/>
          </a:xfrm>
        </p:spPr>
        <p:txBody>
          <a:bodyPr/>
          <a:lstStyle/>
          <a:p>
            <a:r>
              <a:rPr lang="en-US" altLang="ko-KR" sz="5500" dirty="0" smtClean="0"/>
              <a:t>HIVE</a:t>
            </a:r>
            <a:r>
              <a:rPr lang="ko-KR" altLang="en-US" sz="5500" dirty="0" smtClean="0"/>
              <a:t> 적용 예제 문제 </a:t>
            </a:r>
            <a:r>
              <a:rPr lang="en-US" altLang="ko-KR" sz="5500" dirty="0" smtClean="0"/>
              <a:t>2020/08/06(</a:t>
            </a:r>
            <a:r>
              <a:rPr lang="ko-KR" altLang="en-US" sz="5500" dirty="0" smtClean="0"/>
              <a:t>목</a:t>
            </a:r>
            <a:r>
              <a:rPr lang="en-US" altLang="ko-KR" sz="5500" dirty="0" smtClean="0"/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6369" y="4887705"/>
            <a:ext cx="2564090" cy="5496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000" dirty="0" smtClean="0"/>
              <a:t>MADE BY HCH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0104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9.</a:t>
            </a:r>
            <a:r>
              <a:rPr lang="ko-KR" altLang="en-US" sz="3000" dirty="0" smtClean="0"/>
              <a:t>매월 </a:t>
            </a:r>
            <a:r>
              <a:rPr lang="ko-KR" altLang="en-US" sz="3000" dirty="0" err="1" smtClean="0"/>
              <a:t>어느날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지연차이가</a:t>
            </a:r>
            <a:r>
              <a:rPr lang="ko-KR" altLang="en-US" sz="3000" dirty="0" smtClean="0"/>
              <a:t> 있나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0684" y="1359164"/>
            <a:ext cx="2544041" cy="1899425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select month, </a:t>
            </a:r>
            <a:r>
              <a:rPr lang="en-US" altLang="ko-KR" sz="1000" dirty="0" err="1"/>
              <a:t>dayofmonth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avg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arrdelay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arr</a:t>
            </a:r>
            <a:endParaRPr lang="en-US" altLang="ko-KR" sz="1000" dirty="0"/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airdelay</a:t>
            </a:r>
            <a:endParaRPr lang="en-US" altLang="ko-KR" sz="1000" dirty="0"/>
          </a:p>
          <a:p>
            <a:r>
              <a:rPr lang="en-US" altLang="ko-KR" sz="1000" dirty="0"/>
              <a:t>group by month, </a:t>
            </a:r>
            <a:r>
              <a:rPr lang="en-US" altLang="ko-KR" sz="1000" dirty="0" err="1"/>
              <a:t>dayofmonth</a:t>
            </a:r>
            <a:endParaRPr lang="en-US" altLang="ko-KR" sz="1000" dirty="0"/>
          </a:p>
          <a:p>
            <a:r>
              <a:rPr lang="en-US" altLang="ko-KR" sz="1000" dirty="0"/>
              <a:t>order by month;</a:t>
            </a: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958929"/>
              </p:ext>
            </p:extLst>
          </p:nvPr>
        </p:nvGraphicFramePr>
        <p:xfrm>
          <a:off x="1154955" y="1359164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부제목 2"/>
          <p:cNvSpPr txBox="1">
            <a:spLocks/>
          </p:cNvSpPr>
          <p:nvPr/>
        </p:nvSpPr>
        <p:spPr>
          <a:xfrm>
            <a:off x="8590683" y="3699164"/>
            <a:ext cx="2544041" cy="2340000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7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일</a:t>
            </a:r>
            <a:endParaRPr lang="en-US" altLang="ko-KR" sz="1000" dirty="0" smtClean="0"/>
          </a:p>
          <a:p>
            <a:r>
              <a:rPr lang="en-US" altLang="ko-KR" sz="1000" dirty="0" smtClean="0"/>
              <a:t>12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20</a:t>
            </a:r>
            <a:r>
              <a:rPr lang="ko-KR" altLang="en-US" sz="1000" dirty="0" smtClean="0"/>
              <a:t>일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727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10. </a:t>
            </a:r>
            <a:r>
              <a:rPr lang="ko-KR" altLang="en-US" sz="3000" dirty="0" smtClean="0"/>
              <a:t>출발지와 </a:t>
            </a:r>
            <a:r>
              <a:rPr lang="ko-KR" altLang="en-US" sz="3000" dirty="0" err="1" smtClean="0"/>
              <a:t>도착지별로</a:t>
            </a:r>
            <a:r>
              <a:rPr lang="ko-KR" altLang="en-US" sz="3000" dirty="0" smtClean="0"/>
              <a:t> 빈번한 </a:t>
            </a:r>
            <a:r>
              <a:rPr lang="ko-KR" altLang="en-US" sz="3000" dirty="0" smtClean="0"/>
              <a:t>지연시간을 </a:t>
            </a:r>
            <a:r>
              <a:rPr lang="ko-KR" altLang="en-US" sz="3000" dirty="0" smtClean="0"/>
              <a:t>비교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0684" y="1359164"/>
            <a:ext cx="2739563" cy="3383213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select origin, </a:t>
            </a:r>
            <a:r>
              <a:rPr lang="en-US" altLang="ko-KR" sz="1000" dirty="0" err="1"/>
              <a:t>dest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avg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arrdelay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aar</a:t>
            </a:r>
            <a:endParaRPr lang="en-US" altLang="ko-KR" sz="1000" dirty="0"/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airdelay</a:t>
            </a:r>
            <a:endParaRPr lang="en-US" altLang="ko-KR" sz="1000" dirty="0"/>
          </a:p>
          <a:p>
            <a:r>
              <a:rPr lang="en-US" altLang="ko-KR" sz="1000" dirty="0"/>
              <a:t>group by origin, </a:t>
            </a:r>
            <a:r>
              <a:rPr lang="en-US" altLang="ko-KR" sz="1000" dirty="0" err="1"/>
              <a:t>dest</a:t>
            </a:r>
            <a:endParaRPr lang="en-US" altLang="ko-KR" sz="1000" dirty="0"/>
          </a:p>
          <a:p>
            <a:r>
              <a:rPr lang="en-US" altLang="ko-KR" sz="1000" dirty="0"/>
              <a:t>order by </a:t>
            </a:r>
            <a:r>
              <a:rPr lang="en-US" altLang="ko-KR" sz="1000" dirty="0" err="1"/>
              <a:t>aar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desc</a:t>
            </a:r>
            <a:endParaRPr lang="en-US" altLang="ko-KR" sz="1000" dirty="0"/>
          </a:p>
          <a:p>
            <a:r>
              <a:rPr lang="en-US" altLang="ko-KR" sz="1000" dirty="0"/>
              <a:t>limit 10;</a:t>
            </a: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013107"/>
              </p:ext>
            </p:extLst>
          </p:nvPr>
        </p:nvGraphicFramePr>
        <p:xfrm>
          <a:off x="1154955" y="1359164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7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>
            <a:normAutofit fontScale="90000"/>
          </a:bodyPr>
          <a:lstStyle/>
          <a:p>
            <a:r>
              <a:rPr lang="en-US" altLang="ko-KR" sz="3000" dirty="0" smtClean="0"/>
              <a:t>11. </a:t>
            </a:r>
            <a:r>
              <a:rPr lang="ko-KR" altLang="en-US" sz="3000" dirty="0" smtClean="0"/>
              <a:t>출발지와 도착지 별로 비행시간이 큰 순서를 나열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0684" y="1359164"/>
            <a:ext cx="2544041" cy="3383213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select origin, </a:t>
            </a:r>
            <a:r>
              <a:rPr lang="en-US" altLang="ko-KR" sz="1000" dirty="0" err="1"/>
              <a:t>dest</a:t>
            </a:r>
            <a:r>
              <a:rPr lang="en-US" altLang="ko-KR" sz="1000" dirty="0"/>
              <a:t>, max(airtime)</a:t>
            </a:r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airdelay</a:t>
            </a:r>
            <a:endParaRPr lang="en-US" altLang="ko-KR" sz="1000" dirty="0"/>
          </a:p>
          <a:p>
            <a:r>
              <a:rPr lang="en-US" altLang="ko-KR" sz="1000" dirty="0"/>
              <a:t>group by origin, </a:t>
            </a:r>
            <a:r>
              <a:rPr lang="en-US" altLang="ko-KR" sz="1000" dirty="0" err="1"/>
              <a:t>dest</a:t>
            </a:r>
            <a:endParaRPr lang="en-US" altLang="ko-KR" sz="1000" dirty="0"/>
          </a:p>
          <a:p>
            <a:r>
              <a:rPr lang="en-US" altLang="ko-KR" sz="1000" dirty="0"/>
              <a:t>order by origin, </a:t>
            </a:r>
            <a:r>
              <a:rPr lang="en-US" altLang="ko-KR" sz="1000" dirty="0" err="1"/>
              <a:t>dest</a:t>
            </a:r>
            <a:r>
              <a:rPr lang="en-US" altLang="ko-KR" sz="1000" dirty="0"/>
              <a:t>;</a:t>
            </a: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457731"/>
              </p:ext>
            </p:extLst>
          </p:nvPr>
        </p:nvGraphicFramePr>
        <p:xfrm>
          <a:off x="1154955" y="1359164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81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12. </a:t>
            </a:r>
            <a:r>
              <a:rPr lang="ko-KR" altLang="en-US" sz="3000" dirty="0" smtClean="0"/>
              <a:t>연도별과 </a:t>
            </a:r>
            <a:r>
              <a:rPr lang="ko-KR" altLang="en-US" sz="3000" dirty="0" err="1" smtClean="0"/>
              <a:t>요일별로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비행시간의</a:t>
            </a:r>
            <a:r>
              <a:rPr lang="ko-KR" altLang="en-US" sz="3000" dirty="0" smtClean="0"/>
              <a:t> 차이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0684" y="1359164"/>
            <a:ext cx="2544041" cy="1924363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select year, </a:t>
            </a:r>
            <a:r>
              <a:rPr lang="en-US" altLang="ko-KR" sz="1000" dirty="0" err="1"/>
              <a:t>dayofweek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avg</a:t>
            </a:r>
            <a:r>
              <a:rPr lang="en-US" altLang="ko-KR" sz="1000" dirty="0"/>
              <a:t>(airtime) </a:t>
            </a:r>
            <a:r>
              <a:rPr lang="en-US" altLang="ko-KR" sz="1000" dirty="0" err="1"/>
              <a:t>aar</a:t>
            </a:r>
            <a:endParaRPr lang="en-US" altLang="ko-KR" sz="1000" dirty="0"/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airdelay</a:t>
            </a:r>
            <a:endParaRPr lang="en-US" altLang="ko-KR" sz="1000" dirty="0"/>
          </a:p>
          <a:p>
            <a:r>
              <a:rPr lang="en-US" altLang="ko-KR" sz="1000" dirty="0"/>
              <a:t>group by year, </a:t>
            </a:r>
            <a:r>
              <a:rPr lang="en-US" altLang="ko-KR" sz="1000" dirty="0" err="1"/>
              <a:t>dayofweek</a:t>
            </a:r>
            <a:endParaRPr lang="en-US" altLang="ko-KR" sz="1000" dirty="0"/>
          </a:p>
          <a:p>
            <a:r>
              <a:rPr lang="en-US" altLang="ko-KR" sz="1000" dirty="0"/>
              <a:t>order by </a:t>
            </a:r>
            <a:r>
              <a:rPr lang="en-US" altLang="ko-KR" sz="1000" dirty="0" err="1"/>
              <a:t>aar</a:t>
            </a:r>
            <a:r>
              <a:rPr lang="en-US" altLang="ko-KR" sz="1000" dirty="0"/>
              <a:t>;</a:t>
            </a: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78353"/>
              </p:ext>
            </p:extLst>
          </p:nvPr>
        </p:nvGraphicFramePr>
        <p:xfrm>
          <a:off x="1154955" y="1359164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부제목 2"/>
          <p:cNvSpPr txBox="1">
            <a:spLocks/>
          </p:cNvSpPr>
          <p:nvPr/>
        </p:nvSpPr>
        <p:spPr>
          <a:xfrm>
            <a:off x="8590683" y="3699164"/>
            <a:ext cx="2544041" cy="2340000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매년 </a:t>
            </a:r>
            <a:r>
              <a:rPr lang="en-US" altLang="ko-KR" sz="1000" dirty="0" smtClean="0"/>
              <a:t>FRIDAY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769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13. 4</a:t>
            </a:r>
            <a:r>
              <a:rPr lang="ko-KR" altLang="en-US" sz="3000" dirty="0" smtClean="0"/>
              <a:t>년간의 매월 비행시간 패턴을 구성해라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0684" y="1359164"/>
            <a:ext cx="2544041" cy="1949301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>SELECT YEAR, MONTH, AVG(AIRTIME)</a:t>
            </a:r>
          </a:p>
          <a:p>
            <a:r>
              <a:rPr lang="en-US" altLang="ko-KR" sz="1000" dirty="0" smtClean="0"/>
              <a:t>FROM AIRDELAY</a:t>
            </a:r>
          </a:p>
          <a:p>
            <a:r>
              <a:rPr lang="en-US" altLang="ko-KR" sz="1000" dirty="0" smtClean="0"/>
              <a:t>GROUP BY YEAR, MONTH</a:t>
            </a:r>
          </a:p>
          <a:p>
            <a:r>
              <a:rPr lang="en-US" altLang="ko-KR" sz="1000" dirty="0" smtClean="0"/>
              <a:t>ORDER BY YEAR, MONTH;</a:t>
            </a:r>
            <a:endParaRPr lang="en-US" altLang="ko-KR" sz="1000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876513"/>
              </p:ext>
            </p:extLst>
          </p:nvPr>
        </p:nvGraphicFramePr>
        <p:xfrm>
          <a:off x="1154955" y="1359164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부제목 2"/>
          <p:cNvSpPr txBox="1">
            <a:spLocks/>
          </p:cNvSpPr>
          <p:nvPr/>
        </p:nvSpPr>
        <p:spPr>
          <a:xfrm>
            <a:off x="8590683" y="3699164"/>
            <a:ext cx="2544041" cy="2340000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2002</a:t>
            </a:r>
            <a:r>
              <a:rPr lang="ko-KR" altLang="en-US" sz="1000" dirty="0" smtClean="0"/>
              <a:t>년도</a:t>
            </a:r>
            <a:r>
              <a:rPr lang="en-US" altLang="ko-KR" sz="1000" dirty="0" smtClean="0"/>
              <a:t>. 12</a:t>
            </a:r>
            <a:r>
              <a:rPr lang="ko-KR" altLang="en-US" sz="1000" dirty="0" smtClean="0"/>
              <a:t>월 최대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매 </a:t>
            </a:r>
            <a:r>
              <a:rPr lang="en-US" altLang="ko-KR" sz="1000" dirty="0" smtClean="0"/>
              <a:t>12</a:t>
            </a:r>
            <a:r>
              <a:rPr lang="ko-KR" altLang="en-US" sz="1000" dirty="0" smtClean="0"/>
              <a:t>월마다 오름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796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14. 4</a:t>
            </a:r>
            <a:r>
              <a:rPr lang="ko-KR" altLang="en-US" sz="3000" dirty="0" smtClean="0"/>
              <a:t>년간의 매월 비행기 지연 패턴을 나타내라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0684" y="1359165"/>
            <a:ext cx="2544041" cy="1982552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>SELECT YEAR, MONTH, AVG(ARRDELAY)</a:t>
            </a:r>
          </a:p>
          <a:p>
            <a:r>
              <a:rPr lang="en-US" altLang="ko-KR" sz="1000" dirty="0" smtClean="0"/>
              <a:t>FROM AIRDELAY</a:t>
            </a:r>
          </a:p>
          <a:p>
            <a:r>
              <a:rPr lang="en-US" altLang="ko-KR" sz="1000" dirty="0" smtClean="0"/>
              <a:t>GROUP BY YEAR, MONTH</a:t>
            </a:r>
          </a:p>
          <a:p>
            <a:r>
              <a:rPr lang="en-US" altLang="ko-KR" sz="1000" dirty="0" smtClean="0"/>
              <a:t>ORDER BY YEAR, MONTH;</a:t>
            </a:r>
            <a:endParaRPr lang="en-US" altLang="ko-KR" sz="1000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790845"/>
              </p:ext>
            </p:extLst>
          </p:nvPr>
        </p:nvGraphicFramePr>
        <p:xfrm>
          <a:off x="1154955" y="1359164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부제목 2"/>
          <p:cNvSpPr txBox="1">
            <a:spLocks/>
          </p:cNvSpPr>
          <p:nvPr/>
        </p:nvSpPr>
        <p:spPr>
          <a:xfrm>
            <a:off x="8590683" y="3699164"/>
            <a:ext cx="2544041" cy="2340000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12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월</a:t>
            </a:r>
            <a:endParaRPr lang="en-US" altLang="ko-KR" sz="1000" dirty="0" smtClean="0"/>
          </a:p>
          <a:p>
            <a:r>
              <a:rPr lang="en-US" altLang="ko-KR" sz="1000" dirty="0" smtClean="0"/>
              <a:t>2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9</a:t>
            </a:r>
            <a:r>
              <a:rPr lang="ko-KR" altLang="en-US" sz="1000" dirty="0" smtClean="0"/>
              <a:t>월</a:t>
            </a:r>
            <a:endParaRPr lang="en-US" altLang="ko-KR" sz="1000" dirty="0" smtClean="0"/>
          </a:p>
          <a:p>
            <a:r>
              <a:rPr lang="en-US" altLang="ko-KR" sz="1000" dirty="0" smtClean="0"/>
              <a:t>1999</a:t>
            </a:r>
            <a:r>
              <a:rPr lang="ko-KR" altLang="en-US" sz="1000" dirty="0" smtClean="0"/>
              <a:t>년과 </a:t>
            </a:r>
            <a:r>
              <a:rPr lang="en-US" altLang="ko-KR" sz="1000" dirty="0" smtClean="0"/>
              <a:t>2000</a:t>
            </a:r>
            <a:r>
              <a:rPr lang="ko-KR" altLang="en-US" sz="1000" dirty="0" smtClean="0"/>
              <a:t>년도는 대체로 지연이 자주 되었음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52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15. </a:t>
            </a:r>
            <a:r>
              <a:rPr lang="ko-KR" altLang="en-US" sz="3000" dirty="0" smtClean="0"/>
              <a:t>연도별 비행취소건수를 </a:t>
            </a:r>
            <a:r>
              <a:rPr lang="ko-KR" altLang="en-US" sz="3000" dirty="0" err="1" smtClean="0"/>
              <a:t>나타내시오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0684" y="1359165"/>
            <a:ext cx="2544041" cy="1932676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>SELECT YEAR, COUNT(CANCELLED)</a:t>
            </a:r>
          </a:p>
          <a:p>
            <a:r>
              <a:rPr lang="en-US" altLang="ko-KR" sz="1000" dirty="0" smtClean="0"/>
              <a:t>FROM AIRDELAY</a:t>
            </a:r>
          </a:p>
          <a:p>
            <a:r>
              <a:rPr lang="en-US" altLang="ko-KR" sz="1000" dirty="0" smtClean="0"/>
              <a:t>WHERE CANCELLED &gt; 0</a:t>
            </a:r>
          </a:p>
          <a:p>
            <a:r>
              <a:rPr lang="en-US" altLang="ko-KR" sz="1000" dirty="0" smtClean="0"/>
              <a:t>GROUP BY YEAR</a:t>
            </a:r>
          </a:p>
          <a:p>
            <a:r>
              <a:rPr lang="en-US" altLang="ko-KR" sz="1000" dirty="0" smtClean="0"/>
              <a:t>ORDER BY YEAR;</a:t>
            </a:r>
            <a:endParaRPr lang="en-US" altLang="ko-KR" sz="1000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177391"/>
              </p:ext>
            </p:extLst>
          </p:nvPr>
        </p:nvGraphicFramePr>
        <p:xfrm>
          <a:off x="1154955" y="1359164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부제목 2"/>
          <p:cNvSpPr txBox="1">
            <a:spLocks/>
          </p:cNvSpPr>
          <p:nvPr/>
        </p:nvSpPr>
        <p:spPr>
          <a:xfrm>
            <a:off x="8590683" y="3599411"/>
            <a:ext cx="2544041" cy="2340000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0103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9979770" cy="645955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16. 4</a:t>
            </a:r>
            <a:r>
              <a:rPr lang="ko-KR" altLang="en-US" sz="3000" dirty="0" smtClean="0"/>
              <a:t>년간의 출발지 도착지의 비행시간이 큰 순서대로 나열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0684" y="1359164"/>
            <a:ext cx="2544041" cy="2034667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>Select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YEAR, ORIGIN, DEST, AVG(AIRTIME) AAR</a:t>
            </a:r>
          </a:p>
          <a:p>
            <a:r>
              <a:rPr lang="en-US" altLang="ko-KR" sz="1000" dirty="0" smtClean="0"/>
              <a:t>FROM AIRDELAY</a:t>
            </a:r>
          </a:p>
          <a:p>
            <a:r>
              <a:rPr lang="en-US" altLang="ko-KR" sz="1000" dirty="0" smtClean="0"/>
              <a:t>GROUP BY YEAR, ORIGIN, DEST</a:t>
            </a:r>
          </a:p>
          <a:p>
            <a:r>
              <a:rPr lang="en-US" altLang="ko-KR" sz="1000" dirty="0" smtClean="0"/>
              <a:t>ORDER BY AAR DESC</a:t>
            </a:r>
          </a:p>
          <a:p>
            <a:r>
              <a:rPr lang="en-US" altLang="ko-KR" sz="1000" dirty="0" smtClean="0"/>
              <a:t>LIMIT 20;</a:t>
            </a:r>
            <a:endParaRPr lang="en-US" altLang="ko-KR" sz="1000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705949"/>
              </p:ext>
            </p:extLst>
          </p:nvPr>
        </p:nvGraphicFramePr>
        <p:xfrm>
          <a:off x="1154955" y="1359164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부제목 2"/>
          <p:cNvSpPr txBox="1">
            <a:spLocks/>
          </p:cNvSpPr>
          <p:nvPr/>
        </p:nvSpPr>
        <p:spPr>
          <a:xfrm>
            <a:off x="8590683" y="3699164"/>
            <a:ext cx="2544041" cy="2340000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HNL (</a:t>
            </a:r>
            <a:r>
              <a:rPr lang="ko-KR" altLang="en-US" sz="1000" dirty="0" smtClean="0"/>
              <a:t>호놀룰루</a:t>
            </a:r>
            <a:r>
              <a:rPr lang="en-US" altLang="ko-KR" sz="1000" dirty="0" smtClean="0"/>
              <a:t>)  ~  EWR (</a:t>
            </a:r>
            <a:r>
              <a:rPr lang="ko-KR" altLang="en-US" sz="1000" dirty="0" err="1" smtClean="0"/>
              <a:t>뉴어크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4464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17. </a:t>
            </a:r>
            <a:r>
              <a:rPr lang="ko-KR" altLang="en-US" sz="3000" dirty="0" smtClean="0"/>
              <a:t>연도별 가장 많은 비행시간을 가진 비행기는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0684" y="1359164"/>
            <a:ext cx="2544041" cy="3383213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>SELECT YEAR, FLIGHTNUM, SUM(AIRTIME) MAXD</a:t>
            </a:r>
          </a:p>
          <a:p>
            <a:r>
              <a:rPr lang="en-US" altLang="ko-KR" sz="1000" dirty="0" smtClean="0"/>
              <a:t>FROM AIRDELAY</a:t>
            </a:r>
          </a:p>
          <a:p>
            <a:r>
              <a:rPr lang="en-US" altLang="ko-KR" sz="1000" dirty="0" smtClean="0"/>
              <a:t>GROUP BY YEAR, FLIGHTNUM</a:t>
            </a:r>
          </a:p>
          <a:p>
            <a:r>
              <a:rPr lang="en-US" altLang="ko-KR" sz="1000" dirty="0" smtClean="0"/>
              <a:t>ORDER BY MAXD DESC;</a:t>
            </a:r>
            <a:endParaRPr lang="en-US" altLang="ko-KR" sz="1000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01802"/>
              </p:ext>
            </p:extLst>
          </p:nvPr>
        </p:nvGraphicFramePr>
        <p:xfrm>
          <a:off x="1154955" y="1359164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17. </a:t>
            </a:r>
            <a:r>
              <a:rPr lang="ko-KR" altLang="en-US" sz="3000" dirty="0" smtClean="0"/>
              <a:t>연도별 가장 적은 비행시간을 가진 비행기는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0684" y="1359164"/>
            <a:ext cx="2544041" cy="3383213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>SELECT YEAR, FLIGHTNUM, SUM(AIRTIME) MIND</a:t>
            </a:r>
          </a:p>
          <a:p>
            <a:r>
              <a:rPr lang="en-US" altLang="ko-KR" sz="1000" dirty="0" smtClean="0"/>
              <a:t>FROM AIRDELAY</a:t>
            </a:r>
          </a:p>
          <a:p>
            <a:r>
              <a:rPr lang="en-US" altLang="ko-KR" sz="1000" dirty="0" smtClean="0"/>
              <a:t>GROUP BY YEAR, FLIGHTNUM</a:t>
            </a:r>
          </a:p>
          <a:p>
            <a:r>
              <a:rPr lang="en-US" altLang="ko-KR" sz="1000" dirty="0" smtClean="0"/>
              <a:t>ORDER BY MIND ASC;</a:t>
            </a:r>
            <a:endParaRPr lang="en-US" altLang="ko-KR" sz="1000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614586"/>
              </p:ext>
            </p:extLst>
          </p:nvPr>
        </p:nvGraphicFramePr>
        <p:xfrm>
          <a:off x="1154955" y="1359164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43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1. </a:t>
            </a:r>
            <a:r>
              <a:rPr lang="ko-KR" altLang="en-US" sz="3000" dirty="0" smtClean="0"/>
              <a:t>최대 지연을 일으킨 비행기를 </a:t>
            </a:r>
            <a:r>
              <a:rPr lang="ko-KR" altLang="en-US" sz="3000" dirty="0" err="1" smtClean="0"/>
              <a:t>찾아내시오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38309" y="1563378"/>
            <a:ext cx="2505941" cy="4279950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select year, month, </a:t>
            </a:r>
            <a:r>
              <a:rPr lang="en-US" altLang="ko-KR" sz="1000" dirty="0" err="1"/>
              <a:t>flightnum</a:t>
            </a:r>
            <a:r>
              <a:rPr lang="en-US" altLang="ko-KR" sz="1000" dirty="0" smtClean="0"/>
              <a:t>, max(</a:t>
            </a:r>
            <a:r>
              <a:rPr lang="en-US" altLang="ko-KR" sz="1000" dirty="0" err="1" smtClean="0"/>
              <a:t>arrdelay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maxdelay</a:t>
            </a:r>
            <a:endParaRPr lang="en-US" altLang="ko-KR" sz="1000" dirty="0"/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airdelay</a:t>
            </a:r>
            <a:endParaRPr lang="en-US" altLang="ko-KR" sz="1000" dirty="0"/>
          </a:p>
          <a:p>
            <a:r>
              <a:rPr lang="en-US" altLang="ko-KR" sz="1000" dirty="0"/>
              <a:t>group by year, month, </a:t>
            </a:r>
            <a:r>
              <a:rPr lang="en-US" altLang="ko-KR" sz="1000" dirty="0" err="1"/>
              <a:t>flightnum</a:t>
            </a:r>
            <a:endParaRPr lang="en-US" altLang="ko-KR" sz="1000" dirty="0"/>
          </a:p>
          <a:p>
            <a:r>
              <a:rPr lang="en-US" altLang="ko-KR" sz="1000" dirty="0"/>
              <a:t>order by </a:t>
            </a:r>
            <a:r>
              <a:rPr lang="en-US" altLang="ko-KR" sz="1000" dirty="0" err="1"/>
              <a:t>maxdelay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desc</a:t>
            </a:r>
            <a:endParaRPr lang="en-US" altLang="ko-KR" sz="1000" dirty="0"/>
          </a:p>
          <a:p>
            <a:r>
              <a:rPr lang="en-US" altLang="ko-KR" sz="1000" dirty="0"/>
              <a:t>limit 10;</a:t>
            </a:r>
            <a:endParaRPr lang="ko-KR" altLang="en-US" sz="1000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580729"/>
              </p:ext>
            </p:extLst>
          </p:nvPr>
        </p:nvGraphicFramePr>
        <p:xfrm>
          <a:off x="1154955" y="1363353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33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2. </a:t>
            </a:r>
            <a:r>
              <a:rPr lang="ko-KR" altLang="en-US" sz="3000" dirty="0" smtClean="0"/>
              <a:t>가장 많이 취소된 비행 일정은 </a:t>
            </a:r>
            <a:r>
              <a:rPr lang="ko-KR" altLang="en-US" sz="3000" dirty="0" err="1" smtClean="0"/>
              <a:t>몇월에</a:t>
            </a:r>
            <a:r>
              <a:rPr lang="ko-KR" altLang="en-US" sz="3000" dirty="0" smtClean="0"/>
              <a:t> 나타나나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00209" y="1694217"/>
            <a:ext cx="2486891" cy="4018272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select month, count(cancelled)</a:t>
            </a:r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airdelay</a:t>
            </a:r>
            <a:endParaRPr lang="en-US" altLang="ko-KR" sz="1000" dirty="0"/>
          </a:p>
          <a:p>
            <a:r>
              <a:rPr lang="en-US" altLang="ko-KR" sz="1000" dirty="0"/>
              <a:t>where cancelled = 1</a:t>
            </a:r>
          </a:p>
          <a:p>
            <a:r>
              <a:rPr lang="en-US" altLang="ko-KR" sz="1000" dirty="0"/>
              <a:t>group by month</a:t>
            </a:r>
          </a:p>
          <a:p>
            <a:r>
              <a:rPr lang="en-US" altLang="ko-KR" sz="1000" dirty="0"/>
              <a:t>order by month;</a:t>
            </a:r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353286"/>
              </p:ext>
            </p:extLst>
          </p:nvPr>
        </p:nvGraphicFramePr>
        <p:xfrm>
          <a:off x="1154955" y="1363353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21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/>
              <a:t>3</a:t>
            </a:r>
            <a:r>
              <a:rPr lang="en-US" altLang="ko-KR" sz="3000" dirty="0" smtClean="0"/>
              <a:t>. </a:t>
            </a:r>
            <a:r>
              <a:rPr lang="ko-KR" altLang="en-US" sz="3000" dirty="0"/>
              <a:t> </a:t>
            </a:r>
            <a:r>
              <a:rPr lang="en-US" altLang="ko-KR" sz="3000" dirty="0" smtClean="0"/>
              <a:t>PASS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89908" y="2744478"/>
            <a:ext cx="7516092" cy="77024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4000" dirty="0" smtClean="0"/>
              <a:t>개꿀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140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4. </a:t>
            </a:r>
            <a:r>
              <a:rPr lang="ko-KR" altLang="en-US" sz="3000" dirty="0" smtClean="0"/>
              <a:t>월별 비행거리가 차이가 있는지 살펴보아라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03882" y="2053276"/>
            <a:ext cx="2753461" cy="2732397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select </a:t>
            </a:r>
            <a:r>
              <a:rPr lang="en-US" altLang="ko-KR" sz="1000" dirty="0" err="1"/>
              <a:t>month,avg</a:t>
            </a:r>
            <a:r>
              <a:rPr lang="en-US" altLang="ko-KR" sz="1000" dirty="0"/>
              <a:t>(distance) </a:t>
            </a:r>
            <a:r>
              <a:rPr lang="en-US" altLang="ko-KR" sz="1000" dirty="0" err="1"/>
              <a:t>aist</a:t>
            </a:r>
            <a:endParaRPr lang="en-US" altLang="ko-KR" sz="1000" dirty="0"/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airdelay</a:t>
            </a:r>
            <a:endParaRPr lang="en-US" altLang="ko-KR" sz="1000" dirty="0"/>
          </a:p>
          <a:p>
            <a:r>
              <a:rPr lang="en-US" altLang="ko-KR" sz="1000" dirty="0"/>
              <a:t>group by month</a:t>
            </a:r>
          </a:p>
          <a:p>
            <a:r>
              <a:rPr lang="en-US" altLang="ko-KR" sz="1000" dirty="0"/>
              <a:t>order by month;</a:t>
            </a:r>
            <a:endParaRPr lang="ko-KR" altLang="en-US" sz="1000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206935"/>
              </p:ext>
            </p:extLst>
          </p:nvPr>
        </p:nvGraphicFramePr>
        <p:xfrm>
          <a:off x="1154955" y="1363353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포인트가 5개인 별 5"/>
          <p:cNvSpPr/>
          <p:nvPr/>
        </p:nvSpPr>
        <p:spPr>
          <a:xfrm>
            <a:off x="5247409" y="3294784"/>
            <a:ext cx="249382" cy="249382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541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5. </a:t>
            </a:r>
            <a:r>
              <a:rPr lang="ko-KR" altLang="en-US" sz="3000" dirty="0" err="1" smtClean="0"/>
              <a:t>년도별</a:t>
            </a:r>
            <a:r>
              <a:rPr lang="ko-KR" altLang="en-US" sz="3000" dirty="0" smtClean="0"/>
              <a:t> 취소 </a:t>
            </a:r>
            <a:r>
              <a:rPr lang="ko-KR" altLang="en-US" sz="3000" dirty="0" err="1" smtClean="0"/>
              <a:t>비행건수를</a:t>
            </a:r>
            <a:r>
              <a:rPr lang="ko-KR" altLang="en-US" sz="3000" dirty="0" smtClean="0"/>
              <a:t> 비교하라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0684" y="2143330"/>
            <a:ext cx="2544041" cy="2599047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select </a:t>
            </a:r>
            <a:r>
              <a:rPr lang="en-US" altLang="ko-KR" sz="1000" dirty="0" err="1"/>
              <a:t>year,sum</a:t>
            </a:r>
            <a:r>
              <a:rPr lang="en-US" altLang="ko-KR" sz="1000" dirty="0"/>
              <a:t>(cancelled)</a:t>
            </a:r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airdelay</a:t>
            </a:r>
            <a:endParaRPr lang="en-US" altLang="ko-KR" sz="1000" dirty="0"/>
          </a:p>
          <a:p>
            <a:r>
              <a:rPr lang="en-US" altLang="ko-KR" sz="1000" dirty="0"/>
              <a:t>group by year</a:t>
            </a:r>
          </a:p>
          <a:p>
            <a:r>
              <a:rPr lang="en-US" altLang="ko-KR" sz="1000" dirty="0"/>
              <a:t>order by year;</a:t>
            </a:r>
            <a:endParaRPr lang="ko-KR" altLang="en-US" sz="1000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467436"/>
              </p:ext>
            </p:extLst>
          </p:nvPr>
        </p:nvGraphicFramePr>
        <p:xfrm>
          <a:off x="1154955" y="1363353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포인트가 5개인 별 5"/>
          <p:cNvSpPr/>
          <p:nvPr/>
        </p:nvSpPr>
        <p:spPr>
          <a:xfrm>
            <a:off x="5523634" y="3085234"/>
            <a:ext cx="715241" cy="715241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221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6.</a:t>
            </a:r>
            <a:r>
              <a:rPr lang="ko-KR" altLang="en-US" sz="3000" dirty="0" smtClean="0"/>
              <a:t>비행시간을 년 월 별로 하여 </a:t>
            </a:r>
            <a:r>
              <a:rPr lang="ko-KR" altLang="en-US" sz="3000" dirty="0" err="1" smtClean="0"/>
              <a:t>평균시간을</a:t>
            </a:r>
            <a:r>
              <a:rPr lang="ko-KR" altLang="en-US" sz="3000" dirty="0" smtClean="0"/>
              <a:t> 나타내라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0684" y="1359164"/>
            <a:ext cx="2664749" cy="3383213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select year, month, </a:t>
            </a:r>
            <a:r>
              <a:rPr lang="en-US" altLang="ko-KR" sz="1000" dirty="0" err="1"/>
              <a:t>avg</a:t>
            </a:r>
            <a:r>
              <a:rPr lang="en-US" altLang="ko-KR" sz="1000" dirty="0"/>
              <a:t>(airtime) </a:t>
            </a:r>
            <a:r>
              <a:rPr lang="en-US" altLang="ko-KR" sz="1000" dirty="0" err="1"/>
              <a:t>aat</a:t>
            </a:r>
            <a:endParaRPr lang="en-US" altLang="ko-KR" sz="1000" dirty="0"/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airdelay</a:t>
            </a:r>
            <a:endParaRPr lang="en-US" altLang="ko-KR" sz="1000" dirty="0"/>
          </a:p>
          <a:p>
            <a:r>
              <a:rPr lang="en-US" altLang="ko-KR" sz="1000" dirty="0"/>
              <a:t>group by year, month</a:t>
            </a:r>
          </a:p>
          <a:p>
            <a:r>
              <a:rPr lang="en-US" altLang="ko-KR" sz="1000" dirty="0"/>
              <a:t>order by year, month;</a:t>
            </a: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535679"/>
              </p:ext>
            </p:extLst>
          </p:nvPr>
        </p:nvGraphicFramePr>
        <p:xfrm>
          <a:off x="1154955" y="1359164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70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>
            <a:normAutofit fontScale="90000"/>
          </a:bodyPr>
          <a:lstStyle/>
          <a:p>
            <a:r>
              <a:rPr lang="en-US" altLang="ko-KR" sz="3000" dirty="0" smtClean="0"/>
              <a:t>7.</a:t>
            </a:r>
            <a:r>
              <a:rPr lang="ko-KR" altLang="en-US" sz="3000" dirty="0" smtClean="0"/>
              <a:t>비행시간을 </a:t>
            </a:r>
            <a:r>
              <a:rPr lang="ko-KR" altLang="en-US" sz="3000" dirty="0" err="1" smtClean="0"/>
              <a:t>비행기별로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큰순서부터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10</a:t>
            </a:r>
            <a:r>
              <a:rPr lang="ko-KR" altLang="en-US" sz="3000" dirty="0" smtClean="0"/>
              <a:t>개까지 나타내라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0684" y="1359164"/>
            <a:ext cx="2544041" cy="3383213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select </a:t>
            </a:r>
            <a:r>
              <a:rPr lang="en-US" altLang="ko-KR" sz="1000" dirty="0" err="1"/>
              <a:t>flightnum</a:t>
            </a:r>
            <a:r>
              <a:rPr lang="en-US" altLang="ko-KR" sz="1000" dirty="0"/>
              <a:t>, sum(airtime) </a:t>
            </a:r>
            <a:r>
              <a:rPr lang="en-US" altLang="ko-KR" sz="1000" dirty="0" err="1"/>
              <a:t>sua</a:t>
            </a:r>
            <a:endParaRPr lang="en-US" altLang="ko-KR" sz="1000" dirty="0"/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airdelay</a:t>
            </a:r>
            <a:endParaRPr lang="en-US" altLang="ko-KR" sz="1000" dirty="0"/>
          </a:p>
          <a:p>
            <a:r>
              <a:rPr lang="en-US" altLang="ko-KR" sz="1000" dirty="0"/>
              <a:t>where airtime &gt; 1</a:t>
            </a:r>
          </a:p>
          <a:p>
            <a:r>
              <a:rPr lang="en-US" altLang="ko-KR" sz="1000" dirty="0"/>
              <a:t>group by </a:t>
            </a:r>
            <a:r>
              <a:rPr lang="en-US" altLang="ko-KR" sz="1000" dirty="0" err="1"/>
              <a:t>flightnum</a:t>
            </a:r>
            <a:endParaRPr lang="en-US" altLang="ko-KR" sz="1000" dirty="0"/>
          </a:p>
          <a:p>
            <a:r>
              <a:rPr lang="en-US" altLang="ko-KR" sz="1000" dirty="0"/>
              <a:t>order by </a:t>
            </a:r>
            <a:r>
              <a:rPr lang="en-US" altLang="ko-KR" sz="1000" dirty="0" err="1"/>
              <a:t>sua</a:t>
            </a:r>
            <a:endParaRPr lang="en-US" altLang="ko-KR" sz="1000" dirty="0"/>
          </a:p>
          <a:p>
            <a:r>
              <a:rPr lang="en-US" altLang="ko-KR" sz="1000" dirty="0"/>
              <a:t>limit 10;</a:t>
            </a: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839259"/>
              </p:ext>
            </p:extLst>
          </p:nvPr>
        </p:nvGraphicFramePr>
        <p:xfrm>
          <a:off x="1154955" y="1359164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10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324196"/>
            <a:ext cx="8825658" cy="645955"/>
          </a:xfrm>
        </p:spPr>
        <p:txBody>
          <a:bodyPr/>
          <a:lstStyle/>
          <a:p>
            <a:r>
              <a:rPr lang="en-US" altLang="ko-KR" sz="3000" dirty="0" smtClean="0"/>
              <a:t>8.</a:t>
            </a:r>
            <a:r>
              <a:rPr lang="ko-KR" altLang="en-US" sz="3000" dirty="0" err="1" smtClean="0"/>
              <a:t>요일별로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지연시간과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비행시간의</a:t>
            </a:r>
            <a:r>
              <a:rPr lang="ko-KR" altLang="en-US" sz="3000" dirty="0" smtClean="0"/>
              <a:t> 차이를 보아라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90684" y="1359164"/>
            <a:ext cx="2747876" cy="3383213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select </a:t>
            </a:r>
            <a:r>
              <a:rPr lang="en-US" altLang="ko-KR" sz="1000" dirty="0" err="1"/>
              <a:t>dayofweek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avg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arrdelay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arr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avg</a:t>
            </a:r>
            <a:r>
              <a:rPr lang="en-US" altLang="ko-KR" sz="1000" dirty="0"/>
              <a:t>(airtime) </a:t>
            </a:r>
            <a:r>
              <a:rPr lang="en-US" altLang="ko-KR" sz="1000" dirty="0" err="1"/>
              <a:t>aat</a:t>
            </a:r>
            <a:endParaRPr lang="en-US" altLang="ko-KR" sz="1000" dirty="0"/>
          </a:p>
          <a:p>
            <a:r>
              <a:rPr lang="en-US" altLang="ko-KR" sz="1000" dirty="0"/>
              <a:t>from </a:t>
            </a:r>
            <a:r>
              <a:rPr lang="en-US" altLang="ko-KR" sz="1000" dirty="0" err="1"/>
              <a:t>airdelay</a:t>
            </a:r>
            <a:endParaRPr lang="en-US" altLang="ko-KR" sz="1000" dirty="0"/>
          </a:p>
          <a:p>
            <a:r>
              <a:rPr lang="en-US" altLang="ko-KR" sz="1000" dirty="0"/>
              <a:t>group by </a:t>
            </a:r>
            <a:r>
              <a:rPr lang="en-US" altLang="ko-KR" sz="1000" dirty="0" err="1"/>
              <a:t>dayofweek</a:t>
            </a:r>
            <a:endParaRPr lang="en-US" altLang="ko-KR" sz="1000" dirty="0"/>
          </a:p>
          <a:p>
            <a:r>
              <a:rPr lang="en-US" altLang="ko-KR" sz="1000" dirty="0"/>
              <a:t>order by </a:t>
            </a:r>
            <a:r>
              <a:rPr lang="en-US" altLang="ko-KR" sz="1000" dirty="0" err="1"/>
              <a:t>dayofweek</a:t>
            </a:r>
            <a:r>
              <a:rPr lang="en-US" altLang="ko-KR" sz="1000" dirty="0"/>
              <a:t>;</a:t>
            </a: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209352"/>
              </p:ext>
            </p:extLst>
          </p:nvPr>
        </p:nvGraphicFramePr>
        <p:xfrm>
          <a:off x="1154955" y="1359164"/>
          <a:ext cx="720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25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380</TotalTime>
  <Words>706</Words>
  <Application>Microsoft Office PowerPoint</Application>
  <PresentationFormat>와이드스크린</PresentationFormat>
  <Paragraphs>156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Gill Sans MT</vt:lpstr>
      <vt:lpstr>Gallery</vt:lpstr>
      <vt:lpstr>HIVE 적용 예제 문제 2020/08/06(목)</vt:lpstr>
      <vt:lpstr>1. 최대 지연을 일으킨 비행기를 찾아내시오.</vt:lpstr>
      <vt:lpstr>2. 가장 많이 취소된 비행 일정은 몇월에 나타나나?</vt:lpstr>
      <vt:lpstr>3.  PASS</vt:lpstr>
      <vt:lpstr>4. 월별 비행거리가 차이가 있는지 살펴보아라</vt:lpstr>
      <vt:lpstr>5. 년도별 취소 비행건수를 비교하라.</vt:lpstr>
      <vt:lpstr>6.비행시간을 년 월 별로 하여 평균시간을 나타내라.</vt:lpstr>
      <vt:lpstr>7.비행시간을 비행기별로 큰순서부터 10개까지 나타내라.</vt:lpstr>
      <vt:lpstr>8.요일별로 지연시간과 비행시간의 차이를 보아라.</vt:lpstr>
      <vt:lpstr>9.매월 어느날 지연차이가 있나?</vt:lpstr>
      <vt:lpstr>10. 출발지와 도착지별로 빈번한 지연시간을 비교</vt:lpstr>
      <vt:lpstr>11. 출발지와 도착지 별로 비행시간이 큰 순서를 나열</vt:lpstr>
      <vt:lpstr>12. 연도별과 요일별로 비행시간의 차이?</vt:lpstr>
      <vt:lpstr>13. 4년간의 매월 비행시간 패턴을 구성해라</vt:lpstr>
      <vt:lpstr>14. 4년간의 매월 비행기 지연 패턴을 나타내라</vt:lpstr>
      <vt:lpstr>15. 연도별 비행취소건수를 나타내시오</vt:lpstr>
      <vt:lpstr>16. 4년간의 출발지 도착지의 비행시간이 큰 순서대로 나열</vt:lpstr>
      <vt:lpstr>17. 연도별 가장 많은 비행시간을 가진 비행기는?</vt:lpstr>
      <vt:lpstr>17. 연도별 가장 적은 비행시간을 가진 비행기는?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적용 예제 문제 2020/08/06(목)</dc:title>
  <dc:creator>Windows 사용자</dc:creator>
  <cp:lastModifiedBy>Windows 사용자</cp:lastModifiedBy>
  <cp:revision>13</cp:revision>
  <dcterms:created xsi:type="dcterms:W3CDTF">2020-08-06T08:31:01Z</dcterms:created>
  <dcterms:modified xsi:type="dcterms:W3CDTF">2020-08-10T03:47:12Z</dcterms:modified>
</cp:coreProperties>
</file>