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51648;&#54616;&#52384;%20&#47928;&#51228;%20&#50648;&#4947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엘셀.xlsx]1번문제!피벗 테이블1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라인별 평균 승</a:t>
            </a:r>
            <a:r>
              <a:rPr lang="en-US" altLang="ko-KR"/>
              <a:t>,</a:t>
            </a:r>
            <a:r>
              <a:rPr lang="ko-KR" altLang="en-US"/>
              <a:t>하차 횟수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'1번문제'!$B$3</c:f>
              <c:strCache>
                <c:ptCount val="1"/>
                <c:pt idx="0">
                  <c:v>합계 : in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'1번문제'!$A$4:$A$8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'1번문제'!$B$4:$B$8</c:f>
              <c:numCache>
                <c:formatCode>#,##0_ </c:formatCode>
                <c:ptCount val="4"/>
                <c:pt idx="0">
                  <c:v>483346.7</c:v>
                </c:pt>
                <c:pt idx="1">
                  <c:v>2369694.25</c:v>
                </c:pt>
                <c:pt idx="2">
                  <c:v>824213.45</c:v>
                </c:pt>
                <c:pt idx="3">
                  <c:v>992552.95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B1-44C9-82DB-A5FB2D994639}"/>
            </c:ext>
          </c:extLst>
        </c:ser>
        <c:ser>
          <c:idx val="1"/>
          <c:order val="1"/>
          <c:tx>
            <c:strRef>
              <c:f>'1번문제'!$C$3</c:f>
              <c:strCache>
                <c:ptCount val="1"/>
                <c:pt idx="0">
                  <c:v>합계 : out</c:v>
                </c:pt>
              </c:strCache>
            </c:strRef>
          </c:tx>
          <c:spPr>
            <a:solidFill>
              <a:schemeClr val="accent3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'1번문제'!$A$4:$A$8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'1번문제'!$C$4:$C$8</c:f>
              <c:numCache>
                <c:formatCode>#,##0_ </c:formatCode>
                <c:ptCount val="4"/>
                <c:pt idx="0">
                  <c:v>471542.3</c:v>
                </c:pt>
                <c:pt idx="1">
                  <c:v>2399158.0499999998</c:v>
                </c:pt>
                <c:pt idx="2">
                  <c:v>827766.85</c:v>
                </c:pt>
                <c:pt idx="3">
                  <c:v>1001103.3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B1-44C9-82DB-A5FB2D99463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78955168"/>
        <c:axId val="1378953504"/>
      </c:barChart>
      <c:catAx>
        <c:axId val="13789551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호선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953504"/>
        <c:crosses val="autoZero"/>
        <c:auto val="1"/>
        <c:lblAlgn val="ctr"/>
        <c:lblOffset val="100"/>
        <c:noMultiLvlLbl val="0"/>
      </c:catAx>
      <c:valAx>
        <c:axId val="13789535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평균 횟수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95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엘셀.xlsx]10번문제!피벗 테이블11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환승자가 가장 많은 호선은</a:t>
            </a:r>
            <a:r>
              <a:rPr lang="en-US" altLang="ko-KR"/>
              <a:t>?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0.10347835327983067"/>
              <c:y val="0.12850506228194702"/>
            </c:manualLayout>
          </c:layout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ctr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ctr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ctr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'10번문제'!$B$3</c:f>
              <c:strCache>
                <c:ptCount val="1"/>
                <c:pt idx="0">
                  <c:v>요약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17-495D-BACB-DA702560E21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517-495D-BACB-DA702560E21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517-495D-BACB-DA702560E21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517-495D-BACB-DA702560E21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'10번문제'!$A$4:$A$8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'10번문제'!$B$4:$B$8</c:f>
              <c:numCache>
                <c:formatCode>#,##0_ </c:formatCode>
                <c:ptCount val="4"/>
                <c:pt idx="0">
                  <c:v>430389</c:v>
                </c:pt>
                <c:pt idx="1">
                  <c:v>889667</c:v>
                </c:pt>
                <c:pt idx="2">
                  <c:v>434664</c:v>
                </c:pt>
                <c:pt idx="3">
                  <c:v>668332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17-495D-BACB-DA702560E2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엘셀.xlsx]11번문제!피벗 테이블12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22~05</a:t>
            </a:r>
            <a:r>
              <a:rPr lang="ko-KR" altLang="en-US"/>
              <a:t>시 사이 이용자가 많은 호선은</a:t>
            </a:r>
            <a:r>
              <a:rPr lang="en-US" altLang="ko-KR"/>
              <a:t>?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ctr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6725115601708146E-2"/>
              <c:y val="0.17139088682302719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5101652917458439"/>
              <c:y val="-8.041019851691047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2920368996246095"/>
              <c:y val="-7.373634094841090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432492993756391"/>
              <c:y val="0.17193858528897324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ctr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6725115601708146E-2"/>
              <c:y val="0.17139088682302719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5101652917458439"/>
              <c:y val="-8.041019851691047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2920368996246095"/>
              <c:y val="-7.373634094841090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432492993756391"/>
              <c:y val="0.17193858528897324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ctr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6725115601708146E-2"/>
              <c:y val="0.17139088682302719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5101652917458439"/>
              <c:y val="-8.041019851691047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2920368996246095"/>
              <c:y val="-7.373634094841090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1432492993756391"/>
              <c:y val="0.17193858528897324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'11번문제'!$B$3</c:f>
              <c:strCache>
                <c:ptCount val="1"/>
                <c:pt idx="0">
                  <c:v>요약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5DE-456D-B68E-5E64FA9C54F5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5DE-456D-B68E-5E64FA9C54F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5DE-456D-B68E-5E64FA9C54F5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5DE-456D-B68E-5E64FA9C54F5}"/>
              </c:ext>
            </c:extLst>
          </c:dPt>
          <c:dLbls>
            <c:dLbl>
              <c:idx val="0"/>
              <c:layout>
                <c:manualLayout>
                  <c:x val="-2.6725115601708146E-2"/>
                  <c:y val="0.1713908868230271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5DE-456D-B68E-5E64FA9C54F5}"/>
                </c:ext>
              </c:extLst>
            </c:dLbl>
            <c:dLbl>
              <c:idx val="1"/>
              <c:layout>
                <c:manualLayout>
                  <c:x val="-0.15101652917458439"/>
                  <c:y val="-8.041019851691047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5DE-456D-B68E-5E64FA9C54F5}"/>
                </c:ext>
              </c:extLst>
            </c:dLbl>
            <c:dLbl>
              <c:idx val="2"/>
              <c:layout>
                <c:manualLayout>
                  <c:x val="0.12920368996246095"/>
                  <c:y val="-7.373634094841090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5DE-456D-B68E-5E64FA9C54F5}"/>
                </c:ext>
              </c:extLst>
            </c:dLbl>
            <c:dLbl>
              <c:idx val="3"/>
              <c:layout>
                <c:manualLayout>
                  <c:x val="0.11432492993756391"/>
                  <c:y val="0.1719385852889732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5DE-456D-B68E-5E64FA9C54F5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'11번문제'!$A$4:$A$8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'11번문제'!$B$4:$B$8</c:f>
              <c:numCache>
                <c:formatCode>General</c:formatCode>
                <c:ptCount val="4"/>
                <c:pt idx="0">
                  <c:v>412168</c:v>
                </c:pt>
                <c:pt idx="1">
                  <c:v>4315948</c:v>
                </c:pt>
                <c:pt idx="2">
                  <c:v>1167699</c:v>
                </c:pt>
                <c:pt idx="3">
                  <c:v>1782749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DE-456D-B68E-5E64FA9C54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엘셀.xlsx]12번문제!피벗 테이블13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시간당 승객비율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'12번문제'!$B$3</c:f>
              <c:strCache>
                <c:ptCount val="1"/>
                <c:pt idx="0">
                  <c:v>요약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'12번문제'!$A$4:$A$24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'12번문제'!$B$4:$B$24</c:f>
              <c:numCache>
                <c:formatCode>General</c:formatCode>
                <c:ptCount val="20"/>
                <c:pt idx="0">
                  <c:v>4.6110588483959402E-4</c:v>
                </c:pt>
                <c:pt idx="1">
                  <c:v>1.5582543437574499E-4</c:v>
                </c:pt>
                <c:pt idx="2">
                  <c:v>6.27055206126241E-5</c:v>
                </c:pt>
                <c:pt idx="3">
                  <c:v>3.3441930538782199E-5</c:v>
                </c:pt>
                <c:pt idx="4">
                  <c:v>4.79009123104259E-5</c:v>
                </c:pt>
                <c:pt idx="5">
                  <c:v>6.2535863840333002E-5</c:v>
                </c:pt>
                <c:pt idx="6">
                  <c:v>6.2554718317404701E-5</c:v>
                </c:pt>
                <c:pt idx="7">
                  <c:v>5.9095711477880797E-5</c:v>
                </c:pt>
                <c:pt idx="8">
                  <c:v>5.3316724254749201E-5</c:v>
                </c:pt>
                <c:pt idx="9">
                  <c:v>5.2557788205379198E-5</c:v>
                </c:pt>
                <c:pt idx="10">
                  <c:v>5.1058613692186198E-5</c:v>
                </c:pt>
                <c:pt idx="11">
                  <c:v>4.8220485135827197E-5</c:v>
                </c:pt>
                <c:pt idx="12">
                  <c:v>4.34087491819463E-5</c:v>
                </c:pt>
                <c:pt idx="13">
                  <c:v>3.42023803678229E-5</c:v>
                </c:pt>
                <c:pt idx="14">
                  <c:v>4.1077259260165297E-5</c:v>
                </c:pt>
                <c:pt idx="15">
                  <c:v>5.7870536404460597E-5</c:v>
                </c:pt>
                <c:pt idx="16">
                  <c:v>6.2441586665600195E-5</c:v>
                </c:pt>
                <c:pt idx="17">
                  <c:v>6.9005027451451005E-5</c:v>
                </c:pt>
                <c:pt idx="18">
                  <c:v>1.2849795313881699E-4</c:v>
                </c:pt>
                <c:pt idx="19">
                  <c:v>6.3265560853314302E-4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6C-4258-BFEF-79919B92F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1468406544"/>
        <c:axId val="1468404880"/>
      </c:lineChart>
      <c:catAx>
        <c:axId val="1468406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8404880"/>
        <c:crosses val="autoZero"/>
        <c:auto val="1"/>
        <c:lblAlgn val="ctr"/>
        <c:lblOffset val="100"/>
        <c:noMultiLvlLbl val="0"/>
      </c:catAx>
      <c:valAx>
        <c:axId val="1468404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비율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8406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엘셀.xlsx]13번문제!피벗 테이블15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노선별 시간당 승객비율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1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1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1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'13번문제'!$B$3:$B$4</c:f>
              <c:strCache>
                <c:ptCount val="1"/>
                <c:pt idx="0">
                  <c:v>line_1</c:v>
                </c:pt>
              </c:strCache>
            </c:strRef>
          </c:tx>
          <c:spPr>
            <a:ln w="22225" cap="rnd">
              <a:solidFill>
                <a:srgbClr val="00206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'13번문제'!$A$5:$A$25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'13번문제'!$B$5:$B$25</c:f>
              <c:numCache>
                <c:formatCode>General</c:formatCode>
                <c:ptCount val="20"/>
                <c:pt idx="0">
                  <c:v>8.0951995466688198E-4</c:v>
                </c:pt>
                <c:pt idx="1">
                  <c:v>3.2293900328106E-4</c:v>
                </c:pt>
                <c:pt idx="2">
                  <c:v>1.3469029313995399E-4</c:v>
                </c:pt>
                <c:pt idx="3">
                  <c:v>6.4491372666621496E-5</c:v>
                </c:pt>
                <c:pt idx="4">
                  <c:v>9.0293372195600699E-5</c:v>
                </c:pt>
                <c:pt idx="5">
                  <c:v>1.0790617773658099E-4</c:v>
                </c:pt>
                <c:pt idx="6">
                  <c:v>1.01787179294044E-4</c:v>
                </c:pt>
                <c:pt idx="7">
                  <c:v>9.5323795869810493E-5</c:v>
                </c:pt>
                <c:pt idx="8">
                  <c:v>8.4500639247335899E-5</c:v>
                </c:pt>
                <c:pt idx="9">
                  <c:v>8.3100029999110794E-5</c:v>
                </c:pt>
                <c:pt idx="10">
                  <c:v>8.2572223859904594E-5</c:v>
                </c:pt>
                <c:pt idx="11">
                  <c:v>7.9606108972802498E-5</c:v>
                </c:pt>
                <c:pt idx="12">
                  <c:v>7.5202275320041995E-5</c:v>
                </c:pt>
                <c:pt idx="13">
                  <c:v>6.0271353688576703E-5</c:v>
                </c:pt>
                <c:pt idx="14">
                  <c:v>7.4213871017776394E-5</c:v>
                </c:pt>
                <c:pt idx="15">
                  <c:v>1.06302573266391E-4</c:v>
                </c:pt>
                <c:pt idx="16">
                  <c:v>1.1065778305984201E-4</c:v>
                </c:pt>
                <c:pt idx="17">
                  <c:v>1.25643609389095E-4</c:v>
                </c:pt>
                <c:pt idx="18">
                  <c:v>2.4715707573634202E-4</c:v>
                </c:pt>
                <c:pt idx="19">
                  <c:v>1.41805754477516E-3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1D-4C22-9784-A993E0B59C89}"/>
            </c:ext>
          </c:extLst>
        </c:ser>
        <c:ser>
          <c:idx val="1"/>
          <c:order val="1"/>
          <c:tx>
            <c:strRef>
              <c:f>'13번문제'!$C$3:$C$4</c:f>
              <c:strCache>
                <c:ptCount val="1"/>
                <c:pt idx="0">
                  <c:v>line_2</c:v>
                </c:pt>
              </c:strCache>
            </c:strRef>
          </c:tx>
          <c:spPr>
            <a:ln w="22225" cap="rnd">
              <a:solidFill>
                <a:srgbClr val="92D05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92D050"/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'13번문제'!$A$5:$A$25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'13번문제'!$C$5:$C$25</c:f>
              <c:numCache>
                <c:formatCode>General</c:formatCode>
                <c:ptCount val="20"/>
                <c:pt idx="0">
                  <c:v>1.33526679965924E-4</c:v>
                </c:pt>
                <c:pt idx="1">
                  <c:v>4.93333583289015E-5</c:v>
                </c:pt>
                <c:pt idx="2">
                  <c:v>1.8923395069017399E-5</c:v>
                </c:pt>
                <c:pt idx="3">
                  <c:v>1.04179602300618E-5</c:v>
                </c:pt>
                <c:pt idx="4">
                  <c:v>1.6390543377654999E-5</c:v>
                </c:pt>
                <c:pt idx="5">
                  <c:v>2.4764336383886798E-5</c:v>
                </c:pt>
                <c:pt idx="6">
                  <c:v>2.6280746173457599E-5</c:v>
                </c:pt>
                <c:pt idx="7">
                  <c:v>2.4755024279727801E-5</c:v>
                </c:pt>
                <c:pt idx="8">
                  <c:v>2.2151539122165502E-5</c:v>
                </c:pt>
                <c:pt idx="9">
                  <c:v>2.20244815326924E-5</c:v>
                </c:pt>
                <c:pt idx="10">
                  <c:v>2.0982298912991002E-5</c:v>
                </c:pt>
                <c:pt idx="11">
                  <c:v>1.92172358619756E-5</c:v>
                </c:pt>
                <c:pt idx="12">
                  <c:v>1.60962944720495E-5</c:v>
                </c:pt>
                <c:pt idx="13">
                  <c:v>1.14525825860046E-5</c:v>
                </c:pt>
                <c:pt idx="14">
                  <c:v>1.35862864372314E-5</c:v>
                </c:pt>
                <c:pt idx="15">
                  <c:v>1.9170437651506301E-5</c:v>
                </c:pt>
                <c:pt idx="16">
                  <c:v>2.0396050508779399E-5</c:v>
                </c:pt>
                <c:pt idx="17">
                  <c:v>2.07444907300131E-5</c:v>
                </c:pt>
                <c:pt idx="18">
                  <c:v>3.6126149624396402E-5</c:v>
                </c:pt>
                <c:pt idx="19">
                  <c:v>1.4343991875563001E-4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1D-4C22-9784-A993E0B59C89}"/>
            </c:ext>
          </c:extLst>
        </c:ser>
        <c:ser>
          <c:idx val="2"/>
          <c:order val="2"/>
          <c:tx>
            <c:strRef>
              <c:f>'13번문제'!$D$3:$D$4</c:f>
              <c:strCache>
                <c:ptCount val="1"/>
                <c:pt idx="0">
                  <c:v>line_3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'13번문제'!$A$5:$A$25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'13번문제'!$D$5:$D$25</c:f>
              <c:numCache>
                <c:formatCode>General</c:formatCode>
                <c:ptCount val="20"/>
                <c:pt idx="0">
                  <c:v>5.4851626350721299E-4</c:v>
                </c:pt>
                <c:pt idx="1">
                  <c:v>1.4046995628574899E-4</c:v>
                </c:pt>
                <c:pt idx="2">
                  <c:v>5.3520240284470702E-5</c:v>
                </c:pt>
                <c:pt idx="3">
                  <c:v>3.0614022385585399E-5</c:v>
                </c:pt>
                <c:pt idx="4">
                  <c:v>4.4611748414721503E-5</c:v>
                </c:pt>
                <c:pt idx="5">
                  <c:v>6.3194467703519297E-5</c:v>
                </c:pt>
                <c:pt idx="6">
                  <c:v>6.6153667030070801E-5</c:v>
                </c:pt>
                <c:pt idx="7">
                  <c:v>6.3446019809116304E-5</c:v>
                </c:pt>
                <c:pt idx="8">
                  <c:v>5.7955996330226299E-5</c:v>
                </c:pt>
                <c:pt idx="9">
                  <c:v>5.7493171248584899E-5</c:v>
                </c:pt>
                <c:pt idx="10">
                  <c:v>5.4850753841335402E-5</c:v>
                </c:pt>
                <c:pt idx="11">
                  <c:v>5.1002583280843103E-5</c:v>
                </c:pt>
                <c:pt idx="12">
                  <c:v>4.4995043795925801E-5</c:v>
                </c:pt>
                <c:pt idx="13">
                  <c:v>3.4747003592145202E-5</c:v>
                </c:pt>
                <c:pt idx="14">
                  <c:v>4.2006252210578998E-5</c:v>
                </c:pt>
                <c:pt idx="15">
                  <c:v>5.9649179316766301E-5</c:v>
                </c:pt>
                <c:pt idx="16">
                  <c:v>6.7335532960743306E-5</c:v>
                </c:pt>
                <c:pt idx="17">
                  <c:v>7.5109979787904403E-5</c:v>
                </c:pt>
                <c:pt idx="18">
                  <c:v>1.4104034176895601E-4</c:v>
                </c:pt>
                <c:pt idx="19">
                  <c:v>5.98297246037776E-4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1D-4C22-9784-A993E0B59C89}"/>
            </c:ext>
          </c:extLst>
        </c:ser>
        <c:ser>
          <c:idx val="3"/>
          <c:order val="3"/>
          <c:tx>
            <c:strRef>
              <c:f>'13번문제'!$E$3:$E$4</c:f>
              <c:strCache>
                <c:ptCount val="1"/>
                <c:pt idx="0">
                  <c:v>line_4</c:v>
                </c:pt>
              </c:strCache>
            </c:strRef>
          </c:tx>
          <c:spPr>
            <a:ln w="22225" cap="rnd">
              <a:solidFill>
                <a:srgbClr val="00B0F0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B0F0"/>
                </a:solidFill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'13번문제'!$A$5:$A$25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'13번문제'!$E$5:$E$25</c:f>
              <c:numCache>
                <c:formatCode>General</c:formatCode>
                <c:ptCount val="20"/>
                <c:pt idx="0">
                  <c:v>3.5286064121835698E-4</c:v>
                </c:pt>
                <c:pt idx="1">
                  <c:v>1.1055941960727E-4</c:v>
                </c:pt>
                <c:pt idx="2">
                  <c:v>4.3688153957054502E-5</c:v>
                </c:pt>
                <c:pt idx="3">
                  <c:v>2.82443668728599E-5</c:v>
                </c:pt>
                <c:pt idx="4">
                  <c:v>4.0307985253726598E-5</c:v>
                </c:pt>
                <c:pt idx="5">
                  <c:v>5.4278473537344398E-5</c:v>
                </c:pt>
                <c:pt idx="6">
                  <c:v>5.5997280772045702E-5</c:v>
                </c:pt>
                <c:pt idx="7">
                  <c:v>5.2858005952868597E-5</c:v>
                </c:pt>
                <c:pt idx="8">
                  <c:v>4.8658722319269299E-5</c:v>
                </c:pt>
                <c:pt idx="9">
                  <c:v>4.7613470041128503E-5</c:v>
                </c:pt>
                <c:pt idx="10">
                  <c:v>4.5829178154513898E-5</c:v>
                </c:pt>
                <c:pt idx="11">
                  <c:v>4.3056012427687401E-5</c:v>
                </c:pt>
                <c:pt idx="12">
                  <c:v>3.7341383139768E-5</c:v>
                </c:pt>
                <c:pt idx="13">
                  <c:v>3.03385816045651E-5</c:v>
                </c:pt>
                <c:pt idx="14">
                  <c:v>3.4502627375074603E-5</c:v>
                </c:pt>
                <c:pt idx="15">
                  <c:v>4.6359955383178901E-5</c:v>
                </c:pt>
                <c:pt idx="16">
                  <c:v>5.1376980133035501E-5</c:v>
                </c:pt>
                <c:pt idx="17">
                  <c:v>5.4522029898790702E-5</c:v>
                </c:pt>
                <c:pt idx="18">
                  <c:v>8.9668245425574404E-5</c:v>
                </c:pt>
                <c:pt idx="19">
                  <c:v>3.7082772456399897E-4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21D-4C22-9784-A993E0B59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5679504"/>
        <c:axId val="1505670352"/>
      </c:lineChart>
      <c:catAx>
        <c:axId val="15056795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5670352"/>
        <c:crosses val="autoZero"/>
        <c:auto val="1"/>
        <c:lblAlgn val="ctr"/>
        <c:lblOffset val="100"/>
        <c:noMultiLvlLbl val="0"/>
      </c:catAx>
      <c:valAx>
        <c:axId val="15056703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비율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567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엘셀.xlsx]2번문제!피벗 테이블2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시간대별 평균 승</a:t>
            </a:r>
            <a:r>
              <a:rPr lang="en-US" altLang="ko-KR"/>
              <a:t>,</a:t>
            </a:r>
            <a:r>
              <a:rPr lang="ko-KR" altLang="en-US"/>
              <a:t>하차 횟수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'2번문제'!$B$3</c:f>
              <c:strCache>
                <c:ptCount val="1"/>
                <c:pt idx="0">
                  <c:v>합계 : in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'2번문제'!$A$4:$A$11</c:f>
              <c:strCache>
                <c:ptCount val="7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</c:strCache>
            </c:strRef>
          </c:cat>
          <c:val>
            <c:numRef>
              <c:f>'2번문제'!$B$4:$B$11</c:f>
              <c:numCache>
                <c:formatCode>#,##0_ </c:formatCode>
                <c:ptCount val="7"/>
                <c:pt idx="0">
                  <c:v>272766</c:v>
                </c:pt>
                <c:pt idx="1">
                  <c:v>523453.5</c:v>
                </c:pt>
                <c:pt idx="2">
                  <c:v>1426711.25</c:v>
                </c:pt>
                <c:pt idx="3">
                  <c:v>1816751</c:v>
                </c:pt>
                <c:pt idx="4">
                  <c:v>1164923.25</c:v>
                </c:pt>
                <c:pt idx="5">
                  <c:v>921578.25</c:v>
                </c:pt>
                <c:pt idx="6">
                  <c:v>958175.75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0-4596-A5A7-F46100704C4F}"/>
            </c:ext>
          </c:extLst>
        </c:ser>
        <c:ser>
          <c:idx val="1"/>
          <c:order val="1"/>
          <c:tx>
            <c:strRef>
              <c:f>'2번문제'!$C$3</c:f>
              <c:strCache>
                <c:ptCount val="1"/>
                <c:pt idx="0">
                  <c:v>합계 : out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'2번문제'!$A$4:$A$11</c:f>
              <c:strCache>
                <c:ptCount val="7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</c:strCache>
            </c:strRef>
          </c:cat>
          <c:val>
            <c:numRef>
              <c:f>'2번문제'!$C$4:$C$11</c:f>
              <c:numCache>
                <c:formatCode>#,##0_ </c:formatCode>
                <c:ptCount val="7"/>
                <c:pt idx="0">
                  <c:v>61772</c:v>
                </c:pt>
                <c:pt idx="1">
                  <c:v>464813.75</c:v>
                </c:pt>
                <c:pt idx="2">
                  <c:v>1119366.25</c:v>
                </c:pt>
                <c:pt idx="3">
                  <c:v>2672351.25</c:v>
                </c:pt>
                <c:pt idx="4">
                  <c:v>1817836.75</c:v>
                </c:pt>
                <c:pt idx="5">
                  <c:v>1175812.75</c:v>
                </c:pt>
                <c:pt idx="6">
                  <c:v>1063059.75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C0-4596-A5A7-F46100704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7340720"/>
        <c:axId val="1377342800"/>
      </c:lineChart>
      <c:catAx>
        <c:axId val="13773407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7342800"/>
        <c:crosses val="autoZero"/>
        <c:auto val="1"/>
        <c:lblAlgn val="ctr"/>
        <c:lblOffset val="100"/>
        <c:noMultiLvlLbl val="0"/>
      </c:catAx>
      <c:valAx>
        <c:axId val="13773428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평균 횟수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734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엘셀.xlsx]3번문제!피벗 테이블3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라인별 최대 승</a:t>
            </a:r>
            <a:r>
              <a:rPr lang="en-US" altLang="ko-KR"/>
              <a:t>,</a:t>
            </a:r>
            <a:r>
              <a:rPr lang="ko-KR" altLang="en-US"/>
              <a:t>하차 횟수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'3번문제'!$B$3</c:f>
              <c:strCache>
                <c:ptCount val="1"/>
                <c:pt idx="0">
                  <c:v>합계 : in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'3번문제'!$A$4:$A$8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'3번문제'!$B$4:$B$8</c:f>
              <c:numCache>
                <c:formatCode>#,##0_ </c:formatCode>
                <c:ptCount val="4"/>
                <c:pt idx="0">
                  <c:v>1044776</c:v>
                </c:pt>
                <c:pt idx="1">
                  <c:v>4810661</c:v>
                </c:pt>
                <c:pt idx="2">
                  <c:v>1656305</c:v>
                </c:pt>
                <c:pt idx="3">
                  <c:v>1705617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6D-4088-B4E3-03028A52B6CD}"/>
            </c:ext>
          </c:extLst>
        </c:ser>
        <c:ser>
          <c:idx val="1"/>
          <c:order val="1"/>
          <c:tx>
            <c:strRef>
              <c:f>'3번문제'!$C$3</c:f>
              <c:strCache>
                <c:ptCount val="1"/>
                <c:pt idx="0">
                  <c:v>합계 : out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'3번문제'!$A$4:$A$8</c:f>
              <c:strCache>
                <c:ptCount val="4"/>
                <c:pt idx="0">
                  <c:v>line_1</c:v>
                </c:pt>
                <c:pt idx="1">
                  <c:v>line_2</c:v>
                </c:pt>
                <c:pt idx="2">
                  <c:v>line_3</c:v>
                </c:pt>
                <c:pt idx="3">
                  <c:v>line_4</c:v>
                </c:pt>
              </c:strCache>
            </c:strRef>
          </c:cat>
          <c:val>
            <c:numRef>
              <c:f>'3번문제'!$C$4:$C$8</c:f>
              <c:numCache>
                <c:formatCode>#,##0_ </c:formatCode>
                <c:ptCount val="4"/>
                <c:pt idx="0">
                  <c:v>1165703</c:v>
                </c:pt>
                <c:pt idx="1">
                  <c:v>5683879</c:v>
                </c:pt>
                <c:pt idx="2">
                  <c:v>1965442</c:v>
                </c:pt>
                <c:pt idx="3">
                  <c:v>1874381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6D-4088-B4E3-03028A52B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2454944"/>
        <c:axId val="1422457856"/>
      </c:lineChart>
      <c:catAx>
        <c:axId val="14224549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호선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2457856"/>
        <c:crosses val="autoZero"/>
        <c:auto val="1"/>
        <c:lblAlgn val="ctr"/>
        <c:lblOffset val="100"/>
        <c:noMultiLvlLbl val="0"/>
      </c:catAx>
      <c:valAx>
        <c:axId val="14224578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최대 횟수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245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엘셀.xlsx]4번문제!피벗 테이블5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시간대별 최대 승</a:t>
            </a:r>
            <a:r>
              <a:rPr lang="en-US" altLang="ko-KR"/>
              <a:t>,</a:t>
            </a:r>
            <a:r>
              <a:rPr lang="ko-KR" altLang="en-US"/>
              <a:t>하차 횟수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'4번문제'!$B$3</c:f>
              <c:strCache>
                <c:ptCount val="1"/>
                <c:pt idx="0">
                  <c:v>합계 : in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'4번문제'!$A$4:$A$11</c:f>
              <c:strCache>
                <c:ptCount val="7"/>
                <c:pt idx="0">
                  <c:v>1819</c:v>
                </c:pt>
                <c:pt idx="1">
                  <c:v>1920</c:v>
                </c:pt>
                <c:pt idx="2">
                  <c:v>2021</c:v>
                </c:pt>
                <c:pt idx="3">
                  <c:v>2122</c:v>
                </c:pt>
                <c:pt idx="4">
                  <c:v>2223</c:v>
                </c:pt>
                <c:pt idx="5">
                  <c:v>2324</c:v>
                </c:pt>
                <c:pt idx="6">
                  <c:v>2401</c:v>
                </c:pt>
              </c:strCache>
            </c:strRef>
          </c:cat>
          <c:val>
            <c:numRef>
              <c:f>'4번문제'!$B$4:$B$11</c:f>
              <c:numCache>
                <c:formatCode>#,##0_ </c:formatCode>
                <c:ptCount val="7"/>
                <c:pt idx="0">
                  <c:v>4810661</c:v>
                </c:pt>
                <c:pt idx="1">
                  <c:v>3565184</c:v>
                </c:pt>
                <c:pt idx="2">
                  <c:v>2732977</c:v>
                </c:pt>
                <c:pt idx="3">
                  <c:v>2716860</c:v>
                </c:pt>
                <c:pt idx="4">
                  <c:v>2584664</c:v>
                </c:pt>
                <c:pt idx="5">
                  <c:v>1212806</c:v>
                </c:pt>
                <c:pt idx="6">
                  <c:v>172373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FF-482C-B652-28FCA89B4705}"/>
            </c:ext>
          </c:extLst>
        </c:ser>
        <c:ser>
          <c:idx val="1"/>
          <c:order val="1"/>
          <c:tx>
            <c:strRef>
              <c:f>'4번문제'!$C$3</c:f>
              <c:strCache>
                <c:ptCount val="1"/>
                <c:pt idx="0">
                  <c:v>합계 : out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'4번문제'!$A$4:$A$11</c:f>
              <c:strCache>
                <c:ptCount val="7"/>
                <c:pt idx="0">
                  <c:v>1819</c:v>
                </c:pt>
                <c:pt idx="1">
                  <c:v>1920</c:v>
                </c:pt>
                <c:pt idx="2">
                  <c:v>2021</c:v>
                </c:pt>
                <c:pt idx="3">
                  <c:v>2122</c:v>
                </c:pt>
                <c:pt idx="4">
                  <c:v>2223</c:v>
                </c:pt>
                <c:pt idx="5">
                  <c:v>2324</c:v>
                </c:pt>
                <c:pt idx="6">
                  <c:v>2401</c:v>
                </c:pt>
              </c:strCache>
            </c:strRef>
          </c:cat>
          <c:val>
            <c:numRef>
              <c:f>'4번문제'!$C$4:$C$11</c:f>
              <c:numCache>
                <c:formatCode>#,##0_ </c:formatCode>
                <c:ptCount val="7"/>
                <c:pt idx="0">
                  <c:v>3920994</c:v>
                </c:pt>
                <c:pt idx="1">
                  <c:v>3795179</c:v>
                </c:pt>
                <c:pt idx="2">
                  <c:v>2483388</c:v>
                </c:pt>
                <c:pt idx="3">
                  <c:v>2186050</c:v>
                </c:pt>
                <c:pt idx="4">
                  <c:v>2235893</c:v>
                </c:pt>
                <c:pt idx="5">
                  <c:v>1555272</c:v>
                </c:pt>
                <c:pt idx="6">
                  <c:v>524783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FF-482C-B652-28FCA89B4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425648"/>
        <c:axId val="1311426064"/>
      </c:lineChart>
      <c:catAx>
        <c:axId val="13114256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1426064"/>
        <c:crosses val="autoZero"/>
        <c:auto val="1"/>
        <c:lblAlgn val="ctr"/>
        <c:lblOffset val="100"/>
        <c:noMultiLvlLbl val="0"/>
      </c:catAx>
      <c:valAx>
        <c:axId val="13114260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최대 횟수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142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엘셀.xlsx]5번문제!피벗 테이블6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라인별 시단대별 최소 승</a:t>
            </a:r>
            <a:r>
              <a:rPr lang="en-US" altLang="ko-KR"/>
              <a:t>,</a:t>
            </a:r>
            <a:r>
              <a:rPr lang="ko-KR" altLang="en-US"/>
              <a:t>하차 횟수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'5번문제'!$B$3</c:f>
              <c:strCache>
                <c:ptCount val="1"/>
                <c:pt idx="0">
                  <c:v>합계 : in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'5번문제'!$A$4:$A$19</c:f>
              <c:multiLvlStrCache>
                <c:ptCount val="12"/>
                <c:lvl>
                  <c:pt idx="0">
                    <c:v>line_1</c:v>
                  </c:pt>
                  <c:pt idx="1">
                    <c:v>line_2</c:v>
                  </c:pt>
                  <c:pt idx="2">
                    <c:v>line_3</c:v>
                  </c:pt>
                  <c:pt idx="3">
                    <c:v>line_4</c:v>
                  </c:pt>
                  <c:pt idx="4">
                    <c:v>line_1</c:v>
                  </c:pt>
                  <c:pt idx="5">
                    <c:v>line_2</c:v>
                  </c:pt>
                  <c:pt idx="6">
                    <c:v>line_3</c:v>
                  </c:pt>
                  <c:pt idx="7">
                    <c:v>line_4</c:v>
                  </c:pt>
                  <c:pt idx="8">
                    <c:v>line_1</c:v>
                  </c:pt>
                  <c:pt idx="9">
                    <c:v>line_2</c:v>
                  </c:pt>
                  <c:pt idx="10">
                    <c:v>line_3</c:v>
                  </c:pt>
                  <c:pt idx="11">
                    <c:v>line_4</c:v>
                  </c:pt>
                </c:lvl>
                <c:lvl>
                  <c:pt idx="0">
                    <c:v>2223</c:v>
                  </c:pt>
                  <c:pt idx="4">
                    <c:v>2324</c:v>
                  </c:pt>
                  <c:pt idx="8">
                    <c:v>2401</c:v>
                  </c:pt>
                </c:lvl>
              </c:multiLvlStrCache>
            </c:multiLvlStrRef>
          </c:cat>
          <c:val>
            <c:numRef>
              <c:f>'5번문제'!$B$4:$B$19</c:f>
              <c:numCache>
                <c:formatCode>#,##0_ </c:formatCode>
                <c:ptCount val="12"/>
                <c:pt idx="0">
                  <c:v>576958</c:v>
                </c:pt>
                <c:pt idx="1">
                  <c:v>2584664</c:v>
                </c:pt>
                <c:pt idx="2">
                  <c:v>717158</c:v>
                </c:pt>
                <c:pt idx="3">
                  <c:v>925633</c:v>
                </c:pt>
                <c:pt idx="4">
                  <c:v>260729</c:v>
                </c:pt>
                <c:pt idx="5">
                  <c:v>1212806</c:v>
                </c:pt>
                <c:pt idx="6">
                  <c:v>288744</c:v>
                </c:pt>
                <c:pt idx="7">
                  <c:v>452658</c:v>
                </c:pt>
                <c:pt idx="8">
                  <c:v>21167</c:v>
                </c:pt>
                <c:pt idx="9">
                  <c:v>172373</c:v>
                </c:pt>
                <c:pt idx="10">
                  <c:v>33938</c:v>
                </c:pt>
                <c:pt idx="11">
                  <c:v>57970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8A-479A-B502-E1A130733EB5}"/>
            </c:ext>
          </c:extLst>
        </c:ser>
        <c:ser>
          <c:idx val="1"/>
          <c:order val="1"/>
          <c:tx>
            <c:strRef>
              <c:f>'5번문제'!$C$3</c:f>
              <c:strCache>
                <c:ptCount val="1"/>
                <c:pt idx="0">
                  <c:v>합계 : out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'5번문제'!$A$4:$A$19</c:f>
              <c:multiLvlStrCache>
                <c:ptCount val="12"/>
                <c:lvl>
                  <c:pt idx="0">
                    <c:v>line_1</c:v>
                  </c:pt>
                  <c:pt idx="1">
                    <c:v>line_2</c:v>
                  </c:pt>
                  <c:pt idx="2">
                    <c:v>line_3</c:v>
                  </c:pt>
                  <c:pt idx="3">
                    <c:v>line_4</c:v>
                  </c:pt>
                  <c:pt idx="4">
                    <c:v>line_1</c:v>
                  </c:pt>
                  <c:pt idx="5">
                    <c:v>line_2</c:v>
                  </c:pt>
                  <c:pt idx="6">
                    <c:v>line_3</c:v>
                  </c:pt>
                  <c:pt idx="7">
                    <c:v>line_4</c:v>
                  </c:pt>
                  <c:pt idx="8">
                    <c:v>line_1</c:v>
                  </c:pt>
                  <c:pt idx="9">
                    <c:v>line_2</c:v>
                  </c:pt>
                  <c:pt idx="10">
                    <c:v>line_3</c:v>
                  </c:pt>
                  <c:pt idx="11">
                    <c:v>line_4</c:v>
                  </c:pt>
                </c:lvl>
                <c:lvl>
                  <c:pt idx="0">
                    <c:v>2223</c:v>
                  </c:pt>
                  <c:pt idx="4">
                    <c:v>2324</c:v>
                  </c:pt>
                  <c:pt idx="8">
                    <c:v>2401</c:v>
                  </c:pt>
                </c:lvl>
              </c:multiLvlStrCache>
            </c:multiLvlStrRef>
          </c:cat>
          <c:val>
            <c:numRef>
              <c:f>'5번문제'!$C$4:$C$19</c:f>
              <c:numCache>
                <c:formatCode>#,##0_ </c:formatCode>
                <c:ptCount val="12"/>
                <c:pt idx="0">
                  <c:v>218944</c:v>
                </c:pt>
                <c:pt idx="1">
                  <c:v>2235893</c:v>
                </c:pt>
                <c:pt idx="2">
                  <c:v>614223</c:v>
                </c:pt>
                <c:pt idx="3">
                  <c:v>908488</c:v>
                </c:pt>
                <c:pt idx="4">
                  <c:v>143872</c:v>
                </c:pt>
                <c:pt idx="5">
                  <c:v>1555272</c:v>
                </c:pt>
                <c:pt idx="6">
                  <c:v>420273</c:v>
                </c:pt>
                <c:pt idx="7">
                  <c:v>662564</c:v>
                </c:pt>
                <c:pt idx="8">
                  <c:v>49352</c:v>
                </c:pt>
                <c:pt idx="9">
                  <c:v>524783</c:v>
                </c:pt>
                <c:pt idx="10">
                  <c:v>133203</c:v>
                </c:pt>
                <c:pt idx="11">
                  <c:v>211697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8A-479A-B502-E1A130733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7344048"/>
        <c:axId val="1377347792"/>
      </c:lineChart>
      <c:catAx>
        <c:axId val="13773440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호선 </a:t>
                </a:r>
                <a:r>
                  <a:rPr lang="en-US" altLang="ko-KR"/>
                  <a:t>/ </a:t>
                </a:r>
                <a:r>
                  <a:rPr lang="ko-KR" altLang="en-US"/>
                  <a:t>시간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7347792"/>
        <c:crosses val="autoZero"/>
        <c:auto val="1"/>
        <c:lblAlgn val="ctr"/>
        <c:lblOffset val="100"/>
        <c:noMultiLvlLbl val="0"/>
      </c:catAx>
      <c:valAx>
        <c:axId val="13773477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최소 횟수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734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엘셀.xlsx]6번문제!피벗 테이블7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</a:t>
            </a:r>
            <a:r>
              <a:rPr lang="ko-KR" altLang="en-US"/>
              <a:t>호선에서 시간별 승차인원수</a:t>
            </a:r>
            <a:endParaRPr lang="en-US" alt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</c:pivotFmt>
      <c:pivotFmt>
        <c:idx val="5"/>
        <c:spPr>
          <a:gradFill rotWithShape="1">
            <a:gsLst>
              <a:gs pos="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2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'6번문제'!$B$3:$B$4</c:f>
              <c:strCache>
                <c:ptCount val="1"/>
                <c:pt idx="0">
                  <c:v>line_1</c:v>
                </c:pt>
              </c:strCache>
            </c:strRef>
          </c:tx>
          <c:spPr>
            <a:ln w="22225" cap="rnd" cmpd="sng" algn="ctr">
              <a:solidFill>
                <a:srgbClr val="00206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rgbClr val="002060"/>
                </a:solidFill>
                <a:round/>
              </a:ln>
              <a:effectLst/>
            </c:spPr>
          </c:marker>
          <c:cat>
            <c:strRef>
              <c:f>'6번문제'!$A$5:$A$25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'6번문제'!$B$5:$B$25</c:f>
              <c:numCache>
                <c:formatCode>#,##0_ </c:formatCode>
                <c:ptCount val="20"/>
                <c:pt idx="0">
                  <c:v>88136</c:v>
                </c:pt>
                <c:pt idx="1">
                  <c:v>114628</c:v>
                </c:pt>
                <c:pt idx="2">
                  <c:v>259282</c:v>
                </c:pt>
                <c:pt idx="3">
                  <c:v>384892</c:v>
                </c:pt>
                <c:pt idx="4">
                  <c:v>315797</c:v>
                </c:pt>
                <c:pt idx="5">
                  <c:v>340972</c:v>
                </c:pt>
                <c:pt idx="6">
                  <c:v>411897</c:v>
                </c:pt>
                <c:pt idx="7">
                  <c:v>471989</c:v>
                </c:pt>
                <c:pt idx="8">
                  <c:v>558377</c:v>
                </c:pt>
                <c:pt idx="9">
                  <c:v>589343</c:v>
                </c:pt>
                <c:pt idx="10">
                  <c:v>648960</c:v>
                </c:pt>
                <c:pt idx="11">
                  <c:v>721442</c:v>
                </c:pt>
                <c:pt idx="12">
                  <c:v>791417</c:v>
                </c:pt>
                <c:pt idx="13">
                  <c:v>1044776</c:v>
                </c:pt>
                <c:pt idx="14">
                  <c:v>810482</c:v>
                </c:pt>
                <c:pt idx="15">
                  <c:v>608066</c:v>
                </c:pt>
                <c:pt idx="16">
                  <c:v>647624</c:v>
                </c:pt>
                <c:pt idx="17">
                  <c:v>576958</c:v>
                </c:pt>
                <c:pt idx="18">
                  <c:v>260729</c:v>
                </c:pt>
                <c:pt idx="19">
                  <c:v>21167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6F-44E1-A7C1-6F8441A4B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1468402800"/>
        <c:axId val="1468399472"/>
      </c:lineChart>
      <c:catAx>
        <c:axId val="1468402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8399472"/>
        <c:crosses val="autoZero"/>
        <c:auto val="1"/>
        <c:lblAlgn val="ctr"/>
        <c:lblOffset val="100"/>
        <c:noMultiLvlLbl val="0"/>
      </c:catAx>
      <c:valAx>
        <c:axId val="1468399472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승차인원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840280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엘셀.xlsx]7번문제!피벗 테이블8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</a:t>
            </a:r>
            <a:r>
              <a:rPr lang="ko-KR" altLang="en-US"/>
              <a:t>호선에서 시간별 하차인원</a:t>
            </a:r>
            <a:endParaRPr lang="en-US" alt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</c:pivotFmt>
      <c:pivotFmt>
        <c:idx val="6"/>
        <c:spPr>
          <a:gradFill rotWithShape="1">
            <a:gsLst>
              <a:gs pos="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2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'7번문제'!$B$3:$B$4</c:f>
              <c:strCache>
                <c:ptCount val="1"/>
                <c:pt idx="0">
                  <c:v>line_2</c:v>
                </c:pt>
              </c:strCache>
            </c:strRef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rgbClr val="00B050"/>
                </a:solidFill>
                <a:round/>
              </a:ln>
              <a:effectLst/>
            </c:spPr>
          </c:marker>
          <c:cat>
            <c:strRef>
              <c:f>'7번문제'!$A$5:$A$25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'7번문제'!$B$5:$B$25</c:f>
              <c:numCache>
                <c:formatCode>#,##0_ </c:formatCode>
                <c:ptCount val="20"/>
                <c:pt idx="0">
                  <c:v>140073</c:v>
                </c:pt>
                <c:pt idx="1">
                  <c:v>947840</c:v>
                </c:pt>
                <c:pt idx="2">
                  <c:v>2323675</c:v>
                </c:pt>
                <c:pt idx="3">
                  <c:v>5683879</c:v>
                </c:pt>
                <c:pt idx="4">
                  <c:v>3681729</c:v>
                </c:pt>
                <c:pt idx="5">
                  <c:v>2227083</c:v>
                </c:pt>
                <c:pt idx="6">
                  <c:v>1957278</c:v>
                </c:pt>
                <c:pt idx="7">
                  <c:v>2048620</c:v>
                </c:pt>
                <c:pt idx="8">
                  <c:v>2258128</c:v>
                </c:pt>
                <c:pt idx="9">
                  <c:v>2277321</c:v>
                </c:pt>
                <c:pt idx="10">
                  <c:v>2320157</c:v>
                </c:pt>
                <c:pt idx="11">
                  <c:v>2509341</c:v>
                </c:pt>
                <c:pt idx="12">
                  <c:v>2906478</c:v>
                </c:pt>
                <c:pt idx="13">
                  <c:v>3920994</c:v>
                </c:pt>
                <c:pt idx="14">
                  <c:v>3795179</c:v>
                </c:pt>
                <c:pt idx="15">
                  <c:v>2483388</c:v>
                </c:pt>
                <c:pt idx="16">
                  <c:v>2186050</c:v>
                </c:pt>
                <c:pt idx="17">
                  <c:v>2235893</c:v>
                </c:pt>
                <c:pt idx="18">
                  <c:v>1555272</c:v>
                </c:pt>
                <c:pt idx="19">
                  <c:v>524783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80-4A48-A42A-438450DB6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1468405712"/>
        <c:axId val="1468400304"/>
      </c:lineChart>
      <c:catAx>
        <c:axId val="1468405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8400304"/>
        <c:crosses val="autoZero"/>
        <c:auto val="1"/>
        <c:lblAlgn val="ctr"/>
        <c:lblOffset val="100"/>
        <c:noMultiLvlLbl val="0"/>
      </c:catAx>
      <c:valAx>
        <c:axId val="1468400304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하차인원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8405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엘셀.xlsx]8번문제!피벗 테이블9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시간별 승하차 인원 평균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'8번문제'!$B$3</c:f>
              <c:strCache>
                <c:ptCount val="1"/>
                <c:pt idx="0">
                  <c:v>합계 : in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'8번문제'!$A$4:$A$24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'8번문제'!$B$4:$B$24</c:f>
              <c:numCache>
                <c:formatCode>#,##0_ </c:formatCode>
                <c:ptCount val="20"/>
                <c:pt idx="0">
                  <c:v>272766</c:v>
                </c:pt>
                <c:pt idx="1">
                  <c:v>523453.5</c:v>
                </c:pt>
                <c:pt idx="2">
                  <c:v>1426711.25</c:v>
                </c:pt>
                <c:pt idx="3">
                  <c:v>1816751</c:v>
                </c:pt>
                <c:pt idx="4">
                  <c:v>1164923.25</c:v>
                </c:pt>
                <c:pt idx="5">
                  <c:v>921578.25</c:v>
                </c:pt>
                <c:pt idx="6">
                  <c:v>958175.75</c:v>
                </c:pt>
                <c:pt idx="7">
                  <c:v>1043309.5</c:v>
                </c:pt>
                <c:pt idx="8">
                  <c:v>1173779</c:v>
                </c:pt>
                <c:pt idx="9">
                  <c:v>1187263.5</c:v>
                </c:pt>
                <c:pt idx="10">
                  <c:v>1286554.75</c:v>
                </c:pt>
                <c:pt idx="11">
                  <c:v>1418487.5</c:v>
                </c:pt>
                <c:pt idx="12">
                  <c:v>1678779.25</c:v>
                </c:pt>
                <c:pt idx="13">
                  <c:v>2304339.75</c:v>
                </c:pt>
                <c:pt idx="14">
                  <c:v>1721477.75</c:v>
                </c:pt>
                <c:pt idx="15">
                  <c:v>1322385.75</c:v>
                </c:pt>
                <c:pt idx="16">
                  <c:v>1302101.5</c:v>
                </c:pt>
                <c:pt idx="17">
                  <c:v>1201103.25</c:v>
                </c:pt>
                <c:pt idx="18">
                  <c:v>553734.25</c:v>
                </c:pt>
                <c:pt idx="19">
                  <c:v>71362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AD-4136-9E0B-32467C5FCDBD}"/>
            </c:ext>
          </c:extLst>
        </c:ser>
        <c:ser>
          <c:idx val="1"/>
          <c:order val="1"/>
          <c:tx>
            <c:strRef>
              <c:f>'8번문제'!$C$3</c:f>
              <c:strCache>
                <c:ptCount val="1"/>
                <c:pt idx="0">
                  <c:v>합계 : out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'8번문제'!$A$4:$A$24</c:f>
              <c:strCach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strCache>
            </c:strRef>
          </c:cat>
          <c:val>
            <c:numRef>
              <c:f>'8번문제'!$C$4:$C$24</c:f>
              <c:numCache>
                <c:formatCode>#,##0_ </c:formatCode>
                <c:ptCount val="20"/>
                <c:pt idx="0">
                  <c:v>61772</c:v>
                </c:pt>
                <c:pt idx="1">
                  <c:v>464813.75</c:v>
                </c:pt>
                <c:pt idx="2">
                  <c:v>1119366.25</c:v>
                </c:pt>
                <c:pt idx="3">
                  <c:v>2672351.25</c:v>
                </c:pt>
                <c:pt idx="4">
                  <c:v>1817836.75</c:v>
                </c:pt>
                <c:pt idx="5">
                  <c:v>1175812.75</c:v>
                </c:pt>
                <c:pt idx="6">
                  <c:v>1063059.75</c:v>
                </c:pt>
                <c:pt idx="7">
                  <c:v>1095851.5</c:v>
                </c:pt>
                <c:pt idx="8">
                  <c:v>1195810.75</c:v>
                </c:pt>
                <c:pt idx="9">
                  <c:v>1208575</c:v>
                </c:pt>
                <c:pt idx="10">
                  <c:v>1208977.25</c:v>
                </c:pt>
                <c:pt idx="11">
                  <c:v>1267284.5</c:v>
                </c:pt>
                <c:pt idx="12">
                  <c:v>1431925.25</c:v>
                </c:pt>
                <c:pt idx="13">
                  <c:v>1836884.5</c:v>
                </c:pt>
                <c:pt idx="14">
                  <c:v>1775209.25</c:v>
                </c:pt>
                <c:pt idx="15">
                  <c:v>1175259</c:v>
                </c:pt>
                <c:pt idx="16">
                  <c:v>1007422</c:v>
                </c:pt>
                <c:pt idx="17">
                  <c:v>994387</c:v>
                </c:pt>
                <c:pt idx="18">
                  <c:v>695495.25</c:v>
                </c:pt>
                <c:pt idx="19">
                  <c:v>229758.75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AD-4136-9E0B-32467C5FC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3874480"/>
        <c:axId val="1373869488"/>
      </c:lineChart>
      <c:catAx>
        <c:axId val="13738744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869488"/>
        <c:crosses val="autoZero"/>
        <c:auto val="1"/>
        <c:lblAlgn val="ctr"/>
        <c:lblOffset val="100"/>
        <c:noMultiLvlLbl val="0"/>
      </c:catAx>
      <c:valAx>
        <c:axId val="13738694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평균 횟수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87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[지하철 문제 엘셀.xlsx]9번문제!피벗 테이블10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8~9</a:t>
            </a:r>
            <a:r>
              <a:rPr lang="ko-KR" altLang="en-US"/>
              <a:t>시의 승하차 인원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'9번문제'!$B$3</c:f>
              <c:strCache>
                <c:ptCount val="1"/>
                <c:pt idx="0">
                  <c:v>합계 : in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'9번문제'!$A$4:$A$9</c:f>
              <c:multiLvlStrCache>
                <c:ptCount val="4"/>
                <c:lvl>
                  <c:pt idx="0">
                    <c:v>line_1</c:v>
                  </c:pt>
                  <c:pt idx="1">
                    <c:v>line_2</c:v>
                  </c:pt>
                  <c:pt idx="2">
                    <c:v>line_3</c:v>
                  </c:pt>
                  <c:pt idx="3">
                    <c:v>line_4</c:v>
                  </c:pt>
                </c:lvl>
                <c:lvl>
                  <c:pt idx="0">
                    <c:v>809</c:v>
                  </c:pt>
                </c:lvl>
              </c:multiLvlStrCache>
            </c:multiLvlStrRef>
          </c:cat>
          <c:val>
            <c:numRef>
              <c:f>'9번문제'!$B$4:$B$9</c:f>
              <c:numCache>
                <c:formatCode>#,##0_ </c:formatCode>
                <c:ptCount val="4"/>
                <c:pt idx="0">
                  <c:v>384892</c:v>
                </c:pt>
                <c:pt idx="1">
                  <c:v>3914929</c:v>
                </c:pt>
                <c:pt idx="2">
                  <c:v>1301035</c:v>
                </c:pt>
                <c:pt idx="3">
                  <c:v>1666148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6F-4161-85C8-350FADE25EE6}"/>
            </c:ext>
          </c:extLst>
        </c:ser>
        <c:ser>
          <c:idx val="1"/>
          <c:order val="1"/>
          <c:tx>
            <c:strRef>
              <c:f>'9번문제'!$C$3</c:f>
              <c:strCache>
                <c:ptCount val="1"/>
                <c:pt idx="0">
                  <c:v>합계 : out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'9번문제'!$A$4:$A$9</c:f>
              <c:multiLvlStrCache>
                <c:ptCount val="4"/>
                <c:lvl>
                  <c:pt idx="0">
                    <c:v>line_1</c:v>
                  </c:pt>
                  <c:pt idx="1">
                    <c:v>line_2</c:v>
                  </c:pt>
                  <c:pt idx="2">
                    <c:v>line_3</c:v>
                  </c:pt>
                  <c:pt idx="3">
                    <c:v>line_4</c:v>
                  </c:pt>
                </c:lvl>
                <c:lvl>
                  <c:pt idx="0">
                    <c:v>809</c:v>
                  </c:pt>
                </c:lvl>
              </c:multiLvlStrCache>
            </c:multiLvlStrRef>
          </c:cat>
          <c:val>
            <c:numRef>
              <c:f>'9번문제'!$C$4:$C$9</c:f>
              <c:numCache>
                <c:formatCode>#,##0_ </c:formatCode>
                <c:ptCount val="4"/>
                <c:pt idx="0">
                  <c:v>1165703</c:v>
                </c:pt>
                <c:pt idx="1">
                  <c:v>5683879</c:v>
                </c:pt>
                <c:pt idx="2">
                  <c:v>1965442</c:v>
                </c:pt>
                <c:pt idx="3">
                  <c:v>1874381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6F-4161-85C8-350FADE25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8950592"/>
        <c:axId val="1378956416"/>
      </c:lineChart>
      <c:catAx>
        <c:axId val="13789505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호선 </a:t>
                </a:r>
                <a:r>
                  <a:rPr lang="en-US" altLang="ko-KR"/>
                  <a:t>/ </a:t>
                </a:r>
                <a:r>
                  <a:rPr lang="ko-KR" altLang="en-US"/>
                  <a:t>시간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956416"/>
        <c:crosses val="autoZero"/>
        <c:auto val="1"/>
        <c:lblAlgn val="ctr"/>
        <c:lblOffset val="100"/>
        <c:noMultiLvlLbl val="0"/>
      </c:catAx>
      <c:valAx>
        <c:axId val="13789564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횟수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95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8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5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4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5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4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5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4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24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60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0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6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28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BC3639-C8C8-4153-B3E6-E8C7368DE5D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E98361-4F94-4513-A1EA-803EDE0BB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지하철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(HIVE)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MADE BY HCH</a:t>
            </a:r>
          </a:p>
          <a:p>
            <a:r>
              <a:rPr lang="en-US" altLang="ko-KR" dirty="0" smtClean="0"/>
              <a:t>2020-08-12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0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9. 8</a:t>
            </a:r>
            <a:r>
              <a:rPr lang="ko-KR" altLang="en-US" dirty="0" smtClean="0"/>
              <a:t>시와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시의 시간대의 </a:t>
            </a:r>
            <a:r>
              <a:rPr lang="ko-KR" altLang="en-US" dirty="0" err="1" smtClean="0"/>
              <a:t>승하차</a:t>
            </a:r>
            <a:r>
              <a:rPr lang="ko-KR" altLang="en-US" dirty="0" smtClean="0"/>
              <a:t> 인원을 구하라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time, in1, </a:t>
            </a:r>
            <a:r>
              <a:rPr lang="en-US" altLang="ko-KR" dirty="0" smtClean="0"/>
              <a:t>out1 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time &gt; 800 and time &lt; 900</a:t>
            </a:r>
          </a:p>
          <a:p>
            <a:pPr marL="0" indent="0">
              <a:buNone/>
            </a:pPr>
            <a:r>
              <a:rPr lang="en-US" altLang="ko-KR" dirty="0"/>
              <a:t>group by time, in1, out1</a:t>
            </a:r>
          </a:p>
          <a:p>
            <a:pPr marL="0" indent="0">
              <a:buNone/>
            </a:pPr>
            <a:r>
              <a:rPr lang="en-US" altLang="ko-KR" dirty="0"/>
              <a:t>order by time;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호선중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호선을 사람들이 제일 많이 이용한다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이는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호선의 중요성을 나타낸다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982664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48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환승자가</a:t>
            </a:r>
            <a:r>
              <a:rPr lang="ko-KR" altLang="en-US" dirty="0" smtClean="0"/>
              <a:t> 가장 많은 호선을 추출하라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time, max(in1-out1) trans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group by </a:t>
            </a:r>
            <a:r>
              <a:rPr lang="en-US" altLang="ko-KR" dirty="0" err="1"/>
              <a:t>line_no</a:t>
            </a:r>
            <a:r>
              <a:rPr lang="en-US" altLang="ko-KR" dirty="0"/>
              <a:t>, time</a:t>
            </a:r>
          </a:p>
          <a:p>
            <a:pPr marL="0" indent="0">
              <a:buNone/>
            </a:pPr>
            <a:r>
              <a:rPr lang="en-US" altLang="ko-KR" dirty="0"/>
              <a:t>order by trans;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호선이 </a:t>
            </a:r>
            <a:r>
              <a:rPr lang="en-US" altLang="ko-KR" sz="1600" dirty="0" smtClean="0"/>
              <a:t>37</a:t>
            </a:r>
            <a:r>
              <a:rPr lang="ko-KR" altLang="en-US" sz="1600" dirty="0" err="1" smtClean="0"/>
              <a:t>퍼로</a:t>
            </a:r>
            <a:r>
              <a:rPr lang="ko-KR" altLang="en-US" sz="1600" dirty="0" smtClean="0"/>
              <a:t> 압도적으로 많다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방금 전에 말했듯이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호선의 중요성이 되겠다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770496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79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심야</a:t>
            </a:r>
            <a:r>
              <a:rPr lang="en-US" altLang="ko-KR" dirty="0" smtClean="0"/>
              <a:t>(22~05)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귀가객이</a:t>
            </a:r>
            <a:r>
              <a:rPr lang="ko-KR" altLang="en-US" dirty="0" smtClean="0"/>
              <a:t> 많은 호선을 구하라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sum(out1) </a:t>
            </a:r>
            <a:r>
              <a:rPr lang="en-US" altLang="ko-KR" dirty="0" err="1"/>
              <a:t>sout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time &gt;=2200 or time &lt;= 500</a:t>
            </a:r>
          </a:p>
          <a:p>
            <a:pPr marL="0" indent="0">
              <a:buNone/>
            </a:pPr>
            <a:r>
              <a:rPr lang="en-US" altLang="ko-KR" dirty="0"/>
              <a:t>group by </a:t>
            </a:r>
            <a:r>
              <a:rPr lang="en-US" altLang="ko-KR" dirty="0" err="1" smtClean="0"/>
              <a:t>line_no</a:t>
            </a:r>
            <a:r>
              <a:rPr lang="en-US" altLang="ko-KR" dirty="0" smtClean="0"/>
              <a:t> order </a:t>
            </a:r>
            <a:r>
              <a:rPr lang="en-US" altLang="ko-KR" dirty="0"/>
              <a:t>by </a:t>
            </a:r>
            <a:r>
              <a:rPr lang="en-US" altLang="ko-KR" dirty="0" err="1"/>
              <a:t>sout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호선은 어디에서 추출을 하든 눈에 띄며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중요성을 계속 강조해도 </a:t>
            </a:r>
            <a:r>
              <a:rPr lang="ko-KR" altLang="en-US" sz="1600" dirty="0" err="1" smtClean="0"/>
              <a:t>될거같다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06697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20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시간당 </a:t>
            </a:r>
            <a:r>
              <a:rPr lang="ko-KR" altLang="en-US" dirty="0" err="1" smtClean="0"/>
              <a:t>승객비율을</a:t>
            </a:r>
            <a:r>
              <a:rPr lang="ko-KR" altLang="en-US" dirty="0"/>
              <a:t> </a:t>
            </a:r>
            <a:r>
              <a:rPr lang="ko-KR" altLang="en-US" dirty="0" smtClean="0"/>
              <a:t>구하라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time, </a:t>
            </a:r>
            <a:r>
              <a:rPr lang="en-US" altLang="ko-KR" dirty="0" err="1"/>
              <a:t>avg</a:t>
            </a:r>
            <a:r>
              <a:rPr lang="en-US" altLang="ko-KR" dirty="0"/>
              <a:t>(100/(in1+out1))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group by time</a:t>
            </a:r>
          </a:p>
          <a:p>
            <a:pPr marL="0" indent="0">
              <a:buNone/>
            </a:pPr>
            <a:r>
              <a:rPr lang="en-US" altLang="ko-KR" dirty="0"/>
              <a:t>order by time;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왜 </a:t>
            </a:r>
            <a:r>
              <a:rPr lang="ko-KR" altLang="en-US" sz="1600" dirty="0" err="1" smtClean="0"/>
              <a:t>요로코롬</a:t>
            </a:r>
            <a:r>
              <a:rPr lang="ko-KR" altLang="en-US" sz="1600" dirty="0" smtClean="0"/>
              <a:t> 나오는지 </a:t>
            </a:r>
            <a:r>
              <a:rPr lang="ko-KR" altLang="en-US" sz="1600" dirty="0" smtClean="0"/>
              <a:t>잘 모르겠다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혼내주세요잉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972656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40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노선별</a:t>
            </a:r>
            <a:r>
              <a:rPr lang="ko-KR" altLang="en-US" dirty="0" smtClean="0"/>
              <a:t> 시간당 </a:t>
            </a:r>
            <a:r>
              <a:rPr lang="ko-KR" altLang="en-US" dirty="0" err="1" smtClean="0"/>
              <a:t>승객비율을</a:t>
            </a:r>
            <a:r>
              <a:rPr lang="ko-KR" altLang="en-US" dirty="0" smtClean="0"/>
              <a:t> 구하라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time, (100/(in1+out1))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order by time </a:t>
            </a:r>
            <a:r>
              <a:rPr lang="en-US" altLang="ko-KR" dirty="0" err="1"/>
              <a:t>desc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얘도 마찬가지로 왜 </a:t>
            </a:r>
            <a:r>
              <a:rPr lang="ko-KR" altLang="en-US" sz="1600" dirty="0" err="1" smtClean="0"/>
              <a:t>요로코롬</a:t>
            </a:r>
            <a:r>
              <a:rPr lang="ko-KR" altLang="en-US" sz="1600" dirty="0" smtClean="0"/>
              <a:t> 나오는지 모르겠다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410587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390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라인별</a:t>
            </a:r>
            <a:r>
              <a:rPr lang="ko-KR" altLang="en-US" dirty="0" smtClean="0"/>
              <a:t> 평균 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하차 횟수를 구하시오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라인별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평균적인 승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하차 인원이 </a:t>
            </a:r>
            <a:r>
              <a:rPr lang="ko-KR" altLang="en-US" sz="1600" dirty="0" err="1" smtClean="0"/>
              <a:t>비슷한것으로</a:t>
            </a:r>
            <a:r>
              <a:rPr lang="ko-KR" altLang="en-US" sz="1600" dirty="0" smtClean="0"/>
              <a:t> 보아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데이터의 정확성이 올라간다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그 지역에 </a:t>
            </a:r>
            <a:r>
              <a:rPr lang="ko-KR" altLang="en-US" sz="1600" dirty="0" err="1" smtClean="0"/>
              <a:t>사는사람이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출퇴근하는것일테니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637429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</a:t>
            </a:r>
            <a:r>
              <a:rPr lang="en-US" altLang="ko-KR" dirty="0" err="1"/>
              <a:t>avg</a:t>
            </a:r>
            <a:r>
              <a:rPr lang="en-US" altLang="ko-KR" dirty="0"/>
              <a:t>(in1), </a:t>
            </a:r>
            <a:r>
              <a:rPr lang="en-US" altLang="ko-KR" dirty="0" err="1"/>
              <a:t>avg</a:t>
            </a:r>
            <a:r>
              <a:rPr lang="en-US" altLang="ko-KR" dirty="0"/>
              <a:t>(out1)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group </a:t>
            </a:r>
            <a:r>
              <a:rPr lang="en-US" altLang="ko-KR" dirty="0"/>
              <a:t>by </a:t>
            </a:r>
            <a:r>
              <a:rPr lang="en-US" altLang="ko-KR" dirty="0" err="1"/>
              <a:t>line_no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order </a:t>
            </a:r>
            <a:r>
              <a:rPr lang="en-US" altLang="ko-KR" dirty="0"/>
              <a:t>by </a:t>
            </a:r>
            <a:r>
              <a:rPr lang="en-US" altLang="ko-KR" dirty="0" err="1"/>
              <a:t>line_no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909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시간대별 평균 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하차 횟수를 구하시오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avg</a:t>
            </a:r>
            <a:r>
              <a:rPr lang="en-US" altLang="ko-KR" dirty="0"/>
              <a:t>(in1), </a:t>
            </a:r>
            <a:r>
              <a:rPr lang="en-US" altLang="ko-KR" dirty="0" err="1"/>
              <a:t>avg</a:t>
            </a:r>
            <a:r>
              <a:rPr lang="en-US" altLang="ko-KR" dirty="0"/>
              <a:t>(out1), time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time &lt; 1200</a:t>
            </a:r>
          </a:p>
          <a:p>
            <a:pPr marL="0" indent="0">
              <a:buNone/>
            </a:pPr>
            <a:r>
              <a:rPr lang="en-US" altLang="ko-KR" dirty="0"/>
              <a:t>group by </a:t>
            </a:r>
            <a:r>
              <a:rPr lang="en-US" altLang="ko-KR" dirty="0" smtClean="0"/>
              <a:t>time order </a:t>
            </a:r>
            <a:r>
              <a:rPr lang="en-US" altLang="ko-KR" dirty="0"/>
              <a:t>by time;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 smtClean="0"/>
              <a:t>출근시간인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시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분에 사람이 가장 </a:t>
            </a:r>
            <a:r>
              <a:rPr lang="ko-KR" altLang="en-US" sz="1600" dirty="0" err="1" smtClean="0"/>
              <a:t>몰리는것을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볼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448670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60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라인별</a:t>
            </a:r>
            <a:r>
              <a:rPr lang="ko-KR" altLang="en-US" dirty="0" smtClean="0"/>
              <a:t> 최대 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하차 횟수를 구하시오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max(in1), max(out1)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group by </a:t>
            </a:r>
            <a:r>
              <a:rPr lang="en-US" altLang="ko-KR" dirty="0" err="1"/>
              <a:t>line_no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order by </a:t>
            </a:r>
            <a:r>
              <a:rPr lang="en-US" altLang="ko-KR" dirty="0" err="1"/>
              <a:t>line_no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많은 사람들이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호선을 이용한다고 볼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314542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시간대별 최대 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하차 횟수를 구하시오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time, max(in1), max(out1)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where time &gt; 1800</a:t>
            </a:r>
          </a:p>
          <a:p>
            <a:pPr marL="0" indent="0">
              <a:buNone/>
            </a:pPr>
            <a:r>
              <a:rPr lang="en-US" altLang="ko-KR" dirty="0"/>
              <a:t>group by </a:t>
            </a:r>
            <a:r>
              <a:rPr lang="en-US" altLang="ko-KR" dirty="0" smtClean="0"/>
              <a:t>time order </a:t>
            </a:r>
            <a:r>
              <a:rPr lang="en-US" altLang="ko-KR" dirty="0"/>
              <a:t>by time;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18</a:t>
            </a:r>
            <a:r>
              <a:rPr lang="ko-KR" altLang="en-US" sz="1600" dirty="0" smtClean="0"/>
              <a:t>시에 가장 많이 몰리고 그 이후로는 점차 </a:t>
            </a:r>
            <a:r>
              <a:rPr lang="ko-KR" altLang="en-US" sz="1600" dirty="0" err="1" smtClean="0"/>
              <a:t>내려가는것을</a:t>
            </a:r>
            <a:r>
              <a:rPr lang="ko-KR" altLang="en-US" sz="1600" dirty="0" smtClean="0"/>
              <a:t> 볼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035493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라인별</a:t>
            </a:r>
            <a:r>
              <a:rPr lang="ko-KR" altLang="en-US" dirty="0" smtClean="0"/>
              <a:t> 시간대별 최소 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하차 횟수를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time, min(in1), min(out1)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 where </a:t>
            </a:r>
            <a:r>
              <a:rPr lang="en-US" altLang="ko-KR" dirty="0"/>
              <a:t>time &gt; 2200</a:t>
            </a:r>
          </a:p>
          <a:p>
            <a:pPr marL="0" indent="0">
              <a:buNone/>
            </a:pPr>
            <a:r>
              <a:rPr lang="en-US" altLang="ko-KR" dirty="0"/>
              <a:t>group by </a:t>
            </a:r>
            <a:r>
              <a:rPr lang="en-US" altLang="ko-KR" dirty="0" err="1"/>
              <a:t>line_no</a:t>
            </a:r>
            <a:r>
              <a:rPr lang="en-US" altLang="ko-KR" dirty="0"/>
              <a:t>, time</a:t>
            </a:r>
          </a:p>
          <a:p>
            <a:pPr marL="0" indent="0">
              <a:buNone/>
            </a:pPr>
            <a:r>
              <a:rPr lang="en-US" altLang="ko-KR" dirty="0"/>
              <a:t>order by </a:t>
            </a:r>
            <a:r>
              <a:rPr lang="en-US" altLang="ko-KR" dirty="0" err="1"/>
              <a:t>line_no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24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막차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때 이용하는 사람이 가장 적다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292009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827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6. 1</a:t>
            </a:r>
            <a:r>
              <a:rPr lang="ko-KR" altLang="en-US" dirty="0" smtClean="0"/>
              <a:t>호선에서 </a:t>
            </a:r>
            <a:r>
              <a:rPr lang="ko-KR" altLang="en-US" dirty="0" err="1" smtClean="0"/>
              <a:t>시간별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승차인원</a:t>
            </a:r>
            <a:r>
              <a:rPr lang="ko-KR" altLang="en-US" dirty="0" smtClean="0"/>
              <a:t> 추출하라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time, in1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 where </a:t>
            </a:r>
            <a:r>
              <a:rPr lang="en-US" altLang="ko-KR" dirty="0" err="1"/>
              <a:t>line_no</a:t>
            </a:r>
            <a:r>
              <a:rPr lang="en-US" altLang="ko-KR" dirty="0"/>
              <a:t> = 'line_1'</a:t>
            </a:r>
          </a:p>
          <a:p>
            <a:pPr marL="0" indent="0">
              <a:buNone/>
            </a:pPr>
            <a:r>
              <a:rPr lang="en-US" altLang="ko-KR" dirty="0"/>
              <a:t>group by </a:t>
            </a:r>
            <a:r>
              <a:rPr lang="en-US" altLang="ko-KR" dirty="0" err="1"/>
              <a:t>line_no</a:t>
            </a:r>
            <a:r>
              <a:rPr lang="en-US" altLang="ko-KR" dirty="0"/>
              <a:t>, time, in1</a:t>
            </a:r>
          </a:p>
          <a:p>
            <a:pPr marL="0" indent="0">
              <a:buNone/>
            </a:pPr>
            <a:r>
              <a:rPr lang="en-US" altLang="ko-KR" dirty="0"/>
              <a:t>order by time;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출근 시간인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분에 비해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퇴근 시간인 </a:t>
            </a:r>
            <a:r>
              <a:rPr lang="en-US" altLang="ko-KR" sz="1600" dirty="0" smtClean="0"/>
              <a:t>18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19</a:t>
            </a:r>
            <a:r>
              <a:rPr lang="ko-KR" altLang="en-US" sz="1600" dirty="0" smtClean="0"/>
              <a:t>분에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승차 인원이 많은 것을 보아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회사가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호선에 있다는 것을 미루어 짐작할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098688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90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7. 2</a:t>
            </a:r>
            <a:r>
              <a:rPr lang="ko-KR" altLang="en-US" dirty="0" smtClean="0"/>
              <a:t>호선에서 </a:t>
            </a:r>
            <a:r>
              <a:rPr lang="ko-KR" altLang="en-US" dirty="0" err="1" smtClean="0"/>
              <a:t>시간별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하차인원을</a:t>
            </a:r>
            <a:r>
              <a:rPr lang="ko-KR" altLang="en-US" dirty="0" smtClean="0"/>
              <a:t> 구하라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time, out1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 where </a:t>
            </a:r>
            <a:r>
              <a:rPr lang="en-US" altLang="ko-KR" dirty="0" err="1"/>
              <a:t>line_no</a:t>
            </a:r>
            <a:r>
              <a:rPr lang="en-US" altLang="ko-KR" dirty="0"/>
              <a:t> = 'line_2'</a:t>
            </a:r>
          </a:p>
          <a:p>
            <a:pPr marL="0" indent="0">
              <a:buNone/>
            </a:pPr>
            <a:r>
              <a:rPr lang="en-US" altLang="ko-KR" dirty="0"/>
              <a:t>group by </a:t>
            </a:r>
            <a:r>
              <a:rPr lang="en-US" altLang="ko-KR" dirty="0" err="1"/>
              <a:t>line_no</a:t>
            </a:r>
            <a:r>
              <a:rPr lang="en-US" altLang="ko-KR" dirty="0"/>
              <a:t>, time, in2</a:t>
            </a:r>
          </a:p>
          <a:p>
            <a:pPr marL="0" indent="0">
              <a:buNone/>
            </a:pPr>
            <a:r>
              <a:rPr lang="en-US" altLang="ko-KR" dirty="0"/>
              <a:t>order by time;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출근시간에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호선 </a:t>
            </a:r>
            <a:r>
              <a:rPr lang="ko-KR" altLang="en-US" sz="1600" dirty="0" err="1" smtClean="0"/>
              <a:t>하차인원이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많은것을</a:t>
            </a:r>
            <a:r>
              <a:rPr lang="ko-KR" altLang="en-US" sz="1600" dirty="0" smtClean="0"/>
              <a:t> 보아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많은 사람들이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호선을 </a:t>
            </a:r>
            <a:r>
              <a:rPr lang="ko-KR" altLang="en-US" sz="1600" dirty="0" err="1" smtClean="0"/>
              <a:t>이용후</a:t>
            </a:r>
            <a:r>
              <a:rPr lang="ko-KR" altLang="en-US" sz="1600" dirty="0" smtClean="0"/>
              <a:t> 환승을 한다고 짐작할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928669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74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18590" y="58189"/>
            <a:ext cx="10669598" cy="49876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시간별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승하차</a:t>
            </a:r>
            <a:r>
              <a:rPr lang="ko-KR" altLang="en-US" dirty="0" smtClean="0"/>
              <a:t> 인원의 평균을 추출하라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6846" y="830063"/>
            <a:ext cx="3311342" cy="154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select time, </a:t>
            </a:r>
            <a:r>
              <a:rPr lang="en-US" altLang="ko-KR" dirty="0" err="1"/>
              <a:t>avg</a:t>
            </a:r>
            <a:r>
              <a:rPr lang="en-US" altLang="ko-KR" dirty="0"/>
              <a:t>(in1), </a:t>
            </a:r>
            <a:r>
              <a:rPr lang="en-US" altLang="ko-KR" dirty="0" err="1"/>
              <a:t>avg</a:t>
            </a:r>
            <a:r>
              <a:rPr lang="en-US" altLang="ko-KR" dirty="0"/>
              <a:t>(out1)</a:t>
            </a:r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group by time</a:t>
            </a:r>
          </a:p>
          <a:p>
            <a:pPr marL="0" indent="0">
              <a:buNone/>
            </a:pPr>
            <a:r>
              <a:rPr lang="en-US" altLang="ko-KR" dirty="0"/>
              <a:t>order by time;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176846" y="2725975"/>
            <a:ext cx="3311342" cy="3055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 smtClean="0"/>
              <a:t>시간별로</a:t>
            </a:r>
            <a:r>
              <a:rPr lang="en-US" altLang="ko-KR" sz="1600" dirty="0" smtClean="0"/>
              <a:t>, 8</a:t>
            </a:r>
            <a:r>
              <a:rPr lang="ko-KR" altLang="en-US" sz="1600" dirty="0" smtClean="0"/>
              <a:t>시와 </a:t>
            </a:r>
            <a:r>
              <a:rPr lang="en-US" altLang="ko-KR" sz="1600" dirty="0" smtClean="0"/>
              <a:t>18</a:t>
            </a:r>
            <a:r>
              <a:rPr lang="ko-KR" altLang="en-US" sz="1600" dirty="0" smtClean="0"/>
              <a:t>시 즉 출근과 퇴근시간에 가장 많은 승객들이 이용한다고 볼 수 잇다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624673"/>
              </p:ext>
            </p:extLst>
          </p:nvPr>
        </p:nvGraphicFramePr>
        <p:xfrm>
          <a:off x="818590" y="110178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5899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643</Words>
  <Application>Microsoft Office PowerPoint</Application>
  <PresentationFormat>와이드스크린</PresentationFormat>
  <Paragraphs>120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바탕</vt:lpstr>
      <vt:lpstr>Arial</vt:lpstr>
      <vt:lpstr>Garamond</vt:lpstr>
      <vt:lpstr>자연주의</vt:lpstr>
      <vt:lpstr>지하철 문제 (HIVE)</vt:lpstr>
      <vt:lpstr>1. 라인별 평균 승,하차 횟수를 구하시오</vt:lpstr>
      <vt:lpstr>2. 시간대별 평균 승,하차 횟수를 구하시오</vt:lpstr>
      <vt:lpstr>3. 라인별 최대 승,하차 횟수를 구하시오.</vt:lpstr>
      <vt:lpstr>4. 시간대별 최대 승,하차 횟수를 구하시오</vt:lpstr>
      <vt:lpstr>5. 라인별 시간대별 최소 승,하차 횟수를 구하라.</vt:lpstr>
      <vt:lpstr>6. 1호선에서 시간별 승차인원 추출하라</vt:lpstr>
      <vt:lpstr>7. 2호선에서 시간별 하차인원을 구하라</vt:lpstr>
      <vt:lpstr>8. 시간별 승하차 인원의 평균을 추출하라.</vt:lpstr>
      <vt:lpstr>9. 8시와 9시의 시간대의 승하차 인원을 구하라</vt:lpstr>
      <vt:lpstr>10. 환승자가 가장 많은 호선을 추출하라</vt:lpstr>
      <vt:lpstr>11. 심야(22~05)에 귀가객이 많은 호선을 구하라</vt:lpstr>
      <vt:lpstr>12. 시간당 승객비율을 구하라</vt:lpstr>
      <vt:lpstr>13. 노선별 시간당 승객비율을 구하라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2020-08-12T03:03:53Z</dcterms:created>
  <dcterms:modified xsi:type="dcterms:W3CDTF">2020-08-12T06:35:59Z</dcterms:modified>
</cp:coreProperties>
</file>