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1" r:id="rId2"/>
    <p:sldId id="256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3F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>
        <p:scale>
          <a:sx n="100" d="100"/>
          <a:sy n="100" d="100"/>
        </p:scale>
        <p:origin x="70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[통합 문서1]question1!피벗 테이블1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ko-KR" sz="2000"/>
              <a:t>AIRPLAIN</a:t>
            </a:r>
            <a:r>
              <a:rPr lang="en-US" altLang="ko-KR" sz="2000" baseline="0"/>
              <a:t> DELAYTIME TABLE</a:t>
            </a:r>
            <a:endParaRPr lang="ko-KR" altLang="en-US" sz="2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question1!$B$1</c:f>
              <c:strCache>
                <c:ptCount val="1"/>
                <c:pt idx="0">
                  <c:v>요약</c:v>
                </c:pt>
              </c:strCache>
            </c:strRef>
          </c:tx>
          <c:spPr>
            <a:gradFill flip="none" rotWithShape="1">
              <a:gsLst>
                <a:gs pos="0">
                  <a:srgbClr val="BF3F57">
                    <a:shade val="30000"/>
                    <a:satMod val="115000"/>
                  </a:srgbClr>
                </a:gs>
                <a:gs pos="50000">
                  <a:srgbClr val="BF3F57">
                    <a:shade val="67500"/>
                    <a:satMod val="115000"/>
                  </a:srgbClr>
                </a:gs>
                <a:gs pos="100000">
                  <a:srgbClr val="BF3F57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question1!$A$2:$A$23</c:f>
              <c:multiLvlStrCache>
                <c:ptCount val="10"/>
                <c:lvl>
                  <c:pt idx="0">
                    <c:v>945</c:v>
                  </c:pt>
                  <c:pt idx="1">
                    <c:v>1717</c:v>
                  </c:pt>
                  <c:pt idx="2">
                    <c:v>164</c:v>
                  </c:pt>
                  <c:pt idx="3">
                    <c:v>587</c:v>
                  </c:pt>
                  <c:pt idx="4">
                    <c:v>920</c:v>
                  </c:pt>
                  <c:pt idx="5">
                    <c:v>208</c:v>
                  </c:pt>
                  <c:pt idx="6">
                    <c:v>511</c:v>
                  </c:pt>
                  <c:pt idx="7">
                    <c:v>922</c:v>
                  </c:pt>
                  <c:pt idx="8">
                    <c:v>837</c:v>
                  </c:pt>
                  <c:pt idx="9">
                    <c:v>377</c:v>
                  </c:pt>
                </c:lvl>
                <c:lvl>
                  <c:pt idx="0">
                    <c:v>1</c:v>
                  </c:pt>
                  <c:pt idx="2">
                    <c:v>12</c:v>
                  </c:pt>
                  <c:pt idx="3">
                    <c:v>1</c:v>
                  </c:pt>
                  <c:pt idx="5">
                    <c:v>10</c:v>
                  </c:pt>
                  <c:pt idx="6">
                    <c:v>3</c:v>
                  </c:pt>
                  <c:pt idx="7">
                    <c:v>4</c:v>
                  </c:pt>
                  <c:pt idx="8">
                    <c:v>8</c:v>
                  </c:pt>
                  <c:pt idx="9">
                    <c:v>12</c:v>
                  </c:pt>
                </c:lvl>
                <c:lvl>
                  <c:pt idx="0">
                    <c:v>1999</c:v>
                  </c:pt>
                  <c:pt idx="3">
                    <c:v>2001</c:v>
                  </c:pt>
                  <c:pt idx="6">
                    <c:v>2002</c:v>
                  </c:pt>
                </c:lvl>
              </c:multiLvlStrCache>
            </c:multiLvlStrRef>
          </c:cat>
          <c:val>
            <c:numRef>
              <c:f>question1!$B$2:$B$23</c:f>
              <c:numCache>
                <c:formatCode>General</c:formatCode>
                <c:ptCount val="10"/>
                <c:pt idx="0">
                  <c:v>1634</c:v>
                </c:pt>
                <c:pt idx="1">
                  <c:v>1611</c:v>
                </c:pt>
                <c:pt idx="2">
                  <c:v>1724</c:v>
                </c:pt>
                <c:pt idx="3">
                  <c:v>1575</c:v>
                </c:pt>
                <c:pt idx="4">
                  <c:v>1688</c:v>
                </c:pt>
                <c:pt idx="5">
                  <c:v>1597</c:v>
                </c:pt>
                <c:pt idx="6">
                  <c:v>1528</c:v>
                </c:pt>
                <c:pt idx="7">
                  <c:v>1710</c:v>
                </c:pt>
                <c:pt idx="8">
                  <c:v>2137</c:v>
                </c:pt>
                <c:pt idx="9">
                  <c:v>1946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9C-4EFD-8DA4-EF1A6C1D5CB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415224127"/>
        <c:axId val="1415515423"/>
      </c:barChart>
      <c:catAx>
        <c:axId val="14152241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600"/>
                  <a:t>FLIGHT NUMBER/MONTH/YEAR</a:t>
                </a:r>
              </a:p>
            </c:rich>
          </c:tx>
          <c:layout>
            <c:manualLayout>
              <c:xMode val="edge"/>
              <c:yMode val="edge"/>
              <c:x val="0.31112513888888887"/>
              <c:y val="0.905614102564102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15515423"/>
        <c:crosses val="autoZero"/>
        <c:auto val="1"/>
        <c:lblAlgn val="ctr"/>
        <c:lblOffset val="100"/>
        <c:noMultiLvlLbl val="0"/>
      </c:catAx>
      <c:valAx>
        <c:axId val="1415515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600"/>
                  <a:t>DELAYTIME</a:t>
                </a:r>
              </a:p>
            </c:rich>
          </c:tx>
          <c:layout>
            <c:manualLayout>
              <c:xMode val="edge"/>
              <c:yMode val="edge"/>
              <c:x val="1.7856527777777777E-2"/>
              <c:y val="0.377322222222222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15224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ko-KR" sz="2000"/>
              <a:t>NUMBER OF CANCELLED BY MONTH</a:t>
            </a:r>
            <a:endParaRPr lang="ko-KR" sz="2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question2!$D$3</c:f>
              <c:strCache>
                <c:ptCount val="1"/>
                <c:pt idx="0">
                  <c:v>취소횟수</c:v>
                </c:pt>
              </c:strCache>
            </c:strRef>
          </c:tx>
          <c:spPr>
            <a:gradFill flip="none" rotWithShape="1">
              <a:gsLst>
                <a:gs pos="0">
                  <a:srgbClr val="BF3F57">
                    <a:shade val="30000"/>
                    <a:satMod val="115000"/>
                  </a:srgbClr>
                </a:gs>
                <a:gs pos="50000">
                  <a:srgbClr val="BF3F57">
                    <a:shade val="67500"/>
                    <a:satMod val="115000"/>
                  </a:srgbClr>
                </a:gs>
                <a:gs pos="100000">
                  <a:srgbClr val="BF3F57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question2!$B$4:$B$15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question2!$D$4:$D$15</c:f>
              <c:numCache>
                <c:formatCode>General</c:formatCode>
                <c:ptCount val="12"/>
                <c:pt idx="0">
                  <c:v>78250</c:v>
                </c:pt>
                <c:pt idx="1">
                  <c:v>51482</c:v>
                </c:pt>
                <c:pt idx="2">
                  <c:v>46565</c:v>
                </c:pt>
                <c:pt idx="3">
                  <c:v>36492</c:v>
                </c:pt>
                <c:pt idx="4">
                  <c:v>42264</c:v>
                </c:pt>
                <c:pt idx="5">
                  <c:v>54483</c:v>
                </c:pt>
                <c:pt idx="6">
                  <c:v>47945</c:v>
                </c:pt>
                <c:pt idx="7">
                  <c:v>45359</c:v>
                </c:pt>
                <c:pt idx="8">
                  <c:v>128618</c:v>
                </c:pt>
                <c:pt idx="9">
                  <c:v>31519</c:v>
                </c:pt>
                <c:pt idx="10">
                  <c:v>26715</c:v>
                </c:pt>
                <c:pt idx="11">
                  <c:v>48450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2B-4A3F-813E-27434B13FF1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431060591"/>
        <c:axId val="1431055183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question2!$C$3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1080000"/>
                    </a:lightRig>
                  </a:scene3d>
                  <a:sp3d>
                    <a:bevelT w="38100" h="12700" prst="softRound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question2!$B$4:$B$15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question2!$C$4:$C$15</c15:sqref>
                        </c15:formulaRef>
                      </c:ext>
                    </c:extLst>
                    <c:numCache>
                      <c:formatCode>General</c:formatCode>
                      <c:ptCount val="12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6C2B-4A3F-813E-27434B13FF17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question2!$E$3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1080000"/>
                    </a:lightRig>
                  </a:scene3d>
                  <a:sp3d>
                    <a:bevelT w="38100" h="12700" prst="softRound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question2!$B$4:$B$15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question2!$E$4:$E$15</c15:sqref>
                        </c15:formulaRef>
                      </c:ext>
                    </c:extLst>
                    <c:numCache>
                      <c:formatCode>General</c:formatCode>
                      <c:ptCount val="12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6C2B-4A3F-813E-27434B13FF17}"/>
                  </c:ext>
                </c:extLst>
              </c15:ser>
            </c15:filteredBarSeries>
          </c:ext>
        </c:extLst>
      </c:barChart>
      <c:catAx>
        <c:axId val="14310605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600"/>
                  <a:t>MONTH</a:t>
                </a:r>
                <a:endParaRPr lang="ko-KR" sz="1600"/>
              </a:p>
            </c:rich>
          </c:tx>
          <c:layout>
            <c:manualLayout>
              <c:xMode val="edge"/>
              <c:yMode val="edge"/>
              <c:x val="0.4562370833333334"/>
              <c:y val="0.914437820512820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1055183"/>
        <c:crosses val="autoZero"/>
        <c:auto val="1"/>
        <c:lblAlgn val="ctr"/>
        <c:lblOffset val="100"/>
        <c:noMultiLvlLbl val="0"/>
      </c:catAx>
      <c:valAx>
        <c:axId val="1431055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600"/>
                  <a:t>Number of Cancelled</a:t>
                </a:r>
                <a:endParaRPr lang="ko-KR" sz="1600"/>
              </a:p>
            </c:rich>
          </c:tx>
          <c:layout>
            <c:manualLayout>
              <c:xMode val="edge"/>
              <c:yMode val="edge"/>
              <c:x val="2.1166666666666667E-2"/>
              <c:y val="0.262433547008546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1060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ko-KR" sz="2000"/>
              <a:t>DISTANCE</a:t>
            </a:r>
            <a:r>
              <a:rPr lang="en-US" altLang="ko-KR" sz="2000" baseline="0"/>
              <a:t> OF FLIGHT BY MONTH</a:t>
            </a:r>
            <a:endParaRPr lang="ko-KR" altLang="en-US" sz="2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question4!$D$3</c:f>
              <c:strCache>
                <c:ptCount val="1"/>
                <c:pt idx="0">
                  <c:v>비행거리</c:v>
                </c:pt>
              </c:strCache>
            </c:strRef>
          </c:tx>
          <c:spPr>
            <a:gradFill flip="none" rotWithShape="1">
              <a:gsLst>
                <a:gs pos="0">
                  <a:srgbClr val="BF3F57">
                    <a:shade val="30000"/>
                    <a:satMod val="115000"/>
                  </a:srgbClr>
                </a:gs>
                <a:gs pos="50000">
                  <a:srgbClr val="BF3F57">
                    <a:shade val="67500"/>
                    <a:satMod val="115000"/>
                  </a:srgbClr>
                </a:gs>
                <a:gs pos="100000">
                  <a:srgbClr val="BF3F57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question4!$B$4:$B$15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question4!$D$4:$D$15</c:f>
              <c:numCache>
                <c:formatCode>0.00</c:formatCode>
                <c:ptCount val="12"/>
                <c:pt idx="0">
                  <c:v>739.65774077300603</c:v>
                </c:pt>
                <c:pt idx="1">
                  <c:v>741.33806097781803</c:v>
                </c:pt>
                <c:pt idx="2">
                  <c:v>745.38844513039396</c:v>
                </c:pt>
                <c:pt idx="3">
                  <c:v>746.70858011232303</c:v>
                </c:pt>
                <c:pt idx="4">
                  <c:v>749.40908998625105</c:v>
                </c:pt>
                <c:pt idx="5">
                  <c:v>757.43170256771896</c:v>
                </c:pt>
                <c:pt idx="6">
                  <c:v>762.62347953147798</c:v>
                </c:pt>
                <c:pt idx="7">
                  <c:v>762.08562988451195</c:v>
                </c:pt>
                <c:pt idx="8">
                  <c:v>753.95607529546498</c:v>
                </c:pt>
                <c:pt idx="9">
                  <c:v>751.01834407241802</c:v>
                </c:pt>
                <c:pt idx="10">
                  <c:v>753.03364563427397</c:v>
                </c:pt>
                <c:pt idx="11">
                  <c:v>758.78601983654596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20-4E27-BD14-41347184D5C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479296735"/>
        <c:axId val="147930547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question4!$C$3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1080000"/>
                    </a:lightRig>
                  </a:scene3d>
                  <a:sp3d>
                    <a:bevelT w="38100" h="12700" prst="softRound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question4!$B$4:$B$15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question4!$C$4:$C$15</c15:sqref>
                        </c15:formulaRef>
                      </c:ext>
                    </c:extLst>
                    <c:numCache>
                      <c:formatCode>General</c:formatCode>
                      <c:ptCount val="12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9020-4E27-BD14-41347184D5C0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question4!$E$3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1080000"/>
                    </a:lightRig>
                  </a:scene3d>
                  <a:sp3d>
                    <a:bevelT w="38100" h="12700" prst="softRound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question4!$B$4:$B$15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question4!$E$4:$E$15</c15:sqref>
                        </c15:formulaRef>
                      </c:ext>
                    </c:extLst>
                    <c:numCache>
                      <c:formatCode>0.00</c:formatCode>
                      <c:ptCount val="12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9020-4E27-BD14-41347184D5C0}"/>
                  </c:ext>
                </c:extLst>
              </c15:ser>
            </c15:filteredBarSeries>
          </c:ext>
        </c:extLst>
      </c:barChart>
      <c:catAx>
        <c:axId val="14792967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600"/>
                  <a:t>MONTH</a:t>
                </a:r>
                <a:endParaRPr lang="ko-KR" sz="1600"/>
              </a:p>
            </c:rich>
          </c:tx>
          <c:layout>
            <c:manualLayout>
              <c:xMode val="edge"/>
              <c:yMode val="edge"/>
              <c:x val="0.4524536111111111"/>
              <c:y val="0.909010470085470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79305471"/>
        <c:crosses val="autoZero"/>
        <c:auto val="1"/>
        <c:lblAlgn val="ctr"/>
        <c:lblOffset val="100"/>
        <c:noMultiLvlLbl val="0"/>
      </c:catAx>
      <c:valAx>
        <c:axId val="1479305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600"/>
                  <a:t>dISTANCE</a:t>
                </a:r>
                <a:r>
                  <a:rPr lang="en-US" altLang="ko-KR" sz="1600" baseline="0"/>
                  <a:t> OF FLIGHT</a:t>
                </a:r>
                <a:endParaRPr lang="ko-KR" sz="1600"/>
              </a:p>
            </c:rich>
          </c:tx>
          <c:layout>
            <c:manualLayout>
              <c:xMode val="edge"/>
              <c:yMode val="edge"/>
              <c:x val="1.9402777777777779E-2"/>
              <c:y val="0.280474786324786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79296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ko-KR" sz="2000"/>
              <a:t>NUMBER OF CANCELLED BY YEAR</a:t>
            </a:r>
            <a:endParaRPr lang="ko-KR" altLang="en-US" sz="2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question5!$D$3</c:f>
              <c:strCache>
                <c:ptCount val="1"/>
                <c:pt idx="0">
                  <c:v>취소건수</c:v>
                </c:pt>
              </c:strCache>
            </c:strRef>
          </c:tx>
          <c:spPr>
            <a:gradFill flip="none" rotWithShape="1">
              <a:gsLst>
                <a:gs pos="0">
                  <a:srgbClr val="BF3F57">
                    <a:shade val="30000"/>
                    <a:satMod val="115000"/>
                  </a:srgbClr>
                </a:gs>
                <a:gs pos="50000">
                  <a:srgbClr val="BF3F57">
                    <a:shade val="67500"/>
                    <a:satMod val="115000"/>
                  </a:srgbClr>
                </a:gs>
                <a:gs pos="100000">
                  <a:srgbClr val="BF3F57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question5!$B$4:$B$7</c:f>
              <c:numCache>
                <c:formatCode>General</c:formatCode>
                <c:ptCount val="4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</c:numCache>
            </c:numRef>
          </c:cat>
          <c:val>
            <c:numRef>
              <c:f>question5!$D$4:$D$7</c:f>
              <c:numCache>
                <c:formatCode>General</c:formatCode>
                <c:ptCount val="4"/>
                <c:pt idx="0">
                  <c:v>154311</c:v>
                </c:pt>
                <c:pt idx="1">
                  <c:v>187490</c:v>
                </c:pt>
                <c:pt idx="2">
                  <c:v>231198</c:v>
                </c:pt>
                <c:pt idx="3">
                  <c:v>65143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94-4BA1-84FC-7D01852A4D6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417397631"/>
        <c:axId val="1417395967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question5!$C$3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1080000"/>
                    </a:lightRig>
                  </a:scene3d>
                  <a:sp3d>
                    <a:bevelT w="38100" h="12700" prst="softRound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question5!$B$4:$B$7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1999</c:v>
                      </c:pt>
                      <c:pt idx="1">
                        <c:v>2000</c:v>
                      </c:pt>
                      <c:pt idx="2">
                        <c:v>2001</c:v>
                      </c:pt>
                      <c:pt idx="3">
                        <c:v>2002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question5!$C$4:$C$7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4094-4BA1-84FC-7D01852A4D67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question5!$E$3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1080000"/>
                    </a:lightRig>
                  </a:scene3d>
                  <a:sp3d>
                    <a:bevelT w="38100" h="12700" prst="softRound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question5!$B$4:$B$7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1999</c:v>
                      </c:pt>
                      <c:pt idx="1">
                        <c:v>2000</c:v>
                      </c:pt>
                      <c:pt idx="2">
                        <c:v>2001</c:v>
                      </c:pt>
                      <c:pt idx="3">
                        <c:v>2002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question5!$E$4:$E$7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4094-4BA1-84FC-7D01852A4D67}"/>
                  </c:ext>
                </c:extLst>
              </c15:ser>
            </c15:filteredBarSeries>
          </c:ext>
        </c:extLst>
      </c:barChart>
      <c:catAx>
        <c:axId val="1417397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600"/>
                  <a:t>YEAR</a:t>
                </a:r>
                <a:endParaRPr lang="ko-KR" sz="1600"/>
              </a:p>
            </c:rich>
          </c:tx>
          <c:layout>
            <c:manualLayout>
              <c:xMode val="edge"/>
              <c:yMode val="edge"/>
              <c:x val="0.46393652777777777"/>
              <c:y val="0.911724145299145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17395967"/>
        <c:crosses val="autoZero"/>
        <c:auto val="1"/>
        <c:lblAlgn val="ctr"/>
        <c:lblOffset val="100"/>
        <c:noMultiLvlLbl val="0"/>
      </c:catAx>
      <c:valAx>
        <c:axId val="1417395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600"/>
                  <a:t>NUMBER OF CANCELLED</a:t>
                </a:r>
                <a:endParaRPr lang="ko-KR" sz="16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173976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0.82985</cdr:x>
      <cdr:y>0.41792</cdr:y>
    </cdr:from>
    <cdr:to>
      <cdr:x>0.86449</cdr:x>
      <cdr:y>0.4712</cdr:y>
    </cdr:to>
    <cdr:sp macro="" textlink="">
      <cdr:nvSpPr>
        <cdr:cNvPr id="2" name="포인트가 5개인 별 1"/>
        <cdr:cNvSpPr/>
      </cdr:nvSpPr>
      <cdr:spPr>
        <a:xfrm xmlns:a="http://schemas.openxmlformats.org/drawingml/2006/main">
          <a:off x="5974941" y="1955849"/>
          <a:ext cx="249382" cy="249382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3">
            <a:shade val="50000"/>
          </a:schemeClr>
        </a:lnRef>
        <a:fillRef xmlns:a="http://schemas.openxmlformats.org/drawingml/2006/main" idx="1">
          <a:schemeClr val="accent3"/>
        </a:fillRef>
        <a:effectRef xmlns:a="http://schemas.openxmlformats.org/drawingml/2006/main" idx="0">
          <a:schemeClr val="accent3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ko-KR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0.71123</cdr:x>
      <cdr:y>0.40028</cdr:y>
    </cdr:from>
    <cdr:to>
      <cdr:x>0.74587</cdr:x>
      <cdr:y>0.45356</cdr:y>
    </cdr:to>
    <cdr:sp macro="" textlink="">
      <cdr:nvSpPr>
        <cdr:cNvPr id="2" name="포인트가 5개인 별 1"/>
        <cdr:cNvSpPr/>
      </cdr:nvSpPr>
      <cdr:spPr>
        <a:xfrm xmlns:a="http://schemas.openxmlformats.org/drawingml/2006/main">
          <a:off x="5120866" y="1873299"/>
          <a:ext cx="249382" cy="249382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3">
            <a:shade val="50000"/>
          </a:schemeClr>
        </a:lnRef>
        <a:fillRef xmlns:a="http://schemas.openxmlformats.org/drawingml/2006/main" idx="1">
          <a:schemeClr val="accent3"/>
        </a:fillRef>
        <a:effectRef xmlns:a="http://schemas.openxmlformats.org/drawingml/2006/main" idx="0">
          <a:schemeClr val="accent3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R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75D7-D5C9-44E7-9433-1EB449DC848E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C5E26B7-2155-4DBE-A76A-A2AB1EB6591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60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75D7-D5C9-44E7-9433-1EB449DC848E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26B7-2155-4DBE-A76A-A2AB1EB6591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06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75D7-D5C9-44E7-9433-1EB449DC848E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26B7-2155-4DBE-A76A-A2AB1EB6591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04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75D7-D5C9-44E7-9433-1EB449DC848E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26B7-2155-4DBE-A76A-A2AB1EB6591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49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75D7-D5C9-44E7-9433-1EB449DC848E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26B7-2155-4DBE-A76A-A2AB1EB6591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20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75D7-D5C9-44E7-9433-1EB449DC848E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26B7-2155-4DBE-A76A-A2AB1EB6591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60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75D7-D5C9-44E7-9433-1EB449DC848E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26B7-2155-4DBE-A76A-A2AB1EB6591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82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75D7-D5C9-44E7-9433-1EB449DC848E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26B7-2155-4DBE-A76A-A2AB1EB6591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11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75D7-D5C9-44E7-9433-1EB449DC848E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26B7-2155-4DBE-A76A-A2AB1EB65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10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75D7-D5C9-44E7-9433-1EB449DC848E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26B7-2155-4DBE-A76A-A2AB1EB6591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15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5F475D7-D5C9-44E7-9433-1EB449DC848E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26B7-2155-4DBE-A76A-A2AB1EB6591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31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475D7-D5C9-44E7-9433-1EB449DC848E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C5E26B7-2155-4DBE-A76A-A2AB1EB6591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09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7537" y="804411"/>
            <a:ext cx="11101754" cy="901297"/>
          </a:xfrm>
        </p:spPr>
        <p:txBody>
          <a:bodyPr/>
          <a:lstStyle/>
          <a:p>
            <a:r>
              <a:rPr lang="en-US" altLang="ko-KR" sz="5500" dirty="0" smtClean="0"/>
              <a:t>HIVE</a:t>
            </a:r>
            <a:r>
              <a:rPr lang="ko-KR" altLang="en-US" sz="5500" dirty="0" smtClean="0"/>
              <a:t> 적용 예제 문제 </a:t>
            </a:r>
            <a:r>
              <a:rPr lang="en-US" altLang="ko-KR" sz="5500" dirty="0" smtClean="0"/>
              <a:t>2020/08/06(</a:t>
            </a:r>
            <a:r>
              <a:rPr lang="ko-KR" altLang="en-US" sz="5500" dirty="0" smtClean="0"/>
              <a:t>목</a:t>
            </a:r>
            <a:r>
              <a:rPr lang="en-US" altLang="ko-KR" sz="5500" dirty="0" smtClean="0"/>
              <a:t>)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96369" y="4887705"/>
            <a:ext cx="2564090" cy="5496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3000" dirty="0" smtClean="0"/>
              <a:t>MADE BY HCH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0104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324196"/>
            <a:ext cx="8825658" cy="645955"/>
          </a:xfrm>
        </p:spPr>
        <p:txBody>
          <a:bodyPr/>
          <a:lstStyle/>
          <a:p>
            <a:r>
              <a:rPr lang="en-US" altLang="ko-KR" sz="3000" dirty="0" smtClean="0"/>
              <a:t>1. </a:t>
            </a:r>
            <a:r>
              <a:rPr lang="ko-KR" altLang="en-US" sz="3000" dirty="0" smtClean="0"/>
              <a:t>최대 지연을 일으킨 비행기를 </a:t>
            </a:r>
            <a:r>
              <a:rPr lang="ko-KR" altLang="en-US" sz="3000" dirty="0" err="1" smtClean="0"/>
              <a:t>찾아내시오</a:t>
            </a:r>
            <a:r>
              <a:rPr lang="en-US" altLang="ko-KR" sz="3000" dirty="0" smtClean="0"/>
              <a:t>.</a:t>
            </a: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38309" y="1563378"/>
            <a:ext cx="2505941" cy="4279950"/>
          </a:xfrm>
        </p:spPr>
        <p:txBody>
          <a:bodyPr>
            <a:normAutofit/>
          </a:bodyPr>
          <a:lstStyle/>
          <a:p>
            <a:r>
              <a:rPr lang="en-US" altLang="ko-KR" sz="1000" dirty="0"/>
              <a:t>select year, month, </a:t>
            </a:r>
            <a:r>
              <a:rPr lang="en-US" altLang="ko-KR" sz="1000" dirty="0" err="1"/>
              <a:t>flightnum</a:t>
            </a:r>
            <a:r>
              <a:rPr lang="en-US" altLang="ko-KR" sz="1000" dirty="0" smtClean="0"/>
              <a:t>, max(</a:t>
            </a:r>
            <a:r>
              <a:rPr lang="en-US" altLang="ko-KR" sz="1000" dirty="0" err="1" smtClean="0"/>
              <a:t>arrdelay</a:t>
            </a:r>
            <a:r>
              <a:rPr lang="en-US" altLang="ko-KR" sz="1000" dirty="0"/>
              <a:t>) </a:t>
            </a:r>
            <a:r>
              <a:rPr lang="en-US" altLang="ko-KR" sz="1000" dirty="0" err="1"/>
              <a:t>maxdelay</a:t>
            </a:r>
            <a:endParaRPr lang="en-US" altLang="ko-KR" sz="1000" dirty="0"/>
          </a:p>
          <a:p>
            <a:r>
              <a:rPr lang="en-US" altLang="ko-KR" sz="1000" dirty="0"/>
              <a:t>from </a:t>
            </a:r>
            <a:r>
              <a:rPr lang="en-US" altLang="ko-KR" sz="1000" dirty="0" err="1"/>
              <a:t>airdelay</a:t>
            </a:r>
            <a:endParaRPr lang="en-US" altLang="ko-KR" sz="1000" dirty="0"/>
          </a:p>
          <a:p>
            <a:r>
              <a:rPr lang="en-US" altLang="ko-KR" sz="1000" dirty="0"/>
              <a:t>group by year, month, </a:t>
            </a:r>
            <a:r>
              <a:rPr lang="en-US" altLang="ko-KR" sz="1000" dirty="0" err="1"/>
              <a:t>flightnum</a:t>
            </a:r>
            <a:endParaRPr lang="en-US" altLang="ko-KR" sz="1000" dirty="0"/>
          </a:p>
          <a:p>
            <a:r>
              <a:rPr lang="en-US" altLang="ko-KR" sz="1000" dirty="0"/>
              <a:t>order by </a:t>
            </a:r>
            <a:r>
              <a:rPr lang="en-US" altLang="ko-KR" sz="1000" dirty="0" err="1"/>
              <a:t>maxdelay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desc</a:t>
            </a:r>
            <a:endParaRPr lang="en-US" altLang="ko-KR" sz="1000" dirty="0"/>
          </a:p>
          <a:p>
            <a:r>
              <a:rPr lang="en-US" altLang="ko-KR" sz="1000" dirty="0"/>
              <a:t>limit 10;</a:t>
            </a:r>
            <a:endParaRPr lang="ko-KR" altLang="en-US" sz="1000" dirty="0"/>
          </a:p>
        </p:txBody>
      </p:sp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4580729"/>
              </p:ext>
            </p:extLst>
          </p:nvPr>
        </p:nvGraphicFramePr>
        <p:xfrm>
          <a:off x="1154955" y="1363353"/>
          <a:ext cx="720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332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324196"/>
            <a:ext cx="8825658" cy="645955"/>
          </a:xfrm>
        </p:spPr>
        <p:txBody>
          <a:bodyPr/>
          <a:lstStyle/>
          <a:p>
            <a:r>
              <a:rPr lang="en-US" altLang="ko-KR" sz="3000" dirty="0" smtClean="0"/>
              <a:t>2. </a:t>
            </a:r>
            <a:r>
              <a:rPr lang="ko-KR" altLang="en-US" sz="3000" dirty="0" smtClean="0"/>
              <a:t>가장 많이 취소된 비행 일정은 </a:t>
            </a:r>
            <a:r>
              <a:rPr lang="ko-KR" altLang="en-US" sz="3000" dirty="0" err="1" smtClean="0"/>
              <a:t>몇월에</a:t>
            </a:r>
            <a:r>
              <a:rPr lang="ko-KR" altLang="en-US" sz="3000" dirty="0" smtClean="0"/>
              <a:t> 나타나나</a:t>
            </a:r>
            <a:r>
              <a:rPr lang="en-US" altLang="ko-KR" sz="3000" dirty="0" smtClean="0"/>
              <a:t>?</a:t>
            </a: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00209" y="1694217"/>
            <a:ext cx="2486891" cy="4018272"/>
          </a:xfrm>
        </p:spPr>
        <p:txBody>
          <a:bodyPr>
            <a:normAutofit/>
          </a:bodyPr>
          <a:lstStyle/>
          <a:p>
            <a:r>
              <a:rPr lang="en-US" altLang="ko-KR" sz="1000" dirty="0"/>
              <a:t>select month, count(cancelled)</a:t>
            </a:r>
          </a:p>
          <a:p>
            <a:r>
              <a:rPr lang="en-US" altLang="ko-KR" sz="1000" dirty="0"/>
              <a:t>from </a:t>
            </a:r>
            <a:r>
              <a:rPr lang="en-US" altLang="ko-KR" sz="1000" dirty="0" err="1"/>
              <a:t>airdelay</a:t>
            </a:r>
            <a:endParaRPr lang="en-US" altLang="ko-KR" sz="1000" dirty="0"/>
          </a:p>
          <a:p>
            <a:r>
              <a:rPr lang="en-US" altLang="ko-KR" sz="1000" dirty="0"/>
              <a:t>where cancelled = 1</a:t>
            </a:r>
          </a:p>
          <a:p>
            <a:r>
              <a:rPr lang="en-US" altLang="ko-KR" sz="1000" dirty="0"/>
              <a:t>group by month</a:t>
            </a:r>
          </a:p>
          <a:p>
            <a:r>
              <a:rPr lang="en-US" altLang="ko-KR" sz="1000" dirty="0"/>
              <a:t>order by month;</a:t>
            </a:r>
          </a:p>
        </p:txBody>
      </p:sp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7353286"/>
              </p:ext>
            </p:extLst>
          </p:nvPr>
        </p:nvGraphicFramePr>
        <p:xfrm>
          <a:off x="1154955" y="1363353"/>
          <a:ext cx="720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212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324196"/>
            <a:ext cx="8825658" cy="645955"/>
          </a:xfrm>
        </p:spPr>
        <p:txBody>
          <a:bodyPr/>
          <a:lstStyle/>
          <a:p>
            <a:r>
              <a:rPr lang="en-US" altLang="ko-KR" sz="3000" dirty="0"/>
              <a:t>3</a:t>
            </a:r>
            <a:r>
              <a:rPr lang="en-US" altLang="ko-KR" sz="3000" dirty="0" smtClean="0"/>
              <a:t>. </a:t>
            </a:r>
            <a:r>
              <a:rPr lang="ko-KR" altLang="en-US" sz="3000" dirty="0"/>
              <a:t> </a:t>
            </a:r>
            <a:r>
              <a:rPr lang="en-US" altLang="ko-KR" sz="3000" dirty="0" smtClean="0"/>
              <a:t>PASS</a:t>
            </a: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89908" y="2744478"/>
            <a:ext cx="7516092" cy="770247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4000" dirty="0" smtClean="0"/>
              <a:t>개꿀</a:t>
            </a:r>
            <a:r>
              <a:rPr lang="en-US" altLang="ko-KR" sz="4000" dirty="0" smtClean="0"/>
              <a:t>?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1400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324196"/>
            <a:ext cx="8825658" cy="645955"/>
          </a:xfrm>
        </p:spPr>
        <p:txBody>
          <a:bodyPr/>
          <a:lstStyle/>
          <a:p>
            <a:r>
              <a:rPr lang="en-US" altLang="ko-KR" sz="3000" dirty="0" smtClean="0"/>
              <a:t>4. </a:t>
            </a:r>
            <a:r>
              <a:rPr lang="ko-KR" altLang="en-US" sz="3000" dirty="0" smtClean="0"/>
              <a:t>월별 비행거리가 차이가 있는지 살펴보아라</a:t>
            </a: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03882" y="2053276"/>
            <a:ext cx="2753461" cy="2732397"/>
          </a:xfrm>
        </p:spPr>
        <p:txBody>
          <a:bodyPr>
            <a:normAutofit/>
          </a:bodyPr>
          <a:lstStyle/>
          <a:p>
            <a:r>
              <a:rPr lang="en-US" altLang="ko-KR" sz="1000" dirty="0"/>
              <a:t>select </a:t>
            </a:r>
            <a:r>
              <a:rPr lang="en-US" altLang="ko-KR" sz="1000" dirty="0" err="1"/>
              <a:t>month,avg</a:t>
            </a:r>
            <a:r>
              <a:rPr lang="en-US" altLang="ko-KR" sz="1000" dirty="0"/>
              <a:t>(distance) </a:t>
            </a:r>
            <a:r>
              <a:rPr lang="en-US" altLang="ko-KR" sz="1000" dirty="0" err="1"/>
              <a:t>aist</a:t>
            </a:r>
            <a:endParaRPr lang="en-US" altLang="ko-KR" sz="1000" dirty="0"/>
          </a:p>
          <a:p>
            <a:r>
              <a:rPr lang="en-US" altLang="ko-KR" sz="1000" dirty="0"/>
              <a:t>from </a:t>
            </a:r>
            <a:r>
              <a:rPr lang="en-US" altLang="ko-KR" sz="1000" dirty="0" err="1"/>
              <a:t>airdelay</a:t>
            </a:r>
            <a:endParaRPr lang="en-US" altLang="ko-KR" sz="1000" dirty="0"/>
          </a:p>
          <a:p>
            <a:r>
              <a:rPr lang="en-US" altLang="ko-KR" sz="1000" dirty="0"/>
              <a:t>group by month</a:t>
            </a:r>
          </a:p>
          <a:p>
            <a:r>
              <a:rPr lang="en-US" altLang="ko-KR" sz="1000" dirty="0"/>
              <a:t>order by month;</a:t>
            </a:r>
            <a:endParaRPr lang="ko-KR" altLang="en-US" sz="1000" dirty="0"/>
          </a:p>
        </p:txBody>
      </p:sp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8206935"/>
              </p:ext>
            </p:extLst>
          </p:nvPr>
        </p:nvGraphicFramePr>
        <p:xfrm>
          <a:off x="1154955" y="1363353"/>
          <a:ext cx="720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포인트가 5개인 별 5"/>
          <p:cNvSpPr/>
          <p:nvPr/>
        </p:nvSpPr>
        <p:spPr>
          <a:xfrm>
            <a:off x="5247409" y="3294784"/>
            <a:ext cx="249382" cy="249382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5410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324196"/>
            <a:ext cx="8825658" cy="645955"/>
          </a:xfrm>
        </p:spPr>
        <p:txBody>
          <a:bodyPr/>
          <a:lstStyle/>
          <a:p>
            <a:r>
              <a:rPr lang="en-US" altLang="ko-KR" sz="3000" dirty="0" smtClean="0"/>
              <a:t>5. </a:t>
            </a:r>
            <a:r>
              <a:rPr lang="ko-KR" altLang="en-US" sz="3000" dirty="0" err="1" smtClean="0"/>
              <a:t>년도별</a:t>
            </a:r>
            <a:r>
              <a:rPr lang="ko-KR" altLang="en-US" sz="3000" dirty="0" smtClean="0"/>
              <a:t> 취소 </a:t>
            </a:r>
            <a:r>
              <a:rPr lang="ko-KR" altLang="en-US" sz="3000" dirty="0" err="1" smtClean="0"/>
              <a:t>비행건수를</a:t>
            </a:r>
            <a:r>
              <a:rPr lang="ko-KR" altLang="en-US" sz="3000" dirty="0" smtClean="0"/>
              <a:t> 비교하라</a:t>
            </a:r>
            <a:r>
              <a:rPr lang="en-US" altLang="ko-KR" sz="3000" dirty="0" smtClean="0"/>
              <a:t>.</a:t>
            </a: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90684" y="2143330"/>
            <a:ext cx="2544041" cy="2599047"/>
          </a:xfrm>
        </p:spPr>
        <p:txBody>
          <a:bodyPr>
            <a:normAutofit/>
          </a:bodyPr>
          <a:lstStyle/>
          <a:p>
            <a:r>
              <a:rPr lang="en-US" altLang="ko-KR" sz="1000" dirty="0"/>
              <a:t>select </a:t>
            </a:r>
            <a:r>
              <a:rPr lang="en-US" altLang="ko-KR" sz="1000" dirty="0" err="1"/>
              <a:t>year,sum</a:t>
            </a:r>
            <a:r>
              <a:rPr lang="en-US" altLang="ko-KR" sz="1000" dirty="0"/>
              <a:t>(cancelled)</a:t>
            </a:r>
          </a:p>
          <a:p>
            <a:r>
              <a:rPr lang="en-US" altLang="ko-KR" sz="1000" dirty="0"/>
              <a:t>from </a:t>
            </a:r>
            <a:r>
              <a:rPr lang="en-US" altLang="ko-KR" sz="1000" dirty="0" err="1"/>
              <a:t>airdelay</a:t>
            </a:r>
            <a:endParaRPr lang="en-US" altLang="ko-KR" sz="1000" dirty="0"/>
          </a:p>
          <a:p>
            <a:r>
              <a:rPr lang="en-US" altLang="ko-KR" sz="1000" dirty="0"/>
              <a:t>group by year</a:t>
            </a:r>
          </a:p>
          <a:p>
            <a:r>
              <a:rPr lang="en-US" altLang="ko-KR" sz="1000" dirty="0"/>
              <a:t>order by year;</a:t>
            </a:r>
            <a:endParaRPr lang="ko-KR" altLang="en-US" sz="1000" dirty="0"/>
          </a:p>
        </p:txBody>
      </p:sp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7467436"/>
              </p:ext>
            </p:extLst>
          </p:nvPr>
        </p:nvGraphicFramePr>
        <p:xfrm>
          <a:off x="1154955" y="1363353"/>
          <a:ext cx="720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포인트가 5개인 별 5"/>
          <p:cNvSpPr/>
          <p:nvPr/>
        </p:nvSpPr>
        <p:spPr>
          <a:xfrm>
            <a:off x="5523634" y="3085234"/>
            <a:ext cx="715241" cy="715241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62218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13</TotalTime>
  <Words>150</Words>
  <Application>Microsoft Office PowerPoint</Application>
  <PresentationFormat>와이드스크린</PresentationFormat>
  <Paragraphs>38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Gill Sans MT</vt:lpstr>
      <vt:lpstr>Gallery</vt:lpstr>
      <vt:lpstr>HIVE 적용 예제 문제 2020/08/06(목)</vt:lpstr>
      <vt:lpstr>1. 최대 지연을 일으킨 비행기를 찾아내시오.</vt:lpstr>
      <vt:lpstr>2. 가장 많이 취소된 비행 일정은 몇월에 나타나나?</vt:lpstr>
      <vt:lpstr>3.  PASS</vt:lpstr>
      <vt:lpstr>4. 월별 비행거리가 차이가 있는지 살펴보아라</vt:lpstr>
      <vt:lpstr>5. 년도별 취소 비행건수를 비교하라.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 적용 예제 문제 2020/08/06(목)</dc:title>
  <dc:creator>Windows 사용자</dc:creator>
  <cp:lastModifiedBy>Windows 사용자</cp:lastModifiedBy>
  <cp:revision>2</cp:revision>
  <dcterms:created xsi:type="dcterms:W3CDTF">2020-08-06T08:31:01Z</dcterms:created>
  <dcterms:modified xsi:type="dcterms:W3CDTF">2020-08-06T08:44:58Z</dcterms:modified>
</cp:coreProperties>
</file>